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62" r:id="rId5"/>
    <p:sldId id="259" r:id="rId6"/>
    <p:sldId id="260" r:id="rId7"/>
    <p:sldId id="261" r:id="rId8"/>
    <p:sldId id="263" r:id="rId9"/>
    <p:sldId id="264" r:id="rId10"/>
    <p:sldId id="266"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2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6/1/2023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6/1/2023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6/1/2023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6/1/2023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6/1/2023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6/1/2023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6/1/2023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6/1/2023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6/1/2023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6/1/2023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6/1/2023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D5D6DB-E082-435F-A3C0-E26A754310BD}"/>
              </a:ext>
            </a:extLst>
          </p:cNvPr>
          <p:cNvSpPr>
            <a:spLocks noGrp="1"/>
          </p:cNvSpPr>
          <p:nvPr>
            <p:ph type="ctrTitle"/>
          </p:nvPr>
        </p:nvSpPr>
        <p:spPr/>
        <p:txBody>
          <a:bodyPr/>
          <a:lstStyle/>
          <a:p>
            <a:r>
              <a:rPr lang="pl-PL" dirty="0"/>
              <a:t>Przepadek i środki kompensacyjne</a:t>
            </a:r>
          </a:p>
        </p:txBody>
      </p:sp>
      <p:sp>
        <p:nvSpPr>
          <p:cNvPr id="3" name="Podtytuł 2">
            <a:extLst>
              <a:ext uri="{FF2B5EF4-FFF2-40B4-BE49-F238E27FC236}">
                <a16:creationId xmlns:a16="http://schemas.microsoft.com/office/drawing/2014/main" id="{2DD2169D-EBD6-4637-B575-8E1D0C8C1AA5}"/>
              </a:ext>
            </a:extLst>
          </p:cNvPr>
          <p:cNvSpPr>
            <a:spLocks noGrp="1"/>
          </p:cNvSpPr>
          <p:nvPr>
            <p:ph type="subTitle" idx="1"/>
          </p:nvPr>
        </p:nvSpPr>
        <p:spPr/>
        <p:txBody>
          <a:bodyPr>
            <a:normAutofit/>
          </a:bodyPr>
          <a:lstStyle/>
          <a:p>
            <a:r>
              <a:rPr lang="pl-PL" sz="2400" dirty="0"/>
              <a:t>dr Alicja Limburska</a:t>
            </a:r>
          </a:p>
        </p:txBody>
      </p:sp>
    </p:spTree>
    <p:extLst>
      <p:ext uri="{BB962C8B-B14F-4D97-AF65-F5344CB8AC3E}">
        <p14:creationId xmlns:p14="http://schemas.microsoft.com/office/powerpoint/2010/main" val="290003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276D748-1F2F-4D57-A21E-C97E91218DB5}"/>
              </a:ext>
            </a:extLst>
          </p:cNvPr>
          <p:cNvSpPr txBox="1"/>
          <p:nvPr/>
        </p:nvSpPr>
        <p:spPr>
          <a:xfrm>
            <a:off x="525194" y="202475"/>
            <a:ext cx="11141612" cy="6453049"/>
          </a:xfrm>
          <a:prstGeom prst="rect">
            <a:avLst/>
          </a:prstGeom>
          <a:noFill/>
        </p:spPr>
        <p:txBody>
          <a:bodyPr wrap="square" rtlCol="0">
            <a:spAutoFit/>
          </a:bodyPr>
          <a:lstStyle/>
          <a:p>
            <a:pPr algn="just"/>
            <a:r>
              <a:rPr lang="pl-PL" sz="2000" dirty="0"/>
              <a:t>NAWIĄZKA</a:t>
            </a:r>
          </a:p>
          <a:p>
            <a:pPr algn="just"/>
            <a:endParaRPr lang="pl-PL" sz="2000" dirty="0"/>
          </a:p>
          <a:p>
            <a:pPr algn="just"/>
            <a:r>
              <a:rPr lang="pl-PL" sz="2000" dirty="0"/>
              <a:t>Nawiązka to środek kompensacyjny polegający na obowiązku zapłaty określonej sumy pieniężnej na rzecz wskazanego w wyroku podmiotu. Co do zasady nawiązkę orzeka się </a:t>
            </a:r>
            <a:r>
              <a:rPr lang="pl-PL" sz="2000" b="1" dirty="0"/>
              <a:t>w wysokości do 100 000 zł</a:t>
            </a:r>
            <a:r>
              <a:rPr lang="pl-PL" sz="2000" dirty="0"/>
              <a:t>, chyba że przepis szczególny stanowi inaczej. Poza wskazanymi poniżej podstawami z art. 47 k.k. podstawy prawne orzekania nawiązki znaleźć można również w przepisach szczególnych (np. 46 § 2, 212 § 3, 216 § 4 k.k.)</a:t>
            </a:r>
          </a:p>
          <a:p>
            <a:pPr algn="just"/>
            <a:endParaRPr lang="pl-PL" sz="2000" dirty="0"/>
          </a:p>
          <a:p>
            <a:pPr marL="457200" indent="-457200" algn="just">
              <a:spcAft>
                <a:spcPts val="800"/>
              </a:spcAft>
              <a:buFont typeface="+mj-lt"/>
              <a:buAutoNum type="alphaLcParenR"/>
            </a:pPr>
            <a:r>
              <a:rPr lang="pl-PL" sz="2000" dirty="0"/>
              <a:t>nawiązka wobec sprawcy umyślnego przestępstwa przeciwko życiu lub zdrowiu albo innego przestępstwa umyślnego, którego skutkiem jest śmierć człowieka, ciężki uszczerbek na zdrowiu, naruszenie czynności narządu ciała lub rozstrój zdrowia </a:t>
            </a:r>
            <a:r>
              <a:rPr lang="pl-PL" sz="2000" u="sng" dirty="0"/>
              <a:t>na rzecz Funduszu Pomocy Pokrzywdzonym oraz Pomocy Postpenitencjarnej</a:t>
            </a:r>
            <a:r>
              <a:rPr lang="pl-PL" sz="2000" dirty="0"/>
              <a:t> (fakultatywna)</a:t>
            </a:r>
          </a:p>
          <a:p>
            <a:pPr marL="457200" indent="-457200" algn="just">
              <a:spcAft>
                <a:spcPts val="800"/>
              </a:spcAft>
              <a:buFont typeface="+mj-lt"/>
              <a:buAutoNum type="alphaLcParenR"/>
            </a:pPr>
            <a:r>
              <a:rPr lang="pl-PL" sz="2000" dirty="0"/>
              <a:t>nawiązka wobec sprawcy przestępstwa przeciwko środowisku </a:t>
            </a:r>
            <a:r>
              <a:rPr lang="pl-PL" sz="2000" u="sng" dirty="0"/>
              <a:t>na rzecz Narodowego Funduszu Ochrony Środowiska i Gospodarki Wodnej</a:t>
            </a:r>
            <a:r>
              <a:rPr lang="pl-PL" sz="2000" dirty="0"/>
              <a:t> (fakultatywna)</a:t>
            </a:r>
          </a:p>
          <a:p>
            <a:pPr marL="457200" indent="-457200" algn="just">
              <a:spcAft>
                <a:spcPts val="800"/>
              </a:spcAft>
              <a:buFont typeface="+mj-lt"/>
              <a:buAutoNum type="alphaLcParenR"/>
            </a:pPr>
            <a:r>
              <a:rPr lang="pl-PL" sz="2000" dirty="0"/>
              <a:t>nawiązka wobec sprawcy przestępstwa spowodowania katastrofy komunikacyjnej lub niebezpieczeństwa takiej katastrofy albo wypadku komunikacyjnego, jeżeli sprawca był w stanie nietrzeźwości lub pod wpływem środka odurzającego lub zbiegł z miejsca zdarzenia, </a:t>
            </a:r>
            <a:r>
              <a:rPr lang="pl-PL" sz="2000" u="sng" dirty="0"/>
              <a:t>na rzecz pokrzywdzonego albo na rzecz osoby najbliższej, której sytuacja życiowa wskutek śmierci pokrzywdzonego uległa znacznemu pogorszeniu (</a:t>
            </a:r>
            <a:r>
              <a:rPr lang="pl-PL" sz="2000" b="1" u="sng" dirty="0"/>
              <a:t>obligatoryjna!</a:t>
            </a:r>
            <a:r>
              <a:rPr lang="pl-PL" sz="2000" u="sng" dirty="0"/>
              <a:t>)</a:t>
            </a:r>
            <a:r>
              <a:rPr lang="pl-PL" sz="2000" dirty="0"/>
              <a:t> </a:t>
            </a:r>
            <a:r>
              <a:rPr lang="pl-PL" sz="2000" dirty="0">
                <a:sym typeface="Wingdings" panose="05000000000000000000" pitchFamily="2" charset="2"/>
              </a:rPr>
              <a:t> j</a:t>
            </a:r>
            <a:r>
              <a:rPr lang="pl-PL" sz="2000" dirty="0"/>
              <a:t>eśli ustalenie takiej osoby nie jest możliwe, sąd orzeka nawiązkę w wysokości co najmniej 10 000 zł na rzecz Funduszu Pomocy Pokrzywdzonym oraz Pomocy Postpenitencjarnej</a:t>
            </a:r>
          </a:p>
        </p:txBody>
      </p:sp>
    </p:spTree>
    <p:extLst>
      <p:ext uri="{BB962C8B-B14F-4D97-AF65-F5344CB8AC3E}">
        <p14:creationId xmlns:p14="http://schemas.microsoft.com/office/powerpoint/2010/main" val="335126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13DA5DE9-436D-4F10-8CAE-DC550B038B7B}"/>
              </a:ext>
            </a:extLst>
          </p:cNvPr>
          <p:cNvSpPr txBox="1"/>
          <p:nvPr/>
        </p:nvSpPr>
        <p:spPr>
          <a:xfrm>
            <a:off x="844062" y="1369842"/>
            <a:ext cx="10761784" cy="707886"/>
          </a:xfrm>
          <a:prstGeom prst="rect">
            <a:avLst/>
          </a:prstGeom>
          <a:noFill/>
        </p:spPr>
        <p:txBody>
          <a:bodyPr wrap="square" rtlCol="0">
            <a:spAutoFit/>
          </a:bodyPr>
          <a:lstStyle/>
          <a:p>
            <a:pPr algn="just"/>
            <a:r>
              <a:rPr lang="pl-PL" sz="2000" dirty="0"/>
              <a:t>Proszę o zapoznanie się z treścią art. 44 – 48 k.k.</a:t>
            </a:r>
          </a:p>
          <a:p>
            <a:pPr algn="just"/>
            <a:endParaRPr lang="pl-PL" sz="2000" dirty="0"/>
          </a:p>
        </p:txBody>
      </p:sp>
    </p:spTree>
    <p:extLst>
      <p:ext uri="{BB962C8B-B14F-4D97-AF65-F5344CB8AC3E}">
        <p14:creationId xmlns:p14="http://schemas.microsoft.com/office/powerpoint/2010/main" val="173726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122C0927-36DE-4E60-916D-7B08327B2800}"/>
              </a:ext>
            </a:extLst>
          </p:cNvPr>
          <p:cNvSpPr txBox="1"/>
          <p:nvPr/>
        </p:nvSpPr>
        <p:spPr>
          <a:xfrm>
            <a:off x="806547" y="1252023"/>
            <a:ext cx="10578905" cy="1938992"/>
          </a:xfrm>
          <a:prstGeom prst="rect">
            <a:avLst/>
          </a:prstGeom>
          <a:noFill/>
        </p:spPr>
        <p:txBody>
          <a:bodyPr wrap="square" rtlCol="0">
            <a:spAutoFit/>
          </a:bodyPr>
          <a:lstStyle/>
          <a:p>
            <a:pPr algn="just"/>
            <a:r>
              <a:rPr lang="pl-PL" sz="2000" dirty="0"/>
              <a:t>Kompensacja wyrządzonej przestępstwem szkody jest jedną z podstawowych funkcji prawa karnego.</a:t>
            </a:r>
          </a:p>
          <a:p>
            <a:pPr algn="just"/>
            <a:endParaRPr lang="pl-PL" sz="2000" dirty="0"/>
          </a:p>
          <a:p>
            <a:pPr algn="just"/>
            <a:r>
              <a:rPr lang="pl-PL" sz="2000" dirty="0"/>
              <a:t>Od 2015 r. przepadek i środki kompensacyjne stanowią odrębny od środków karnych rodzaj reakcji na popełnienie przestępstwa. Taki zabieg legislacyjny podkreśla doniosłość potrzeby naprawienia szkody przez sprawcę i pozwala w sposób pełniejszy na urzeczywistnienie prawnokarnej ochrony praw pokrzywdzonych.</a:t>
            </a:r>
          </a:p>
        </p:txBody>
      </p:sp>
    </p:spTree>
    <p:extLst>
      <p:ext uri="{BB962C8B-B14F-4D97-AF65-F5344CB8AC3E}">
        <p14:creationId xmlns:p14="http://schemas.microsoft.com/office/powerpoint/2010/main" val="3448563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DD0646-F20B-45CA-8983-A7C0E1737F3A}"/>
              </a:ext>
            </a:extLst>
          </p:cNvPr>
          <p:cNvSpPr>
            <a:spLocks noGrp="1"/>
          </p:cNvSpPr>
          <p:nvPr>
            <p:ph type="title"/>
          </p:nvPr>
        </p:nvSpPr>
        <p:spPr>
          <a:xfrm>
            <a:off x="2231136" y="641135"/>
            <a:ext cx="7729728" cy="850040"/>
          </a:xfrm>
        </p:spPr>
        <p:txBody>
          <a:bodyPr/>
          <a:lstStyle/>
          <a:p>
            <a:r>
              <a:rPr lang="pl-PL" dirty="0"/>
              <a:t>przepadek</a:t>
            </a:r>
          </a:p>
        </p:txBody>
      </p:sp>
      <p:sp>
        <p:nvSpPr>
          <p:cNvPr id="3" name="pole tekstowe 2">
            <a:extLst>
              <a:ext uri="{FF2B5EF4-FFF2-40B4-BE49-F238E27FC236}">
                <a16:creationId xmlns:a16="http://schemas.microsoft.com/office/drawing/2014/main" id="{00E2F6A6-1CC5-4FAA-9979-9C499A25A83D}"/>
              </a:ext>
            </a:extLst>
          </p:cNvPr>
          <p:cNvSpPr txBox="1"/>
          <p:nvPr/>
        </p:nvSpPr>
        <p:spPr>
          <a:xfrm>
            <a:off x="736209" y="2236763"/>
            <a:ext cx="10719581" cy="3785652"/>
          </a:xfrm>
          <a:prstGeom prst="rect">
            <a:avLst/>
          </a:prstGeom>
          <a:noFill/>
        </p:spPr>
        <p:txBody>
          <a:bodyPr wrap="square" rtlCol="0">
            <a:spAutoFit/>
          </a:bodyPr>
          <a:lstStyle/>
          <a:p>
            <a:pPr algn="just"/>
            <a:r>
              <a:rPr lang="pl-PL" sz="2000" dirty="0"/>
              <a:t>Przepadek nie jest ani środkiem karnym ani środkiem kompensacyjnym. Stanowi on </a:t>
            </a:r>
            <a:r>
              <a:rPr lang="pl-PL" sz="2000" b="1" dirty="0"/>
              <a:t>swoisty rodzaj reakcji karnej</a:t>
            </a:r>
            <a:r>
              <a:rPr lang="pl-PL" sz="2000" dirty="0"/>
              <a:t>.</a:t>
            </a:r>
          </a:p>
          <a:p>
            <a:pPr algn="just"/>
            <a:endParaRPr lang="pl-PL" sz="2000" dirty="0"/>
          </a:p>
          <a:p>
            <a:pPr algn="just"/>
            <a:r>
              <a:rPr lang="pl-PL" sz="2000" dirty="0"/>
              <a:t>Istotą przepadku jest </a:t>
            </a:r>
            <a:r>
              <a:rPr lang="pl-PL" sz="2000" b="1" dirty="0"/>
              <a:t>przejęcie na własność Skarbu Państwa pewnych składników majątkowych znajdujących się w dyspozycji sprawcy</a:t>
            </a:r>
            <a:r>
              <a:rPr lang="pl-PL" sz="2000" dirty="0"/>
              <a:t>.</a:t>
            </a:r>
          </a:p>
          <a:p>
            <a:pPr algn="just"/>
            <a:endParaRPr lang="pl-PL" sz="2000" dirty="0"/>
          </a:p>
          <a:p>
            <a:pPr algn="just"/>
            <a:r>
              <a:rPr lang="pl-PL" sz="2000" dirty="0"/>
              <a:t>Przepadek ma przede wszystkim na celu pozbawienie sprawcy przedmiotów i korzyści uzyskanych z przestępstwa oraz przedmiotów, które posłużyły do popełnienia przestępstwa – ma on uczynić popełnianie przestępstw nieopłacalnym.</a:t>
            </a:r>
          </a:p>
          <a:p>
            <a:pPr algn="just"/>
            <a:endParaRPr lang="pl-PL" sz="2000" dirty="0"/>
          </a:p>
          <a:p>
            <a:pPr algn="just"/>
            <a:r>
              <a:rPr lang="pl-PL" sz="2000" dirty="0"/>
              <a:t>Może być orzekany obligatoryjnie bądź fakultatywnie w zależności od tego, co w konkretnym przypadku stanowi ustawa.</a:t>
            </a:r>
          </a:p>
        </p:txBody>
      </p:sp>
    </p:spTree>
    <p:extLst>
      <p:ext uri="{BB962C8B-B14F-4D97-AF65-F5344CB8AC3E}">
        <p14:creationId xmlns:p14="http://schemas.microsoft.com/office/powerpoint/2010/main" val="369253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87D631C-14A9-40DD-9220-C775721D9252}"/>
              </a:ext>
            </a:extLst>
          </p:cNvPr>
          <p:cNvSpPr txBox="1"/>
          <p:nvPr/>
        </p:nvSpPr>
        <p:spPr>
          <a:xfrm>
            <a:off x="984739" y="1097280"/>
            <a:ext cx="10278348" cy="5016758"/>
          </a:xfrm>
          <a:prstGeom prst="rect">
            <a:avLst/>
          </a:prstGeom>
          <a:noFill/>
        </p:spPr>
        <p:txBody>
          <a:bodyPr wrap="square" rtlCol="0">
            <a:spAutoFit/>
          </a:bodyPr>
          <a:lstStyle/>
          <a:p>
            <a:pPr algn="just"/>
            <a:r>
              <a:rPr lang="pl-PL" sz="2000" dirty="0"/>
              <a:t>Przepadek można orzec nie tylko w wyroku skazującym.</a:t>
            </a:r>
          </a:p>
          <a:p>
            <a:pPr algn="just"/>
            <a:endParaRPr lang="pl-PL" sz="2000" dirty="0"/>
          </a:p>
          <a:p>
            <a:pPr algn="just"/>
            <a:r>
              <a:rPr lang="pl-PL" sz="2000" dirty="0"/>
              <a:t>Sąd może orzec przepadek nawet wtedy, gdy społeczna szkodliwość czynu jest znikoma (a zatem czyn nie stanowił przestępstwa), a także w razie warunkowego umorzenia postępowania lub stwierdzenia, że sprawca dopuścił się czynu zabronionego w stanie niepoczytalności albo jeżeli zachodzi inna okoliczność wyłączająca ukaranie sprawcy czynu zabronionego.</a:t>
            </a:r>
          </a:p>
          <a:p>
            <a:pPr algn="just"/>
            <a:endParaRPr lang="pl-PL" sz="2000" dirty="0"/>
          </a:p>
          <a:p>
            <a:pPr algn="just"/>
            <a:r>
              <a:rPr lang="pl-PL" sz="2000" dirty="0"/>
              <a:t>Jeżeli zebrane dowody wskazują, że w razie skazania zostałby orzeczony przepadek, sąd może go orzec także w razie śmierci sprawcy, umorzenia postępowania z powodu jego niewykrycia, a także w przypadku zawieszenia postępowania w sprawie, w której nie można ująć oskarżonego albo oskarżony nie może brać udziału w postępowaniu z powodu choroby psychicznej lub innej ciężkiej choroby.</a:t>
            </a:r>
          </a:p>
          <a:p>
            <a:pPr algn="just"/>
            <a:endParaRPr lang="pl-PL" sz="2000" dirty="0"/>
          </a:p>
          <a:p>
            <a:pPr algn="just"/>
            <a:r>
              <a:rPr lang="pl-PL" sz="2000" dirty="0"/>
              <a:t>Przepadek ma zatem </a:t>
            </a:r>
            <a:r>
              <a:rPr lang="pl-PL" sz="2000" b="1" dirty="0"/>
              <a:t>niezwykle szeroki zakres zastosowania</a:t>
            </a:r>
            <a:r>
              <a:rPr lang="pl-PL" sz="2000" dirty="0"/>
              <a:t>, a to przede wszystkim z uwagi na fakt, że jego stosowanie skutkuje przychodem dla Skarbu Państwa.</a:t>
            </a:r>
          </a:p>
          <a:p>
            <a:pPr algn="just"/>
            <a:endParaRPr lang="pl-PL" sz="2000" dirty="0"/>
          </a:p>
        </p:txBody>
      </p:sp>
    </p:spTree>
    <p:extLst>
      <p:ext uri="{BB962C8B-B14F-4D97-AF65-F5344CB8AC3E}">
        <p14:creationId xmlns:p14="http://schemas.microsoft.com/office/powerpoint/2010/main" val="411833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6CEDC91-DEA4-4D0A-9182-89D3064B82B3}"/>
              </a:ext>
            </a:extLst>
          </p:cNvPr>
          <p:cNvSpPr txBox="1"/>
          <p:nvPr/>
        </p:nvSpPr>
        <p:spPr>
          <a:xfrm>
            <a:off x="899662" y="433143"/>
            <a:ext cx="10392675" cy="5786199"/>
          </a:xfrm>
          <a:prstGeom prst="rect">
            <a:avLst/>
          </a:prstGeom>
          <a:noFill/>
        </p:spPr>
        <p:txBody>
          <a:bodyPr wrap="square" rtlCol="0">
            <a:spAutoFit/>
          </a:bodyPr>
          <a:lstStyle/>
          <a:p>
            <a:pPr algn="just"/>
            <a:r>
              <a:rPr lang="pl-PL" sz="2000" b="1" dirty="0"/>
              <a:t>PRZEPADEK PRZEDMIOTÓW</a:t>
            </a:r>
          </a:p>
          <a:p>
            <a:pPr algn="just"/>
            <a:endParaRPr lang="pl-PL" sz="2000" dirty="0"/>
          </a:p>
          <a:p>
            <a:pPr marL="342900" indent="-342900" algn="just">
              <a:spcAft>
                <a:spcPts val="600"/>
              </a:spcAft>
              <a:buFont typeface="+mj-lt"/>
              <a:buAutoNum type="arabicParenR"/>
            </a:pPr>
            <a:r>
              <a:rPr lang="pl-PL" sz="2000" dirty="0"/>
              <a:t>przepadek przedmiotów pochodzących bezpośrednio z przestępstwa </a:t>
            </a:r>
            <a:r>
              <a:rPr lang="pl-PL" sz="2000" dirty="0">
                <a:sym typeface="Wingdings" panose="05000000000000000000" pitchFamily="2" charset="2"/>
              </a:rPr>
              <a:t> </a:t>
            </a:r>
            <a:r>
              <a:rPr lang="pl-PL" sz="2000" i="1" dirty="0">
                <a:sym typeface="Wingdings" panose="05000000000000000000" pitchFamily="2" charset="2"/>
              </a:rPr>
              <a:t>zawsze obligatoryjny</a:t>
            </a:r>
            <a:endParaRPr lang="pl-PL" sz="2000" i="1" dirty="0"/>
          </a:p>
          <a:p>
            <a:pPr marL="342900" indent="-342900" algn="just">
              <a:spcAft>
                <a:spcPts val="600"/>
              </a:spcAft>
              <a:buFont typeface="+mj-lt"/>
              <a:buAutoNum type="arabicParenR"/>
            </a:pPr>
            <a:r>
              <a:rPr lang="pl-PL" sz="2000" dirty="0"/>
              <a:t>przepadek przedmiotów, które służyły lub były przeznaczone do popełnienia przestępstwa </a:t>
            </a:r>
            <a:r>
              <a:rPr lang="pl-PL" sz="2000" dirty="0">
                <a:sym typeface="Wingdings" panose="05000000000000000000" pitchFamily="2" charset="2"/>
              </a:rPr>
              <a:t> </a:t>
            </a:r>
            <a:r>
              <a:rPr lang="pl-PL" sz="2000" i="1" dirty="0">
                <a:sym typeface="Wingdings" panose="05000000000000000000" pitchFamily="2" charset="2"/>
              </a:rPr>
              <a:t>co do zasady fakultatywny, lecz może być obligatoryjny</a:t>
            </a:r>
            <a:endParaRPr lang="pl-PL" sz="2000" i="1" dirty="0"/>
          </a:p>
          <a:p>
            <a:pPr marL="342900" indent="-342900" algn="just">
              <a:buFont typeface="+mj-lt"/>
              <a:buAutoNum type="arabicParenR"/>
            </a:pPr>
            <a:r>
              <a:rPr lang="pl-PL" sz="2000" dirty="0"/>
              <a:t>przepadek przedmiotów, których dotyczy zakaz wytwarzania, posiadania, obrotu, przesyłania, przenoszenia lub przewozu określonych przedmiotów (w przypadku skazania za przestępstwo polegające na naruszeniu tego zakazu) </a:t>
            </a:r>
            <a:r>
              <a:rPr lang="pl-PL" sz="2000" dirty="0">
                <a:sym typeface="Wingdings" panose="05000000000000000000" pitchFamily="2" charset="2"/>
              </a:rPr>
              <a:t> </a:t>
            </a:r>
            <a:r>
              <a:rPr lang="pl-PL" sz="2000" i="1" dirty="0">
                <a:sym typeface="Wingdings" panose="05000000000000000000" pitchFamily="2" charset="2"/>
              </a:rPr>
              <a:t>co do zasady fakultatywny, lecz może być obligatoryjny</a:t>
            </a:r>
          </a:p>
          <a:p>
            <a:pPr marL="342900" indent="-342900" algn="just">
              <a:buFont typeface="+mj-lt"/>
              <a:buAutoNum type="arabicParenR"/>
            </a:pPr>
            <a:endParaRPr lang="pl-PL" sz="2000" dirty="0">
              <a:sym typeface="Wingdings" panose="05000000000000000000" pitchFamily="2" charset="2"/>
            </a:endParaRPr>
          </a:p>
          <a:p>
            <a:pPr algn="just"/>
            <a:r>
              <a:rPr lang="pl-PL" sz="2000" dirty="0"/>
              <a:t>Jeżeli orzeczenie przepadku określonego w pkt. 1 lub 2 nie jest możliwe, sąd może orzec </a:t>
            </a:r>
            <a:r>
              <a:rPr lang="pl-PL" sz="2000" b="1" dirty="0"/>
              <a:t>przepadek równowartości przedmiotów </a:t>
            </a:r>
            <a:r>
              <a:rPr lang="pl-PL" sz="2000" dirty="0"/>
              <a:t>pochodzących bezpośrednio z przestępstwa lub przedmiotów, które służyły lub były przeznaczone do popełnienia przestępstwa.</a:t>
            </a:r>
          </a:p>
          <a:p>
            <a:pPr algn="just"/>
            <a:endParaRPr lang="pl-PL" sz="2000" dirty="0">
              <a:sym typeface="Wingdings" panose="05000000000000000000" pitchFamily="2" charset="2"/>
            </a:endParaRPr>
          </a:p>
          <a:p>
            <a:pPr algn="just"/>
            <a:r>
              <a:rPr lang="pl-PL" sz="2000" dirty="0"/>
              <a:t>Przepadku przedmiotów określonych w pkt. 1 lub 2 nie orzeka się, jeżeli podlegają one zwrotowi pokrzywdzonemu lub innemu uprawnionemu podmiotowi.</a:t>
            </a:r>
            <a:endParaRPr lang="pl-PL" sz="2000" dirty="0">
              <a:sym typeface="Wingdings" panose="05000000000000000000" pitchFamily="2" charset="2"/>
            </a:endParaRPr>
          </a:p>
          <a:p>
            <a:pPr algn="just"/>
            <a:endParaRPr lang="pl-PL" sz="2000" dirty="0"/>
          </a:p>
          <a:p>
            <a:pPr algn="just"/>
            <a:r>
              <a:rPr lang="pl-PL" sz="2000" dirty="0"/>
              <a:t>Jeżeli orzeczenie przepadku określonego w pkt. 2 byłoby niewspółmierne do wagi popełnionego czynu, sąd zamiast przepadku może orzec nawiązkę na rzecz Skarbu Państwa.</a:t>
            </a:r>
          </a:p>
        </p:txBody>
      </p:sp>
    </p:spTree>
    <p:extLst>
      <p:ext uri="{BB962C8B-B14F-4D97-AF65-F5344CB8AC3E}">
        <p14:creationId xmlns:p14="http://schemas.microsoft.com/office/powerpoint/2010/main" val="2478994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01A9657-CEB6-4C05-B8A0-585D8A35B2AE}"/>
              </a:ext>
            </a:extLst>
          </p:cNvPr>
          <p:cNvSpPr/>
          <p:nvPr/>
        </p:nvSpPr>
        <p:spPr>
          <a:xfrm>
            <a:off x="1099624" y="612844"/>
            <a:ext cx="9992751" cy="5632311"/>
          </a:xfrm>
          <a:prstGeom prst="rect">
            <a:avLst/>
          </a:prstGeom>
        </p:spPr>
        <p:txBody>
          <a:bodyPr wrap="square">
            <a:spAutoFit/>
          </a:bodyPr>
          <a:lstStyle/>
          <a:p>
            <a:pPr algn="just"/>
            <a:r>
              <a:rPr lang="pl-PL" sz="2000" b="1" dirty="0"/>
              <a:t>PRZEPADEK KORZYŚCI</a:t>
            </a:r>
          </a:p>
          <a:p>
            <a:pPr algn="just"/>
            <a:endParaRPr lang="pl-PL" sz="2000" dirty="0"/>
          </a:p>
          <a:p>
            <a:pPr algn="just"/>
            <a:r>
              <a:rPr lang="pl-PL" sz="2000" dirty="0"/>
              <a:t>Jeżeli sprawca osiągnął z popełnienia przestępstwa, chociażby pośrednio, korzyść majątkową niepodlegającą przepadkowi przedmiotów, sąd orzeka (obligatoryjnie!) przepadek takiej korzyści albo jej równowartości. </a:t>
            </a:r>
          </a:p>
          <a:p>
            <a:pPr algn="just"/>
            <a:endParaRPr lang="pl-PL" sz="2000" dirty="0"/>
          </a:p>
          <a:p>
            <a:pPr algn="just"/>
            <a:r>
              <a:rPr lang="pl-PL" sz="2000" dirty="0"/>
              <a:t>Przepadek równowartości korzyści możliwy jest tylko wtedy, gdy ze względów faktycznych bądź prawnych nie jest możliwy przepadek korzyści. Równowartość nie musi stanowić określonej kwoty pieniężnej, ale może obejmować przedmioty lub prawa majątkowe.</a:t>
            </a:r>
          </a:p>
          <a:p>
            <a:pPr algn="just"/>
            <a:endParaRPr lang="pl-PL" sz="2000" dirty="0"/>
          </a:p>
          <a:p>
            <a:pPr algn="just"/>
            <a:r>
              <a:rPr lang="pl-PL" sz="2000" dirty="0"/>
              <a:t>Przepadku korzyści nie orzeka się w całości lub w części, jeżeli korzyść lub jej równowartość podlega zwrotowi pokrzywdzonemu lub innemu podmiotowi.</a:t>
            </a:r>
          </a:p>
          <a:p>
            <a:pPr algn="just"/>
            <a:endParaRPr lang="pl-PL" sz="2000" dirty="0"/>
          </a:p>
          <a:p>
            <a:pPr algn="just"/>
            <a:r>
              <a:rPr lang="pl-PL" sz="2000" dirty="0"/>
              <a:t>Za korzyść majątkową osiągniętą z popełnienia przestępstwa uważa się także pożytki z rzeczy lub praw stanowiących tę korzyść.</a:t>
            </a:r>
          </a:p>
          <a:p>
            <a:pPr algn="just"/>
            <a:endParaRPr lang="pl-PL" sz="2000" dirty="0"/>
          </a:p>
          <a:p>
            <a:pPr algn="ctr"/>
            <a:r>
              <a:rPr lang="pl-PL" sz="2000" dirty="0"/>
              <a:t>Uwaga na </a:t>
            </a:r>
            <a:r>
              <a:rPr lang="pl-PL" sz="2000" u="sng" dirty="0"/>
              <a:t>wzruszalne domniemania</a:t>
            </a:r>
            <a:r>
              <a:rPr lang="pl-PL" sz="2000" dirty="0"/>
              <a:t> w zakresie pochodzenia korzyści z przestępstwa</a:t>
            </a:r>
          </a:p>
          <a:p>
            <a:pPr algn="ctr"/>
            <a:r>
              <a:rPr lang="pl-PL" sz="2000" dirty="0"/>
              <a:t> – przeczytać art. 45 § 2 i 3 k.k.!!</a:t>
            </a:r>
          </a:p>
        </p:txBody>
      </p:sp>
    </p:spTree>
    <p:extLst>
      <p:ext uri="{BB962C8B-B14F-4D97-AF65-F5344CB8AC3E}">
        <p14:creationId xmlns:p14="http://schemas.microsoft.com/office/powerpoint/2010/main" val="1428639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51B1900-BDD8-4866-9F7F-1F8C4F34CF11}"/>
              </a:ext>
            </a:extLst>
          </p:cNvPr>
          <p:cNvSpPr txBox="1"/>
          <p:nvPr/>
        </p:nvSpPr>
        <p:spPr>
          <a:xfrm>
            <a:off x="651803" y="305068"/>
            <a:ext cx="10888394" cy="6247864"/>
          </a:xfrm>
          <a:prstGeom prst="rect">
            <a:avLst/>
          </a:prstGeom>
          <a:noFill/>
        </p:spPr>
        <p:txBody>
          <a:bodyPr wrap="square" rtlCol="0">
            <a:spAutoFit/>
          </a:bodyPr>
          <a:lstStyle/>
          <a:p>
            <a:pPr algn="just"/>
            <a:r>
              <a:rPr lang="pl-PL" sz="2000" b="1" dirty="0"/>
              <a:t>PRZEPADEK PRZEDSIĘBIORSTWA</a:t>
            </a:r>
          </a:p>
          <a:p>
            <a:pPr algn="just"/>
            <a:endParaRPr lang="pl-PL" sz="2000" dirty="0"/>
          </a:p>
          <a:p>
            <a:pPr algn="just"/>
            <a:r>
              <a:rPr lang="pl-PL" sz="2000" dirty="0"/>
              <a:t>W razie skazania za przestępstwo, z którego popełnienia sprawca osiągnął, chociażby pośrednio, korzyść majątkową znacznej wartości, sąd może orzec przepadek przedsiębiorstwa (bądź jego równowartości):</a:t>
            </a:r>
          </a:p>
          <a:p>
            <a:pPr algn="just"/>
            <a:endParaRPr lang="pl-PL" sz="2000" dirty="0"/>
          </a:p>
          <a:p>
            <a:pPr marL="342900" indent="-342900" algn="just">
              <a:buFont typeface="+mj-lt"/>
              <a:buAutoNum type="alphaLcParenR"/>
            </a:pPr>
            <a:r>
              <a:rPr lang="pl-PL" sz="2000" dirty="0"/>
              <a:t>stanowiącego własność sprawcy – jeżeli przedsiębiorstwo służyło do popełnienia tego przestępstwa lub ukrycia osiągniętej z niego korzyści</a:t>
            </a:r>
          </a:p>
          <a:p>
            <a:pPr marL="342900" indent="-342900" algn="just">
              <a:buFont typeface="+mj-lt"/>
              <a:buAutoNum type="alphaLcParenR"/>
            </a:pPr>
            <a:r>
              <a:rPr lang="pl-PL" sz="2000" dirty="0"/>
              <a:t>niestanowiącego własności sprawcy – jeżeli przedsiębiorstwo służyło do popełnienia tego przestępstwa lub ukrycia osiągniętej z niego korzyści, a jego właściciel chciał, aby przedsiębiorstwo służyło do popełnienia tego przestępstwa lub ukrycia osiągniętej z niego korzyści albo, przewidując taką możliwość, na to się godził.</a:t>
            </a:r>
          </a:p>
          <a:p>
            <a:pPr marL="342900" indent="-342900" algn="just">
              <a:buFont typeface="+mj-lt"/>
              <a:buAutoNum type="alphaLcParenR"/>
            </a:pPr>
            <a:endParaRPr lang="pl-PL" sz="2000" dirty="0"/>
          </a:p>
          <a:p>
            <a:pPr algn="just"/>
            <a:r>
              <a:rPr lang="pl-PL" sz="2000" dirty="0"/>
              <a:t>Przepadek przedsiębiorstwa orzeka się z uwzględnieniem woli i świadomości każdego ze współwłaścicieli i w ich granicach.</a:t>
            </a:r>
          </a:p>
          <a:p>
            <a:pPr algn="just"/>
            <a:endParaRPr lang="pl-PL" sz="2000" dirty="0"/>
          </a:p>
          <a:p>
            <a:pPr algn="just"/>
            <a:r>
              <a:rPr lang="pl-PL" sz="2000" dirty="0"/>
              <a:t>Przepadku przedsiębiorstwa nie orzeka się:</a:t>
            </a:r>
          </a:p>
          <a:p>
            <a:pPr marL="285750" indent="-285750" algn="just">
              <a:buFont typeface="Arial" panose="020B0604020202020204" pitchFamily="34" charset="0"/>
              <a:buChar char="•"/>
            </a:pPr>
            <a:r>
              <a:rPr lang="pl-PL" sz="2000" dirty="0"/>
              <a:t>jeżeli byłoby to niewspółmierne do wagi popełnionego przestępstwa, stopnia zawinienia oskarżonego lub motywacji i sposobu zachowania się właściciela przedsiębiorstwa</a:t>
            </a:r>
          </a:p>
          <a:p>
            <a:pPr marL="285750" indent="-285750" algn="just">
              <a:buFont typeface="Arial" panose="020B0604020202020204" pitchFamily="34" charset="0"/>
              <a:buChar char="•"/>
            </a:pPr>
            <a:r>
              <a:rPr lang="pl-PL" sz="2000" dirty="0"/>
              <a:t>jeżeli szkoda wyrządzona przestępstwem lub wartość ukrytej korzyści nie jest znaczna wobec rozmiaru działalności przedsiębiorstwa</a:t>
            </a:r>
          </a:p>
        </p:txBody>
      </p:sp>
    </p:spTree>
    <p:extLst>
      <p:ext uri="{BB962C8B-B14F-4D97-AF65-F5344CB8AC3E}">
        <p14:creationId xmlns:p14="http://schemas.microsoft.com/office/powerpoint/2010/main" val="155159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1FCF8B-F1D3-45E3-86ED-4BFAFF5DBA9E}"/>
              </a:ext>
            </a:extLst>
          </p:cNvPr>
          <p:cNvSpPr>
            <a:spLocks noGrp="1"/>
          </p:cNvSpPr>
          <p:nvPr>
            <p:ph type="title"/>
          </p:nvPr>
        </p:nvSpPr>
        <p:spPr>
          <a:xfrm>
            <a:off x="2231136" y="542661"/>
            <a:ext cx="7729728" cy="779702"/>
          </a:xfrm>
        </p:spPr>
        <p:txBody>
          <a:bodyPr/>
          <a:lstStyle/>
          <a:p>
            <a:r>
              <a:rPr lang="pl-PL" dirty="0"/>
              <a:t>Środki kompensacyjne</a:t>
            </a:r>
          </a:p>
        </p:txBody>
      </p:sp>
      <p:sp>
        <p:nvSpPr>
          <p:cNvPr id="4" name="pole tekstowe 3">
            <a:extLst>
              <a:ext uri="{FF2B5EF4-FFF2-40B4-BE49-F238E27FC236}">
                <a16:creationId xmlns:a16="http://schemas.microsoft.com/office/drawing/2014/main" id="{2CC9C8B5-CF52-4F57-B2A4-0C2506C7E738}"/>
              </a:ext>
            </a:extLst>
          </p:cNvPr>
          <p:cNvSpPr txBox="1"/>
          <p:nvPr/>
        </p:nvSpPr>
        <p:spPr>
          <a:xfrm>
            <a:off x="594192" y="1758462"/>
            <a:ext cx="11003615" cy="4093428"/>
          </a:xfrm>
          <a:prstGeom prst="rect">
            <a:avLst/>
          </a:prstGeom>
          <a:noFill/>
        </p:spPr>
        <p:txBody>
          <a:bodyPr wrap="square" rtlCol="0">
            <a:spAutoFit/>
          </a:bodyPr>
          <a:lstStyle/>
          <a:p>
            <a:pPr algn="just"/>
            <a:r>
              <a:rPr lang="pl-PL" sz="2000" dirty="0"/>
              <a:t>Ten rodzaj środków reakcji karnej skupia się na kompensacji, a zatem na naprawieniu szkód wyrządzonych przez sprawcę. W tym przypadku represja schodzi na plan dalszy.  </a:t>
            </a:r>
          </a:p>
          <a:p>
            <a:pPr algn="just"/>
            <a:endParaRPr lang="pl-PL" sz="2000" dirty="0"/>
          </a:p>
          <a:p>
            <a:pPr algn="just"/>
            <a:endParaRPr lang="pl-PL" sz="2000" dirty="0"/>
          </a:p>
          <a:p>
            <a:pPr algn="just"/>
            <a:r>
              <a:rPr lang="pl-PL" sz="2000" dirty="0"/>
              <a:t>1) OBOWIĄZEK NAPRAWIENIA SZKODY LUB ZADOŚĆUCZYNIENIA ZA DOZNANĄ KRZYWDĘ</a:t>
            </a:r>
          </a:p>
          <a:p>
            <a:pPr algn="just"/>
            <a:endParaRPr lang="pl-PL" sz="2000" dirty="0"/>
          </a:p>
          <a:p>
            <a:pPr marL="285750" indent="-285750" algn="just">
              <a:buFont typeface="Gill Sans MT" panose="020B0502020104020203" pitchFamily="34" charset="-18"/>
              <a:buChar char="–"/>
            </a:pPr>
            <a:r>
              <a:rPr lang="pl-PL" sz="2000" dirty="0"/>
              <a:t>orzeczenie tego środka jest co do zasady fakultatywne, jednak </a:t>
            </a:r>
            <a:r>
              <a:rPr lang="pl-PL" sz="2000" b="1" dirty="0"/>
              <a:t>na wniosek pokrzywdzonego lub innej osoby uprawnionej sąd ma obowiązek nałożyć go na sprawcę</a:t>
            </a:r>
            <a:r>
              <a:rPr lang="pl-PL" sz="2000" dirty="0"/>
              <a:t>!</a:t>
            </a:r>
          </a:p>
          <a:p>
            <a:pPr marL="285750" indent="-285750" algn="just">
              <a:buFont typeface="Gill Sans MT" panose="020B0502020104020203" pitchFamily="34" charset="-18"/>
              <a:buChar char="–"/>
            </a:pPr>
            <a:r>
              <a:rPr lang="pl-PL" sz="2000" dirty="0"/>
              <a:t>obowiązek ten może dotyczyć całości bądź części szkody/krzywdy</a:t>
            </a:r>
          </a:p>
          <a:p>
            <a:pPr marL="285750" indent="-285750" algn="just">
              <a:buFont typeface="Gill Sans MT" panose="020B0502020104020203" pitchFamily="34" charset="-18"/>
              <a:buChar char="–"/>
            </a:pPr>
            <a:r>
              <a:rPr lang="pl-PL" sz="2000" dirty="0"/>
              <a:t>orzekając ten środek sąd stosuje przepisy prawa cywilnego (poza przepisami o rencie) </a:t>
            </a:r>
            <a:r>
              <a:rPr lang="pl-PL" sz="2000" dirty="0">
                <a:sym typeface="Wingdings" panose="05000000000000000000" pitchFamily="2" charset="2"/>
              </a:rPr>
              <a:t> oznacza to po pierwsze, że ta instytucja ma w pełni charakter cywilnoprawny, a po drugie, że obowiązek naprawienia szkody może obejmować zarówno doznaną faktycznie szkodę, jak i utracone przez pokrzywdzonego korzyści</a:t>
            </a:r>
          </a:p>
        </p:txBody>
      </p:sp>
    </p:spTree>
    <p:extLst>
      <p:ext uri="{BB962C8B-B14F-4D97-AF65-F5344CB8AC3E}">
        <p14:creationId xmlns:p14="http://schemas.microsoft.com/office/powerpoint/2010/main" val="7592974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79098EE1-6B5E-4BAE-804A-BC17178EFF35}"/>
              </a:ext>
            </a:extLst>
          </p:cNvPr>
          <p:cNvSpPr/>
          <p:nvPr/>
        </p:nvSpPr>
        <p:spPr>
          <a:xfrm>
            <a:off x="623668" y="4229058"/>
            <a:ext cx="10944663" cy="1468357"/>
          </a:xfrm>
          <a:prstGeom prst="roundRect">
            <a:avLst/>
          </a:prstGeom>
          <a:solidFill>
            <a:srgbClr val="F6A21D">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2" name="pole tekstowe 1">
            <a:extLst>
              <a:ext uri="{FF2B5EF4-FFF2-40B4-BE49-F238E27FC236}">
                <a16:creationId xmlns:a16="http://schemas.microsoft.com/office/drawing/2014/main" id="{D755CE84-A017-4401-AE63-3BAB6A1C51E0}"/>
              </a:ext>
            </a:extLst>
          </p:cNvPr>
          <p:cNvSpPr txBox="1"/>
          <p:nvPr/>
        </p:nvSpPr>
        <p:spPr>
          <a:xfrm>
            <a:off x="623668" y="936010"/>
            <a:ext cx="10944664" cy="4985980"/>
          </a:xfrm>
          <a:prstGeom prst="rect">
            <a:avLst/>
          </a:prstGeom>
          <a:noFill/>
        </p:spPr>
        <p:txBody>
          <a:bodyPr wrap="square" rtlCol="0">
            <a:spAutoFit/>
          </a:bodyPr>
          <a:lstStyle/>
          <a:p>
            <a:pPr algn="just"/>
            <a:r>
              <a:rPr lang="pl-PL" sz="2000" dirty="0"/>
              <a:t>Jeżeli orzeczenie powyższego obowiązku jest znacznie utrudnione – w szczególności gdy nie sposób określić rozmiaru wyrządzonej przez sprawcę szkody – sąd może zamiast tego orzec </a:t>
            </a:r>
            <a:r>
              <a:rPr lang="pl-PL" sz="2000" b="1" dirty="0"/>
              <a:t>nawiązkę w wysokości do 200 000 zł </a:t>
            </a:r>
            <a:r>
              <a:rPr lang="pl-PL" sz="2000" dirty="0"/>
              <a:t>na rzecz pokrzywdzonego.</a:t>
            </a:r>
          </a:p>
          <a:p>
            <a:pPr algn="just"/>
            <a:endParaRPr lang="pl-PL" sz="2000" dirty="0"/>
          </a:p>
          <a:p>
            <a:pPr algn="just"/>
            <a:r>
              <a:rPr lang="pl-PL" sz="2000" dirty="0"/>
              <a:t>W razie śmierci pokrzywdzonego w wyniku popełnionego przez skazanego przestępstwa sąd może orzec nawiązkę na rzecz osoby najbliższej, której sytuacja życiowa wskutek śmierci pokrzywdzonego uległa znacznemu pogorszeniu.</a:t>
            </a:r>
            <a:endParaRPr lang="pl-PL" sz="2000" dirty="0">
              <a:sym typeface="Wingdings" panose="05000000000000000000" pitchFamily="2" charset="2"/>
            </a:endParaRPr>
          </a:p>
          <a:p>
            <a:pPr algn="just"/>
            <a:endParaRPr lang="pl-PL" sz="2000" dirty="0">
              <a:sym typeface="Wingdings" panose="05000000000000000000" pitchFamily="2" charset="2"/>
            </a:endParaRPr>
          </a:p>
          <a:p>
            <a:pPr algn="just"/>
            <a:r>
              <a:rPr lang="pl-PL" sz="2000" dirty="0"/>
              <a:t>Fakt orzeczenia tego środka kompensacyjnego </a:t>
            </a:r>
            <a:r>
              <a:rPr lang="pl-PL" sz="2000" b="1" dirty="0"/>
              <a:t>nie stoi na przeszkodzie </a:t>
            </a:r>
            <a:r>
              <a:rPr lang="pl-PL" sz="2000" dirty="0"/>
              <a:t>dochodzeniu niezaspokojonej części roszczenia przez pokrzywdzonego w drodze postępowania cywilnego!!</a:t>
            </a:r>
            <a:endParaRPr lang="pl-PL" sz="2000" dirty="0">
              <a:sym typeface="Wingdings" panose="05000000000000000000" pitchFamily="2" charset="2"/>
            </a:endParaRPr>
          </a:p>
          <a:p>
            <a:pPr algn="just"/>
            <a:endParaRPr lang="pl-PL" sz="2000" dirty="0"/>
          </a:p>
          <a:p>
            <a:pPr algn="just"/>
            <a:r>
              <a:rPr lang="pl-PL" sz="2000" dirty="0"/>
              <a:t>Co również istotne, art. 56 k.k. wyłącza stosowanie dyrektyw wymiaru kary w stosunku do tego środka kompensacyjnego. Oznacza to, że nałożony na sprawcę obowiązek naprawienia szkody czy zadośćuczynienia może w niektórych przypadkach przewyższać stopień winy – taka sytuacja jest w pełni dopuszczalna!</a:t>
            </a:r>
          </a:p>
          <a:p>
            <a:pPr algn="just"/>
            <a:endParaRPr lang="pl-PL" dirty="0"/>
          </a:p>
        </p:txBody>
      </p:sp>
    </p:spTree>
    <p:extLst>
      <p:ext uri="{BB962C8B-B14F-4D97-AF65-F5344CB8AC3E}">
        <p14:creationId xmlns:p14="http://schemas.microsoft.com/office/powerpoint/2010/main" val="2470430944"/>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Paczka</Template>
  <TotalTime>114</TotalTime>
  <Words>1230</Words>
  <Application>Microsoft Office PowerPoint</Application>
  <PresentationFormat>Panoramiczny</PresentationFormat>
  <Paragraphs>79</Paragraphs>
  <Slides>11</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11</vt:i4>
      </vt:variant>
    </vt:vector>
  </HeadingPairs>
  <TitlesOfParts>
    <vt:vector size="14" baseType="lpstr">
      <vt:lpstr>Arial</vt:lpstr>
      <vt:lpstr>Gill Sans MT</vt:lpstr>
      <vt:lpstr>Paczka</vt:lpstr>
      <vt:lpstr>Przepadek i środki kompensacyjne</vt:lpstr>
      <vt:lpstr>Prezentacja programu PowerPoint</vt:lpstr>
      <vt:lpstr>przepadek</vt:lpstr>
      <vt:lpstr>Prezentacja programu PowerPoint</vt:lpstr>
      <vt:lpstr>Prezentacja programu PowerPoint</vt:lpstr>
      <vt:lpstr>Prezentacja programu PowerPoint</vt:lpstr>
      <vt:lpstr>Prezentacja programu PowerPoint</vt:lpstr>
      <vt:lpstr>Środki kompensacyjne</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Przepadek i środki kompensacyjne</dc:title>
  <dc:creator>Alicja Limburska</dc:creator>
  <cp:lastModifiedBy>Alicja Limburska</cp:lastModifiedBy>
  <cp:revision>17</cp:revision>
  <dcterms:created xsi:type="dcterms:W3CDTF">2020-03-24T18:23:23Z</dcterms:created>
  <dcterms:modified xsi:type="dcterms:W3CDTF">2023-06-01T19:18:57Z</dcterms:modified>
</cp:coreProperties>
</file>