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4" r:id="rId8"/>
    <p:sldId id="261" r:id="rId9"/>
    <p:sldId id="262"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9" d="100"/>
          <a:sy n="99" d="100"/>
        </p:scale>
        <p:origin x="-33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CF0FD393-C7F9-4E8A-BD60-7C5C3C595D28}" type="datetimeFigureOut">
              <a:rPr lang="pl-PL" smtClean="0"/>
              <a:pPr/>
              <a:t>2013-11-02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4DD3564-4365-407D-A9D5-17C0481E688A}"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F0FD393-C7F9-4E8A-BD60-7C5C3C595D28}" type="datetimeFigureOut">
              <a:rPr lang="pl-PL" smtClean="0"/>
              <a:pPr/>
              <a:t>2013-11-02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4DD3564-4365-407D-A9D5-17C0481E688A}"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F0FD393-C7F9-4E8A-BD60-7C5C3C595D28}" type="datetimeFigureOut">
              <a:rPr lang="pl-PL" smtClean="0"/>
              <a:pPr/>
              <a:t>2013-11-02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4DD3564-4365-407D-A9D5-17C0481E688A}"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F0FD393-C7F9-4E8A-BD60-7C5C3C595D28}" type="datetimeFigureOut">
              <a:rPr lang="pl-PL" smtClean="0"/>
              <a:pPr/>
              <a:t>2013-11-02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4DD3564-4365-407D-A9D5-17C0481E688A}"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CF0FD393-C7F9-4E8A-BD60-7C5C3C595D28}" type="datetimeFigureOut">
              <a:rPr lang="pl-PL" smtClean="0"/>
              <a:pPr/>
              <a:t>2013-11-02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4DD3564-4365-407D-A9D5-17C0481E688A}"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CF0FD393-C7F9-4E8A-BD60-7C5C3C595D28}" type="datetimeFigureOut">
              <a:rPr lang="pl-PL" smtClean="0"/>
              <a:pPr/>
              <a:t>2013-11-02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4DD3564-4365-407D-A9D5-17C0481E688A}"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CF0FD393-C7F9-4E8A-BD60-7C5C3C595D28}" type="datetimeFigureOut">
              <a:rPr lang="pl-PL" smtClean="0"/>
              <a:pPr/>
              <a:t>2013-11-02</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A4DD3564-4365-407D-A9D5-17C0481E688A}"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CF0FD393-C7F9-4E8A-BD60-7C5C3C595D28}" type="datetimeFigureOut">
              <a:rPr lang="pl-PL" smtClean="0"/>
              <a:pPr/>
              <a:t>2013-11-02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A4DD3564-4365-407D-A9D5-17C0481E688A}"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F0FD393-C7F9-4E8A-BD60-7C5C3C595D28}" type="datetimeFigureOut">
              <a:rPr lang="pl-PL" smtClean="0"/>
              <a:pPr/>
              <a:t>2013-11-02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A4DD3564-4365-407D-A9D5-17C0481E688A}"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F0FD393-C7F9-4E8A-BD60-7C5C3C595D28}" type="datetimeFigureOut">
              <a:rPr lang="pl-PL" smtClean="0"/>
              <a:pPr/>
              <a:t>2013-11-02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4DD3564-4365-407D-A9D5-17C0481E688A}"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F0FD393-C7F9-4E8A-BD60-7C5C3C595D28}" type="datetimeFigureOut">
              <a:rPr lang="pl-PL" smtClean="0"/>
              <a:pPr/>
              <a:t>2013-11-02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4DD3564-4365-407D-A9D5-17C0481E688A}"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0FD393-C7F9-4E8A-BD60-7C5C3C595D28}" type="datetimeFigureOut">
              <a:rPr lang="pl-PL" smtClean="0"/>
              <a:pPr/>
              <a:t>2013-11-02</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DD3564-4365-407D-A9D5-17C0481E688A}"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Przepisy prawne</a:t>
            </a:r>
            <a:endParaRPr lang="pl-PL" dirty="0"/>
          </a:p>
        </p:txBody>
      </p:sp>
      <p:sp>
        <p:nvSpPr>
          <p:cNvPr id="3" name="Podtytuł 2"/>
          <p:cNvSpPr>
            <a:spLocks noGrp="1"/>
          </p:cNvSpPr>
          <p:nvPr>
            <p:ph type="subTitle" idx="1"/>
          </p:nvPr>
        </p:nvSpPr>
        <p:spPr/>
        <p:txBody>
          <a:bodyPr/>
          <a:lstStyle/>
          <a:p>
            <a:r>
              <a:rPr lang="pl-PL" dirty="0" smtClean="0"/>
              <a:t>Pojęcie, rodzaje, relacja norma prawna – przepis prawny</a:t>
            </a:r>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Przepisy przejściowe</a:t>
            </a:r>
            <a:endParaRPr lang="pl-PL" dirty="0"/>
          </a:p>
        </p:txBody>
      </p:sp>
      <p:sp>
        <p:nvSpPr>
          <p:cNvPr id="3" name="Symbol zastępczy zawartości 2"/>
          <p:cNvSpPr>
            <a:spLocks noGrp="1"/>
          </p:cNvSpPr>
          <p:nvPr>
            <p:ph idx="1"/>
          </p:nvPr>
        </p:nvSpPr>
        <p:spPr/>
        <p:txBody>
          <a:bodyPr>
            <a:normAutofit lnSpcReduction="10000"/>
          </a:bodyPr>
          <a:lstStyle/>
          <a:p>
            <a:r>
              <a:rPr lang="pl-PL" u="sng" dirty="0" smtClean="0"/>
              <a:t>O charakterze kolizyjnym - </a:t>
            </a:r>
            <a:r>
              <a:rPr lang="pl-PL" sz="2800" u="sng" dirty="0" smtClean="0"/>
              <a:t>r</a:t>
            </a:r>
            <a:r>
              <a:rPr lang="pl-PL" sz="2800" dirty="0" smtClean="0"/>
              <a:t>ozstrzygają według jakich przepisów – starych, czy nowych – zakończyć postępowanie w sprawach będących w toku, w czasie, gdy dokonano zmiany przepisów; czy utrzymuje się przez jakiś czas instytucje prawne, które znoszone są przez nowe przepisy; jakie przepisy dawne, czy nowe stosować do uprawnień, które powstały w czasie obowiązywania dawnych przepisów.</a:t>
            </a:r>
          </a:p>
          <a:p>
            <a:r>
              <a:rPr lang="pl-PL" sz="2800" u="sng" dirty="0" smtClean="0"/>
              <a:t>Ad hoc-</a:t>
            </a:r>
            <a:r>
              <a:rPr lang="pl-PL" sz="2800" i="1" u="sng" dirty="0" smtClean="0"/>
              <a:t> </a:t>
            </a:r>
            <a:r>
              <a:rPr lang="pl-PL" sz="2000" i="1" dirty="0" smtClean="0"/>
              <a:t>wydawane na krótki, z reguły określony czas, w sytuacjach nadzwyczajnych np. klęska żywiołowa.</a:t>
            </a:r>
            <a:endParaRPr lang="pl-PL"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Przepisy końcowe</a:t>
            </a:r>
            <a:endParaRPr lang="pl-PL" dirty="0"/>
          </a:p>
        </p:txBody>
      </p:sp>
      <p:sp>
        <p:nvSpPr>
          <p:cNvPr id="3" name="Symbol zastępczy zawartości 2"/>
          <p:cNvSpPr>
            <a:spLocks noGrp="1"/>
          </p:cNvSpPr>
          <p:nvPr>
            <p:ph idx="1"/>
          </p:nvPr>
        </p:nvSpPr>
        <p:spPr/>
        <p:txBody>
          <a:bodyPr/>
          <a:lstStyle/>
          <a:p>
            <a:r>
              <a:rPr lang="pl-PL" dirty="0" smtClean="0"/>
              <a:t>Obejmują:</a:t>
            </a:r>
          </a:p>
          <a:p>
            <a:r>
              <a:rPr lang="pl-PL" dirty="0" smtClean="0"/>
              <a:t>Przepisy uchylające</a:t>
            </a:r>
          </a:p>
          <a:p>
            <a:r>
              <a:rPr lang="pl-PL" dirty="0" smtClean="0"/>
              <a:t>Przepisy o wejściu aktu normatywnego w życie</a:t>
            </a:r>
          </a:p>
          <a:p>
            <a:r>
              <a:rPr lang="pl-PL" dirty="0" smtClean="0"/>
              <a:t>Przepisy o wygaśnięciu mocy aktu normatywnego.</a:t>
            </a:r>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u="sng" dirty="0" smtClean="0"/>
              <a:t>Definicje legalne</a:t>
            </a:r>
            <a:endParaRPr lang="pl-PL" u="sng" dirty="0"/>
          </a:p>
        </p:txBody>
      </p:sp>
      <p:sp>
        <p:nvSpPr>
          <p:cNvPr id="3" name="Symbol zastępczy zawartości 2"/>
          <p:cNvSpPr>
            <a:spLocks noGrp="1"/>
          </p:cNvSpPr>
          <p:nvPr>
            <p:ph idx="1"/>
          </p:nvPr>
        </p:nvSpPr>
        <p:spPr/>
        <p:txBody>
          <a:bodyPr/>
          <a:lstStyle/>
          <a:p>
            <a:r>
              <a:rPr lang="pl-PL" dirty="0" smtClean="0"/>
              <a:t>Rodzaj przepisu prawnego, który ma zapewnić precyzję tekstu prawnego, poprzez eliminowanie wieloznaczności oraz zwrotów nieostrych. </a:t>
            </a:r>
            <a:r>
              <a:rPr lang="pl-PL" sz="2800" dirty="0" smtClean="0"/>
              <a:t>Prawodawca korzysta z definicji legalnej zwłaszcza wtedy, gdy określone słowo ma w języku etnicznym wiele znaczeń i konieczne jest dokonanie wyboru jednego z nich. W sytuacji tego rodzaju podaje się w tekście prawnym to znaczenie, które wybrał prawodawca, np.: </a:t>
            </a:r>
            <a:r>
              <a:rPr lang="pl-PL" sz="1400" i="1" dirty="0" smtClean="0"/>
              <a:t>Rozkazem jest polecenie określonego działania wydane służbowo żołnierzowi przez przełożonego lub uprawnionego żołnierza </a:t>
            </a:r>
            <a:r>
              <a:rPr lang="pl-PL" sz="1400" i="1" smtClean="0"/>
              <a:t>starszego stopniem.</a:t>
            </a:r>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u="sng" dirty="0" smtClean="0"/>
              <a:t>Przepisy bezpośrednio i pośrednio wyznaczające zachowanie</a:t>
            </a:r>
            <a:endParaRPr lang="pl-PL" u="sng" dirty="0"/>
          </a:p>
        </p:txBody>
      </p:sp>
      <p:sp>
        <p:nvSpPr>
          <p:cNvPr id="3" name="Symbol zastępczy zawartości 2"/>
          <p:cNvSpPr>
            <a:spLocks noGrp="1"/>
          </p:cNvSpPr>
          <p:nvPr>
            <p:ph idx="1"/>
          </p:nvPr>
        </p:nvSpPr>
        <p:spPr/>
        <p:txBody>
          <a:bodyPr/>
          <a:lstStyle/>
          <a:p>
            <a:r>
              <a:rPr lang="pl-PL" i="1" dirty="0" smtClean="0"/>
              <a:t>Przepisy bezpośrednio wyznaczające zachowanie - </a:t>
            </a:r>
            <a:r>
              <a:rPr lang="pl-PL" sz="2000" dirty="0" smtClean="0"/>
              <a:t>określają wprost elementy uznawane za konieczne składniki struktury normy. Na podstawie tego przepisu można rozstrzygnąć kto jest adresatem oraz jak adresat ma się zachować aby można było zakwalifikować to zachowanie jako działanie nakazane, zakazane, ewentualnie uprawnione.</a:t>
            </a:r>
          </a:p>
          <a:p>
            <a:r>
              <a:rPr lang="pl-PL" i="1" dirty="0" smtClean="0"/>
              <a:t>Przepisy pośrednio wyznaczające zachowanie adresata</a:t>
            </a:r>
            <a:r>
              <a:rPr lang="pl-PL" dirty="0" smtClean="0"/>
              <a:t>- </a:t>
            </a:r>
            <a:r>
              <a:rPr lang="pl-PL" sz="2000" dirty="0" smtClean="0"/>
              <a:t>nie zawierają wprost odpowiedzi na pytanie, kto jest adresatem obowiązku, oraz jaka jest treść obowiązku (ewentualnie uprawnienia); jednakże pośrednio wpływają na tego rodzaju ustalenia.</a:t>
            </a:r>
            <a:endParaRPr lang="pl-PL" dirty="0" smtClean="0"/>
          </a:p>
          <a:p>
            <a:endParaRPr lang="pl-PL"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u="sng" dirty="0" smtClean="0"/>
              <a:t>Przepisy dostosowujące</a:t>
            </a:r>
            <a:endParaRPr lang="pl-PL" b="1" u="sng" dirty="0"/>
          </a:p>
        </p:txBody>
      </p:sp>
      <p:sp>
        <p:nvSpPr>
          <p:cNvPr id="3" name="Symbol zastępczy zawartości 2"/>
          <p:cNvSpPr>
            <a:spLocks noGrp="1"/>
          </p:cNvSpPr>
          <p:nvPr>
            <p:ph idx="1"/>
          </p:nvPr>
        </p:nvSpPr>
        <p:spPr/>
        <p:txBody>
          <a:bodyPr>
            <a:normAutofit lnSpcReduction="10000"/>
          </a:bodyPr>
          <a:lstStyle/>
          <a:p>
            <a:r>
              <a:rPr lang="pl-PL" sz="2800" dirty="0" smtClean="0"/>
              <a:t>Jest to rodzaj przepisów, w których normuje się sposób powołania po raz pierwszy organów ukształtowanych nowym prawem oraz sposób dostosowania się do nowych przepisów. W przepisie dostosowującym można wyznaczyć termin zakończenia dostosowania organów lub instytucji prawnych. Rozwiązania przewidziane w tych przepisach powinny być ukształtowane w sposób nieuciążliwy dla ich adresatów i pozostawiać im możliwość przystosowania się do przepisów nowej ustawy.</a:t>
            </a:r>
            <a:endParaRPr lang="pl-PL"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u="sng" dirty="0" smtClean="0"/>
              <a:t>Ze względu na sposób wyznaczania zachowania wyróżniamy:</a:t>
            </a:r>
            <a:endParaRPr lang="pl-PL" b="1" u="sng" dirty="0"/>
          </a:p>
        </p:txBody>
      </p:sp>
      <p:sp>
        <p:nvSpPr>
          <p:cNvPr id="3" name="Symbol zastępczy zawartości 2"/>
          <p:cNvSpPr>
            <a:spLocks noGrp="1"/>
          </p:cNvSpPr>
          <p:nvPr>
            <p:ph idx="1"/>
          </p:nvPr>
        </p:nvSpPr>
        <p:spPr/>
        <p:txBody>
          <a:bodyPr>
            <a:normAutofit lnSpcReduction="10000"/>
          </a:bodyPr>
          <a:lstStyle/>
          <a:p>
            <a:r>
              <a:rPr lang="pl-PL" i="1" u="sng" dirty="0" smtClean="0"/>
              <a:t>Przepisy nakazujące </a:t>
            </a:r>
            <a:r>
              <a:rPr lang="pl-PL" dirty="0" smtClean="0"/>
              <a:t>– nakazują coś czynić; nakaz wyraża się najczęściej za pomocą takich wyrażeń jak: „musi”, „jest obowiązany”, „wyda”, „określi”, „ma obowiązek”, „powinien”.</a:t>
            </a:r>
          </a:p>
          <a:p>
            <a:r>
              <a:rPr lang="pl-PL" i="1" u="sng" dirty="0" smtClean="0"/>
              <a:t>Przepisy zakazujące- </a:t>
            </a:r>
            <a:r>
              <a:rPr lang="pl-PL" dirty="0" smtClean="0"/>
              <a:t>zakazują coś czynić; zakaz wyraża się w takich formach słownych, jak: „nie może”, „nie wolno”, „jest zabronione”, „jest zakazane”.</a:t>
            </a:r>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92500" lnSpcReduction="10000"/>
          </a:bodyPr>
          <a:lstStyle/>
          <a:p>
            <a:r>
              <a:rPr lang="pl-PL" i="1" u="sng" dirty="0" smtClean="0"/>
              <a:t>Przepisy zezwalające </a:t>
            </a:r>
            <a:r>
              <a:rPr lang="pl-PL" dirty="0" smtClean="0"/>
              <a:t>– wśród nich można wyróżnić takie, </a:t>
            </a:r>
            <a:r>
              <a:rPr lang="pl-PL" b="1" dirty="0" smtClean="0"/>
              <a:t>które zezwalają na dokonywanie jakichś prostych czynności psychofizycznych</a:t>
            </a:r>
            <a:r>
              <a:rPr lang="pl-PL" dirty="0" smtClean="0"/>
              <a:t>, np.: „Właściciel gruntu może wejść na grunt sąsiedni w celu usunięcia zwieszających z jego drzewa gałęzi lub owoców”; albo takie, </a:t>
            </a:r>
            <a:r>
              <a:rPr lang="pl-PL" b="1" dirty="0" smtClean="0"/>
              <a:t>które upoważniają do dokonywania jakichś czynności konwencjonalnych,</a:t>
            </a:r>
            <a:r>
              <a:rPr lang="pl-PL" dirty="0" smtClean="0"/>
              <a:t> np. „Rada Ministrów na wniosek Prezesa RM, może uchylić rozporządzenie lub zarządzenie ministra”.</a:t>
            </a:r>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a:bodyPr>
          <a:lstStyle/>
          <a:p>
            <a:r>
              <a:rPr lang="pl-PL" sz="4800" dirty="0" smtClean="0"/>
              <a:t>Przepisy zezwalające formułuje się z użyciem słów: „może”, „ma prawo”, „może żądać”, „przysługuje roszczenie”, „ma wolność”.</a:t>
            </a:r>
            <a:endParaRPr lang="pl-PL" sz="4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u="sng" dirty="0" smtClean="0"/>
              <a:t>Wypowiedzi kreujące</a:t>
            </a:r>
            <a:endParaRPr lang="pl-PL" b="1" u="sng" dirty="0"/>
          </a:p>
        </p:txBody>
      </p:sp>
      <p:sp>
        <p:nvSpPr>
          <p:cNvPr id="3" name="Symbol zastępczy zawartości 2"/>
          <p:cNvSpPr>
            <a:spLocks noGrp="1"/>
          </p:cNvSpPr>
          <p:nvPr>
            <p:ph idx="1"/>
          </p:nvPr>
        </p:nvSpPr>
        <p:spPr/>
        <p:txBody>
          <a:bodyPr/>
          <a:lstStyle/>
          <a:p>
            <a:r>
              <a:rPr lang="pl-PL" dirty="0" smtClean="0"/>
              <a:t>Są to przepisy, które określają zakres obowiązywania określonego aktu prawodawczego w wymiarze podmiotowym, przedmiotowym i terytorialno – czasowym.</a:t>
            </a:r>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u="sng" dirty="0" smtClean="0"/>
              <a:t>Oceny charakteryzujące</a:t>
            </a:r>
            <a:endParaRPr lang="pl-PL" b="1" u="sng" dirty="0"/>
          </a:p>
        </p:txBody>
      </p:sp>
      <p:sp>
        <p:nvSpPr>
          <p:cNvPr id="3" name="Symbol zastępczy zawartości 2"/>
          <p:cNvSpPr>
            <a:spLocks noGrp="1"/>
          </p:cNvSpPr>
          <p:nvPr>
            <p:ph idx="1"/>
          </p:nvPr>
        </p:nvSpPr>
        <p:spPr/>
        <p:txBody>
          <a:bodyPr/>
          <a:lstStyle/>
          <a:p>
            <a:r>
              <a:rPr lang="pl-PL" dirty="0" smtClean="0"/>
              <a:t>Wyrażenia zawarte w akcie prawodawczym, za pomocą których objaśnia się cele aktu, motywy jego wydania, miejsce w systemie prawnym. Pomagają ustalić właściwe rozumienie aktu. Mogą być wyodrębnione w postaci arengi albo umieszczone we właściwym tekście aktu prawotwórczego.</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Pojęcie przepis prawny</a:t>
            </a:r>
            <a:endParaRPr lang="pl-PL" dirty="0"/>
          </a:p>
        </p:txBody>
      </p:sp>
      <p:sp>
        <p:nvSpPr>
          <p:cNvPr id="3" name="Symbol zastępczy zawartości 2"/>
          <p:cNvSpPr>
            <a:spLocks noGrp="1"/>
          </p:cNvSpPr>
          <p:nvPr>
            <p:ph idx="1"/>
          </p:nvPr>
        </p:nvSpPr>
        <p:spPr/>
        <p:txBody>
          <a:bodyPr/>
          <a:lstStyle/>
          <a:p>
            <a:r>
              <a:rPr lang="pl-PL" dirty="0" smtClean="0"/>
              <a:t>Przepis prawny to zdanie w sensie gramatycznym (ewentualnie wypowiedź </a:t>
            </a:r>
            <a:r>
              <a:rPr lang="pl-PL" dirty="0" err="1" smtClean="0"/>
              <a:t>zdaniokształtna</a:t>
            </a:r>
            <a:r>
              <a:rPr lang="pl-PL" dirty="0" smtClean="0"/>
              <a:t>) zawarte w tekście prawnym. Przepisy (zdania) grupowane są w artykuły, paragrafy, ustępy i inne elementy tekstu prawnego.</a:t>
            </a:r>
          </a:p>
          <a:p>
            <a:r>
              <a:rPr lang="pl-PL" dirty="0" smtClean="0"/>
              <a:t>Przepis to podstawowa jednostka tekstu prawnego.</a:t>
            </a:r>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u="sng" dirty="0" smtClean="0"/>
              <a:t>Instytucja prawna</a:t>
            </a:r>
            <a:endParaRPr lang="pl-PL" b="1" u="sng" dirty="0"/>
          </a:p>
        </p:txBody>
      </p:sp>
      <p:sp>
        <p:nvSpPr>
          <p:cNvPr id="3" name="Symbol zastępczy zawartości 2"/>
          <p:cNvSpPr>
            <a:spLocks noGrp="1"/>
          </p:cNvSpPr>
          <p:nvPr>
            <p:ph idx="1"/>
          </p:nvPr>
        </p:nvSpPr>
        <p:spPr/>
        <p:txBody>
          <a:bodyPr/>
          <a:lstStyle/>
          <a:p>
            <a:r>
              <a:rPr lang="pl-PL" dirty="0" smtClean="0"/>
              <a:t>Wyodrębniony i stanowiący funkcjonalną całość zespół norm prawnych odnoszący się do stosunków w jakiejś dziedzinie życia społecznego np. własność, małżeństwo. Niekiedy mianem tym określa się także zespół działań wyznaczony przez wyodrębniony jako instytucja prawna zespół norm lub osobę albo grupę osób zorganizowaną i działającą na podstawie </a:t>
            </a:r>
            <a:r>
              <a:rPr lang="pl-PL" smtClean="0"/>
              <a:t>takiego zespołu norm.</a:t>
            </a: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u="sng" dirty="0" smtClean="0"/>
              <a:t>Przepis prawny – norma prawna</a:t>
            </a:r>
            <a:endParaRPr lang="pl-PL" b="1" u="sng" dirty="0"/>
          </a:p>
        </p:txBody>
      </p:sp>
      <p:sp>
        <p:nvSpPr>
          <p:cNvPr id="3" name="Symbol zastępczy zawartości 2"/>
          <p:cNvSpPr>
            <a:spLocks noGrp="1"/>
          </p:cNvSpPr>
          <p:nvPr>
            <p:ph idx="1"/>
          </p:nvPr>
        </p:nvSpPr>
        <p:spPr/>
        <p:txBody>
          <a:bodyPr>
            <a:normAutofit/>
          </a:bodyPr>
          <a:lstStyle/>
          <a:p>
            <a:r>
              <a:rPr lang="pl-PL" sz="1800" dirty="0" smtClean="0"/>
              <a:t>Konstytuującym elementem przepisu prawnego jest jego związek z pojęciem normy. Przecież nie każde zdanie zawarte w tekście prawnym może zostać uznane za normę. Normy prawne są budowane z przepisów prawnych. Norma prawna jest kategorią pozatekstową. W przepisach prawnych szukamy elementów treściowych normy. Norma prawna nie może budzić wątpliwości. Musi być jednoznaczna.</a:t>
            </a:r>
          </a:p>
          <a:p>
            <a:r>
              <a:rPr lang="pl-PL" sz="1800" b="1" u="sng" dirty="0" smtClean="0"/>
              <a:t>Kondensacja </a:t>
            </a:r>
            <a:r>
              <a:rPr lang="pl-PL" sz="1800" dirty="0" smtClean="0"/>
              <a:t>– to sposób redagowania przepisów prawnych, który pozwala w ramach procesu legislacyjnego na oszczędne wykorzystanie tekstu prawnego; technika kodowania norm prawnych w przepisach prawnych.</a:t>
            </a:r>
          </a:p>
          <a:p>
            <a:r>
              <a:rPr lang="pl-PL" sz="1800" b="1" u="sng" dirty="0" smtClean="0"/>
              <a:t>Rozczłonkowanie</a:t>
            </a:r>
            <a:r>
              <a:rPr lang="pl-PL" sz="1800" dirty="0" smtClean="0"/>
              <a:t> – polega na fragmentaryzacji norm prawnych, czyli ujęciu jej w poszczególne przepisy i umieszczeniu w odpowiedniej części aktu normatywnego. Nie jest to technika uniwersalna. Mogą być sytuacje, w których jeden przepis jest zdolny wyrazić całą normę prawną (normę zawierającą wszystkie wymagane dla norm elementy strukturalne). Może też być tzw. </a:t>
            </a:r>
            <a:r>
              <a:rPr lang="pl-PL" sz="1800" i="1" dirty="0" smtClean="0"/>
              <a:t>rozczłonkowanie treściowe</a:t>
            </a:r>
            <a:r>
              <a:rPr lang="pl-PL" sz="1800" dirty="0" smtClean="0"/>
              <a:t>, które polega na tym, że w tekście prawnym zostaje wprowadzona modyfikacja treści normy wysłowionej w jakimś przepisie podstawowym (zrębowym).</a:t>
            </a:r>
            <a:endParaRPr lang="pl-PL"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Przepisy odsyłające</a:t>
            </a:r>
            <a:endParaRPr lang="pl-PL" dirty="0"/>
          </a:p>
        </p:txBody>
      </p:sp>
      <p:sp>
        <p:nvSpPr>
          <p:cNvPr id="3" name="Symbol zastępczy zawartości 2"/>
          <p:cNvSpPr>
            <a:spLocks noGrp="1"/>
          </p:cNvSpPr>
          <p:nvPr>
            <p:ph idx="1"/>
          </p:nvPr>
        </p:nvSpPr>
        <p:spPr/>
        <p:txBody>
          <a:bodyPr>
            <a:normAutofit fontScale="92500"/>
          </a:bodyPr>
          <a:lstStyle/>
          <a:p>
            <a:r>
              <a:rPr lang="pl-PL" sz="2000" u="sng" dirty="0" smtClean="0"/>
              <a:t>Przepisy odsyłające </a:t>
            </a:r>
            <a:r>
              <a:rPr lang="pl-PL" sz="2000" dirty="0" smtClean="0"/>
              <a:t>zawierają zwrot odsyłający do innych aktualnie obowiązujących przepisów. Ich funkcją jest zapobieganie powtórzeniom, mają zapewnić skrótowość i przejrzystość aktów normatywnych. </a:t>
            </a:r>
            <a:r>
              <a:rPr lang="pl-PL" sz="2000" b="1" u="sng" dirty="0" smtClean="0"/>
              <a:t>Odesłanie</a:t>
            </a:r>
            <a:r>
              <a:rPr lang="pl-PL" sz="2000" dirty="0" smtClean="0"/>
              <a:t> jest to wskazówka, gdzie w jakim innym przepisie można znaleźć poszukiwane wzory zachowania. Odesłania dzielimy na </a:t>
            </a:r>
            <a:r>
              <a:rPr lang="pl-PL" sz="2000" i="1" dirty="0" smtClean="0"/>
              <a:t>wewnątrzsystemowe</a:t>
            </a:r>
            <a:r>
              <a:rPr lang="pl-PL" sz="2000" dirty="0" smtClean="0"/>
              <a:t> i </a:t>
            </a:r>
            <a:r>
              <a:rPr lang="pl-PL" sz="2000" i="1" dirty="0" err="1" smtClean="0"/>
              <a:t>pozasystemowe</a:t>
            </a:r>
            <a:r>
              <a:rPr lang="pl-PL" sz="2000" dirty="0" smtClean="0"/>
              <a:t>. Te ostatnie nakazują wziąć pod uwagę, przy rekonstrukcji dyrektywy zachowania, jakieś reguły pozaprawne (np. zasady współżycia społecznego).</a:t>
            </a:r>
          </a:p>
          <a:p>
            <a:r>
              <a:rPr lang="pl-PL" sz="2000" u="sng" dirty="0" smtClean="0"/>
              <a:t>Przepisy blankietowe </a:t>
            </a:r>
            <a:r>
              <a:rPr lang="pl-PL" sz="2000" dirty="0" smtClean="0"/>
              <a:t>– tzw. przepisy puste, nie ustanawiają żadnej reguły, wskazują organ, który w przyszłości taką regułę ma ustanowić. Zawierają odesłania do przepisów, których nie ustanowiono – najczęściej do aktów wykonawczych (rozporządzeń). Przepisami tego typu są np. delegacje ustawowe „Minister właściwy do spraw (…) określi w drodze rozporządzenia sprawy A, B, C”. </a:t>
            </a:r>
            <a:r>
              <a:rPr lang="pl-PL" sz="1600" dirty="0" smtClean="0"/>
              <a:t>Do czasu wydania odpowiedniego rozporządzenia, przepis ten, wszystkich chcących zrekonstruować uprawnienia i obowiązki związane ze sprawami A, B, C odsyła </a:t>
            </a:r>
            <a:r>
              <a:rPr lang="pl-PL" sz="1600" i="1" dirty="0" smtClean="0"/>
              <a:t>do nikąd</a:t>
            </a:r>
            <a:r>
              <a:rPr lang="pl-PL" sz="1600" dirty="0" smtClean="0"/>
              <a:t>. Po wydaniu rozporządzenia staje się przepisem odsyłającym  </a:t>
            </a:r>
            <a:r>
              <a:rPr lang="pl-PL" sz="1600" dirty="0" err="1" smtClean="0"/>
              <a:t>wewnątrzsystemowo</a:t>
            </a:r>
            <a:r>
              <a:rPr lang="pl-PL" sz="1600" dirty="0" smtClean="0"/>
              <a:t>.</a:t>
            </a:r>
            <a:endParaRPr lang="pl-PL"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Przepisy odsyłające</a:t>
            </a:r>
            <a:endParaRPr lang="pl-PL" b="1" dirty="0"/>
          </a:p>
        </p:txBody>
      </p:sp>
      <p:sp>
        <p:nvSpPr>
          <p:cNvPr id="3" name="Symbol zastępczy zawartości 2"/>
          <p:cNvSpPr>
            <a:spLocks noGrp="1"/>
          </p:cNvSpPr>
          <p:nvPr>
            <p:ph idx="1"/>
          </p:nvPr>
        </p:nvSpPr>
        <p:spPr/>
        <p:txBody>
          <a:bodyPr/>
          <a:lstStyle/>
          <a:p>
            <a:r>
              <a:rPr lang="pl-PL" u="sng" dirty="0" smtClean="0"/>
              <a:t>Fikcja prawna </a:t>
            </a:r>
            <a:r>
              <a:rPr lang="pl-PL" dirty="0" smtClean="0"/>
              <a:t>– rodzaj przepisu odsyłającego; założenie, iż w rzeczywistości nieistniejący fakt istnieje i wywołuje określone przez prawo skutki prawne.</a:t>
            </a:r>
          </a:p>
          <a:p>
            <a:r>
              <a:rPr lang="pl-PL" dirty="0" smtClean="0"/>
              <a:t>Szczególnym przykładem fikcji prawnej znajdującej swoje źródło w doktrynie prawniczej jest tzw. </a:t>
            </a:r>
            <a:r>
              <a:rPr lang="pl-PL" i="1" dirty="0" smtClean="0"/>
              <a:t>fikcja powszechnej znajomości prawa.</a:t>
            </a:r>
            <a:endParaRPr lang="pl-PL"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Klauzule generalne</a:t>
            </a:r>
            <a:endParaRPr lang="pl-PL" dirty="0"/>
          </a:p>
        </p:txBody>
      </p:sp>
      <p:sp>
        <p:nvSpPr>
          <p:cNvPr id="3" name="Symbol zastępczy zawartości 2"/>
          <p:cNvSpPr>
            <a:spLocks noGrp="1"/>
          </p:cNvSpPr>
          <p:nvPr>
            <p:ph idx="1"/>
          </p:nvPr>
        </p:nvSpPr>
        <p:spPr/>
        <p:txBody>
          <a:bodyPr/>
          <a:lstStyle/>
          <a:p>
            <a:r>
              <a:rPr lang="pl-PL" dirty="0" smtClean="0"/>
              <a:t>Są to przepisy prawne, które zawierają odesłanie do jakiegoś systemu ocen lub do jakiegoś systemu norm, innego jednak niż system norm prawnych, a przy tym systemu zazwyczaj uzasadnionego aksjologicznie. Zawierają odesłania </a:t>
            </a:r>
            <a:r>
              <a:rPr lang="pl-PL" dirty="0" err="1" smtClean="0"/>
              <a:t>pozasystemowe</a:t>
            </a:r>
            <a:r>
              <a:rPr lang="pl-PL" dirty="0" smtClean="0"/>
              <a:t> (odesłania do systemu zewnętrznego wobec prawa), a nie odesłania w ramach systemu prawnego.</a:t>
            </a: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Klauzule generalne</a:t>
            </a:r>
            <a:endParaRPr lang="pl-PL" dirty="0"/>
          </a:p>
        </p:txBody>
      </p:sp>
      <p:sp>
        <p:nvSpPr>
          <p:cNvPr id="3" name="Symbol zastępczy zawartości 2"/>
          <p:cNvSpPr>
            <a:spLocks noGrp="1"/>
          </p:cNvSpPr>
          <p:nvPr>
            <p:ph idx="1"/>
          </p:nvPr>
        </p:nvSpPr>
        <p:spPr/>
        <p:txBody>
          <a:bodyPr>
            <a:normAutofit lnSpcReduction="10000"/>
          </a:bodyPr>
          <a:lstStyle/>
          <a:p>
            <a:r>
              <a:rPr lang="pl-PL" dirty="0" smtClean="0"/>
              <a:t>Upoważniają organ stosujący prawo, i zarazem zobowiązują go, aby rozstrzygając jakąś konkretną sprawę:</a:t>
            </a:r>
          </a:p>
          <a:p>
            <a:r>
              <a:rPr lang="pl-PL" dirty="0" smtClean="0"/>
              <a:t>A) oparł rozstrzygnięcie na wszechstronnej ocenie danego przypadku;</a:t>
            </a:r>
          </a:p>
          <a:p>
            <a:r>
              <a:rPr lang="pl-PL" dirty="0" smtClean="0"/>
              <a:t>B) oparł rozstrzygnięcie na jakiś pozaprawnych zasadach postępowania, np. </a:t>
            </a:r>
            <a:r>
              <a:rPr lang="pl-PL" i="1" dirty="0" smtClean="0"/>
              <a:t>zasadach współżycia społecznego, dobrych obyczajach uniwersyteckich, zasadach uczciwego obrotu.</a:t>
            </a:r>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Domniemania</a:t>
            </a:r>
            <a:endParaRPr lang="pl-PL" b="1" dirty="0"/>
          </a:p>
        </p:txBody>
      </p:sp>
      <p:sp>
        <p:nvSpPr>
          <p:cNvPr id="3" name="Symbol zastępczy zawartości 2"/>
          <p:cNvSpPr>
            <a:spLocks noGrp="1"/>
          </p:cNvSpPr>
          <p:nvPr>
            <p:ph idx="1"/>
          </p:nvPr>
        </p:nvSpPr>
        <p:spPr/>
        <p:txBody>
          <a:bodyPr>
            <a:normAutofit/>
          </a:bodyPr>
          <a:lstStyle/>
          <a:p>
            <a:r>
              <a:rPr lang="pl-PL" sz="2800" u="sng" dirty="0" smtClean="0"/>
              <a:t>Domniemania faktyczne </a:t>
            </a:r>
            <a:r>
              <a:rPr lang="pl-PL" sz="2800" dirty="0" smtClean="0"/>
              <a:t>– sąd może uznać za ustalone fakty mające istotne znaczenie dla rozstrzyganej sprawy, jeżeli wniosek taki może wyprowadzić z innych ustalonych faktów. Oparte na potocznym doświadczeniu, czy potocznej wiedzy empirycznej.</a:t>
            </a:r>
          </a:p>
          <a:p>
            <a:r>
              <a:rPr lang="pl-PL" sz="2800" u="sng" dirty="0" smtClean="0"/>
              <a:t>Domniemania prawne </a:t>
            </a:r>
            <a:r>
              <a:rPr lang="pl-PL" sz="2800" dirty="0" smtClean="0"/>
              <a:t>– rodzaj przepisu prawnego. Dzielimy na domniemania prawne materialne i domniemania prawne formalne.</a:t>
            </a:r>
            <a:endParaRPr lang="pl-PL"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Domniemania prawne</a:t>
            </a:r>
            <a:endParaRPr lang="pl-PL" dirty="0"/>
          </a:p>
        </p:txBody>
      </p:sp>
      <p:sp>
        <p:nvSpPr>
          <p:cNvPr id="3" name="Symbol zastępczy zawartości 2"/>
          <p:cNvSpPr>
            <a:spLocks noGrp="1"/>
          </p:cNvSpPr>
          <p:nvPr>
            <p:ph idx="1"/>
          </p:nvPr>
        </p:nvSpPr>
        <p:spPr/>
        <p:txBody>
          <a:bodyPr/>
          <a:lstStyle/>
          <a:p>
            <a:r>
              <a:rPr lang="pl-PL" b="1" u="sng" dirty="0" smtClean="0"/>
              <a:t>Domniemanie prawne materialne </a:t>
            </a:r>
            <a:r>
              <a:rPr lang="pl-PL" dirty="0" smtClean="0"/>
              <a:t>– na podstawie normy prawnej należy uznać za udowodniony fakt B, jeżeli został udowodniony fakt A.</a:t>
            </a:r>
          </a:p>
          <a:p>
            <a:r>
              <a:rPr lang="pl-PL" b="1" u="sng" dirty="0" smtClean="0"/>
              <a:t>Domniemania prawne formalne </a:t>
            </a:r>
            <a:r>
              <a:rPr lang="pl-PL" dirty="0" smtClean="0"/>
              <a:t>– na podstawie normy prawnej należy uznać, że miał miejsce pewien stan faktyczny, dopóki nie zostanie wykazane, że jest lub było inaczej.</a:t>
            </a:r>
            <a:endParaRPr lang="pl-PL"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TotalTime>
  <Words>1288</Words>
  <Application>Microsoft Office PowerPoint</Application>
  <PresentationFormat>Pokaz na ekranie (4:3)</PresentationFormat>
  <Paragraphs>53</Paragraphs>
  <Slides>20</Slides>
  <Notes>0</Notes>
  <HiddenSlides>0</HiddenSlides>
  <MMClips>0</MMClips>
  <ScaleCrop>false</ScaleCrop>
  <HeadingPairs>
    <vt:vector size="4" baseType="variant">
      <vt:variant>
        <vt:lpstr>Motyw</vt:lpstr>
      </vt:variant>
      <vt:variant>
        <vt:i4>1</vt:i4>
      </vt:variant>
      <vt:variant>
        <vt:lpstr>Tytuły slajdów</vt:lpstr>
      </vt:variant>
      <vt:variant>
        <vt:i4>20</vt:i4>
      </vt:variant>
    </vt:vector>
  </HeadingPairs>
  <TitlesOfParts>
    <vt:vector size="21" baseType="lpstr">
      <vt:lpstr>Motyw pakietu Office</vt:lpstr>
      <vt:lpstr>Przepisy prawne</vt:lpstr>
      <vt:lpstr>Pojęcie przepis prawny</vt:lpstr>
      <vt:lpstr>Przepis prawny – norma prawna</vt:lpstr>
      <vt:lpstr>Przepisy odsyłające</vt:lpstr>
      <vt:lpstr>Przepisy odsyłające</vt:lpstr>
      <vt:lpstr>Klauzule generalne</vt:lpstr>
      <vt:lpstr>Klauzule generalne</vt:lpstr>
      <vt:lpstr>Domniemania</vt:lpstr>
      <vt:lpstr>Domniemania prawne</vt:lpstr>
      <vt:lpstr>Przepisy przejściowe</vt:lpstr>
      <vt:lpstr>Przepisy końcowe</vt:lpstr>
      <vt:lpstr>Definicje legalne</vt:lpstr>
      <vt:lpstr>Przepisy bezpośrednio i pośrednio wyznaczające zachowanie</vt:lpstr>
      <vt:lpstr>Przepisy dostosowujące</vt:lpstr>
      <vt:lpstr>Ze względu na sposób wyznaczania zachowania wyróżniamy:</vt:lpstr>
      <vt:lpstr>Slajd 16</vt:lpstr>
      <vt:lpstr>Slajd 17</vt:lpstr>
      <vt:lpstr>Wypowiedzi kreujące</vt:lpstr>
      <vt:lpstr>Oceny charakteryzujące</vt:lpstr>
      <vt:lpstr>Instytucja prawna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Przepisy prawne</dc:title>
  <dc:creator>Helios</dc:creator>
  <cp:lastModifiedBy>Helios</cp:lastModifiedBy>
  <cp:revision>25</cp:revision>
  <dcterms:created xsi:type="dcterms:W3CDTF">2013-10-16T11:19:56Z</dcterms:created>
  <dcterms:modified xsi:type="dcterms:W3CDTF">2013-11-02T13:34:33Z</dcterms:modified>
</cp:coreProperties>
</file>