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67" r:id="rId5"/>
    <p:sldId id="261" r:id="rId6"/>
    <p:sldId id="278" r:id="rId7"/>
    <p:sldId id="277" r:id="rId8"/>
    <p:sldId id="279" r:id="rId9"/>
    <p:sldId id="262" r:id="rId10"/>
    <p:sldId id="263" r:id="rId11"/>
    <p:sldId id="268" r:id="rId12"/>
    <p:sldId id="274" r:id="rId13"/>
    <p:sldId id="269" r:id="rId14"/>
    <p:sldId id="280" r:id="rId15"/>
    <p:sldId id="271" r:id="rId16"/>
    <p:sldId id="270" r:id="rId17"/>
    <p:sldId id="281" r:id="rId18"/>
    <p:sldId id="282" r:id="rId19"/>
    <p:sldId id="283" r:id="rId20"/>
    <p:sldId id="284" r:id="rId21"/>
    <p:sldId id="285" r:id="rId22"/>
    <p:sldId id="287" r:id="rId23"/>
    <p:sldId id="286" r:id="rId24"/>
    <p:sldId id="288" r:id="rId25"/>
    <p:sldId id="289" r:id="rId26"/>
    <p:sldId id="290"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586AA9-43DE-440A-B4D5-38EE8D8B0172}">
          <p14:sldIdLst>
            <p14:sldId id="256"/>
            <p14:sldId id="257"/>
            <p14:sldId id="258"/>
            <p14:sldId id="267"/>
            <p14:sldId id="261"/>
            <p14:sldId id="278"/>
            <p14:sldId id="277"/>
            <p14:sldId id="279"/>
            <p14:sldId id="262"/>
            <p14:sldId id="263"/>
            <p14:sldId id="268"/>
            <p14:sldId id="274"/>
            <p14:sldId id="269"/>
            <p14:sldId id="280"/>
            <p14:sldId id="271"/>
            <p14:sldId id="270"/>
            <p14:sldId id="281"/>
            <p14:sldId id="282"/>
            <p14:sldId id="283"/>
            <p14:sldId id="284"/>
            <p14:sldId id="285"/>
            <p14:sldId id="287"/>
            <p14:sldId id="286"/>
            <p14:sldId id="288"/>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10.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668B1-84E3-462B-8CD2-5EACDB2702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pl-PL"/>
        </a:p>
      </dgm:t>
    </dgm:pt>
    <dgm:pt modelId="{1B522AD4-9ED2-41D0-B583-64EBC69FFA41}">
      <dgm:prSet phldrT="[Tekst]"/>
      <dgm:spPr/>
      <dgm:t>
        <a:bodyPr/>
        <a:lstStyle/>
        <a:p>
          <a:r>
            <a:rPr lang="pl-PL"/>
            <a:t>Blokująca</a:t>
          </a:r>
        </a:p>
      </dgm:t>
    </dgm:pt>
    <dgm:pt modelId="{C11B5584-B5F7-4BE0-B6FE-59ED8963009A}" type="parTrans" cxnId="{A8AD85EB-5D33-4EBC-B188-AABF9217DCF7}">
      <dgm:prSet/>
      <dgm:spPr/>
      <dgm:t>
        <a:bodyPr/>
        <a:lstStyle/>
        <a:p>
          <a:endParaRPr lang="pl-PL"/>
        </a:p>
      </dgm:t>
    </dgm:pt>
    <dgm:pt modelId="{C6E56F02-FB46-4915-A2E5-794C47A12FDC}" type="sibTrans" cxnId="{A8AD85EB-5D33-4EBC-B188-AABF9217DCF7}">
      <dgm:prSet/>
      <dgm:spPr/>
      <dgm:t>
        <a:bodyPr/>
        <a:lstStyle/>
        <a:p>
          <a:endParaRPr lang="pl-PL"/>
        </a:p>
      </dgm:t>
    </dgm:pt>
    <dgm:pt modelId="{81307E55-CC13-4328-9CE2-E52393EC53B8}">
      <dgm:prSet phldrT="[Tekst]"/>
      <dgm:spPr/>
      <dgm:t>
        <a:bodyPr/>
        <a:lstStyle/>
        <a:p>
          <a:r>
            <a:rPr lang="pl-PL"/>
            <a:t>Ekonomiczna  </a:t>
          </a:r>
        </a:p>
      </dgm:t>
    </dgm:pt>
    <dgm:pt modelId="{1D3FF198-C991-4EBE-8172-C8F91DA54A0F}" type="parTrans" cxnId="{943CCD03-B5CF-4354-8A56-7945C45E2428}">
      <dgm:prSet/>
      <dgm:spPr/>
      <dgm:t>
        <a:bodyPr/>
        <a:lstStyle/>
        <a:p>
          <a:endParaRPr lang="pl-PL"/>
        </a:p>
      </dgm:t>
    </dgm:pt>
    <dgm:pt modelId="{C07AD2F4-7159-4312-81A3-C78B3A32C64B}" type="sibTrans" cxnId="{943CCD03-B5CF-4354-8A56-7945C45E2428}">
      <dgm:prSet/>
      <dgm:spPr/>
      <dgm:t>
        <a:bodyPr/>
        <a:lstStyle/>
        <a:p>
          <a:endParaRPr lang="pl-PL"/>
        </a:p>
      </dgm:t>
    </dgm:pt>
    <dgm:pt modelId="{D84C7090-72A0-4254-8B01-00C30F0FD180}">
      <dgm:prSet phldrT="[Tekst]"/>
      <dgm:spPr/>
      <dgm:t>
        <a:bodyPr/>
        <a:lstStyle/>
        <a:p>
          <a:r>
            <a:rPr lang="pl-PL" dirty="0"/>
            <a:t>Informacyjna </a:t>
          </a:r>
        </a:p>
      </dgm:t>
    </dgm:pt>
    <dgm:pt modelId="{7D59154C-67EC-44EA-B185-F63AF217E8F1}" type="parTrans" cxnId="{71B8BD0B-9053-4B37-B379-D18E772EF7A2}">
      <dgm:prSet/>
      <dgm:spPr/>
      <dgm:t>
        <a:bodyPr/>
        <a:lstStyle/>
        <a:p>
          <a:endParaRPr lang="pl-PL"/>
        </a:p>
      </dgm:t>
    </dgm:pt>
    <dgm:pt modelId="{B4D6AF37-8F8F-42A3-A4C9-62B18B84DA82}" type="sibTrans" cxnId="{71B8BD0B-9053-4B37-B379-D18E772EF7A2}">
      <dgm:prSet/>
      <dgm:spPr/>
      <dgm:t>
        <a:bodyPr/>
        <a:lstStyle/>
        <a:p>
          <a:endParaRPr lang="pl-PL"/>
        </a:p>
      </dgm:t>
    </dgm:pt>
    <dgm:pt modelId="{26508B85-F4E1-4364-B610-4088639B88D2}" type="pres">
      <dgm:prSet presAssocID="{DE8668B1-84E3-462B-8CD2-5EACDB270267}" presName="root" presStyleCnt="0">
        <dgm:presLayoutVars>
          <dgm:dir/>
          <dgm:resizeHandles val="exact"/>
        </dgm:presLayoutVars>
      </dgm:prSet>
      <dgm:spPr/>
    </dgm:pt>
    <dgm:pt modelId="{791C5840-BDA7-4A45-9865-8B1D821C768A}" type="pres">
      <dgm:prSet presAssocID="{1B522AD4-9ED2-41D0-B583-64EBC69FFA41}" presName="compNode" presStyleCnt="0"/>
      <dgm:spPr/>
    </dgm:pt>
    <dgm:pt modelId="{779866BE-98C5-4FCF-BBA8-F03E2BD014F1}" type="pres">
      <dgm:prSet presAssocID="{1B522AD4-9ED2-41D0-B583-64EBC69FFA41}" presName="bgRect" presStyleLbl="bgShp" presStyleIdx="0" presStyleCnt="3"/>
      <dgm:spPr/>
    </dgm:pt>
    <dgm:pt modelId="{B5E08088-D83B-4950-8C63-AB75139473AF}" type="pres">
      <dgm:prSet presAssocID="{1B522AD4-9ED2-41D0-B583-64EBC69FFA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4EFBA45F-932D-4A55-A1BC-9EA28FC6C1E6}" type="pres">
      <dgm:prSet presAssocID="{1B522AD4-9ED2-41D0-B583-64EBC69FFA41}" presName="spaceRect" presStyleCnt="0"/>
      <dgm:spPr/>
    </dgm:pt>
    <dgm:pt modelId="{78223AEE-7AA1-422C-B9D3-F8DBEDC73177}" type="pres">
      <dgm:prSet presAssocID="{1B522AD4-9ED2-41D0-B583-64EBC69FFA41}" presName="parTx" presStyleLbl="revTx" presStyleIdx="0" presStyleCnt="3">
        <dgm:presLayoutVars>
          <dgm:chMax val="0"/>
          <dgm:chPref val="0"/>
        </dgm:presLayoutVars>
      </dgm:prSet>
      <dgm:spPr/>
    </dgm:pt>
    <dgm:pt modelId="{FAB3F5CE-6717-4DF0-AF7F-D76C5C87ECA9}" type="pres">
      <dgm:prSet presAssocID="{C6E56F02-FB46-4915-A2E5-794C47A12FDC}" presName="sibTrans" presStyleCnt="0"/>
      <dgm:spPr/>
    </dgm:pt>
    <dgm:pt modelId="{8E7DF05A-853C-473F-B267-46D26FF35505}" type="pres">
      <dgm:prSet presAssocID="{81307E55-CC13-4328-9CE2-E52393EC53B8}" presName="compNode" presStyleCnt="0"/>
      <dgm:spPr/>
    </dgm:pt>
    <dgm:pt modelId="{C018D8DD-8B42-4C74-AB82-84439882251C}" type="pres">
      <dgm:prSet presAssocID="{81307E55-CC13-4328-9CE2-E52393EC53B8}" presName="bgRect" presStyleLbl="bgShp" presStyleIdx="1" presStyleCnt="3"/>
      <dgm:spPr/>
    </dgm:pt>
    <dgm:pt modelId="{BD41702F-1C3C-4388-980D-D7FDBE094F38}" type="pres">
      <dgm:prSet presAssocID="{81307E55-CC13-4328-9CE2-E52393EC53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DF69F168-0C83-4FAC-A303-4CE56FA10105}" type="pres">
      <dgm:prSet presAssocID="{81307E55-CC13-4328-9CE2-E52393EC53B8}" presName="spaceRect" presStyleCnt="0"/>
      <dgm:spPr/>
    </dgm:pt>
    <dgm:pt modelId="{6A973826-9FCC-4D0C-9AC0-C4F4952447C7}" type="pres">
      <dgm:prSet presAssocID="{81307E55-CC13-4328-9CE2-E52393EC53B8}" presName="parTx" presStyleLbl="revTx" presStyleIdx="1" presStyleCnt="3">
        <dgm:presLayoutVars>
          <dgm:chMax val="0"/>
          <dgm:chPref val="0"/>
        </dgm:presLayoutVars>
      </dgm:prSet>
      <dgm:spPr/>
    </dgm:pt>
    <dgm:pt modelId="{D0491BDB-9B49-48CD-935F-E944F1366192}" type="pres">
      <dgm:prSet presAssocID="{C07AD2F4-7159-4312-81A3-C78B3A32C64B}" presName="sibTrans" presStyleCnt="0"/>
      <dgm:spPr/>
    </dgm:pt>
    <dgm:pt modelId="{4F84C3CB-AFBD-4E43-B4AB-3382C0B4E8AB}" type="pres">
      <dgm:prSet presAssocID="{D84C7090-72A0-4254-8B01-00C30F0FD180}" presName="compNode" presStyleCnt="0"/>
      <dgm:spPr/>
    </dgm:pt>
    <dgm:pt modelId="{6C22AD97-854C-482C-9E5F-CE83ED31F6B1}" type="pres">
      <dgm:prSet presAssocID="{D84C7090-72A0-4254-8B01-00C30F0FD180}" presName="bgRect" presStyleLbl="bgShp" presStyleIdx="2" presStyleCnt="3"/>
      <dgm:spPr/>
    </dgm:pt>
    <dgm:pt modelId="{2896B1B3-2DCE-4C34-9E3C-D2CA022A26AE}" type="pres">
      <dgm:prSet presAssocID="{D84C7090-72A0-4254-8B01-00C30F0FD1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87E6F194-B062-47E7-AC72-15E6687FCE19}" type="pres">
      <dgm:prSet presAssocID="{D84C7090-72A0-4254-8B01-00C30F0FD180}" presName="spaceRect" presStyleCnt="0"/>
      <dgm:spPr/>
    </dgm:pt>
    <dgm:pt modelId="{31C48CDB-5CE2-40EB-BAAB-467B03E78539}" type="pres">
      <dgm:prSet presAssocID="{D84C7090-72A0-4254-8B01-00C30F0FD180}" presName="parTx" presStyleLbl="revTx" presStyleIdx="2" presStyleCnt="3">
        <dgm:presLayoutVars>
          <dgm:chMax val="0"/>
          <dgm:chPref val="0"/>
        </dgm:presLayoutVars>
      </dgm:prSet>
      <dgm:spPr/>
    </dgm:pt>
  </dgm:ptLst>
  <dgm:cxnLst>
    <dgm:cxn modelId="{943CCD03-B5CF-4354-8A56-7945C45E2428}" srcId="{DE8668B1-84E3-462B-8CD2-5EACDB270267}" destId="{81307E55-CC13-4328-9CE2-E52393EC53B8}" srcOrd="1" destOrd="0" parTransId="{1D3FF198-C991-4EBE-8172-C8F91DA54A0F}" sibTransId="{C07AD2F4-7159-4312-81A3-C78B3A32C64B}"/>
    <dgm:cxn modelId="{71B8BD0B-9053-4B37-B379-D18E772EF7A2}" srcId="{DE8668B1-84E3-462B-8CD2-5EACDB270267}" destId="{D84C7090-72A0-4254-8B01-00C30F0FD180}" srcOrd="2" destOrd="0" parTransId="{7D59154C-67EC-44EA-B185-F63AF217E8F1}" sibTransId="{B4D6AF37-8F8F-42A3-A4C9-62B18B84DA82}"/>
    <dgm:cxn modelId="{64A7055F-1195-4427-AE4D-DDAD26F43062}" type="presOf" srcId="{D84C7090-72A0-4254-8B01-00C30F0FD180}" destId="{31C48CDB-5CE2-40EB-BAAB-467B03E78539}" srcOrd="0" destOrd="0" presId="urn:microsoft.com/office/officeart/2018/2/layout/IconVerticalSolidList"/>
    <dgm:cxn modelId="{5BF9FF9B-2B54-4EDF-BF68-7399FDDD577F}" type="presOf" srcId="{81307E55-CC13-4328-9CE2-E52393EC53B8}" destId="{6A973826-9FCC-4D0C-9AC0-C4F4952447C7}" srcOrd="0" destOrd="0" presId="urn:microsoft.com/office/officeart/2018/2/layout/IconVerticalSolidList"/>
    <dgm:cxn modelId="{B9AD86B4-991C-4947-B711-D930D1C46570}" type="presOf" srcId="{DE8668B1-84E3-462B-8CD2-5EACDB270267}" destId="{26508B85-F4E1-4364-B610-4088639B88D2}" srcOrd="0" destOrd="0" presId="urn:microsoft.com/office/officeart/2018/2/layout/IconVerticalSolidList"/>
    <dgm:cxn modelId="{A8AD85EB-5D33-4EBC-B188-AABF9217DCF7}" srcId="{DE8668B1-84E3-462B-8CD2-5EACDB270267}" destId="{1B522AD4-9ED2-41D0-B583-64EBC69FFA41}" srcOrd="0" destOrd="0" parTransId="{C11B5584-B5F7-4BE0-B6FE-59ED8963009A}" sibTransId="{C6E56F02-FB46-4915-A2E5-794C47A12FDC}"/>
    <dgm:cxn modelId="{8B22D5F4-DAE7-42AB-B405-C90F30329C7F}" type="presOf" srcId="{1B522AD4-9ED2-41D0-B583-64EBC69FFA41}" destId="{78223AEE-7AA1-422C-B9D3-F8DBEDC73177}" srcOrd="0" destOrd="0" presId="urn:microsoft.com/office/officeart/2018/2/layout/IconVerticalSolidList"/>
    <dgm:cxn modelId="{D9959CC9-E5AF-45CC-AF81-320244D3CAA2}" type="presParOf" srcId="{26508B85-F4E1-4364-B610-4088639B88D2}" destId="{791C5840-BDA7-4A45-9865-8B1D821C768A}" srcOrd="0" destOrd="0" presId="urn:microsoft.com/office/officeart/2018/2/layout/IconVerticalSolidList"/>
    <dgm:cxn modelId="{610BD8D7-73CD-4B05-92BA-F0F35BBA0C71}" type="presParOf" srcId="{791C5840-BDA7-4A45-9865-8B1D821C768A}" destId="{779866BE-98C5-4FCF-BBA8-F03E2BD014F1}" srcOrd="0" destOrd="0" presId="urn:microsoft.com/office/officeart/2018/2/layout/IconVerticalSolidList"/>
    <dgm:cxn modelId="{944596B1-CCE0-432D-AEDE-D3B54D74EAB8}" type="presParOf" srcId="{791C5840-BDA7-4A45-9865-8B1D821C768A}" destId="{B5E08088-D83B-4950-8C63-AB75139473AF}" srcOrd="1" destOrd="0" presId="urn:microsoft.com/office/officeart/2018/2/layout/IconVerticalSolidList"/>
    <dgm:cxn modelId="{321EE08F-FDED-489E-9F91-8DE128A09A26}" type="presParOf" srcId="{791C5840-BDA7-4A45-9865-8B1D821C768A}" destId="{4EFBA45F-932D-4A55-A1BC-9EA28FC6C1E6}" srcOrd="2" destOrd="0" presId="urn:microsoft.com/office/officeart/2018/2/layout/IconVerticalSolidList"/>
    <dgm:cxn modelId="{2D0D92D9-A442-49B7-9D7F-03166C150D0C}" type="presParOf" srcId="{791C5840-BDA7-4A45-9865-8B1D821C768A}" destId="{78223AEE-7AA1-422C-B9D3-F8DBEDC73177}" srcOrd="3" destOrd="0" presId="urn:microsoft.com/office/officeart/2018/2/layout/IconVerticalSolidList"/>
    <dgm:cxn modelId="{3F48C247-1D5F-400F-B687-6187EFB4D7C2}" type="presParOf" srcId="{26508B85-F4E1-4364-B610-4088639B88D2}" destId="{FAB3F5CE-6717-4DF0-AF7F-D76C5C87ECA9}" srcOrd="1" destOrd="0" presId="urn:microsoft.com/office/officeart/2018/2/layout/IconVerticalSolidList"/>
    <dgm:cxn modelId="{B1188681-B09F-4379-BA91-7E3A0F5E5B17}" type="presParOf" srcId="{26508B85-F4E1-4364-B610-4088639B88D2}" destId="{8E7DF05A-853C-473F-B267-46D26FF35505}" srcOrd="2" destOrd="0" presId="urn:microsoft.com/office/officeart/2018/2/layout/IconVerticalSolidList"/>
    <dgm:cxn modelId="{2A34E5B7-DEFD-4D9D-8031-274934B17424}" type="presParOf" srcId="{8E7DF05A-853C-473F-B267-46D26FF35505}" destId="{C018D8DD-8B42-4C74-AB82-84439882251C}" srcOrd="0" destOrd="0" presId="urn:microsoft.com/office/officeart/2018/2/layout/IconVerticalSolidList"/>
    <dgm:cxn modelId="{A800A53A-8627-4A33-9B40-467A6992A1AB}" type="presParOf" srcId="{8E7DF05A-853C-473F-B267-46D26FF35505}" destId="{BD41702F-1C3C-4388-980D-D7FDBE094F38}" srcOrd="1" destOrd="0" presId="urn:microsoft.com/office/officeart/2018/2/layout/IconVerticalSolidList"/>
    <dgm:cxn modelId="{7FA6572B-D64E-4B61-896E-063A52CF4C0C}" type="presParOf" srcId="{8E7DF05A-853C-473F-B267-46D26FF35505}" destId="{DF69F168-0C83-4FAC-A303-4CE56FA10105}" srcOrd="2" destOrd="0" presId="urn:microsoft.com/office/officeart/2018/2/layout/IconVerticalSolidList"/>
    <dgm:cxn modelId="{2B26538E-3E1C-4EA9-BAC5-10D3FF27F347}" type="presParOf" srcId="{8E7DF05A-853C-473F-B267-46D26FF35505}" destId="{6A973826-9FCC-4D0C-9AC0-C4F4952447C7}" srcOrd="3" destOrd="0" presId="urn:microsoft.com/office/officeart/2018/2/layout/IconVerticalSolidList"/>
    <dgm:cxn modelId="{AA5BF774-2A93-4514-B0B3-18CDF492D231}" type="presParOf" srcId="{26508B85-F4E1-4364-B610-4088639B88D2}" destId="{D0491BDB-9B49-48CD-935F-E944F1366192}" srcOrd="3" destOrd="0" presId="urn:microsoft.com/office/officeart/2018/2/layout/IconVerticalSolidList"/>
    <dgm:cxn modelId="{C5B6783F-4611-424D-9B7A-56AB9062EB1D}" type="presParOf" srcId="{26508B85-F4E1-4364-B610-4088639B88D2}" destId="{4F84C3CB-AFBD-4E43-B4AB-3382C0B4E8AB}" srcOrd="4" destOrd="0" presId="urn:microsoft.com/office/officeart/2018/2/layout/IconVerticalSolidList"/>
    <dgm:cxn modelId="{A9ECB73A-7AEB-49B2-BD1D-9F0532A6A434}" type="presParOf" srcId="{4F84C3CB-AFBD-4E43-B4AB-3382C0B4E8AB}" destId="{6C22AD97-854C-482C-9E5F-CE83ED31F6B1}" srcOrd="0" destOrd="0" presId="urn:microsoft.com/office/officeart/2018/2/layout/IconVerticalSolidList"/>
    <dgm:cxn modelId="{9E399EB3-2FC6-4207-A23A-947C37BE5966}" type="presParOf" srcId="{4F84C3CB-AFBD-4E43-B4AB-3382C0B4E8AB}" destId="{2896B1B3-2DCE-4C34-9E3C-D2CA022A26AE}" srcOrd="1" destOrd="0" presId="urn:microsoft.com/office/officeart/2018/2/layout/IconVerticalSolidList"/>
    <dgm:cxn modelId="{89458CED-5BAE-4122-9D33-4300924A48F3}" type="presParOf" srcId="{4F84C3CB-AFBD-4E43-B4AB-3382C0B4E8AB}" destId="{87E6F194-B062-47E7-AC72-15E6687FCE19}" srcOrd="2" destOrd="0" presId="urn:microsoft.com/office/officeart/2018/2/layout/IconVerticalSolidList"/>
    <dgm:cxn modelId="{B39A10C6-1BCA-4309-937D-4D658C9AE046}" type="presParOf" srcId="{4F84C3CB-AFBD-4E43-B4AB-3382C0B4E8AB}" destId="{31C48CDB-5CE2-40EB-BAAB-467B03E785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43EFC-CC9E-497B-B915-4688F9E216D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pl-PL"/>
        </a:p>
      </dgm:t>
    </dgm:pt>
    <dgm:pt modelId="{7EFD41FA-A417-47F3-B53E-88EC3144CB31}">
      <dgm:prSet/>
      <dgm:spPr/>
      <dgm:t>
        <a:bodyPr/>
        <a:lstStyle/>
        <a:p>
          <a:pPr rtl="0"/>
          <a:r>
            <a:rPr lang="pl-PL" dirty="0"/>
            <a:t>pozytywne i negatywne </a:t>
          </a:r>
        </a:p>
      </dgm:t>
    </dgm:pt>
    <dgm:pt modelId="{4430BCFD-5990-433D-9174-17B8BA0A5AF3}" type="parTrans" cxnId="{20033230-E0BC-43A0-8CB3-8AC069892F94}">
      <dgm:prSet/>
      <dgm:spPr/>
      <dgm:t>
        <a:bodyPr/>
        <a:lstStyle/>
        <a:p>
          <a:endParaRPr lang="pl-PL"/>
        </a:p>
      </dgm:t>
    </dgm:pt>
    <dgm:pt modelId="{18B4F8A9-1E61-4353-86B9-CD2672F93D96}" type="sibTrans" cxnId="{20033230-E0BC-43A0-8CB3-8AC069892F94}">
      <dgm:prSet/>
      <dgm:spPr/>
      <dgm:t>
        <a:bodyPr/>
        <a:lstStyle/>
        <a:p>
          <a:endParaRPr lang="pl-PL"/>
        </a:p>
      </dgm:t>
    </dgm:pt>
    <dgm:pt modelId="{708D8F3E-5BA1-4D9F-A63D-CADB1C5B2F1E}">
      <dgm:prSet/>
      <dgm:spPr/>
      <dgm:t>
        <a:bodyPr/>
        <a:lstStyle/>
        <a:p>
          <a:pPr rtl="0"/>
          <a:r>
            <a:rPr lang="pl-PL" dirty="0"/>
            <a:t>bezwzględne i względne </a:t>
          </a:r>
        </a:p>
      </dgm:t>
    </dgm:pt>
    <dgm:pt modelId="{6519B129-0DA9-4A04-B6C2-4F6D52452C03}" type="parTrans" cxnId="{9DD34EB3-25BF-493F-8D2F-4F0BCFE65A98}">
      <dgm:prSet/>
      <dgm:spPr/>
      <dgm:t>
        <a:bodyPr/>
        <a:lstStyle/>
        <a:p>
          <a:endParaRPr lang="pl-PL"/>
        </a:p>
      </dgm:t>
    </dgm:pt>
    <dgm:pt modelId="{4ABBAEAC-4761-4BB2-8D4B-9A239848A0A4}" type="sibTrans" cxnId="{9DD34EB3-25BF-493F-8D2F-4F0BCFE65A98}">
      <dgm:prSet/>
      <dgm:spPr/>
      <dgm:t>
        <a:bodyPr/>
        <a:lstStyle/>
        <a:p>
          <a:endParaRPr lang="pl-PL"/>
        </a:p>
      </dgm:t>
    </dgm:pt>
    <dgm:pt modelId="{5E0A3D89-8834-4EE9-BC5B-96950B13F0BD}">
      <dgm:prSet/>
      <dgm:spPr/>
      <dgm:t>
        <a:bodyPr/>
        <a:lstStyle/>
        <a:p>
          <a:pPr rtl="0"/>
          <a:r>
            <a:rPr lang="pl-PL" dirty="0"/>
            <a:t>materialne, formalne i mieszane</a:t>
          </a:r>
        </a:p>
      </dgm:t>
    </dgm:pt>
    <dgm:pt modelId="{A2C64F58-C73A-4FB5-8D06-772CFCB99CFA}" type="parTrans" cxnId="{DE18F9A9-B30E-47C4-BE45-AE9D1B5600AD}">
      <dgm:prSet/>
      <dgm:spPr/>
      <dgm:t>
        <a:bodyPr/>
        <a:lstStyle/>
        <a:p>
          <a:endParaRPr lang="pl-PL"/>
        </a:p>
      </dgm:t>
    </dgm:pt>
    <dgm:pt modelId="{700EE553-014A-42C0-BCE3-733D9612FCEC}" type="sibTrans" cxnId="{DE18F9A9-B30E-47C4-BE45-AE9D1B5600AD}">
      <dgm:prSet/>
      <dgm:spPr/>
      <dgm:t>
        <a:bodyPr/>
        <a:lstStyle/>
        <a:p>
          <a:endParaRPr lang="pl-PL"/>
        </a:p>
      </dgm:t>
    </dgm:pt>
    <dgm:pt modelId="{B705EBD4-3C7B-4B8E-ABDF-63A23FA5EC69}">
      <dgm:prSet/>
      <dgm:spPr/>
      <dgm:t>
        <a:bodyPr/>
        <a:lstStyle/>
        <a:p>
          <a:pPr rtl="0"/>
          <a:r>
            <a:rPr lang="pl-PL" dirty="0"/>
            <a:t>ogólne i szczególne</a:t>
          </a:r>
        </a:p>
      </dgm:t>
    </dgm:pt>
    <dgm:pt modelId="{2D1CAD23-DC85-4F50-AF4E-4FD2FE2E0659}" type="parTrans" cxnId="{084E2A7F-ABCB-4618-9B94-4F764B2FE916}">
      <dgm:prSet/>
      <dgm:spPr/>
      <dgm:t>
        <a:bodyPr/>
        <a:lstStyle/>
        <a:p>
          <a:endParaRPr lang="pl-PL"/>
        </a:p>
      </dgm:t>
    </dgm:pt>
    <dgm:pt modelId="{DD062E89-08B2-4175-960B-70AE704DFC2D}" type="sibTrans" cxnId="{084E2A7F-ABCB-4618-9B94-4F764B2FE916}">
      <dgm:prSet/>
      <dgm:spPr/>
      <dgm:t>
        <a:bodyPr/>
        <a:lstStyle/>
        <a:p>
          <a:endParaRPr lang="pl-PL"/>
        </a:p>
      </dgm:t>
    </dgm:pt>
    <dgm:pt modelId="{E0BEE50B-55CB-4754-A96D-29A8648D6F13}">
      <dgm:prSet/>
      <dgm:spPr/>
      <dgm:t>
        <a:bodyPr/>
        <a:lstStyle/>
        <a:p>
          <a:pPr rtl="0"/>
          <a:r>
            <a:rPr lang="pl-PL" dirty="0"/>
            <a:t>umorzenia i uniewinnienia  </a:t>
          </a:r>
        </a:p>
      </dgm:t>
    </dgm:pt>
    <dgm:pt modelId="{6E639955-92CF-4BD3-8418-27B7F09C57F9}" type="parTrans" cxnId="{19FD0768-F1F8-40AE-ABAA-6FB6B39B2A17}">
      <dgm:prSet/>
      <dgm:spPr/>
      <dgm:t>
        <a:bodyPr/>
        <a:lstStyle/>
        <a:p>
          <a:endParaRPr lang="pl-PL"/>
        </a:p>
      </dgm:t>
    </dgm:pt>
    <dgm:pt modelId="{4DFB335D-135F-4910-8EA1-6A546AACA6AD}" type="sibTrans" cxnId="{19FD0768-F1F8-40AE-ABAA-6FB6B39B2A17}">
      <dgm:prSet/>
      <dgm:spPr/>
      <dgm:t>
        <a:bodyPr/>
        <a:lstStyle/>
        <a:p>
          <a:endParaRPr lang="pl-PL"/>
        </a:p>
      </dgm:t>
    </dgm:pt>
    <dgm:pt modelId="{2F006DD3-4928-4CAB-AFD6-79C8FA404963}" type="pres">
      <dgm:prSet presAssocID="{0B843EFC-CC9E-497B-B915-4688F9E216DF}" presName="vert0" presStyleCnt="0">
        <dgm:presLayoutVars>
          <dgm:dir/>
          <dgm:animOne val="branch"/>
          <dgm:animLvl val="lvl"/>
        </dgm:presLayoutVars>
      </dgm:prSet>
      <dgm:spPr/>
    </dgm:pt>
    <dgm:pt modelId="{EE81D49E-09B2-4598-A460-A3AFB3A6364E}" type="pres">
      <dgm:prSet presAssocID="{7EFD41FA-A417-47F3-B53E-88EC3144CB31}" presName="thickLine" presStyleLbl="alignNode1" presStyleIdx="0" presStyleCnt="5"/>
      <dgm:spPr/>
    </dgm:pt>
    <dgm:pt modelId="{E3A76D0D-B610-46AC-96D0-7D4D1CEE97D7}" type="pres">
      <dgm:prSet presAssocID="{7EFD41FA-A417-47F3-B53E-88EC3144CB31}" presName="horz1" presStyleCnt="0"/>
      <dgm:spPr/>
    </dgm:pt>
    <dgm:pt modelId="{207D8E54-C420-46D1-8A70-DC6278BA0903}" type="pres">
      <dgm:prSet presAssocID="{7EFD41FA-A417-47F3-B53E-88EC3144CB31}" presName="tx1" presStyleLbl="revTx" presStyleIdx="0" presStyleCnt="5"/>
      <dgm:spPr/>
    </dgm:pt>
    <dgm:pt modelId="{0A851990-D126-4C37-B04F-C82319E92332}" type="pres">
      <dgm:prSet presAssocID="{7EFD41FA-A417-47F3-B53E-88EC3144CB31}" presName="vert1" presStyleCnt="0"/>
      <dgm:spPr/>
    </dgm:pt>
    <dgm:pt modelId="{81C85D8B-C8BE-4045-88BB-5767A298CB91}" type="pres">
      <dgm:prSet presAssocID="{708D8F3E-5BA1-4D9F-A63D-CADB1C5B2F1E}" presName="thickLine" presStyleLbl="alignNode1" presStyleIdx="1" presStyleCnt="5"/>
      <dgm:spPr/>
    </dgm:pt>
    <dgm:pt modelId="{F1438D3B-CC7F-403C-8012-6D3092BD57C2}" type="pres">
      <dgm:prSet presAssocID="{708D8F3E-5BA1-4D9F-A63D-CADB1C5B2F1E}" presName="horz1" presStyleCnt="0"/>
      <dgm:spPr/>
    </dgm:pt>
    <dgm:pt modelId="{72C097CB-F0E5-4B8D-AE22-60BE3A2A9666}" type="pres">
      <dgm:prSet presAssocID="{708D8F3E-5BA1-4D9F-A63D-CADB1C5B2F1E}" presName="tx1" presStyleLbl="revTx" presStyleIdx="1" presStyleCnt="5"/>
      <dgm:spPr/>
    </dgm:pt>
    <dgm:pt modelId="{F6CCD462-A1FB-48B5-91DA-E0EEB51B9E9F}" type="pres">
      <dgm:prSet presAssocID="{708D8F3E-5BA1-4D9F-A63D-CADB1C5B2F1E}" presName="vert1" presStyleCnt="0"/>
      <dgm:spPr/>
    </dgm:pt>
    <dgm:pt modelId="{E10941CE-492E-4060-87F3-C9ABA346236A}" type="pres">
      <dgm:prSet presAssocID="{5E0A3D89-8834-4EE9-BC5B-96950B13F0BD}" presName="thickLine" presStyleLbl="alignNode1" presStyleIdx="2" presStyleCnt="5"/>
      <dgm:spPr/>
    </dgm:pt>
    <dgm:pt modelId="{631AF8C7-57D5-4A44-9CEE-ED426B3C6A58}" type="pres">
      <dgm:prSet presAssocID="{5E0A3D89-8834-4EE9-BC5B-96950B13F0BD}" presName="horz1" presStyleCnt="0"/>
      <dgm:spPr/>
    </dgm:pt>
    <dgm:pt modelId="{DC1EACEB-36FC-4805-BA2D-7C200C5D5779}" type="pres">
      <dgm:prSet presAssocID="{5E0A3D89-8834-4EE9-BC5B-96950B13F0BD}" presName="tx1" presStyleLbl="revTx" presStyleIdx="2" presStyleCnt="5"/>
      <dgm:spPr/>
    </dgm:pt>
    <dgm:pt modelId="{50E67D9A-092D-44EC-8B0D-009FCF3FEB7A}" type="pres">
      <dgm:prSet presAssocID="{5E0A3D89-8834-4EE9-BC5B-96950B13F0BD}" presName="vert1" presStyleCnt="0"/>
      <dgm:spPr/>
    </dgm:pt>
    <dgm:pt modelId="{2D3176FD-3836-4BDB-A085-32B8A7690CE5}" type="pres">
      <dgm:prSet presAssocID="{B705EBD4-3C7B-4B8E-ABDF-63A23FA5EC69}" presName="thickLine" presStyleLbl="alignNode1" presStyleIdx="3" presStyleCnt="5"/>
      <dgm:spPr/>
    </dgm:pt>
    <dgm:pt modelId="{AC4E0BE2-2D4E-4E92-A6BD-9C6C71AD77BE}" type="pres">
      <dgm:prSet presAssocID="{B705EBD4-3C7B-4B8E-ABDF-63A23FA5EC69}" presName="horz1" presStyleCnt="0"/>
      <dgm:spPr/>
    </dgm:pt>
    <dgm:pt modelId="{F17BC9A6-BB5B-4270-91AD-BCE73ADAE099}" type="pres">
      <dgm:prSet presAssocID="{B705EBD4-3C7B-4B8E-ABDF-63A23FA5EC69}" presName="tx1" presStyleLbl="revTx" presStyleIdx="3" presStyleCnt="5"/>
      <dgm:spPr/>
    </dgm:pt>
    <dgm:pt modelId="{83508EAE-29F2-4295-B9BC-E4DCC400E441}" type="pres">
      <dgm:prSet presAssocID="{B705EBD4-3C7B-4B8E-ABDF-63A23FA5EC69}" presName="vert1" presStyleCnt="0"/>
      <dgm:spPr/>
    </dgm:pt>
    <dgm:pt modelId="{1DD82490-5D08-4F6F-8CA3-193397823EB7}" type="pres">
      <dgm:prSet presAssocID="{E0BEE50B-55CB-4754-A96D-29A8648D6F13}" presName="thickLine" presStyleLbl="alignNode1" presStyleIdx="4" presStyleCnt="5"/>
      <dgm:spPr/>
    </dgm:pt>
    <dgm:pt modelId="{CF0B606C-1A41-4FEE-8EB0-CA459075F2B0}" type="pres">
      <dgm:prSet presAssocID="{E0BEE50B-55CB-4754-A96D-29A8648D6F13}" presName="horz1" presStyleCnt="0"/>
      <dgm:spPr/>
    </dgm:pt>
    <dgm:pt modelId="{8ED4FDAE-95A0-4F28-849F-A9C9594AE189}" type="pres">
      <dgm:prSet presAssocID="{E0BEE50B-55CB-4754-A96D-29A8648D6F13}" presName="tx1" presStyleLbl="revTx" presStyleIdx="4" presStyleCnt="5"/>
      <dgm:spPr/>
    </dgm:pt>
    <dgm:pt modelId="{6D09B17D-E295-41FB-B9E5-4373F41850AE}" type="pres">
      <dgm:prSet presAssocID="{E0BEE50B-55CB-4754-A96D-29A8648D6F13}" presName="vert1" presStyleCnt="0"/>
      <dgm:spPr/>
    </dgm:pt>
  </dgm:ptLst>
  <dgm:cxnLst>
    <dgm:cxn modelId="{20033230-E0BC-43A0-8CB3-8AC069892F94}" srcId="{0B843EFC-CC9E-497B-B915-4688F9E216DF}" destId="{7EFD41FA-A417-47F3-B53E-88EC3144CB31}" srcOrd="0" destOrd="0" parTransId="{4430BCFD-5990-433D-9174-17B8BA0A5AF3}" sibTransId="{18B4F8A9-1E61-4353-86B9-CD2672F93D96}"/>
    <dgm:cxn modelId="{BBCB8C5B-DEA2-4A2D-8650-6F0B1A837AFE}" type="presOf" srcId="{0B843EFC-CC9E-497B-B915-4688F9E216DF}" destId="{2F006DD3-4928-4CAB-AFD6-79C8FA404963}" srcOrd="0" destOrd="0" presId="urn:microsoft.com/office/officeart/2008/layout/LinedList"/>
    <dgm:cxn modelId="{19FD0768-F1F8-40AE-ABAA-6FB6B39B2A17}" srcId="{0B843EFC-CC9E-497B-B915-4688F9E216DF}" destId="{E0BEE50B-55CB-4754-A96D-29A8648D6F13}" srcOrd="4" destOrd="0" parTransId="{6E639955-92CF-4BD3-8418-27B7F09C57F9}" sibTransId="{4DFB335D-135F-4910-8EA1-6A546AACA6AD}"/>
    <dgm:cxn modelId="{084E2A7F-ABCB-4618-9B94-4F764B2FE916}" srcId="{0B843EFC-CC9E-497B-B915-4688F9E216DF}" destId="{B705EBD4-3C7B-4B8E-ABDF-63A23FA5EC69}" srcOrd="3" destOrd="0" parTransId="{2D1CAD23-DC85-4F50-AF4E-4FD2FE2E0659}" sibTransId="{DD062E89-08B2-4175-960B-70AE704DFC2D}"/>
    <dgm:cxn modelId="{C732E7A8-18B7-432D-A222-0756C3D79D36}" type="presOf" srcId="{5E0A3D89-8834-4EE9-BC5B-96950B13F0BD}" destId="{DC1EACEB-36FC-4805-BA2D-7C200C5D5779}" srcOrd="0" destOrd="0" presId="urn:microsoft.com/office/officeart/2008/layout/LinedList"/>
    <dgm:cxn modelId="{DE18F9A9-B30E-47C4-BE45-AE9D1B5600AD}" srcId="{0B843EFC-CC9E-497B-B915-4688F9E216DF}" destId="{5E0A3D89-8834-4EE9-BC5B-96950B13F0BD}" srcOrd="2" destOrd="0" parTransId="{A2C64F58-C73A-4FB5-8D06-772CFCB99CFA}" sibTransId="{700EE553-014A-42C0-BCE3-733D9612FCEC}"/>
    <dgm:cxn modelId="{4BBF41B3-0E0E-4A47-A9FE-3B684852151B}" type="presOf" srcId="{7EFD41FA-A417-47F3-B53E-88EC3144CB31}" destId="{207D8E54-C420-46D1-8A70-DC6278BA0903}" srcOrd="0" destOrd="0" presId="urn:microsoft.com/office/officeart/2008/layout/LinedList"/>
    <dgm:cxn modelId="{9DD34EB3-25BF-493F-8D2F-4F0BCFE65A98}" srcId="{0B843EFC-CC9E-497B-B915-4688F9E216DF}" destId="{708D8F3E-5BA1-4D9F-A63D-CADB1C5B2F1E}" srcOrd="1" destOrd="0" parTransId="{6519B129-0DA9-4A04-B6C2-4F6D52452C03}" sibTransId="{4ABBAEAC-4761-4BB2-8D4B-9A239848A0A4}"/>
    <dgm:cxn modelId="{41DDEEB5-024D-45D4-9D2F-915704E98641}" type="presOf" srcId="{708D8F3E-5BA1-4D9F-A63D-CADB1C5B2F1E}" destId="{72C097CB-F0E5-4B8D-AE22-60BE3A2A9666}" srcOrd="0" destOrd="0" presId="urn:microsoft.com/office/officeart/2008/layout/LinedList"/>
    <dgm:cxn modelId="{33878EE6-97A1-40ED-A7D5-15943A779D3E}" type="presOf" srcId="{B705EBD4-3C7B-4B8E-ABDF-63A23FA5EC69}" destId="{F17BC9A6-BB5B-4270-91AD-BCE73ADAE099}" srcOrd="0" destOrd="0" presId="urn:microsoft.com/office/officeart/2008/layout/LinedList"/>
    <dgm:cxn modelId="{E0714FEC-9CF3-4090-A26F-96CC22A3E3A7}" type="presOf" srcId="{E0BEE50B-55CB-4754-A96D-29A8648D6F13}" destId="{8ED4FDAE-95A0-4F28-849F-A9C9594AE189}" srcOrd="0" destOrd="0" presId="urn:microsoft.com/office/officeart/2008/layout/LinedList"/>
    <dgm:cxn modelId="{A4467BDE-29BB-48F2-AFED-A96AB4091214}" type="presParOf" srcId="{2F006DD3-4928-4CAB-AFD6-79C8FA404963}" destId="{EE81D49E-09B2-4598-A460-A3AFB3A6364E}" srcOrd="0" destOrd="0" presId="urn:microsoft.com/office/officeart/2008/layout/LinedList"/>
    <dgm:cxn modelId="{EB4318E3-4594-4CB9-95F3-A68240930F3D}" type="presParOf" srcId="{2F006DD3-4928-4CAB-AFD6-79C8FA404963}" destId="{E3A76D0D-B610-46AC-96D0-7D4D1CEE97D7}" srcOrd="1" destOrd="0" presId="urn:microsoft.com/office/officeart/2008/layout/LinedList"/>
    <dgm:cxn modelId="{E796F05A-99FA-40AF-87A4-6567E625D221}" type="presParOf" srcId="{E3A76D0D-B610-46AC-96D0-7D4D1CEE97D7}" destId="{207D8E54-C420-46D1-8A70-DC6278BA0903}" srcOrd="0" destOrd="0" presId="urn:microsoft.com/office/officeart/2008/layout/LinedList"/>
    <dgm:cxn modelId="{6FF060FC-4865-43ED-A5D9-81B17BA68EAE}" type="presParOf" srcId="{E3A76D0D-B610-46AC-96D0-7D4D1CEE97D7}" destId="{0A851990-D126-4C37-B04F-C82319E92332}" srcOrd="1" destOrd="0" presId="urn:microsoft.com/office/officeart/2008/layout/LinedList"/>
    <dgm:cxn modelId="{FE83EAA6-3AEF-4609-9152-2495990D4DB3}" type="presParOf" srcId="{2F006DD3-4928-4CAB-AFD6-79C8FA404963}" destId="{81C85D8B-C8BE-4045-88BB-5767A298CB91}" srcOrd="2" destOrd="0" presId="urn:microsoft.com/office/officeart/2008/layout/LinedList"/>
    <dgm:cxn modelId="{D927282A-02C3-4263-83BC-C58D4767E20C}" type="presParOf" srcId="{2F006DD3-4928-4CAB-AFD6-79C8FA404963}" destId="{F1438D3B-CC7F-403C-8012-6D3092BD57C2}" srcOrd="3" destOrd="0" presId="urn:microsoft.com/office/officeart/2008/layout/LinedList"/>
    <dgm:cxn modelId="{8A731CF6-72B3-408E-B24C-7FED28EC19DB}" type="presParOf" srcId="{F1438D3B-CC7F-403C-8012-6D3092BD57C2}" destId="{72C097CB-F0E5-4B8D-AE22-60BE3A2A9666}" srcOrd="0" destOrd="0" presId="urn:microsoft.com/office/officeart/2008/layout/LinedList"/>
    <dgm:cxn modelId="{975EC567-5BC9-4E25-8481-A0A1111ABDC1}" type="presParOf" srcId="{F1438D3B-CC7F-403C-8012-6D3092BD57C2}" destId="{F6CCD462-A1FB-48B5-91DA-E0EEB51B9E9F}" srcOrd="1" destOrd="0" presId="urn:microsoft.com/office/officeart/2008/layout/LinedList"/>
    <dgm:cxn modelId="{33C90386-5276-4606-B9DC-14BB17BBC69B}" type="presParOf" srcId="{2F006DD3-4928-4CAB-AFD6-79C8FA404963}" destId="{E10941CE-492E-4060-87F3-C9ABA346236A}" srcOrd="4" destOrd="0" presId="urn:microsoft.com/office/officeart/2008/layout/LinedList"/>
    <dgm:cxn modelId="{45AE499A-7C59-4345-BEA8-D0B45B6F1319}" type="presParOf" srcId="{2F006DD3-4928-4CAB-AFD6-79C8FA404963}" destId="{631AF8C7-57D5-4A44-9CEE-ED426B3C6A58}" srcOrd="5" destOrd="0" presId="urn:microsoft.com/office/officeart/2008/layout/LinedList"/>
    <dgm:cxn modelId="{D1A4DAED-A236-496E-9C02-FFC46B4A8B9F}" type="presParOf" srcId="{631AF8C7-57D5-4A44-9CEE-ED426B3C6A58}" destId="{DC1EACEB-36FC-4805-BA2D-7C200C5D5779}" srcOrd="0" destOrd="0" presId="urn:microsoft.com/office/officeart/2008/layout/LinedList"/>
    <dgm:cxn modelId="{2E41E66A-5DC8-4929-91E7-63B6B1BD8579}" type="presParOf" srcId="{631AF8C7-57D5-4A44-9CEE-ED426B3C6A58}" destId="{50E67D9A-092D-44EC-8B0D-009FCF3FEB7A}" srcOrd="1" destOrd="0" presId="urn:microsoft.com/office/officeart/2008/layout/LinedList"/>
    <dgm:cxn modelId="{857AAAA2-A5A7-4699-8322-7D3FF9CE41E7}" type="presParOf" srcId="{2F006DD3-4928-4CAB-AFD6-79C8FA404963}" destId="{2D3176FD-3836-4BDB-A085-32B8A7690CE5}" srcOrd="6" destOrd="0" presId="urn:microsoft.com/office/officeart/2008/layout/LinedList"/>
    <dgm:cxn modelId="{6DF5E130-0A4F-48BC-99E7-F780780E75F0}" type="presParOf" srcId="{2F006DD3-4928-4CAB-AFD6-79C8FA404963}" destId="{AC4E0BE2-2D4E-4E92-A6BD-9C6C71AD77BE}" srcOrd="7" destOrd="0" presId="urn:microsoft.com/office/officeart/2008/layout/LinedList"/>
    <dgm:cxn modelId="{3B959225-C5A4-4020-9D9B-E897E40375A8}" type="presParOf" srcId="{AC4E0BE2-2D4E-4E92-A6BD-9C6C71AD77BE}" destId="{F17BC9A6-BB5B-4270-91AD-BCE73ADAE099}" srcOrd="0" destOrd="0" presId="urn:microsoft.com/office/officeart/2008/layout/LinedList"/>
    <dgm:cxn modelId="{44739A6C-447C-40F7-BF42-AFF7A128185C}" type="presParOf" srcId="{AC4E0BE2-2D4E-4E92-A6BD-9C6C71AD77BE}" destId="{83508EAE-29F2-4295-B9BC-E4DCC400E441}" srcOrd="1" destOrd="0" presId="urn:microsoft.com/office/officeart/2008/layout/LinedList"/>
    <dgm:cxn modelId="{B2DDBEA4-A14C-4144-8F8D-C1E2B3E51B51}" type="presParOf" srcId="{2F006DD3-4928-4CAB-AFD6-79C8FA404963}" destId="{1DD82490-5D08-4F6F-8CA3-193397823EB7}" srcOrd="8" destOrd="0" presId="urn:microsoft.com/office/officeart/2008/layout/LinedList"/>
    <dgm:cxn modelId="{B5BF19EB-9D02-471D-8A62-5A86C74EAE91}" type="presParOf" srcId="{2F006DD3-4928-4CAB-AFD6-79C8FA404963}" destId="{CF0B606C-1A41-4FEE-8EB0-CA459075F2B0}" srcOrd="9" destOrd="0" presId="urn:microsoft.com/office/officeart/2008/layout/LinedList"/>
    <dgm:cxn modelId="{BAAE2EFC-4A9A-4741-B202-0E038F5CC4B7}" type="presParOf" srcId="{CF0B606C-1A41-4FEE-8EB0-CA459075F2B0}" destId="{8ED4FDAE-95A0-4F28-849F-A9C9594AE189}" srcOrd="0" destOrd="0" presId="urn:microsoft.com/office/officeart/2008/layout/LinedList"/>
    <dgm:cxn modelId="{FF9367D3-FFDA-4111-A506-326B1DA8FA49}" type="presParOf" srcId="{CF0B606C-1A41-4FEE-8EB0-CA459075F2B0}" destId="{6D09B17D-E295-41FB-B9E5-4373F41850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866BE-98C5-4FCF-BBA8-F03E2BD014F1}">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08088-D83B-4950-8C63-AB75139473A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23AEE-7AA1-422C-B9D3-F8DBEDC73177}">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pl-PL" sz="2500" kern="1200"/>
            <a:t>Blokująca</a:t>
          </a:r>
        </a:p>
      </dsp:txBody>
      <dsp:txXfrm>
        <a:off x="1435590" y="531"/>
        <a:ext cx="3746009" cy="1242935"/>
      </dsp:txXfrm>
    </dsp:sp>
    <dsp:sp modelId="{C018D8DD-8B42-4C74-AB82-84439882251C}">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1702F-1C3C-4388-980D-D7FDBE094F3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973826-9FCC-4D0C-9AC0-C4F4952447C7}">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pl-PL" sz="2500" kern="1200"/>
            <a:t>Ekonomiczna  </a:t>
          </a:r>
        </a:p>
      </dsp:txBody>
      <dsp:txXfrm>
        <a:off x="1435590" y="1554201"/>
        <a:ext cx="3746009" cy="1242935"/>
      </dsp:txXfrm>
    </dsp:sp>
    <dsp:sp modelId="{6C22AD97-854C-482C-9E5F-CE83ED31F6B1}">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6B1B3-2DCE-4C34-9E3C-D2CA022A26A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48CDB-5CE2-40EB-BAAB-467B03E78539}">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pl-PL" sz="2500" kern="1200" dirty="0"/>
            <a:t>Informacyjna </a:t>
          </a:r>
        </a:p>
      </dsp:txBody>
      <dsp:txXfrm>
        <a:off x="1435590" y="3107870"/>
        <a:ext cx="3746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D49E-09B2-4598-A460-A3AFB3A6364E}">
      <dsp:nvSpPr>
        <dsp:cNvPr id="0" name=""/>
        <dsp:cNvSpPr/>
      </dsp:nvSpPr>
      <dsp:spPr>
        <a:xfrm>
          <a:off x="0" y="53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7D8E54-C420-46D1-8A70-DC6278BA0903}">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pl-PL" sz="4000" kern="1200" dirty="0"/>
            <a:t>pozytywne i negatywne </a:t>
          </a:r>
        </a:p>
      </dsp:txBody>
      <dsp:txXfrm>
        <a:off x="0" y="531"/>
        <a:ext cx="10515600" cy="870055"/>
      </dsp:txXfrm>
    </dsp:sp>
    <dsp:sp modelId="{81C85D8B-C8BE-4045-88BB-5767A298CB91}">
      <dsp:nvSpPr>
        <dsp:cNvPr id="0" name=""/>
        <dsp:cNvSpPr/>
      </dsp:nvSpPr>
      <dsp:spPr>
        <a:xfrm>
          <a:off x="0" y="87058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C097CB-F0E5-4B8D-AE22-60BE3A2A9666}">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pl-PL" sz="4000" kern="1200" dirty="0"/>
            <a:t>bezwzględne i względne </a:t>
          </a:r>
        </a:p>
      </dsp:txBody>
      <dsp:txXfrm>
        <a:off x="0" y="870586"/>
        <a:ext cx="10515600" cy="870055"/>
      </dsp:txXfrm>
    </dsp:sp>
    <dsp:sp modelId="{E10941CE-492E-4060-87F3-C9ABA346236A}">
      <dsp:nvSpPr>
        <dsp:cNvPr id="0" name=""/>
        <dsp:cNvSpPr/>
      </dsp:nvSpPr>
      <dsp:spPr>
        <a:xfrm>
          <a:off x="0" y="174064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1EACEB-36FC-4805-BA2D-7C200C5D577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pl-PL" sz="4000" kern="1200" dirty="0"/>
            <a:t>materialne, formalne i mieszane</a:t>
          </a:r>
        </a:p>
      </dsp:txBody>
      <dsp:txXfrm>
        <a:off x="0" y="1740641"/>
        <a:ext cx="10515600" cy="870055"/>
      </dsp:txXfrm>
    </dsp:sp>
    <dsp:sp modelId="{2D3176FD-3836-4BDB-A085-32B8A7690CE5}">
      <dsp:nvSpPr>
        <dsp:cNvPr id="0" name=""/>
        <dsp:cNvSpPr/>
      </dsp:nvSpPr>
      <dsp:spPr>
        <a:xfrm>
          <a:off x="0" y="261069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7BC9A6-BB5B-4270-91AD-BCE73ADAE09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pl-PL" sz="4000" kern="1200" dirty="0"/>
            <a:t>ogólne i szczególne</a:t>
          </a:r>
        </a:p>
      </dsp:txBody>
      <dsp:txXfrm>
        <a:off x="0" y="2610696"/>
        <a:ext cx="10515600" cy="870055"/>
      </dsp:txXfrm>
    </dsp:sp>
    <dsp:sp modelId="{1DD82490-5D08-4F6F-8CA3-193397823EB7}">
      <dsp:nvSpPr>
        <dsp:cNvPr id="0" name=""/>
        <dsp:cNvSpPr/>
      </dsp:nvSpPr>
      <dsp:spPr>
        <a:xfrm>
          <a:off x="0" y="348075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D4FDAE-95A0-4F28-849F-A9C9594AE18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pl-PL" sz="4000" kern="1200" dirty="0"/>
            <a:t>umorzenia i uniewinnienia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C6CD1-9855-4BCE-88D2-BF58C3BA5AD5}" type="datetimeFigureOut">
              <a:rPr lang="pl-PL" smtClean="0"/>
              <a:t>03.11.2023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F2148-9C96-413D-80E4-036B20846F02}" type="slidenum">
              <a:rPr lang="pl-PL" smtClean="0"/>
              <a:t>‹#›</a:t>
            </a:fld>
            <a:endParaRPr lang="pl-PL"/>
          </a:p>
        </p:txBody>
      </p:sp>
    </p:spTree>
    <p:extLst>
      <p:ext uri="{BB962C8B-B14F-4D97-AF65-F5344CB8AC3E}">
        <p14:creationId xmlns:p14="http://schemas.microsoft.com/office/powerpoint/2010/main" val="373635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EF2148-9C96-413D-80E4-036B20846F02}" type="slidenum">
              <a:rPr lang="pl-PL" smtClean="0"/>
              <a:t>1</a:t>
            </a:fld>
            <a:endParaRPr lang="pl-PL"/>
          </a:p>
        </p:txBody>
      </p:sp>
    </p:spTree>
    <p:extLst>
      <p:ext uri="{BB962C8B-B14F-4D97-AF65-F5344CB8AC3E}">
        <p14:creationId xmlns:p14="http://schemas.microsoft.com/office/powerpoint/2010/main" val="38794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7C682A3-CDCD-460C-B363-CCCCF9FB8D58}" type="datetimeFigureOut">
              <a:rPr lang="pl-PL" smtClean="0"/>
              <a:t>03.11.2023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pic>
        <p:nvPicPr>
          <p:cNvPr id="8" name="Obraz 7">
            <a:extLst>
              <a:ext uri="{FF2B5EF4-FFF2-40B4-BE49-F238E27FC236}">
                <a16:creationId xmlns:a16="http://schemas.microsoft.com/office/drawing/2014/main" id="{FEA2E061-B81E-4E47-AAC2-C423FA11899F}"/>
              </a:ext>
            </a:extLst>
          </p:cNvPr>
          <p:cNvPicPr>
            <a:picLocks noChangeAspect="1"/>
          </p:cNvPicPr>
          <p:nvPr/>
        </p:nvPicPr>
        <p:blipFill>
          <a:blip r:embed="rId2"/>
          <a:stretch>
            <a:fillRect/>
          </a:stretch>
        </p:blipFill>
        <p:spPr>
          <a:xfrm>
            <a:off x="-529" y="-634336"/>
            <a:ext cx="12193057" cy="8126672"/>
          </a:xfrm>
          <a:prstGeom prst="rect">
            <a:avLst/>
          </a:prstGeom>
        </p:spPr>
      </p:pic>
    </p:spTree>
    <p:extLst>
      <p:ext uri="{BB962C8B-B14F-4D97-AF65-F5344CB8AC3E}">
        <p14:creationId xmlns:p14="http://schemas.microsoft.com/office/powerpoint/2010/main" val="7739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7471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8344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161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7C682A3-CDCD-460C-B363-CCCCF9FB8D58}" type="datetimeFigureOut">
              <a:rPr lang="pl-PL" smtClean="0"/>
              <a:t>03.11.2023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6231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7C682A3-CDCD-460C-B363-CCCCF9FB8D58}" type="datetimeFigureOut">
              <a:rPr lang="pl-PL" smtClean="0"/>
              <a:t>03.11.2023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41149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7C682A3-CDCD-460C-B363-CCCCF9FB8D58}" type="datetimeFigureOut">
              <a:rPr lang="pl-PL" smtClean="0"/>
              <a:t>03.11.2023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8640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7C682A3-CDCD-460C-B363-CCCCF9FB8D58}" type="datetimeFigureOut">
              <a:rPr lang="pl-PL" smtClean="0"/>
              <a:t>03.11.2023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0949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C682A3-CDCD-460C-B363-CCCCF9FB8D58}" type="datetimeFigureOut">
              <a:rPr lang="pl-PL" smtClean="0"/>
              <a:t>03.11.2023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650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03.11.2023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016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03.11.2023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4438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278297"/>
            <a:ext cx="8136835" cy="136794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682A3-CDCD-460C-B363-CCCCF9FB8D58}" type="datetimeFigureOut">
              <a:rPr lang="pl-PL" smtClean="0"/>
              <a:t>03.11.2023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DCD21-2CB0-4919-A901-7B20796A67B8}" type="slidenum">
              <a:rPr lang="pl-PL" smtClean="0"/>
              <a:t>‹#›</a:t>
            </a:fld>
            <a:endParaRPr lang="pl-PL"/>
          </a:p>
        </p:txBody>
      </p:sp>
      <p:pic>
        <p:nvPicPr>
          <p:cNvPr id="9" name="Obraz 8">
            <a:extLst>
              <a:ext uri="{FF2B5EF4-FFF2-40B4-BE49-F238E27FC236}">
                <a16:creationId xmlns:a16="http://schemas.microsoft.com/office/drawing/2014/main" id="{84C0CF8E-741A-4256-A330-0CED0A5DA5ED}"/>
              </a:ext>
            </a:extLst>
          </p:cNvPr>
          <p:cNvPicPr>
            <a:picLocks noChangeAspect="1"/>
          </p:cNvPicPr>
          <p:nvPr/>
        </p:nvPicPr>
        <p:blipFill>
          <a:blip r:embed="rId13"/>
          <a:stretch>
            <a:fillRect/>
          </a:stretch>
        </p:blipFill>
        <p:spPr>
          <a:xfrm>
            <a:off x="8872963" y="-1"/>
            <a:ext cx="3319038" cy="1533525"/>
          </a:xfrm>
          <a:prstGeom prst="rect">
            <a:avLst/>
          </a:prstGeom>
        </p:spPr>
      </p:pic>
    </p:spTree>
    <p:extLst>
      <p:ext uri="{BB962C8B-B14F-4D97-AF65-F5344CB8AC3E}">
        <p14:creationId xmlns:p14="http://schemas.microsoft.com/office/powerpoint/2010/main" val="605857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po.trybunal.gov.pl/ipo/view/sprawa.xhtml?&amp;pokaz=dokumenty&amp;sygnatura=K%209/17#zdanieodrebne_17179_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umfws.eu/aktualnosci/2023/06/06/sn-prawo-laski/" TargetMode="External"/><Relationship Id="rId2" Type="http://schemas.openxmlformats.org/officeDocument/2006/relationships/hyperlink" Target="https://www.rp.pl/prawo-karne/art38690981-jest-pisemne-uzasadnienie-wyroku-sn-ws-ulaskawienia-kaminskiego-i-wasik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quizlet.com/pl/312843925/postepowanie-karne-przeslanki-procesowe-flash-cards/?funnelUUID=1eca544d-363c-4390-a1a7-6e2560497da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4704A-464A-481F-84CF-06993DE57A76}"/>
              </a:ext>
            </a:extLst>
          </p:cNvPr>
          <p:cNvSpPr>
            <a:spLocks noGrp="1"/>
          </p:cNvSpPr>
          <p:nvPr>
            <p:ph type="ctrTitle"/>
          </p:nvPr>
        </p:nvSpPr>
        <p:spPr>
          <a:xfrm>
            <a:off x="740229" y="406400"/>
            <a:ext cx="7940784" cy="2849562"/>
          </a:xfrm>
          <a:solidFill>
            <a:schemeClr val="accent4">
              <a:lumMod val="20000"/>
              <a:lumOff val="80000"/>
              <a:alpha val="75000"/>
            </a:schemeClr>
          </a:solidFill>
        </p:spPr>
        <p:txBody>
          <a:bodyPr>
            <a:normAutofit/>
          </a:bodyPr>
          <a:lstStyle/>
          <a:p>
            <a:r>
              <a:rPr lang="pl-PL" dirty="0"/>
              <a:t>Przesłanki procesowe</a:t>
            </a:r>
          </a:p>
        </p:txBody>
      </p:sp>
      <p:sp>
        <p:nvSpPr>
          <p:cNvPr id="3" name="Podtytuł 2">
            <a:extLst>
              <a:ext uri="{FF2B5EF4-FFF2-40B4-BE49-F238E27FC236}">
                <a16:creationId xmlns:a16="http://schemas.microsoft.com/office/drawing/2014/main" id="{84F7195E-4766-48E1-8274-A9410D9A5DE6}"/>
              </a:ext>
            </a:extLst>
          </p:cNvPr>
          <p:cNvSpPr>
            <a:spLocks noGrp="1"/>
          </p:cNvSpPr>
          <p:nvPr>
            <p:ph type="subTitle" idx="1"/>
          </p:nvPr>
        </p:nvSpPr>
        <p:spPr>
          <a:xfrm>
            <a:off x="740230" y="3602038"/>
            <a:ext cx="5811042" cy="1655762"/>
          </a:xfrm>
          <a:solidFill>
            <a:schemeClr val="accent4">
              <a:lumMod val="20000"/>
              <a:lumOff val="80000"/>
              <a:alpha val="60000"/>
            </a:schemeClr>
          </a:solidFill>
        </p:spPr>
        <p:txBody>
          <a:bodyPr>
            <a:normAutofit/>
          </a:bodyPr>
          <a:lstStyle/>
          <a:p>
            <a:r>
              <a:rPr lang="pl-PL" dirty="0"/>
              <a:t>Pojęcie i rodzaje przesłanek procesowych. Zasady wszczęcia postępowania</a:t>
            </a:r>
          </a:p>
        </p:txBody>
      </p:sp>
    </p:spTree>
    <p:extLst>
      <p:ext uri="{BB962C8B-B14F-4D97-AF65-F5344CB8AC3E}">
        <p14:creationId xmlns:p14="http://schemas.microsoft.com/office/powerpoint/2010/main" val="8396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a:t>Zbieg negatywnych przesłanek procesowych </a:t>
            </a:r>
          </a:p>
        </p:txBody>
      </p:sp>
      <p:sp>
        <p:nvSpPr>
          <p:cNvPr id="3" name="Symbol zastępczy zawartości 2"/>
          <p:cNvSpPr>
            <a:spLocks noGrp="1"/>
          </p:cNvSpPr>
          <p:nvPr>
            <p:ph idx="1"/>
          </p:nvPr>
        </p:nvSpPr>
        <p:spPr/>
        <p:txBody>
          <a:bodyPr>
            <a:normAutofit fontScale="77500" lnSpcReduction="20000"/>
          </a:bodyPr>
          <a:lstStyle/>
          <a:p>
            <a:pPr algn="just">
              <a:buFont typeface="+mj-lt"/>
              <a:buAutoNum type="arabicPeriod"/>
            </a:pPr>
            <a:r>
              <a:rPr lang="pl-PL" dirty="0">
                <a:solidFill>
                  <a:schemeClr val="tx1"/>
                </a:solidFill>
              </a:rPr>
              <a:t>Zbieg dwóch lub więcej przesłanek materialnych lub mieszanych – podstawę decyzji będą stanowiły wszystkie zbiegające się przesłanki </a:t>
            </a:r>
          </a:p>
          <a:p>
            <a:pPr lvl="1" algn="just"/>
            <a:r>
              <a:rPr lang="pl-PL" dirty="0">
                <a:solidFill>
                  <a:schemeClr val="tx1"/>
                </a:solidFill>
              </a:rPr>
              <a:t>bardzo trudno taką sytuację i zbieg ma często charakter pozorny</a:t>
            </a:r>
          </a:p>
          <a:p>
            <a:pPr lvl="1" algn="just"/>
            <a:r>
              <a:rPr lang="pl-PL" dirty="0">
                <a:solidFill>
                  <a:schemeClr val="tx1"/>
                </a:solidFill>
              </a:rPr>
              <a:t>Trudno przyjąć by możliwe było, że zdarzenie, które nie jest czynem człowieka, jednocześnie stanowiło czyn społecznie szkodliwy w stopniu choćby znikomym</a:t>
            </a:r>
          </a:p>
          <a:p>
            <a:pPr algn="just">
              <a:buFont typeface="+mj-lt"/>
              <a:buAutoNum type="arabicPeriod"/>
            </a:pPr>
            <a:r>
              <a:rPr lang="pl-PL" dirty="0">
                <a:solidFill>
                  <a:schemeClr val="tx1"/>
                </a:solidFill>
              </a:rPr>
              <a:t>Zbieg przesłanek formalnych – podstawą umorzenia/odmowy wszczęcia postępowania powinny być wszystkie zbiegające się podstawy (np. brak wniosku o ściganie i niepodleganie orzecznictwu sądów polskich)</a:t>
            </a:r>
          </a:p>
          <a:p>
            <a:pPr algn="just">
              <a:buFont typeface="+mj-lt"/>
              <a:buAutoNum type="arabicPeriod"/>
            </a:pPr>
            <a:r>
              <a:rPr lang="pl-PL" dirty="0">
                <a:solidFill>
                  <a:schemeClr val="tx1"/>
                </a:solidFill>
              </a:rPr>
              <a:t>Zbieg przesłanek powodujących różne skutki procesowe np. bezwzględnej ze względną, ogólnej ze szczególną – postępowanie trzeba umorzyć na podstawie tej przesłanki, która wywołuje silniejsze skutki procesowe (zasada najsilniejszego skutku prawnego)</a:t>
            </a:r>
          </a:p>
          <a:p>
            <a:pPr algn="just">
              <a:buFont typeface="+mj-lt"/>
              <a:buAutoNum type="arabicPeriod"/>
            </a:pPr>
            <a:r>
              <a:rPr lang="pl-PL" dirty="0">
                <a:solidFill>
                  <a:schemeClr val="tx1"/>
                </a:solidFill>
              </a:rPr>
              <a:t>Zbieg przesłanki materialnej z formalną (lub mieszaną) – należy postępowanie umorzyć, ponieważ proces może się toczyć tylko wtedy, gdy proces jest prawnie dopuszczalny </a:t>
            </a:r>
          </a:p>
        </p:txBody>
      </p:sp>
    </p:spTree>
    <p:extLst>
      <p:ext uri="{BB962C8B-B14F-4D97-AF65-F5344CB8AC3E}">
        <p14:creationId xmlns:p14="http://schemas.microsoft.com/office/powerpoint/2010/main" val="26656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800" dirty="0"/>
              <a:t>Uwaga – ważny wyrok! Zbieg przesłanki uniewinnienia z przesłanką mieszaną (przedawnienia)</a:t>
            </a:r>
          </a:p>
        </p:txBody>
      </p:sp>
      <p:sp>
        <p:nvSpPr>
          <p:cNvPr id="3" name="Symbol zastępczy zawartości 2"/>
          <p:cNvSpPr>
            <a:spLocks noGrp="1"/>
          </p:cNvSpPr>
          <p:nvPr>
            <p:ph idx="1"/>
          </p:nvPr>
        </p:nvSpPr>
        <p:spPr/>
        <p:txBody>
          <a:bodyPr>
            <a:normAutofit fontScale="70000" lnSpcReduction="20000"/>
          </a:bodyPr>
          <a:lstStyle/>
          <a:p>
            <a:pPr marL="0" indent="0" algn="ctr">
              <a:buNone/>
            </a:pPr>
            <a:r>
              <a:rPr lang="pl-PL" sz="3000" b="1" dirty="0">
                <a:solidFill>
                  <a:schemeClr val="tx1"/>
                </a:solidFill>
              </a:rPr>
              <a:t>Postanowienie SN z dnia 27 stycznia 2011 r., I KZP 27/10</a:t>
            </a:r>
          </a:p>
          <a:p>
            <a:pPr algn="just"/>
            <a:r>
              <a:rPr lang="pl-PL" dirty="0">
                <a:solidFill>
                  <a:schemeClr val="tx1"/>
                </a:solidFill>
              </a:rPr>
              <a:t>„W wypadku stwierdzenia zbiegu negatywnych przesłanek procesowych, określonych w art. 17 § 1 pkt 1 i 2 k.p.k. oraz art. 17 § 1 pkt 6 k.p.k., sąd powinien umorzyć postępowanie z uwagi na niedopuszczalność jego dalszego prowadzenia. Zasada ta nie ma jednak zastosowania wówczas, </a:t>
            </a:r>
            <a:r>
              <a:rPr lang="pl-PL" b="1" dirty="0">
                <a:solidFill>
                  <a:schemeClr val="tx1"/>
                </a:solidFill>
              </a:rPr>
              <a:t>gdy zbieg tych przesłanek zostanie stwierdzony dopiero po przeprowadzeniu dowodów i wyjaśnieniu wszystkich okoliczności faktycznych</a:t>
            </a:r>
            <a:r>
              <a:rPr lang="pl-PL" dirty="0">
                <a:solidFill>
                  <a:schemeClr val="tx1"/>
                </a:solidFill>
              </a:rPr>
              <a:t>. Doszło bowiem wówczas do zbadania podstaw odpowiedzialności oskarżonego i w takiej sytuacji sąd powinien podjąć decyzję odnoszącą się do braku tych podstaw, a więc wydać wyrok uniewinniający, a nie umarzający postępowanie z powodu przedawnienia. (…) postępowanie należy umorzyć w sytuacji, gdy nastąpiło przedawnienie karalności, ale tylko wtedy, gdy nie ma od razu podstaw do uniewinnienia oskarżonego z braku czynu lub braku znamion czynu jako wykroczenia (przestępstwa) albo braku winy. Umorzenie z racji przedawnienia wchodzi też zawsze w rachubę, gdyby kwestie istnienia czynu, jego znamion i odpowiedzialności wymagały dalszego dowodzenia, gdyż postępowaniu w tej materii stoi już na przeszkodzie przedawnienie karalności”. </a:t>
            </a:r>
          </a:p>
        </p:txBody>
      </p:sp>
    </p:spTree>
    <p:extLst>
      <p:ext uri="{BB962C8B-B14F-4D97-AF65-F5344CB8AC3E}">
        <p14:creationId xmlns:p14="http://schemas.microsoft.com/office/powerpoint/2010/main" val="21657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E24DC4-8D2F-4067-8910-F72B2B4A0AF6}"/>
              </a:ext>
            </a:extLst>
          </p:cNvPr>
          <p:cNvSpPr>
            <a:spLocks noGrp="1"/>
          </p:cNvSpPr>
          <p:nvPr>
            <p:ph type="title"/>
          </p:nvPr>
        </p:nvSpPr>
        <p:spPr/>
        <p:txBody>
          <a:bodyPr/>
          <a:lstStyle/>
          <a:p>
            <a:r>
              <a:rPr lang="pl-PL" dirty="0"/>
              <a:t>Śmierć oskarżonego w czasie trwania postępowania  </a:t>
            </a:r>
            <a:endParaRPr lang="en-GB" dirty="0"/>
          </a:p>
        </p:txBody>
      </p:sp>
      <p:sp>
        <p:nvSpPr>
          <p:cNvPr id="3" name="Symbol zastępczy zawartości 2">
            <a:extLst>
              <a:ext uri="{FF2B5EF4-FFF2-40B4-BE49-F238E27FC236}">
                <a16:creationId xmlns:a16="http://schemas.microsoft.com/office/drawing/2014/main" id="{01FD19B1-8F31-4DF6-842C-EB86F4F2DA7D}"/>
              </a:ext>
            </a:extLst>
          </p:cNvPr>
          <p:cNvSpPr>
            <a:spLocks noGrp="1"/>
          </p:cNvSpPr>
          <p:nvPr>
            <p:ph idx="1"/>
          </p:nvPr>
        </p:nvSpPr>
        <p:spPr/>
        <p:txBody>
          <a:bodyPr>
            <a:normAutofit fontScale="70000" lnSpcReduction="20000"/>
          </a:bodyPr>
          <a:lstStyle/>
          <a:p>
            <a:pPr marL="0" indent="0" algn="ctr">
              <a:buNone/>
            </a:pPr>
            <a:r>
              <a:rPr lang="pl-PL" b="1" dirty="0"/>
              <a:t>Wyrok SN z 30.03.2017 r., </a:t>
            </a:r>
            <a:r>
              <a:rPr lang="en-GB" b="1" dirty="0"/>
              <a:t>V KK 41/17</a:t>
            </a:r>
            <a:endParaRPr lang="pl-PL" b="1" dirty="0"/>
          </a:p>
          <a:p>
            <a:pPr marL="0" indent="0" algn="just">
              <a:buNone/>
            </a:pPr>
            <a:r>
              <a:rPr lang="pl-PL" dirty="0"/>
              <a:t>Fakt, że sąd nie wiedział o śmierci oskarżonego, nie ma znaczenia i nie może uchronić orzeczenia skazującego przed wyeliminowaniem z obrotu prawnego. Przepis art. 17 § 1 pkt 5 k.p.k. jest w swej treści jednoznaczny i bezwzględny, zatem powinien być stosowany niezależnie od powodów zaistnienia tego uchybienia oraz w każdym stadium procesu, w którym określona w tym przepisie przesłanka zaistnieje.</a:t>
            </a:r>
          </a:p>
          <a:p>
            <a:pPr marL="0" indent="0" algn="ctr">
              <a:buNone/>
            </a:pPr>
            <a:r>
              <a:rPr lang="pl-PL" b="1" dirty="0"/>
              <a:t>Wyrok SA w Warszawie z 17.05.2017 r., </a:t>
            </a:r>
            <a:r>
              <a:rPr lang="en-GB" b="1" dirty="0"/>
              <a:t>II </a:t>
            </a:r>
            <a:r>
              <a:rPr lang="en-GB" b="1" dirty="0" err="1"/>
              <a:t>AKa</a:t>
            </a:r>
            <a:r>
              <a:rPr lang="en-GB" b="1" dirty="0"/>
              <a:t> 31/17</a:t>
            </a:r>
            <a:endParaRPr lang="pl-PL" b="1" dirty="0"/>
          </a:p>
          <a:p>
            <a:pPr marL="0" indent="0" algn="just">
              <a:buNone/>
            </a:pPr>
            <a:r>
              <a:rPr lang="pl-PL" dirty="0"/>
              <a:t>W przypadku śmierci oskarżonego proces umarza się w każdym jego stadium, w którym przesłanka ta zaistnieje, a zatem także po wydaniu wyroku, przed jego uprawomocnieniem i to bez względu na to, czy mogła wywrzeć lub wywarła wpływ na treść wyroku. Uwzględnia się ją niezależnie od granic zaskarżenia i niezależnie od podniesionych zarzutów, zatem także wtedy, gdy dostrzeżono ją przy środku odwoławczym niezaskarżającym całości orzeczenia i niezależnie od tego, czy strona podniosła taki zarzut, a więc i z urzędu. W razie śmierci oskarżonego po wniesieniu środka odwoławczego przez którąkolwiek ze stron lub już w toku postępowania przed sądem odwoławczym umorzenie leży w gestii sądu odwoławczego.</a:t>
            </a:r>
          </a:p>
          <a:p>
            <a:pPr marL="0" indent="0">
              <a:buNone/>
            </a:pPr>
            <a:endParaRPr lang="en-GB" dirty="0"/>
          </a:p>
        </p:txBody>
      </p:sp>
    </p:spTree>
    <p:extLst>
      <p:ext uri="{BB962C8B-B14F-4D97-AF65-F5344CB8AC3E}">
        <p14:creationId xmlns:p14="http://schemas.microsoft.com/office/powerpoint/2010/main" val="29156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Brak wniosku o ściganie a stanie się osobą najbliższą w trakcie trwania postępowania</a:t>
            </a:r>
          </a:p>
        </p:txBody>
      </p:sp>
      <p:sp>
        <p:nvSpPr>
          <p:cNvPr id="3" name="Symbol zastępczy zawartości 2"/>
          <p:cNvSpPr>
            <a:spLocks noGrp="1"/>
          </p:cNvSpPr>
          <p:nvPr>
            <p:ph idx="1"/>
          </p:nvPr>
        </p:nvSpPr>
        <p:spPr/>
        <p:txBody>
          <a:bodyPr>
            <a:normAutofit/>
          </a:bodyPr>
          <a:lstStyle/>
          <a:p>
            <a:pPr algn="just"/>
            <a:r>
              <a:rPr lang="pl-PL" dirty="0">
                <a:solidFill>
                  <a:schemeClr val="tx1"/>
                </a:solidFill>
              </a:rPr>
              <a:t>W przypadku przestępstw wnioskowych istotną chwilą dla ustalenia, czy sprawca przestępstwa jest dla pokrzywdzonego osobą najbliższą, </a:t>
            </a:r>
            <a:r>
              <a:rPr lang="pl-PL" b="1" i="1" dirty="0">
                <a:solidFill>
                  <a:schemeClr val="tx1"/>
                </a:solidFill>
              </a:rPr>
              <a:t>jest nie tylko chwila popełnienia przestępstwa lub stwierdzenia kto jest jego sprawcą, ale także chwila ewentualnego powstania stosunku rodzinnego związanego z pojęciem osoby najbliższej także po popełnieniu przestępstwa, również już w toku dalszego postępowania, byle by przed jego prawomocnym zakończeniem.</a:t>
            </a:r>
          </a:p>
          <a:p>
            <a:pPr marL="45720" indent="0" algn="r">
              <a:buNone/>
            </a:pPr>
            <a:r>
              <a:rPr lang="pl-PL" dirty="0">
                <a:solidFill>
                  <a:schemeClr val="tx1"/>
                </a:solidFill>
              </a:rPr>
              <a:t>Wyrok SN z dnia 3 marca 2015 r., KO 1/15</a:t>
            </a:r>
          </a:p>
        </p:txBody>
      </p:sp>
    </p:spTree>
    <p:extLst>
      <p:ext uri="{BB962C8B-B14F-4D97-AF65-F5344CB8AC3E}">
        <p14:creationId xmlns:p14="http://schemas.microsoft.com/office/powerpoint/2010/main" val="70960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72CE9F-4C22-48EC-8D84-589A44D48D3B}"/>
              </a:ext>
            </a:extLst>
          </p:cNvPr>
          <p:cNvSpPr>
            <a:spLocks noGrp="1"/>
          </p:cNvSpPr>
          <p:nvPr>
            <p:ph type="title"/>
          </p:nvPr>
        </p:nvSpPr>
        <p:spPr/>
        <p:txBody>
          <a:bodyPr>
            <a:normAutofit/>
          </a:bodyPr>
          <a:lstStyle/>
          <a:p>
            <a:r>
              <a:rPr lang="pl-PL" dirty="0"/>
              <a:t>Postanowienie SN z 6.11.2014 r., III KK 169/14</a:t>
            </a:r>
            <a:endParaRPr lang="en-GB" dirty="0"/>
          </a:p>
        </p:txBody>
      </p:sp>
      <p:sp>
        <p:nvSpPr>
          <p:cNvPr id="3" name="Symbol zastępczy zawartości 2">
            <a:extLst>
              <a:ext uri="{FF2B5EF4-FFF2-40B4-BE49-F238E27FC236}">
                <a16:creationId xmlns:a16="http://schemas.microsoft.com/office/drawing/2014/main" id="{94EC42EC-F740-47E9-96B6-66D288550337}"/>
              </a:ext>
            </a:extLst>
          </p:cNvPr>
          <p:cNvSpPr>
            <a:spLocks noGrp="1"/>
          </p:cNvSpPr>
          <p:nvPr>
            <p:ph idx="1"/>
          </p:nvPr>
        </p:nvSpPr>
        <p:spPr/>
        <p:txBody>
          <a:bodyPr>
            <a:normAutofit fontScale="77500" lnSpcReduction="20000"/>
          </a:bodyPr>
          <a:lstStyle/>
          <a:p>
            <a:pPr marL="0" indent="0">
              <a:buNone/>
            </a:pPr>
            <a:r>
              <a:rPr lang="pl-PL" b="1" dirty="0"/>
              <a:t> </a:t>
            </a:r>
            <a:endParaRPr lang="en-GB" dirty="0"/>
          </a:p>
          <a:p>
            <a:pPr algn="just"/>
            <a:r>
              <a:rPr lang="pl-PL" dirty="0"/>
              <a:t>Przesłanka </a:t>
            </a:r>
            <a:r>
              <a:rPr lang="pl-PL" i="1" dirty="0"/>
              <a:t>lis </a:t>
            </a:r>
            <a:r>
              <a:rPr lang="pl-PL" i="1" dirty="0" err="1"/>
              <a:t>pendens</a:t>
            </a:r>
            <a:r>
              <a:rPr lang="pl-PL" dirty="0"/>
              <a:t> formułuje zakaz równoległego prowadzenia postępowań karnych dotyczących tego samego przedmiotu procesu, w stosunku do tej samej osoby, podyktowany względami ekonomiki procesowej. Doznaje ona znacznego osłabienia w momencie, gdy w jednym z postępowań obejmujących tożsamy czyn zapadnie prawomocny wyrok skazujący. Wówczas zaczyna funkcjonować negatywna przesłanka procesowa w postaci powagi rzeczy osądzonej, która nie pozwala prowadzić drugiego postępowania o to samo historyczne zdarzenie, nawet w ramach kontynuacji dotychczasowych czynności procesowych, a w konsekwencji wydania przez sąd kolejnego wyroku skazującego co do tego samego czynu. W ten sposób zostaje zapewniona stabilność prawa i orzeczeń organów procesowych w postępowaniu karnym oraz realizowana jest zasada </a:t>
            </a:r>
            <a:r>
              <a:rPr lang="pl-PL" i="1" dirty="0" err="1"/>
              <a:t>ne</a:t>
            </a:r>
            <a:r>
              <a:rPr lang="pl-PL" i="1" dirty="0"/>
              <a:t> bis in </a:t>
            </a:r>
            <a:r>
              <a:rPr lang="pl-PL" i="1" dirty="0" err="1"/>
              <a:t>idem</a:t>
            </a:r>
            <a:r>
              <a:rPr lang="pl-PL" dirty="0"/>
              <a:t>, stanowiąca gwarancję, że nikt nie będzie pociągany więcej niż raz do odpowiedzialności karnej za ten sam czyn zabroniony pod groźbą kary. </a:t>
            </a:r>
            <a:endParaRPr lang="en-GB" dirty="0"/>
          </a:p>
          <a:p>
            <a:endParaRPr lang="en-GB" dirty="0"/>
          </a:p>
        </p:txBody>
      </p:sp>
    </p:spTree>
    <p:extLst>
      <p:ext uri="{BB962C8B-B14F-4D97-AF65-F5344CB8AC3E}">
        <p14:creationId xmlns:p14="http://schemas.microsoft.com/office/powerpoint/2010/main" val="28432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Wniesienie środka zaskarżenia przez podmiot nieuprawniony a „brak skargi uprawnionego oskarżyciela” </a:t>
            </a:r>
          </a:p>
        </p:txBody>
      </p:sp>
      <p:sp>
        <p:nvSpPr>
          <p:cNvPr id="3" name="Symbol zastępczy zawartości 2"/>
          <p:cNvSpPr>
            <a:spLocks noGrp="1"/>
          </p:cNvSpPr>
          <p:nvPr>
            <p:ph idx="1"/>
          </p:nvPr>
        </p:nvSpPr>
        <p:spPr/>
        <p:txBody>
          <a:bodyPr>
            <a:normAutofit fontScale="70000" lnSpcReduction="20000"/>
          </a:bodyPr>
          <a:lstStyle/>
          <a:p>
            <a:pPr marL="45720" indent="0" algn="just">
              <a:buNone/>
            </a:pPr>
            <a:r>
              <a:rPr lang="pl-PL" dirty="0">
                <a:solidFill>
                  <a:schemeClr val="tx1"/>
                </a:solidFill>
              </a:rPr>
              <a:t>(…) Skutek wniesienia aktu oskarżenia przez prokuratora rozciąga się na całe postępowanie sądowe, to do prawomocnego zakończenia toczy się ono jako wszczęte ze skargi uprawnionego oskarżyciela, niezależnie od tego, czy prokurator skorzysta z uprawnienia do wniesienia środka odwoławczego od orzeczenia kończącego postępowanie przed sądem pierwszej instancji. Skarga oskarżyciela publicznego </a:t>
            </a:r>
            <a:r>
              <a:rPr lang="pl-PL" b="1" dirty="0">
                <a:solidFill>
                  <a:schemeClr val="tx1"/>
                </a:solidFill>
              </a:rPr>
              <a:t>jest konieczna do wszczęcia postępowania sądowego, ale nie do jego kontynuowania</a:t>
            </a:r>
            <a:r>
              <a:rPr lang="pl-PL" dirty="0">
                <a:solidFill>
                  <a:schemeClr val="tx1"/>
                </a:solidFill>
              </a:rPr>
              <a:t> (por. postanowienie Sądu Najwyższego z dnia 5 maja 2006 r., V KK 385/05, OSNKW 2006, z. 7-8, poz. 73). </a:t>
            </a:r>
            <a:r>
              <a:rPr lang="pl-PL" b="1" dirty="0">
                <a:solidFill>
                  <a:srgbClr val="FF0000"/>
                </a:solidFill>
              </a:rPr>
              <a:t>Kodeks postępowania karnego w art. 17 § 1 pkt 9 posługuje się bowiem pojęciem "skarga uprawnionego oskarżyciela", a więc skargi sensu stricto, która warunkuje - jako przesłanka procesowa - dopuszczalność procesu karnego w stadium sądowym niezależnie od instancji, ale w jego nurcie głównym, dotyczącym istoty sprawy, tj. kwestii odpowiedzialności oskarżonego w związku z zarzuconym mu czynem zabronionym przez ustawę karną</a:t>
            </a:r>
            <a:r>
              <a:rPr lang="pl-PL" dirty="0">
                <a:solidFill>
                  <a:schemeClr val="tx1"/>
                </a:solidFill>
              </a:rPr>
              <a:t>. W rozumieniu ustawy procesowej nie jest skargą zarówno wniosek o ściganie (art. 17 § 1 pkt 9 k.p.k.), żądanie (art. 14 § 1 k.p.k.), jak też skarga odwoławcza. Ujawnienie zatem okoliczności powodujących formalną niedopuszczalność apelacji, jako środka odwoławczego, nie powinno prowadzić do umorzenia postępowania odwoławczego, lecz do pozostawienia apelacji bez rozpoznania. </a:t>
            </a:r>
          </a:p>
          <a:p>
            <a:pPr marL="45720" indent="0" algn="r">
              <a:buNone/>
            </a:pPr>
            <a:r>
              <a:rPr lang="pl-PL" dirty="0">
                <a:solidFill>
                  <a:schemeClr val="tx1"/>
                </a:solidFill>
              </a:rPr>
              <a:t>Postanowienie SN z 26.03.2009 r., I KZP 2/09</a:t>
            </a:r>
          </a:p>
        </p:txBody>
      </p:sp>
    </p:spTree>
    <p:extLst>
      <p:ext uri="{BB962C8B-B14F-4D97-AF65-F5344CB8AC3E}">
        <p14:creationId xmlns:p14="http://schemas.microsoft.com/office/powerpoint/2010/main" val="375757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Przesłanki procesowe a postępowania incydentalne </a:t>
            </a:r>
          </a:p>
        </p:txBody>
      </p:sp>
      <p:sp>
        <p:nvSpPr>
          <p:cNvPr id="3" name="Symbol zastępczy zawartości 2"/>
          <p:cNvSpPr>
            <a:spLocks noGrp="1"/>
          </p:cNvSpPr>
          <p:nvPr>
            <p:ph idx="1"/>
          </p:nvPr>
        </p:nvSpPr>
        <p:spPr/>
        <p:txBody>
          <a:bodyPr>
            <a:normAutofit/>
          </a:bodyPr>
          <a:lstStyle/>
          <a:p>
            <a:pPr marL="45720" indent="0" algn="just">
              <a:buNone/>
            </a:pPr>
            <a:r>
              <a:rPr lang="pl-PL" sz="1600" dirty="0">
                <a:solidFill>
                  <a:schemeClr val="tx1"/>
                </a:solidFill>
              </a:rPr>
              <a:t>	Jak już wspomniano, jeżeli zaskarżone orzeczenie w wyniku rozpoznania odwołania nie zostanie uchylone staje się prawomocne. Zostaje wyczerpany tok instancji, a w konsekwencji pojawia się negatywna przesłanka procesowa w postaci zakazu </a:t>
            </a:r>
            <a:r>
              <a:rPr lang="pl-PL" sz="1600" dirty="0" err="1">
                <a:solidFill>
                  <a:schemeClr val="tx1"/>
                </a:solidFill>
              </a:rPr>
              <a:t>ne</a:t>
            </a:r>
            <a:r>
              <a:rPr lang="pl-PL" sz="1600" dirty="0">
                <a:solidFill>
                  <a:schemeClr val="tx1"/>
                </a:solidFill>
              </a:rPr>
              <a:t> bis in </a:t>
            </a:r>
            <a:r>
              <a:rPr lang="pl-PL" sz="1600" dirty="0" err="1">
                <a:solidFill>
                  <a:schemeClr val="tx1"/>
                </a:solidFill>
              </a:rPr>
              <a:t>idem</a:t>
            </a:r>
            <a:r>
              <a:rPr lang="pl-PL" sz="1600" dirty="0">
                <a:solidFill>
                  <a:schemeClr val="tx1"/>
                </a:solidFill>
              </a:rPr>
              <a:t> (nie dwa razy o to samo). </a:t>
            </a:r>
            <a:r>
              <a:rPr lang="pl-PL" sz="1600" b="1" dirty="0">
                <a:solidFill>
                  <a:schemeClr val="accent4"/>
                </a:solidFill>
              </a:rPr>
              <a:t>Stosownie bowiem do treści art. 17 § 1 pkt 7 k.p.k. nie wszczyna się postępowania, a wszczęte umarza, gdy postępowanie karne co do tego samego czynu tej samej osoby zostało prawomocnie zakończone. Wspomniana przesłanka dotyczy nie tylko orzeczeń, którymi rozstrzygnięto o głównym przedmiocie postępowania karnego (kwestie winy i kary), ale także zaskarżalnych decyzji incydentalnych. </a:t>
            </a:r>
            <a:r>
              <a:rPr lang="pl-PL" sz="1600" dirty="0">
                <a:solidFill>
                  <a:schemeClr val="tx1"/>
                </a:solidFill>
              </a:rPr>
              <a:t>Konsekwencją prawomocności orzeczenia jest zakaz kolejnego orzekania w tej samej kwestii prawnej niezależnie od tego, czy przyczyną braku równoczesnego rozpoznania środków odwoławczych była konieczność niezwłocznego rozpoznania zażalenia (art. 252 § 3 k.p.k.), zaniedbania organizacyjne w pracy administracji zakładu karnego, poczty, prokuratury, bądź sądu, czy też przywrócenie terminu do złożenia środka odwoławczego. Niedopuszczalne jest zatem rozpoznanie zażalenia, prawidłowo wniesionego przez jednego z obrońców oskarżonego (podejrzanego) na postanowienie sądu pierwszej instancji, które już się uprawomocniło na skutek rozpoznania zażalenia innego obrońcy tej samej osoby.</a:t>
            </a:r>
          </a:p>
          <a:p>
            <a:pPr marL="45720" indent="0" algn="just">
              <a:buNone/>
            </a:pPr>
            <a:r>
              <a:rPr lang="pl-PL" sz="1600" dirty="0">
                <a:solidFill>
                  <a:schemeClr val="tx1"/>
                </a:solidFill>
              </a:rPr>
              <a:t>	Przyjęcie poglądu odmiennego prowadziłoby do funkcjonowania w obrocie prawnym dwóch lub więcej orzeczeń sądu odwoławczego w tej samej kwestii, a mogłoby prowadzić do sytuacji absurdalnej, w której funkcjonowałyby dwa sprzeczne ze sobą orzeczenia. </a:t>
            </a:r>
          </a:p>
          <a:p>
            <a:pPr marL="45720" indent="0" algn="r">
              <a:buNone/>
            </a:pPr>
            <a:r>
              <a:rPr lang="pl-PL" sz="1600" dirty="0">
                <a:solidFill>
                  <a:schemeClr val="tx1"/>
                </a:solidFill>
              </a:rPr>
              <a:t>Uchwała SN z 21.10.2003 r., I KZP 31/03</a:t>
            </a:r>
          </a:p>
        </p:txBody>
      </p:sp>
    </p:spTree>
    <p:extLst>
      <p:ext uri="{BB962C8B-B14F-4D97-AF65-F5344CB8AC3E}">
        <p14:creationId xmlns:p14="http://schemas.microsoft.com/office/powerpoint/2010/main" val="159571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30634B-43AE-4FB8-ABFE-5D0BA34AE54E}"/>
              </a:ext>
            </a:extLst>
          </p:cNvPr>
          <p:cNvSpPr>
            <a:spLocks noGrp="1"/>
          </p:cNvSpPr>
          <p:nvPr>
            <p:ph type="title"/>
          </p:nvPr>
        </p:nvSpPr>
        <p:spPr/>
        <p:txBody>
          <a:bodyPr>
            <a:noAutofit/>
          </a:bodyPr>
          <a:lstStyle/>
          <a:p>
            <a:r>
              <a:rPr lang="pl-PL" sz="3600" dirty="0"/>
              <a:t>Wyrok TK z 17.07.2018 r., K 9/17 (abolicja </a:t>
            </a:r>
            <a:r>
              <a:rPr lang="pl-PL" sz="3200" dirty="0"/>
              <a:t>indywidualna)</a:t>
            </a:r>
            <a:endParaRPr lang="en-GB" sz="3600" dirty="0"/>
          </a:p>
        </p:txBody>
      </p:sp>
      <p:sp>
        <p:nvSpPr>
          <p:cNvPr id="3" name="Symbol zastępczy zawartości 2">
            <a:extLst>
              <a:ext uri="{FF2B5EF4-FFF2-40B4-BE49-F238E27FC236}">
                <a16:creationId xmlns:a16="http://schemas.microsoft.com/office/drawing/2014/main" id="{C20E7BEC-678F-4A7E-9FC1-9FE2CF83134E}"/>
              </a:ext>
            </a:extLst>
          </p:cNvPr>
          <p:cNvSpPr>
            <a:spLocks noGrp="1"/>
          </p:cNvSpPr>
          <p:nvPr>
            <p:ph idx="1"/>
          </p:nvPr>
        </p:nvSpPr>
        <p:spPr>
          <a:xfrm>
            <a:off x="77117" y="1509312"/>
            <a:ext cx="11920251" cy="5166910"/>
          </a:xfrm>
        </p:spPr>
        <p:txBody>
          <a:bodyPr>
            <a:normAutofit fontScale="62500" lnSpcReduction="20000"/>
          </a:bodyPr>
          <a:lstStyle/>
          <a:p>
            <a:pPr algn="just"/>
            <a:r>
              <a:rPr lang="pl-PL" dirty="0"/>
              <a:t>TK uznał, że konstytucyjna prerogatywa Prezydenta RP z art. 139 Konstytucji – prawo łaski – ma szerokie znaczenie i obok ułaskawienia, obejmuje również abolicję indywidualną. </a:t>
            </a:r>
          </a:p>
          <a:p>
            <a:pPr algn="just"/>
            <a:r>
              <a:rPr lang="en-GB" dirty="0">
                <a:hlinkClick r:id="rId2"/>
              </a:rPr>
              <a:t>https://ipo.trybunal.gov.pl/ipo/view/sprawa.xhtml?&amp;pokaz=dokumenty&amp;sygnatura=K%209/17#zdanieodrebne_17179_1</a:t>
            </a:r>
            <a:endParaRPr lang="pl-PL" dirty="0"/>
          </a:p>
          <a:p>
            <a:pPr algn="just"/>
            <a:r>
              <a:rPr lang="pl-PL" dirty="0"/>
              <a:t>Sędzia L. </a:t>
            </a:r>
            <a:r>
              <a:rPr lang="pl-PL" dirty="0" err="1"/>
              <a:t>Kieres</a:t>
            </a:r>
            <a:r>
              <a:rPr lang="pl-PL" dirty="0"/>
              <a:t> w zdaniu odrębnym zwrócił jednak uwagę, że w Konstytucji nie ma prawa podmiotowego do uwolnienia się od odpowiedzialności karnej, a do tego sprowadza się abolicja indywidualna. Jej istotą jest bowiem niedopuszczenie do zakończenia postępowania i przejścia do etapu wykonywania kary, a celem jest dążenie do racjonalizacji ścigania. </a:t>
            </a:r>
          </a:p>
          <a:p>
            <a:pPr algn="just"/>
            <a:r>
              <a:rPr lang="pl-PL" dirty="0"/>
              <a:t>Problemy z dopuszczalnością abolicji indywidualnej na gruncie art. 139 Konstytucji wiążą się także z naruszeniem zasady sądowego sprawowania wymiaru sprawiedliwości (art. 173 Konstytucji), trójpodziału władzy (art. 10) oraz respektowaniem zasady domniemania niewinności (art. 42 ust. 3). </a:t>
            </a:r>
          </a:p>
          <a:p>
            <a:pPr algn="just"/>
            <a:r>
              <a:rPr lang="pl-PL" dirty="0"/>
              <a:t>Przepisy Konstytucji tworzą spójną całość i należy je tak interpretować, by każdy z nich był realizowany w możliwie najpełniejszym zakresie. Nie można mówić o „sprzeczności Konstytucji z Konstytucją”! TK w wyroku K 9/17 opowiedział się z maksymalizacją prawa łaski, kosztem znacznego uszczuplenia obowiązków sądów oraz praw i wolności jednostki. Zgodnie z art. 45 ust. 1 Konstytucji, każdy ma prawo do sprawiedliwego rozpatrzenia sprawy przez (….) sąd, a zastosowanie abolicji indywidualnej, pozbawia jednostkę tego prawa – nie ma możliwości uzyskania prawomocnego rozstrzygnięcia. Co więcej, przyznanie Prezydentowi prawa do ingerencji w niezakończone postępowanie karne prowadzi do naruszenia istoty kompetencji władzy sądowniczej. W świetle wyroku TK zasadą jest prowadzenie postępowania karnego, o ile prezydent nie zastosuje prawa łaski. </a:t>
            </a:r>
          </a:p>
        </p:txBody>
      </p:sp>
    </p:spTree>
    <p:extLst>
      <p:ext uri="{BB962C8B-B14F-4D97-AF65-F5344CB8AC3E}">
        <p14:creationId xmlns:p14="http://schemas.microsoft.com/office/powerpoint/2010/main" val="140150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E520BC-9CFE-4620-8DC7-652809100506}"/>
              </a:ext>
            </a:extLst>
          </p:cNvPr>
          <p:cNvSpPr>
            <a:spLocks noGrp="1"/>
          </p:cNvSpPr>
          <p:nvPr>
            <p:ph type="title"/>
          </p:nvPr>
        </p:nvSpPr>
        <p:spPr/>
        <p:txBody>
          <a:bodyPr/>
          <a:lstStyle/>
          <a:p>
            <a:r>
              <a:rPr lang="pl-PL" dirty="0"/>
              <a:t>Konsumpcja skargi publicznej </a:t>
            </a:r>
            <a:endParaRPr lang="en-GB" dirty="0"/>
          </a:p>
        </p:txBody>
      </p:sp>
      <p:sp>
        <p:nvSpPr>
          <p:cNvPr id="3" name="Symbol zastępczy zawartości 2">
            <a:extLst>
              <a:ext uri="{FF2B5EF4-FFF2-40B4-BE49-F238E27FC236}">
                <a16:creationId xmlns:a16="http://schemas.microsoft.com/office/drawing/2014/main" id="{37BBE664-5BCF-4C1C-9F93-5A02BDA47B0F}"/>
              </a:ext>
            </a:extLst>
          </p:cNvPr>
          <p:cNvSpPr>
            <a:spLocks noGrp="1"/>
          </p:cNvSpPr>
          <p:nvPr>
            <p:ph idx="1"/>
          </p:nvPr>
        </p:nvSpPr>
        <p:spPr/>
        <p:txBody>
          <a:bodyPr/>
          <a:lstStyle/>
          <a:p>
            <a:pPr marL="0" indent="0" algn="just">
              <a:buNone/>
            </a:pPr>
            <a:r>
              <a:rPr lang="pl-PL" dirty="0"/>
              <a:t>Po prawomocnym umorzeniu postępowania przygotowawczego i niezastosowaniu instytucji przewidzianej w art. 327 § 1 k.p.k. oskarżyciel publiczny traci możliwość oskarżenia o ten sam czyn.</a:t>
            </a:r>
          </a:p>
          <a:p>
            <a:r>
              <a:rPr lang="pl-PL" dirty="0"/>
              <a:t>Wyrok SA w Szczecinie, 7.06.2022 r., II </a:t>
            </a:r>
            <a:r>
              <a:rPr lang="pl-PL" dirty="0" err="1"/>
              <a:t>AKa</a:t>
            </a:r>
            <a:r>
              <a:rPr lang="pl-PL" dirty="0"/>
              <a:t> 75/21</a:t>
            </a:r>
          </a:p>
          <a:p>
            <a:pPr algn="just"/>
            <a:endParaRPr lang="en-GB" dirty="0"/>
          </a:p>
        </p:txBody>
      </p:sp>
    </p:spTree>
    <p:extLst>
      <p:ext uri="{BB962C8B-B14F-4D97-AF65-F5344CB8AC3E}">
        <p14:creationId xmlns:p14="http://schemas.microsoft.com/office/powerpoint/2010/main" val="12702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8A4623-46C5-477B-AC65-871F20F4FE7F}"/>
              </a:ext>
            </a:extLst>
          </p:cNvPr>
          <p:cNvSpPr>
            <a:spLocks noGrp="1"/>
          </p:cNvSpPr>
          <p:nvPr>
            <p:ph type="title"/>
          </p:nvPr>
        </p:nvSpPr>
        <p:spPr/>
        <p:txBody>
          <a:bodyPr/>
          <a:lstStyle/>
          <a:p>
            <a:r>
              <a:rPr lang="pl-PL" dirty="0"/>
              <a:t>Cd. Sprawy M. Kamińskiego i M. Wąsika </a:t>
            </a:r>
            <a:endParaRPr lang="en-GB" dirty="0"/>
          </a:p>
        </p:txBody>
      </p:sp>
      <p:sp>
        <p:nvSpPr>
          <p:cNvPr id="3" name="Symbol zastępczy zawartości 2">
            <a:extLst>
              <a:ext uri="{FF2B5EF4-FFF2-40B4-BE49-F238E27FC236}">
                <a16:creationId xmlns:a16="http://schemas.microsoft.com/office/drawing/2014/main" id="{090D0FBE-BEA8-45CD-96C1-35B473F8662B}"/>
              </a:ext>
            </a:extLst>
          </p:cNvPr>
          <p:cNvSpPr>
            <a:spLocks noGrp="1"/>
          </p:cNvSpPr>
          <p:nvPr>
            <p:ph idx="1"/>
          </p:nvPr>
        </p:nvSpPr>
        <p:spPr/>
        <p:txBody>
          <a:bodyPr/>
          <a:lstStyle/>
          <a:p>
            <a:r>
              <a:rPr lang="en-GB" dirty="0">
                <a:hlinkClick r:id="rId2"/>
              </a:rPr>
              <a:t>https://www.rp.pl/prawo-karne/art38690981-jest-pisemne-uzasadnienie-wyroku-sn-ws-ulaskawienia-kaminskiego-i-wasika</a:t>
            </a:r>
            <a:r>
              <a:rPr lang="pl-PL" dirty="0"/>
              <a:t> &lt;-- pełne uzasadnienie </a:t>
            </a:r>
          </a:p>
          <a:p>
            <a:r>
              <a:rPr lang="pl-PL" dirty="0"/>
              <a:t>Najważniejszy wątek: akt abolicji indywidualnej narusza trójpodział władz</a:t>
            </a:r>
          </a:p>
          <a:p>
            <a:r>
              <a:rPr lang="en-GB" dirty="0">
                <a:hlinkClick r:id="rId3"/>
              </a:rPr>
              <a:t>https://forumfws.eu/aktualnosci/2023/06/06/sn-prawo-laski/</a:t>
            </a:r>
            <a:r>
              <a:rPr lang="pl-PL" dirty="0"/>
              <a:t> </a:t>
            </a:r>
            <a:r>
              <a:rPr lang="pl-PL" dirty="0">
                <a:sym typeface="Wingdings" panose="05000000000000000000" pitchFamily="2" charset="2"/>
              </a:rPr>
              <a:t> najważniejsze wątki z wyroku (zamiast czytania całego orzeczenia). </a:t>
            </a:r>
            <a:endParaRPr lang="en-GB" dirty="0"/>
          </a:p>
        </p:txBody>
      </p:sp>
    </p:spTree>
    <p:extLst>
      <p:ext uri="{BB962C8B-B14F-4D97-AF65-F5344CB8AC3E}">
        <p14:creationId xmlns:p14="http://schemas.microsoft.com/office/powerpoint/2010/main" val="297489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220A5F-ED38-4A0F-81AC-812230BC7927}"/>
              </a:ext>
            </a:extLst>
          </p:cNvPr>
          <p:cNvSpPr>
            <a:spLocks noGrp="1"/>
          </p:cNvSpPr>
          <p:nvPr>
            <p:ph type="title"/>
          </p:nvPr>
        </p:nvSpPr>
        <p:spPr/>
        <p:txBody>
          <a:bodyPr>
            <a:normAutofit/>
          </a:bodyPr>
          <a:lstStyle/>
          <a:p>
            <a:r>
              <a:rPr lang="pl-PL" sz="3600" dirty="0"/>
              <a:t>Przesłanki procesowe a warunki dopuszczalności procesu karnego </a:t>
            </a:r>
          </a:p>
        </p:txBody>
      </p:sp>
      <p:sp>
        <p:nvSpPr>
          <p:cNvPr id="4" name="Symbol zastępczy tekstu 3">
            <a:extLst>
              <a:ext uri="{FF2B5EF4-FFF2-40B4-BE49-F238E27FC236}">
                <a16:creationId xmlns:a16="http://schemas.microsoft.com/office/drawing/2014/main" id="{DC1E0BC9-13B8-4504-A50A-68853F3B42D0}"/>
              </a:ext>
            </a:extLst>
          </p:cNvPr>
          <p:cNvSpPr>
            <a:spLocks noGrp="1"/>
          </p:cNvSpPr>
          <p:nvPr>
            <p:ph type="body" idx="1"/>
          </p:nvPr>
        </p:nvSpPr>
        <p:spPr/>
        <p:txBody>
          <a:bodyPr/>
          <a:lstStyle/>
          <a:p>
            <a:r>
              <a:rPr lang="pl-PL" dirty="0"/>
              <a:t>Warunki dopuszczalności procesu </a:t>
            </a:r>
          </a:p>
        </p:txBody>
      </p:sp>
      <p:sp>
        <p:nvSpPr>
          <p:cNvPr id="3" name="Symbol zastępczy zawartości 2">
            <a:extLst>
              <a:ext uri="{FF2B5EF4-FFF2-40B4-BE49-F238E27FC236}">
                <a16:creationId xmlns:a16="http://schemas.microsoft.com/office/drawing/2014/main" id="{A93B1C53-23FA-4A58-BAAE-5C482415F0F8}"/>
              </a:ext>
            </a:extLst>
          </p:cNvPr>
          <p:cNvSpPr>
            <a:spLocks noGrp="1"/>
          </p:cNvSpPr>
          <p:nvPr>
            <p:ph sz="half" idx="2"/>
          </p:nvPr>
        </p:nvSpPr>
        <p:spPr/>
        <p:txBody>
          <a:bodyPr>
            <a:normAutofit/>
          </a:bodyPr>
          <a:lstStyle/>
          <a:p>
            <a:pPr algn="just"/>
            <a:r>
              <a:rPr lang="pl-PL" sz="2400" dirty="0"/>
              <a:t>Okoliczności o charakterze prawnym i faktycznym, które decydują o dopuszczalności prowadzenia postępowania oraz warunkują odpowiedzialność karną danej osoby. </a:t>
            </a:r>
          </a:p>
          <a:p>
            <a:pPr algn="just"/>
            <a:r>
              <a:rPr lang="pl-PL" sz="2400" dirty="0"/>
              <a:t>Art. 17 § 1 pkt 1-4, niektóre z pkt 11</a:t>
            </a:r>
          </a:p>
        </p:txBody>
      </p:sp>
      <p:sp>
        <p:nvSpPr>
          <p:cNvPr id="5" name="Symbol zastępczy tekstu 4">
            <a:extLst>
              <a:ext uri="{FF2B5EF4-FFF2-40B4-BE49-F238E27FC236}">
                <a16:creationId xmlns:a16="http://schemas.microsoft.com/office/drawing/2014/main" id="{723DBF85-CB5A-40A6-B2C2-D20EEE758407}"/>
              </a:ext>
            </a:extLst>
          </p:cNvPr>
          <p:cNvSpPr>
            <a:spLocks noGrp="1"/>
          </p:cNvSpPr>
          <p:nvPr>
            <p:ph type="body" sz="quarter" idx="3"/>
          </p:nvPr>
        </p:nvSpPr>
        <p:spPr/>
        <p:txBody>
          <a:bodyPr/>
          <a:lstStyle/>
          <a:p>
            <a:r>
              <a:rPr lang="pl-PL" dirty="0"/>
              <a:t>Przesłanki procesowe </a:t>
            </a:r>
          </a:p>
        </p:txBody>
      </p:sp>
      <p:sp>
        <p:nvSpPr>
          <p:cNvPr id="6" name="Symbol zastępczy zawartości 5">
            <a:extLst>
              <a:ext uri="{FF2B5EF4-FFF2-40B4-BE49-F238E27FC236}">
                <a16:creationId xmlns:a16="http://schemas.microsoft.com/office/drawing/2014/main" id="{06259014-5A32-4758-B629-7CCA9A278512}"/>
              </a:ext>
            </a:extLst>
          </p:cNvPr>
          <p:cNvSpPr>
            <a:spLocks noGrp="1"/>
          </p:cNvSpPr>
          <p:nvPr>
            <p:ph sz="quarter" idx="4"/>
          </p:nvPr>
        </p:nvSpPr>
        <p:spPr/>
        <p:txBody>
          <a:bodyPr>
            <a:normAutofit/>
          </a:bodyPr>
          <a:lstStyle/>
          <a:p>
            <a:pPr algn="just"/>
            <a:r>
              <a:rPr lang="pl-PL" sz="2400" dirty="0"/>
              <a:t>Okoliczności o charakterze prawnym i faktycznym, które decydują o możliwości prowadzenia postępowania, ale nie przesądzają kwestii odpowiedzialności karnej. </a:t>
            </a:r>
          </a:p>
          <a:p>
            <a:pPr algn="just"/>
            <a:r>
              <a:rPr lang="pl-PL" sz="2400" dirty="0"/>
              <a:t>Art. 17 § 1 pkt 5-10 i niektóre z pkt 11</a:t>
            </a:r>
          </a:p>
        </p:txBody>
      </p:sp>
    </p:spTree>
    <p:extLst>
      <p:ext uri="{BB962C8B-B14F-4D97-AF65-F5344CB8AC3E}">
        <p14:creationId xmlns:p14="http://schemas.microsoft.com/office/powerpoint/2010/main" val="28673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D1E3E8-5293-4B59-BB54-F0AD129D6E96}"/>
              </a:ext>
            </a:extLst>
          </p:cNvPr>
          <p:cNvSpPr>
            <a:spLocks noGrp="1"/>
          </p:cNvSpPr>
          <p:nvPr>
            <p:ph type="title"/>
          </p:nvPr>
        </p:nvSpPr>
        <p:spPr/>
        <p:txBody>
          <a:bodyPr/>
          <a:lstStyle/>
          <a:p>
            <a:r>
              <a:rPr lang="pl-PL" dirty="0"/>
              <a:t>Kazus 1.</a:t>
            </a:r>
            <a:endParaRPr lang="en-GB" dirty="0"/>
          </a:p>
        </p:txBody>
      </p:sp>
      <p:sp>
        <p:nvSpPr>
          <p:cNvPr id="3" name="Symbol zastępczy zawartości 2">
            <a:extLst>
              <a:ext uri="{FF2B5EF4-FFF2-40B4-BE49-F238E27FC236}">
                <a16:creationId xmlns:a16="http://schemas.microsoft.com/office/drawing/2014/main" id="{DB138A49-78EF-478F-B2F5-82A8DEAB992C}"/>
              </a:ext>
            </a:extLst>
          </p:cNvPr>
          <p:cNvSpPr>
            <a:spLocks noGrp="1"/>
          </p:cNvSpPr>
          <p:nvPr>
            <p:ph idx="1"/>
          </p:nvPr>
        </p:nvSpPr>
        <p:spPr/>
        <p:txBody>
          <a:bodyPr>
            <a:normAutofit fontScale="92500" lnSpcReduction="10000"/>
          </a:bodyPr>
          <a:lstStyle/>
          <a:p>
            <a:pPr algn="just"/>
            <a:r>
              <a:rPr lang="pl-PL" dirty="0"/>
              <a:t>Oskarżony po wszczęciu postępowania:</a:t>
            </a:r>
            <a:endParaRPr lang="en-GB" dirty="0"/>
          </a:p>
          <a:p>
            <a:pPr algn="just"/>
            <a:r>
              <a:rPr lang="pl-PL" dirty="0"/>
              <a:t>- zapadł na ciężką chorobę, która uniemożliwia mu udział w postępowaniu, a rokowania odnośnie do powrotu do zdrowia są bardzo niepewne. W konsekwencji prokurator umorzył postępowanie powołując się na art. 17 § 1 pkt 11 k.p.k. </a:t>
            </a:r>
            <a:endParaRPr lang="en-GB" dirty="0"/>
          </a:p>
          <a:p>
            <a:pPr algn="just"/>
            <a:r>
              <a:rPr lang="pl-PL" dirty="0"/>
              <a:t>- nie wiedząc o prowadzonym w jego sprawie postępowaniu, wyjechał do Stanów Zjednoczonych i nie zamierza powrócić na terytorium Polski. Prokurator, na podstawie art. 17 § 1 pkt 11 k.p.k. umorzył postępowanie w sprawie, nie decydując się na wszczęcie procedury ekstradycyjnej. </a:t>
            </a:r>
            <a:endParaRPr lang="en-GB" dirty="0"/>
          </a:p>
          <a:p>
            <a:pPr algn="just"/>
            <a:r>
              <a:rPr lang="pl-PL" i="1" dirty="0"/>
              <a:t>Oceń prawidłowość decyzji prokuratora. </a:t>
            </a:r>
            <a:r>
              <a:rPr lang="pl-PL" dirty="0"/>
              <a:t>Zob. również art. 22 k.p.k. </a:t>
            </a:r>
            <a:endParaRPr lang="en-GB" dirty="0"/>
          </a:p>
          <a:p>
            <a:pPr algn="just"/>
            <a:endParaRPr lang="en-GB" dirty="0"/>
          </a:p>
        </p:txBody>
      </p:sp>
    </p:spTree>
    <p:extLst>
      <p:ext uri="{BB962C8B-B14F-4D97-AF65-F5344CB8AC3E}">
        <p14:creationId xmlns:p14="http://schemas.microsoft.com/office/powerpoint/2010/main" val="144021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429B58-7A2D-47F1-B1B0-BC71D642A1B8}"/>
              </a:ext>
            </a:extLst>
          </p:cNvPr>
          <p:cNvSpPr>
            <a:spLocks noGrp="1"/>
          </p:cNvSpPr>
          <p:nvPr>
            <p:ph type="title"/>
          </p:nvPr>
        </p:nvSpPr>
        <p:spPr/>
        <p:txBody>
          <a:bodyPr/>
          <a:lstStyle/>
          <a:p>
            <a:r>
              <a:rPr lang="pl-PL" dirty="0"/>
              <a:t>Kazus 2.</a:t>
            </a:r>
            <a:endParaRPr lang="en-GB" dirty="0"/>
          </a:p>
        </p:txBody>
      </p:sp>
      <p:sp>
        <p:nvSpPr>
          <p:cNvPr id="3" name="Symbol zastępczy zawartości 2">
            <a:extLst>
              <a:ext uri="{FF2B5EF4-FFF2-40B4-BE49-F238E27FC236}">
                <a16:creationId xmlns:a16="http://schemas.microsoft.com/office/drawing/2014/main" id="{9FE9A6CB-C66B-45DD-BECD-C0C9967B464C}"/>
              </a:ext>
            </a:extLst>
          </p:cNvPr>
          <p:cNvSpPr>
            <a:spLocks noGrp="1"/>
          </p:cNvSpPr>
          <p:nvPr>
            <p:ph idx="1"/>
          </p:nvPr>
        </p:nvSpPr>
        <p:spPr/>
        <p:txBody>
          <a:bodyPr>
            <a:normAutofit fontScale="92500" lnSpcReduction="20000"/>
          </a:bodyPr>
          <a:lstStyle/>
          <a:p>
            <a:pPr algn="just"/>
            <a:r>
              <a:rPr lang="pl-PL" dirty="0"/>
              <a:t>Podejrzany podczas pierwszego przesłuchania przyznał się do stawianych mu zarzutów, wyraził skruchę i zobowiązał się do zadośćuczynienia pokrzywdzonemu, tj. pokrycia kosztów naprawy zniszczonego mienia oraz zapłaty odszkodowania. Pokrzywdzony, usatysfakcjonowany oświadczeniem podejrzanego, stwierdził, że w związku z powyższym, nie ma on żadnego interesu w prowadzeniu postępowania karnego i cofnął zawiadomienie o popełnieniu przestępstwa. Prokurator umorzył postępowanie wskazując, że społeczna szkodliwość czynu była znikoma (art. 17 § 1 pkt 3 k.p.k.). </a:t>
            </a:r>
            <a:endParaRPr lang="en-GB" dirty="0"/>
          </a:p>
          <a:p>
            <a:pPr algn="just"/>
            <a:r>
              <a:rPr lang="pl-PL" i="1" dirty="0"/>
              <a:t>Oceń prawidłowość decyzji prokuratora. </a:t>
            </a:r>
            <a:endParaRPr lang="en-GB" dirty="0"/>
          </a:p>
          <a:p>
            <a:pPr algn="just"/>
            <a:r>
              <a:rPr lang="pl-PL" i="1" dirty="0"/>
              <a:t>Rozważ, co w sytuacji, gdyby pokrzywdzonym była osoba najbliższa dla podejrzanego (zob. art. 288 § 4 k.k.). </a:t>
            </a:r>
            <a:endParaRPr lang="en-GB" dirty="0"/>
          </a:p>
          <a:p>
            <a:pPr algn="just"/>
            <a:endParaRPr lang="en-GB" dirty="0"/>
          </a:p>
        </p:txBody>
      </p:sp>
    </p:spTree>
    <p:extLst>
      <p:ext uri="{BB962C8B-B14F-4D97-AF65-F5344CB8AC3E}">
        <p14:creationId xmlns:p14="http://schemas.microsoft.com/office/powerpoint/2010/main" val="228829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C1969-A42E-45BD-9D98-DD0DD427E0FF}"/>
              </a:ext>
            </a:extLst>
          </p:cNvPr>
          <p:cNvSpPr>
            <a:spLocks noGrp="1"/>
          </p:cNvSpPr>
          <p:nvPr>
            <p:ph type="title"/>
          </p:nvPr>
        </p:nvSpPr>
        <p:spPr/>
        <p:txBody>
          <a:bodyPr/>
          <a:lstStyle/>
          <a:p>
            <a:r>
              <a:rPr lang="pl-PL" dirty="0"/>
              <a:t>Kazus 3</a:t>
            </a:r>
            <a:endParaRPr lang="en-GB" dirty="0"/>
          </a:p>
        </p:txBody>
      </p:sp>
      <p:sp>
        <p:nvSpPr>
          <p:cNvPr id="3" name="Symbol zastępczy zawartości 2">
            <a:extLst>
              <a:ext uri="{FF2B5EF4-FFF2-40B4-BE49-F238E27FC236}">
                <a16:creationId xmlns:a16="http://schemas.microsoft.com/office/drawing/2014/main" id="{85B35F57-BA06-4E83-93FF-5079BDCBBBF8}"/>
              </a:ext>
            </a:extLst>
          </p:cNvPr>
          <p:cNvSpPr>
            <a:spLocks noGrp="1"/>
          </p:cNvSpPr>
          <p:nvPr>
            <p:ph idx="1"/>
          </p:nvPr>
        </p:nvSpPr>
        <p:spPr/>
        <p:txBody>
          <a:bodyPr/>
          <a:lstStyle/>
          <a:p>
            <a:r>
              <a:rPr lang="pl-PL" dirty="0"/>
              <a:t>Pokrzywdzony, zmęczony opieszałością działania organów ścigania i nie widząc „nadziei” na jakiekolwiek korzystne dla niego zakończenie sprawy, samodzielnie wniósł do sądu akt oskarżenia w sprawie o czyn z art. 190a k.k.</a:t>
            </a:r>
            <a:endParaRPr lang="en-GB" dirty="0"/>
          </a:p>
          <a:p>
            <a:r>
              <a:rPr lang="pl-PL" i="1" dirty="0"/>
              <a:t>Co w tej sytuacji powinien zrobić sąd? Co byś doradził/doradziła pokrzywdzonemu, jeśli byłbyś/ byłabyś jego/jej pełnomocnikiem?</a:t>
            </a:r>
            <a:endParaRPr lang="en-GB" dirty="0"/>
          </a:p>
          <a:p>
            <a:endParaRPr lang="en-GB" dirty="0"/>
          </a:p>
        </p:txBody>
      </p:sp>
    </p:spTree>
    <p:extLst>
      <p:ext uri="{BB962C8B-B14F-4D97-AF65-F5344CB8AC3E}">
        <p14:creationId xmlns:p14="http://schemas.microsoft.com/office/powerpoint/2010/main" val="20438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BAFA23-7785-4BB5-94E5-A18F611F2EA5}"/>
              </a:ext>
            </a:extLst>
          </p:cNvPr>
          <p:cNvSpPr>
            <a:spLocks noGrp="1"/>
          </p:cNvSpPr>
          <p:nvPr>
            <p:ph type="title"/>
          </p:nvPr>
        </p:nvSpPr>
        <p:spPr/>
        <p:txBody>
          <a:bodyPr/>
          <a:lstStyle/>
          <a:p>
            <a:r>
              <a:rPr lang="pl-PL" dirty="0"/>
              <a:t>Kazus 4</a:t>
            </a:r>
            <a:br>
              <a:rPr lang="en-GB" dirty="0"/>
            </a:br>
            <a:endParaRPr lang="en-GB" dirty="0"/>
          </a:p>
        </p:txBody>
      </p:sp>
      <p:sp>
        <p:nvSpPr>
          <p:cNvPr id="3" name="Symbol zastępczy zawartości 2">
            <a:extLst>
              <a:ext uri="{FF2B5EF4-FFF2-40B4-BE49-F238E27FC236}">
                <a16:creationId xmlns:a16="http://schemas.microsoft.com/office/drawing/2014/main" id="{A7E8E096-940B-4124-8630-0B5476A65373}"/>
              </a:ext>
            </a:extLst>
          </p:cNvPr>
          <p:cNvSpPr>
            <a:spLocks noGrp="1"/>
          </p:cNvSpPr>
          <p:nvPr>
            <p:ph idx="1"/>
          </p:nvPr>
        </p:nvSpPr>
        <p:spPr/>
        <p:txBody>
          <a:bodyPr>
            <a:normAutofit lnSpcReduction="10000"/>
          </a:bodyPr>
          <a:lstStyle/>
          <a:p>
            <a:r>
              <a:rPr lang="pl-PL" dirty="0"/>
              <a:t>W toku prowadzonego postępowania przygotowawczego w sprawie o przestępstwa korupcyjne, powoływanie się na wpływy w instytucjach państwowych oraz oszustwo, okazało się, że konieczne będzie przedstawienie zarzutów jednemu z posłów. Prokuratura, obawiając się „przecieków” i tego, że poseł będzie próbował zniszczyć dowody, zdecydowała o przeszukaniu jego gabinetu. Prokurator wydał stosowne postanowienie i nie zwracając się do Marszałka Sejmu z wnioskiem o uchylenie immunitetu, przeprowadzono przeszukanie. </a:t>
            </a:r>
            <a:endParaRPr lang="en-GB" dirty="0"/>
          </a:p>
          <a:p>
            <a:r>
              <a:rPr lang="pl-PL" i="1" dirty="0"/>
              <a:t>Oceń prawidłowość działania prokuratury.</a:t>
            </a:r>
            <a:endParaRPr lang="en-GB" dirty="0"/>
          </a:p>
          <a:p>
            <a:endParaRPr lang="en-GB" dirty="0"/>
          </a:p>
        </p:txBody>
      </p:sp>
    </p:spTree>
    <p:extLst>
      <p:ext uri="{BB962C8B-B14F-4D97-AF65-F5344CB8AC3E}">
        <p14:creationId xmlns:p14="http://schemas.microsoft.com/office/powerpoint/2010/main" val="20799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96E79C-B8A8-4C54-A8B2-3A3D86644974}"/>
              </a:ext>
            </a:extLst>
          </p:cNvPr>
          <p:cNvSpPr>
            <a:spLocks noGrp="1"/>
          </p:cNvSpPr>
          <p:nvPr>
            <p:ph type="title"/>
          </p:nvPr>
        </p:nvSpPr>
        <p:spPr/>
        <p:txBody>
          <a:bodyPr>
            <a:normAutofit fontScale="90000"/>
          </a:bodyPr>
          <a:lstStyle/>
          <a:p>
            <a:r>
              <a:rPr lang="pl-PL" dirty="0"/>
              <a:t>Postanowienie SA w Katowicach, 16.04.2014 r., II </a:t>
            </a:r>
            <a:r>
              <a:rPr lang="pl-PL" dirty="0" err="1"/>
              <a:t>AKz</a:t>
            </a:r>
            <a:r>
              <a:rPr lang="pl-PL" dirty="0"/>
              <a:t> 151/14</a:t>
            </a:r>
            <a:endParaRPr lang="en-GB" dirty="0"/>
          </a:p>
        </p:txBody>
      </p:sp>
      <p:sp>
        <p:nvSpPr>
          <p:cNvPr id="3" name="Symbol zastępczy zawartości 2">
            <a:extLst>
              <a:ext uri="{FF2B5EF4-FFF2-40B4-BE49-F238E27FC236}">
                <a16:creationId xmlns:a16="http://schemas.microsoft.com/office/drawing/2014/main" id="{F6CAB9F7-35E7-444C-B036-31285A24F251}"/>
              </a:ext>
            </a:extLst>
          </p:cNvPr>
          <p:cNvSpPr>
            <a:spLocks noGrp="1"/>
          </p:cNvSpPr>
          <p:nvPr>
            <p:ph idx="1"/>
          </p:nvPr>
        </p:nvSpPr>
        <p:spPr/>
        <p:txBody>
          <a:bodyPr>
            <a:normAutofit fontScale="77500" lnSpcReduction="20000"/>
          </a:bodyPr>
          <a:lstStyle/>
          <a:p>
            <a:pPr algn="just"/>
            <a:r>
              <a:rPr lang="pl-PL" dirty="0"/>
              <a:t>Wszystkie przeszkody natury prawnej, które uniemożliwiając wszczęcie bądź prowadzenie postępowania mieszczą się w pojęciu "innych okoliczności wyłączających ściganie" w rozumieniu art. 17 § 1 pkt 11 k.p.k. Nie ulega zatem wątpliwości, że przyczyny natury faktycznej o charakterze długotrwałym nie mogą stanowić podstawy do wydania decyzji w oparciu o wyżej wymieniony przepis. Wówczas rozwiązania należy upatrywać w treści art. 22 § 1 k.p.k., czyli w instytucji zawieszenia postępowania.</a:t>
            </a:r>
            <a:endParaRPr lang="en-GB" dirty="0"/>
          </a:p>
          <a:p>
            <a:pPr algn="just"/>
            <a:r>
              <a:rPr lang="pl-PL" dirty="0"/>
              <a:t>Fakt, iż oskarżony jest niezdolny do udziału w postępowaniu ze względu na stan zdrowia nie może automatycznie skutkować przyjęciem, iż zachodzi inna okoliczność wyłączająca ściganie w rozumieniu art. 17 § 1 pkt 11 k.p.k. W dalszym bowiem ciągu powyższa okoliczność stanowi przeszkodę o charakterze faktycznym, a nie prawnym uniemożliwiającą prowadzenie postępowania sądowego przeciwko oskarżonemu. Nieuprawnionym, a wręcz niedopuszczalnym jest zatem wywodzenie z tej okoliczności podstaw do umorzenia postępowania na podstawie art. 17 § 1 pkt 11 k.p.k.</a:t>
            </a:r>
            <a:endParaRPr lang="en-GB" dirty="0"/>
          </a:p>
          <a:p>
            <a:pPr algn="just"/>
            <a:endParaRPr lang="en-GB" dirty="0"/>
          </a:p>
        </p:txBody>
      </p:sp>
    </p:spTree>
    <p:extLst>
      <p:ext uri="{BB962C8B-B14F-4D97-AF65-F5344CB8AC3E}">
        <p14:creationId xmlns:p14="http://schemas.microsoft.com/office/powerpoint/2010/main" val="428721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88DEFC2-C5E3-40BC-8329-2F2A05752454}"/>
              </a:ext>
            </a:extLst>
          </p:cNvPr>
          <p:cNvSpPr>
            <a:spLocks noGrp="1"/>
          </p:cNvSpPr>
          <p:nvPr>
            <p:ph idx="1"/>
          </p:nvPr>
        </p:nvSpPr>
        <p:spPr>
          <a:xfrm>
            <a:off x="793214" y="1079652"/>
            <a:ext cx="10560586" cy="5673687"/>
          </a:xfrm>
        </p:spPr>
        <p:txBody>
          <a:bodyPr>
            <a:normAutofit lnSpcReduction="10000"/>
          </a:bodyPr>
          <a:lstStyle/>
          <a:p>
            <a:pPr algn="just"/>
            <a:r>
              <a:rPr lang="pl-PL" dirty="0"/>
              <a:t>Wyrok SN z 23.09.2014 r., WA 27/14</a:t>
            </a:r>
            <a:endParaRPr lang="en-GB" dirty="0"/>
          </a:p>
          <a:p>
            <a:pPr algn="just"/>
            <a:r>
              <a:rPr lang="pl-PL" dirty="0"/>
              <a:t>Przyznanie się oskarżonego do popełnienia zarzucanego czynu z pewnością przyspiesza proces karny, ale nie stanowi przesłanki umorzenia postępowania z powodu znikomego stopnia społecznej szkodliwości tego czynu.</a:t>
            </a:r>
          </a:p>
          <a:p>
            <a:pPr marL="0" indent="0" algn="just">
              <a:buNone/>
            </a:pPr>
            <a:endParaRPr lang="en-GB" dirty="0"/>
          </a:p>
          <a:p>
            <a:pPr algn="just"/>
            <a:r>
              <a:rPr lang="pl-PL" dirty="0"/>
              <a:t>Postanowienie SN z 4.02.2020 r., III KK 365/19</a:t>
            </a:r>
            <a:endParaRPr lang="en-GB" dirty="0"/>
          </a:p>
          <a:p>
            <a:pPr algn="just"/>
            <a:r>
              <a:rPr lang="pl-PL" dirty="0"/>
              <a:t>Skoro akt oskarżenia (i inne jego surogaty) uruchamia postępowanie sądowe, to od samego początku powinien zostać wniesiony przez podmiot uprawniony. Jeżeli tak się nie stało, to uruchomione postępowanie sądowe podlega umorzeniu, jako że od początku brak jest skutecznego impulsu procesowego, aby można było kontynuować procedowanie, a braku tego nie można usunąć.</a:t>
            </a:r>
            <a:endParaRPr lang="en-GB" dirty="0"/>
          </a:p>
          <a:p>
            <a:pPr algn="just"/>
            <a:endParaRPr lang="en-GB" dirty="0"/>
          </a:p>
        </p:txBody>
      </p:sp>
    </p:spTree>
    <p:extLst>
      <p:ext uri="{BB962C8B-B14F-4D97-AF65-F5344CB8AC3E}">
        <p14:creationId xmlns:p14="http://schemas.microsoft.com/office/powerpoint/2010/main" val="2511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6E3F55-15B5-4A46-83FA-43BD01B2A5A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4923EB42-2E35-47EC-803D-EDD065EF4258}"/>
              </a:ext>
            </a:extLst>
          </p:cNvPr>
          <p:cNvSpPr>
            <a:spLocks noGrp="1"/>
          </p:cNvSpPr>
          <p:nvPr>
            <p:ph idx="1"/>
          </p:nvPr>
        </p:nvSpPr>
        <p:spPr/>
        <p:txBody>
          <a:bodyPr/>
          <a:lstStyle/>
          <a:p>
            <a:r>
              <a:rPr lang="en-GB" dirty="0">
                <a:hlinkClick r:id="rId2"/>
              </a:rPr>
              <a:t>https://quizlet.com/pl/312843925/postepowanie-karne-przeslanki-procesowe-flash-cards/?funnelUUID=1eca544d-363c-4390-a1a7-6e2560497da0</a:t>
            </a:r>
            <a:r>
              <a:rPr lang="pl-PL" dirty="0"/>
              <a:t> </a:t>
            </a:r>
            <a:r>
              <a:rPr lang="pl-PL" dirty="0">
                <a:sym typeface="Wingdings" panose="05000000000000000000" pitchFamily="2" charset="2"/>
              </a:rPr>
              <a:t> a to pomoc do nauki </a:t>
            </a:r>
            <a:endParaRPr lang="en-GB" dirty="0"/>
          </a:p>
        </p:txBody>
      </p:sp>
    </p:spTree>
    <p:extLst>
      <p:ext uri="{BB962C8B-B14F-4D97-AF65-F5344CB8AC3E}">
        <p14:creationId xmlns:p14="http://schemas.microsoft.com/office/powerpoint/2010/main" val="14597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E5E17D-F484-4750-81E0-39C09D7BEB4D}"/>
              </a:ext>
            </a:extLst>
          </p:cNvPr>
          <p:cNvSpPr>
            <a:spLocks noGrp="1"/>
          </p:cNvSpPr>
          <p:nvPr>
            <p:ph type="title"/>
          </p:nvPr>
        </p:nvSpPr>
        <p:spPr>
          <a:xfrm>
            <a:off x="838200" y="278297"/>
            <a:ext cx="8136835" cy="1367942"/>
          </a:xfrm>
          <a:prstGeom prst="rect">
            <a:avLst/>
          </a:prstGeom>
        </p:spPr>
        <p:txBody>
          <a:bodyPr anchor="ctr">
            <a:normAutofit/>
          </a:bodyPr>
          <a:lstStyle/>
          <a:p>
            <a:r>
              <a:rPr lang="pl-PL" b="1" dirty="0"/>
              <a:t>Funkcje przesłanek procesowych </a:t>
            </a:r>
          </a:p>
        </p:txBody>
      </p:sp>
      <p:sp>
        <p:nvSpPr>
          <p:cNvPr id="3" name="Symbol zastępczy zawartości 2">
            <a:extLst>
              <a:ext uri="{FF2B5EF4-FFF2-40B4-BE49-F238E27FC236}">
                <a16:creationId xmlns:a16="http://schemas.microsoft.com/office/drawing/2014/main" id="{63341B89-F95E-4A51-AE97-227B6721A092}"/>
              </a:ext>
            </a:extLst>
          </p:cNvPr>
          <p:cNvSpPr>
            <a:spLocks noGrp="1"/>
          </p:cNvSpPr>
          <p:nvPr>
            <p:ph sz="half" idx="1"/>
          </p:nvPr>
        </p:nvSpPr>
        <p:spPr>
          <a:xfrm>
            <a:off x="838200" y="1825625"/>
            <a:ext cx="5181600" cy="4351338"/>
          </a:xfrm>
          <a:prstGeom prst="rect">
            <a:avLst/>
          </a:prstGeom>
        </p:spPr>
        <p:txBody>
          <a:bodyPr>
            <a:normAutofit/>
          </a:bodyPr>
          <a:lstStyle/>
          <a:p>
            <a:pPr marL="0" indent="0">
              <a:buNone/>
            </a:pPr>
            <a:r>
              <a:rPr lang="pl-PL" sz="2400" dirty="0"/>
              <a:t>Przesłanki procesowe </a:t>
            </a:r>
            <a:r>
              <a:rPr lang="pl-PL" sz="2400" i="1" dirty="0"/>
              <a:t>sensu stricto </a:t>
            </a:r>
            <a:r>
              <a:rPr lang="pl-PL" sz="2400" dirty="0"/>
              <a:t>to jeden z mechanizmów selekcyjnych, który nie dopuszcza do prowadzenia postępowań, w których niedopuszczalne jest merytoryczne orzekanie o przedmiocie procesu. </a:t>
            </a:r>
          </a:p>
        </p:txBody>
      </p:sp>
      <p:graphicFrame>
        <p:nvGraphicFramePr>
          <p:cNvPr id="4" name="Diagram 3">
            <a:extLst>
              <a:ext uri="{FF2B5EF4-FFF2-40B4-BE49-F238E27FC236}">
                <a16:creationId xmlns:a16="http://schemas.microsoft.com/office/drawing/2014/main" id="{32851327-F32B-4AB7-A031-3973AD230D02}"/>
              </a:ext>
            </a:extLst>
          </p:cNvPr>
          <p:cNvGraphicFramePr/>
          <p:nvPr>
            <p:extLst>
              <p:ext uri="{D42A27DB-BD31-4B8C-83A1-F6EECF244321}">
                <p14:modId xmlns:p14="http://schemas.microsoft.com/office/powerpoint/2010/main" val="85596302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8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8260145" cy="1325563"/>
          </a:xfrm>
        </p:spPr>
        <p:txBody>
          <a:bodyPr>
            <a:normAutofit/>
          </a:bodyPr>
          <a:lstStyle/>
          <a:p>
            <a:r>
              <a:rPr lang="pl-PL" sz="3600" dirty="0"/>
              <a:t>Przesłanki procesowe a przesłanki czynności procesowych </a:t>
            </a:r>
          </a:p>
        </p:txBody>
      </p:sp>
      <p:sp>
        <p:nvSpPr>
          <p:cNvPr id="4" name="Symbol zastępczy tekstu 3"/>
          <p:cNvSpPr>
            <a:spLocks noGrp="1"/>
          </p:cNvSpPr>
          <p:nvPr>
            <p:ph type="body" idx="1"/>
          </p:nvPr>
        </p:nvSpPr>
        <p:spPr/>
        <p:txBody>
          <a:bodyPr>
            <a:normAutofit/>
          </a:bodyPr>
          <a:lstStyle/>
          <a:p>
            <a:pPr algn="ctr"/>
            <a:r>
              <a:rPr lang="pl-PL" dirty="0"/>
              <a:t>Przesłanki procesowe	</a:t>
            </a:r>
          </a:p>
        </p:txBody>
      </p:sp>
      <p:sp>
        <p:nvSpPr>
          <p:cNvPr id="5" name="Symbol zastępczy zawartości 4"/>
          <p:cNvSpPr>
            <a:spLocks noGrp="1"/>
          </p:cNvSpPr>
          <p:nvPr>
            <p:ph sz="half" idx="2"/>
          </p:nvPr>
        </p:nvSpPr>
        <p:spPr>
          <a:xfrm>
            <a:off x="396608" y="2505074"/>
            <a:ext cx="5600968" cy="4352925"/>
          </a:xfrm>
        </p:spPr>
        <p:txBody>
          <a:bodyPr>
            <a:normAutofit fontScale="77500" lnSpcReduction="20000"/>
          </a:bodyPr>
          <a:lstStyle/>
          <a:p>
            <a:pPr algn="just"/>
            <a:r>
              <a:rPr lang="pl-PL" dirty="0">
                <a:solidFill>
                  <a:schemeClr val="tx1"/>
                </a:solidFill>
              </a:rPr>
              <a:t>Stan prawny warunkujący dopuszczalność procesu </a:t>
            </a:r>
          </a:p>
          <a:p>
            <a:pPr algn="just"/>
            <a:r>
              <a:rPr lang="pl-PL" dirty="0">
                <a:solidFill>
                  <a:schemeClr val="tx1"/>
                </a:solidFill>
              </a:rPr>
              <a:t>S. Waltoś wyróżnia przesłanki warunkujące:</a:t>
            </a:r>
          </a:p>
          <a:p>
            <a:pPr marL="800100" lvl="1" indent="-342900" algn="just">
              <a:buFont typeface="+mj-lt"/>
              <a:buAutoNum type="arabicPeriod"/>
            </a:pPr>
            <a:r>
              <a:rPr lang="pl-PL" dirty="0">
                <a:solidFill>
                  <a:schemeClr val="tx1"/>
                </a:solidFill>
              </a:rPr>
              <a:t>postępowanie przygotowawcze, główne, apelacyjne i wykonawcze (np. śmierć oskarżonego jest przesłanką negatywną dla wszystkich stadiów procesu)</a:t>
            </a:r>
          </a:p>
          <a:p>
            <a:pPr marL="800100" lvl="1" indent="-342900" algn="just">
              <a:buFont typeface="+mj-lt"/>
              <a:buAutoNum type="arabicPeriod"/>
            </a:pPr>
            <a:r>
              <a:rPr lang="pl-PL" dirty="0">
                <a:solidFill>
                  <a:schemeClr val="tx1"/>
                </a:solidFill>
              </a:rPr>
              <a:t>postępowanie przygotowawcze, główne i apelacyjne (np. złożenie wniosku o ściganie) </a:t>
            </a:r>
          </a:p>
          <a:p>
            <a:pPr marL="800100" lvl="1" indent="-342900" algn="just">
              <a:buFont typeface="+mj-lt"/>
              <a:buAutoNum type="arabicPeriod"/>
            </a:pPr>
            <a:r>
              <a:rPr lang="pl-PL" dirty="0">
                <a:solidFill>
                  <a:schemeClr val="tx1"/>
                </a:solidFill>
              </a:rPr>
              <a:t>postępowanie główne i apelacyjne (np. akt oskarżenia </a:t>
            </a:r>
          </a:p>
          <a:p>
            <a:pPr marL="800100" lvl="1" indent="-342900" algn="just">
              <a:buFont typeface="+mj-lt"/>
              <a:buAutoNum type="arabicPeriod"/>
            </a:pPr>
            <a:r>
              <a:rPr lang="pl-PL" dirty="0">
                <a:solidFill>
                  <a:schemeClr val="tx1"/>
                </a:solidFill>
              </a:rPr>
              <a:t>tylko postępowanie apelacyjne (wniesienie apelacji)</a:t>
            </a:r>
          </a:p>
          <a:p>
            <a:pPr marL="800100" lvl="1" indent="-342900" algn="just">
              <a:buFont typeface="+mj-lt"/>
              <a:buAutoNum type="arabicPeriod"/>
            </a:pPr>
            <a:r>
              <a:rPr lang="pl-PL" dirty="0">
                <a:solidFill>
                  <a:schemeClr val="tx1"/>
                </a:solidFill>
              </a:rPr>
              <a:t>postępowanie wykonawcze (np. uprawomocnienie się wyroku)</a:t>
            </a:r>
          </a:p>
        </p:txBody>
      </p:sp>
      <p:sp>
        <p:nvSpPr>
          <p:cNvPr id="6" name="Symbol zastępczy tekstu 5"/>
          <p:cNvSpPr>
            <a:spLocks noGrp="1"/>
          </p:cNvSpPr>
          <p:nvPr>
            <p:ph type="body" sz="quarter" idx="3"/>
          </p:nvPr>
        </p:nvSpPr>
        <p:spPr/>
        <p:txBody>
          <a:bodyPr>
            <a:normAutofit/>
          </a:bodyPr>
          <a:lstStyle/>
          <a:p>
            <a:pPr algn="ctr"/>
            <a:r>
              <a:rPr lang="pl-PL" dirty="0"/>
              <a:t>Przesłanki czynności procesowych </a:t>
            </a:r>
          </a:p>
        </p:txBody>
      </p:sp>
      <p:sp>
        <p:nvSpPr>
          <p:cNvPr id="7" name="Symbol zastępczy zawartości 6"/>
          <p:cNvSpPr>
            <a:spLocks noGrp="1"/>
          </p:cNvSpPr>
          <p:nvPr>
            <p:ph sz="quarter" idx="4"/>
          </p:nvPr>
        </p:nvSpPr>
        <p:spPr/>
        <p:txBody>
          <a:bodyPr>
            <a:normAutofit fontScale="77500" lnSpcReduction="20000"/>
          </a:bodyPr>
          <a:lstStyle/>
          <a:p>
            <a:pPr algn="just"/>
            <a:r>
              <a:rPr lang="pl-PL" dirty="0">
                <a:solidFill>
                  <a:schemeClr val="tx1"/>
                </a:solidFill>
              </a:rPr>
              <a:t>Stany prawne, które warunkują dopuszczalnych czynności procesowych </a:t>
            </a:r>
          </a:p>
          <a:p>
            <a:pPr algn="just"/>
            <a:r>
              <a:rPr lang="pl-PL" dirty="0">
                <a:solidFill>
                  <a:schemeClr val="tx1"/>
                </a:solidFill>
              </a:rPr>
              <a:t>np. dopuszczalność stosowania tymczasowego aresztowania jest uzależniona od spełnienia przesłanek z art. 249 § 1 i art. 258 § 1 – 3 </a:t>
            </a:r>
          </a:p>
        </p:txBody>
      </p:sp>
    </p:spTree>
    <p:extLst>
      <p:ext uri="{BB962C8B-B14F-4D97-AF65-F5344CB8AC3E}">
        <p14:creationId xmlns:p14="http://schemas.microsoft.com/office/powerpoint/2010/main" val="138697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776" y="442243"/>
            <a:ext cx="10515600" cy="1325563"/>
          </a:xfrm>
        </p:spPr>
        <p:txBody>
          <a:bodyPr>
            <a:noAutofit/>
          </a:bodyPr>
          <a:lstStyle/>
          <a:p>
            <a:pPr algn="ctr"/>
            <a:r>
              <a:rPr lang="pl-PL" sz="2800" dirty="0"/>
              <a:t>Art. 17 § 1 k.p.k. </a:t>
            </a:r>
            <a:br>
              <a:rPr lang="pl-PL" sz="2800" dirty="0"/>
            </a:br>
            <a:r>
              <a:rPr lang="pl-PL" sz="2800" dirty="0"/>
              <a:t>Nie wszczyna się postępowania, a wszczęte umarza, gdy:</a:t>
            </a:r>
          </a:p>
        </p:txBody>
      </p:sp>
      <p:sp>
        <p:nvSpPr>
          <p:cNvPr id="3" name="Symbol zastępczy zawartości 2"/>
          <p:cNvSpPr>
            <a:spLocks noGrp="1"/>
          </p:cNvSpPr>
          <p:nvPr>
            <p:ph sz="half" idx="2"/>
          </p:nvPr>
        </p:nvSpPr>
        <p:spPr>
          <a:xfrm>
            <a:off x="571041" y="1767806"/>
            <a:ext cx="11049918" cy="5067759"/>
          </a:xfrm>
        </p:spPr>
        <p:txBody>
          <a:bodyPr>
            <a:normAutofit fontScale="77500" lnSpcReduction="20000"/>
          </a:bodyPr>
          <a:lstStyle/>
          <a:p>
            <a:pPr algn="just">
              <a:buFont typeface="+mj-lt"/>
              <a:buAutoNum type="arabicPeriod"/>
            </a:pPr>
            <a:r>
              <a:rPr lang="pl-PL" dirty="0">
                <a:solidFill>
                  <a:schemeClr val="tx1"/>
                </a:solidFill>
              </a:rPr>
              <a:t>czynu nie popełniono albo brak jest danych dostatecznie uzasadniających podejrzenie jego popełnienia,</a:t>
            </a:r>
          </a:p>
          <a:p>
            <a:pPr algn="just">
              <a:buFont typeface="+mj-lt"/>
              <a:buAutoNum type="arabicPeriod"/>
            </a:pPr>
            <a:r>
              <a:rPr lang="pl-PL" dirty="0">
                <a:solidFill>
                  <a:schemeClr val="tx1"/>
                </a:solidFill>
              </a:rPr>
              <a:t>czyn nie zawiera znamion czynu zabronionego albo ustawa stanowi, że sprawca nie popełnia przestępstwa,</a:t>
            </a:r>
          </a:p>
          <a:p>
            <a:pPr algn="just">
              <a:buFont typeface="+mj-lt"/>
              <a:buAutoNum type="arabicPeriod"/>
            </a:pPr>
            <a:r>
              <a:rPr lang="pl-PL" dirty="0">
                <a:solidFill>
                  <a:schemeClr val="tx1"/>
                </a:solidFill>
              </a:rPr>
              <a:t>społeczna szkodliwość czynu jest znikoma,</a:t>
            </a:r>
          </a:p>
          <a:p>
            <a:pPr algn="just">
              <a:buFont typeface="+mj-lt"/>
              <a:buAutoNum type="arabicPeriod"/>
            </a:pPr>
            <a:r>
              <a:rPr lang="pl-PL" dirty="0">
                <a:solidFill>
                  <a:schemeClr val="tx1"/>
                </a:solidFill>
              </a:rPr>
              <a:t>ustawa stanowi, że sprawca nie podlega karze,</a:t>
            </a:r>
          </a:p>
          <a:p>
            <a:pPr algn="just">
              <a:buFont typeface="+mj-lt"/>
              <a:buAutoNum type="arabicPeriod"/>
            </a:pPr>
            <a:r>
              <a:rPr lang="pl-PL" dirty="0">
                <a:solidFill>
                  <a:schemeClr val="tx1"/>
                </a:solidFill>
              </a:rPr>
              <a:t>oskarżony zmarł,</a:t>
            </a:r>
          </a:p>
          <a:p>
            <a:pPr algn="just">
              <a:buFont typeface="+mj-lt"/>
              <a:buAutoNum type="arabicPeriod"/>
            </a:pPr>
            <a:r>
              <a:rPr lang="pl-PL" dirty="0">
                <a:solidFill>
                  <a:schemeClr val="tx1"/>
                </a:solidFill>
              </a:rPr>
              <a:t>nastąpiło przedawnienie karalności,</a:t>
            </a:r>
          </a:p>
          <a:p>
            <a:pPr algn="just">
              <a:buFont typeface="+mj-lt"/>
              <a:buAutoNum type="arabicPeriod"/>
            </a:pPr>
            <a:r>
              <a:rPr lang="pl-PL" dirty="0">
                <a:solidFill>
                  <a:schemeClr val="tx1"/>
                </a:solidFill>
              </a:rPr>
              <a:t>postępowanie karne co do tego samego czynu tej samej osoby zostało prawomocnie zakończone albo wcześniej wszczęte toczy się,</a:t>
            </a:r>
          </a:p>
          <a:p>
            <a:pPr algn="just">
              <a:buFont typeface="+mj-lt"/>
              <a:buAutoNum type="arabicPeriod"/>
            </a:pPr>
            <a:r>
              <a:rPr lang="pl-PL" dirty="0">
                <a:solidFill>
                  <a:schemeClr val="tx1"/>
                </a:solidFill>
              </a:rPr>
              <a:t>sprawca nie podlega orzecznictwu polskich sądów karnych,</a:t>
            </a:r>
          </a:p>
          <a:p>
            <a:pPr algn="just">
              <a:buFont typeface="+mj-lt"/>
              <a:buAutoNum type="arabicPeriod"/>
            </a:pPr>
            <a:r>
              <a:rPr lang="pl-PL" dirty="0">
                <a:solidFill>
                  <a:schemeClr val="tx1"/>
                </a:solidFill>
              </a:rPr>
              <a:t>brak skargi uprawnionego oskarżyciela,</a:t>
            </a:r>
          </a:p>
          <a:p>
            <a:pPr algn="just">
              <a:buFont typeface="+mj-lt"/>
              <a:buAutoNum type="arabicPeriod"/>
            </a:pPr>
            <a:r>
              <a:rPr lang="pl-PL" dirty="0">
                <a:solidFill>
                  <a:schemeClr val="tx1"/>
                </a:solidFill>
              </a:rPr>
              <a:t>brak wymaganego zezwolenia na ściganie lub wniosku o ściganie pochodzącego od osoby uprawnionej, chyba że ustawa stanowi inaczej,</a:t>
            </a:r>
          </a:p>
          <a:p>
            <a:pPr algn="just">
              <a:buFont typeface="+mj-lt"/>
              <a:buAutoNum type="arabicPeriod"/>
            </a:pPr>
            <a:r>
              <a:rPr lang="pl-PL" dirty="0">
                <a:solidFill>
                  <a:schemeClr val="tx1"/>
                </a:solidFill>
              </a:rPr>
              <a:t>zachodzi inna okoliczność wyłączająca ściganie (np. abolicja).</a:t>
            </a:r>
          </a:p>
        </p:txBody>
      </p:sp>
    </p:spTree>
    <p:extLst>
      <p:ext uri="{BB962C8B-B14F-4D97-AF65-F5344CB8AC3E}">
        <p14:creationId xmlns:p14="http://schemas.microsoft.com/office/powerpoint/2010/main" val="16054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D2BB9-3EEE-4322-9816-085EC03ABF37}"/>
              </a:ext>
            </a:extLst>
          </p:cNvPr>
          <p:cNvSpPr>
            <a:spLocks noGrp="1"/>
          </p:cNvSpPr>
          <p:nvPr>
            <p:ph type="title"/>
          </p:nvPr>
        </p:nvSpPr>
        <p:spPr/>
        <p:txBody>
          <a:bodyPr>
            <a:normAutofit fontScale="90000"/>
          </a:bodyPr>
          <a:lstStyle/>
          <a:p>
            <a:r>
              <a:rPr lang="pl-PL" dirty="0"/>
              <a:t>Przesłanki procesowe a wszczęcie i kontynuowanie postępowania </a:t>
            </a:r>
            <a:endParaRPr lang="en-GB" dirty="0"/>
          </a:p>
        </p:txBody>
      </p:sp>
      <p:sp>
        <p:nvSpPr>
          <p:cNvPr id="3" name="Symbol zastępczy zawartości 2">
            <a:extLst>
              <a:ext uri="{FF2B5EF4-FFF2-40B4-BE49-F238E27FC236}">
                <a16:creationId xmlns:a16="http://schemas.microsoft.com/office/drawing/2014/main" id="{E45B952E-DD0A-49BE-9443-41CD49B6BCE0}"/>
              </a:ext>
            </a:extLst>
          </p:cNvPr>
          <p:cNvSpPr>
            <a:spLocks noGrp="1"/>
          </p:cNvSpPr>
          <p:nvPr>
            <p:ph idx="1"/>
          </p:nvPr>
        </p:nvSpPr>
        <p:spPr/>
        <p:txBody>
          <a:bodyPr>
            <a:normAutofit fontScale="77500" lnSpcReduction="20000"/>
          </a:bodyPr>
          <a:lstStyle/>
          <a:p>
            <a:pPr algn="just"/>
            <a:r>
              <a:rPr lang="pl-PL" dirty="0"/>
              <a:t>Organ procesowy ma obowiązek przez cały czas, z własnej inicjatywy, kontrolować aktualność przesłanek procesowych. Zob. art. 339 § 3 pkt 1 i 2, art. 439 § 1 pkt 9.</a:t>
            </a:r>
          </a:p>
          <a:p>
            <a:pPr algn="just"/>
            <a:r>
              <a:rPr lang="pl-PL" dirty="0"/>
              <a:t>Nie zawsze jednak zaistnienie negatywnej przesłanki procesowej będzie wiązało się z zakończeniem postepowania. </a:t>
            </a:r>
          </a:p>
          <a:p>
            <a:pPr algn="just"/>
            <a:r>
              <a:rPr lang="pl-PL" dirty="0"/>
              <a:t>Zob. art. 17 §  3 - </a:t>
            </a:r>
            <a:r>
              <a:rPr lang="pl-PL" b="1" dirty="0"/>
              <a:t>Niemożność przypisania winy sprawcy czynu nie wyłącza postępowania dotyczącego zastosowania środków zabezpieczających.</a:t>
            </a:r>
          </a:p>
          <a:p>
            <a:pPr lvl="1" algn="just"/>
            <a:r>
              <a:rPr lang="pl-PL" dirty="0"/>
              <a:t>osobie niepoczytalnej nie można przypisać winy, czyli nie popełnia ona przestępstwa, ale można orzec wobec niej środki zabezpieczające (art. 93a k.k.)</a:t>
            </a:r>
          </a:p>
          <a:p>
            <a:pPr lvl="1" algn="just"/>
            <a:r>
              <a:rPr lang="pl-PL" dirty="0"/>
              <a:t>ważne! Osoba niepoczytalna, przeciwko której prowadzone jest postępowanie karne, nie jest oskarżonym! Zob. art. 71 § 2 k.p.k. i art. 354 k.p.k. </a:t>
            </a:r>
          </a:p>
          <a:p>
            <a:pPr algn="just"/>
            <a:r>
              <a:rPr lang="pl-PL" dirty="0"/>
              <a:t>Umorzenie postępowania z przyczyn § 1 pkt 4-6 nie wyłącza postępowania w przedmiocie przepadku, o którym mowa w art. 45a § 2 Kodeksu karnego i art. 43a Kodeksu karnego skarbowego</a:t>
            </a:r>
          </a:p>
          <a:p>
            <a:pPr lvl="1" algn="just"/>
            <a:r>
              <a:rPr lang="pl-PL" dirty="0"/>
              <a:t>art. 45a § 2 </a:t>
            </a:r>
            <a:endParaRPr lang="en-GB" dirty="0"/>
          </a:p>
        </p:txBody>
      </p:sp>
    </p:spTree>
    <p:extLst>
      <p:ext uri="{BB962C8B-B14F-4D97-AF65-F5344CB8AC3E}">
        <p14:creationId xmlns:p14="http://schemas.microsoft.com/office/powerpoint/2010/main" val="10671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091E5-6E4B-4930-8910-743F92E8B12C}"/>
              </a:ext>
            </a:extLst>
          </p:cNvPr>
          <p:cNvSpPr>
            <a:spLocks noGrp="1"/>
          </p:cNvSpPr>
          <p:nvPr>
            <p:ph type="title"/>
          </p:nvPr>
        </p:nvSpPr>
        <p:spPr/>
        <p:txBody>
          <a:bodyPr>
            <a:normAutofit/>
          </a:bodyPr>
          <a:lstStyle/>
          <a:p>
            <a:r>
              <a:rPr lang="pl-PL" sz="3600" dirty="0"/>
              <a:t>Postanowienie SA w Katowicach z 14.08.2013 r., </a:t>
            </a:r>
            <a:r>
              <a:rPr lang="en-GB" sz="3600" dirty="0"/>
              <a:t>II </a:t>
            </a:r>
            <a:r>
              <a:rPr lang="en-GB" sz="3600" dirty="0" err="1"/>
              <a:t>AKz</a:t>
            </a:r>
            <a:r>
              <a:rPr lang="en-GB" sz="3600" dirty="0"/>
              <a:t> 484/13</a:t>
            </a:r>
          </a:p>
        </p:txBody>
      </p:sp>
      <p:sp>
        <p:nvSpPr>
          <p:cNvPr id="3" name="Symbol zastępczy zawartości 2">
            <a:extLst>
              <a:ext uri="{FF2B5EF4-FFF2-40B4-BE49-F238E27FC236}">
                <a16:creationId xmlns:a16="http://schemas.microsoft.com/office/drawing/2014/main" id="{821860F9-0DE1-4DA1-90FD-4C02E73402ED}"/>
              </a:ext>
            </a:extLst>
          </p:cNvPr>
          <p:cNvSpPr>
            <a:spLocks noGrp="1"/>
          </p:cNvSpPr>
          <p:nvPr>
            <p:ph idx="1"/>
          </p:nvPr>
        </p:nvSpPr>
        <p:spPr/>
        <p:txBody>
          <a:bodyPr>
            <a:normAutofit fontScale="70000" lnSpcReduction="20000"/>
          </a:bodyPr>
          <a:lstStyle/>
          <a:p>
            <a:pPr marL="0" indent="0" algn="just">
              <a:buNone/>
            </a:pPr>
            <a:r>
              <a:rPr lang="pl-PL" dirty="0"/>
              <a:t>W zakresie interpretacji pojęcia tożsamości czynów w przypadku przestępstw o charakterze transgranicznym, celowym pozostaje posiłkowe odwołanie się do bogatego orzecznictwa Europejskiego Trybunału Sprawiedliwości dotyczącego wykładni art. 54 Konwencji Wykonawczej do Układu w </a:t>
            </a:r>
            <a:r>
              <a:rPr lang="pl-PL" dirty="0" err="1"/>
              <a:t>Schengen</a:t>
            </a:r>
            <a:r>
              <a:rPr lang="pl-PL" dirty="0"/>
              <a:t> z dnia 19 czerwca 1990 roku konstytuującego zasadę </a:t>
            </a:r>
            <a:r>
              <a:rPr lang="pl-PL" dirty="0" err="1"/>
              <a:t>ne</a:t>
            </a:r>
            <a:r>
              <a:rPr lang="pl-PL" dirty="0"/>
              <a:t> bis in </a:t>
            </a:r>
            <a:r>
              <a:rPr lang="pl-PL" dirty="0" err="1"/>
              <a:t>idem</a:t>
            </a:r>
            <a:r>
              <a:rPr lang="pl-PL" dirty="0"/>
              <a:t>.</a:t>
            </a:r>
          </a:p>
          <a:p>
            <a:pPr marL="0" indent="0" algn="just">
              <a:buNone/>
            </a:pPr>
            <a:r>
              <a:rPr lang="pl-PL" dirty="0"/>
              <a:t>Decydujące kryterium dla stosowania zasady </a:t>
            </a:r>
            <a:r>
              <a:rPr lang="pl-PL" dirty="0" err="1"/>
              <a:t>ne</a:t>
            </a:r>
            <a:r>
              <a:rPr lang="pl-PL" dirty="0"/>
              <a:t> bis in </a:t>
            </a:r>
            <a:r>
              <a:rPr lang="pl-PL" dirty="0" err="1"/>
              <a:t>idem</a:t>
            </a:r>
            <a:r>
              <a:rPr lang="pl-PL" dirty="0"/>
              <a:t> z art. 54 konwencji wykonawczej z </a:t>
            </a:r>
            <a:r>
              <a:rPr lang="pl-PL" dirty="0" err="1"/>
              <a:t>Schengen</a:t>
            </a:r>
            <a:r>
              <a:rPr lang="pl-PL" dirty="0"/>
              <a:t> stanowi </a:t>
            </a:r>
            <a:r>
              <a:rPr lang="pl-PL" b="1" u="sng" dirty="0"/>
              <a:t>kryterium tożsamości zdarzenia, rozumianego jako istnienie całości, na którą składają się nierozdzielnie związane ze sobą zachowania, niezależnie od przyjętej kwalifikacji prawnej tych zachowań lub rodzaju chronionego interesu prawnego.</a:t>
            </a:r>
          </a:p>
          <a:p>
            <a:pPr marL="0" indent="0" algn="just">
              <a:buNone/>
            </a:pPr>
            <a:r>
              <a:rPr lang="pl-PL" dirty="0"/>
              <a:t>Treść art. 54 konwencji używa pojęcia "ten sam czyn", a nie pojęcia "to samo przestępstwo", a zatem może się odnosić jedynie do spornego czynu jako pewnego zdarzenia w czasie i w przestrzeni, wyłączając spod rozważań jego kwalifikację prawną.</a:t>
            </a:r>
          </a:p>
          <a:p>
            <a:pPr marL="0" indent="0" algn="just">
              <a:buNone/>
            </a:pPr>
            <a:r>
              <a:rPr lang="pl-PL" dirty="0"/>
              <a:t>Z tych samych przyczyn Trybunał nie uwzględnił kryterium tożsamości chronionego interesu prawnego, gdyż może on się różnić w zależności od przepisów karnych danego państwa-strony konwencji.</a:t>
            </a:r>
          </a:p>
          <a:p>
            <a:pPr marL="0" indent="0" algn="just">
              <a:buNone/>
            </a:pPr>
            <a:endParaRPr lang="en-GB" dirty="0"/>
          </a:p>
        </p:txBody>
      </p:sp>
    </p:spTree>
    <p:extLst>
      <p:ext uri="{BB962C8B-B14F-4D97-AF65-F5344CB8AC3E}">
        <p14:creationId xmlns:p14="http://schemas.microsoft.com/office/powerpoint/2010/main" val="42300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Rodzaje przesłanek procesowych </a:t>
            </a:r>
          </a:p>
        </p:txBody>
      </p:sp>
      <p:graphicFrame>
        <p:nvGraphicFramePr>
          <p:cNvPr id="4" name="Symbol zastępczy zawartości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74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Skutki prowadzenia postępowania z naruszeniem art. 17 k.p.k.</a:t>
            </a:r>
          </a:p>
        </p:txBody>
      </p:sp>
      <p:sp>
        <p:nvSpPr>
          <p:cNvPr id="3" name="Symbol zastępczy zawartości 2"/>
          <p:cNvSpPr>
            <a:spLocks noGrp="1"/>
          </p:cNvSpPr>
          <p:nvPr>
            <p:ph idx="1"/>
          </p:nvPr>
        </p:nvSpPr>
        <p:spPr/>
        <p:txBody>
          <a:bodyPr>
            <a:normAutofit lnSpcReduction="10000"/>
          </a:bodyPr>
          <a:lstStyle/>
          <a:p>
            <a:pPr algn="just"/>
            <a:r>
              <a:rPr lang="pl-PL" dirty="0">
                <a:solidFill>
                  <a:schemeClr val="tx1"/>
                </a:solidFill>
              </a:rPr>
              <a:t>Przesłanki procesu są weryfikowane na bieżąco w toku prowadzonego postępowania z urzędu przez organ je prowadzący </a:t>
            </a:r>
          </a:p>
          <a:p>
            <a:pPr algn="just"/>
            <a:r>
              <a:rPr lang="pl-PL" dirty="0">
                <a:solidFill>
                  <a:schemeClr val="tx1"/>
                </a:solidFill>
              </a:rPr>
              <a:t>Jeżeli organ stwierdzi brak przesłanki pozytywnej (albo zaistnienie przesłanki negatywnej) – odmawia wszczęcia postępowania </a:t>
            </a:r>
          </a:p>
          <a:p>
            <a:pPr algn="just"/>
            <a:r>
              <a:rPr lang="pl-PL" dirty="0">
                <a:solidFill>
                  <a:schemeClr val="tx1"/>
                </a:solidFill>
              </a:rPr>
              <a:t>Jeżeli postępowanie zostało wszczęte mimo zaistnienia negatywnej przesłanki procesowej albo negatywna przesłanka procesowa ujawniła się na dalszym etapie procesu, postępowanie należy </a:t>
            </a:r>
            <a:r>
              <a:rPr lang="pl-PL" b="1" dirty="0">
                <a:solidFill>
                  <a:schemeClr val="tx1"/>
                </a:solidFill>
              </a:rPr>
              <a:t>umorzyć</a:t>
            </a:r>
            <a:r>
              <a:rPr lang="pl-PL" dirty="0">
                <a:solidFill>
                  <a:schemeClr val="tx1"/>
                </a:solidFill>
              </a:rPr>
              <a:t>. Wyjątek – przesłanki uniewinnienia! </a:t>
            </a:r>
          </a:p>
        </p:txBody>
      </p:sp>
    </p:spTree>
    <p:extLst>
      <p:ext uri="{BB962C8B-B14F-4D97-AF65-F5344CB8AC3E}">
        <p14:creationId xmlns:p14="http://schemas.microsoft.com/office/powerpoint/2010/main" val="11678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1">
  <a:themeElements>
    <a:clrScheme name="Niestandardowy 1">
      <a:dk1>
        <a:sysClr val="windowText" lastClr="000000"/>
      </a:dk1>
      <a:lt1>
        <a:sysClr val="window" lastClr="FFFFFF"/>
      </a:lt1>
      <a:dk2>
        <a:srgbClr val="373545"/>
      </a:dk2>
      <a:lt2>
        <a:srgbClr val="CEDBE6"/>
      </a:lt2>
      <a:accent1>
        <a:srgbClr val="24668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Niestandardowy 6">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5043BEF-157B-4F4F-A430-6A00DA8698E1}" vid="{34C1EB7B-62B4-4FA8-8909-9B801D86D85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3277</Words>
  <Application>Microsoft Office PowerPoint</Application>
  <PresentationFormat>Panoramiczny</PresentationFormat>
  <Paragraphs>127</Paragraphs>
  <Slides>26</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Arial</vt:lpstr>
      <vt:lpstr>Calibri</vt:lpstr>
      <vt:lpstr>Century Gothic</vt:lpstr>
      <vt:lpstr>Motyw1</vt:lpstr>
      <vt:lpstr>Przesłanki procesowe</vt:lpstr>
      <vt:lpstr>Przesłanki procesowe a warunki dopuszczalności procesu karnego </vt:lpstr>
      <vt:lpstr>Funkcje przesłanek procesowych </vt:lpstr>
      <vt:lpstr>Przesłanki procesowe a przesłanki czynności procesowych </vt:lpstr>
      <vt:lpstr>Art. 17 § 1 k.p.k.  Nie wszczyna się postępowania, a wszczęte umarza, gdy:</vt:lpstr>
      <vt:lpstr>Przesłanki procesowe a wszczęcie i kontynuowanie postępowania </vt:lpstr>
      <vt:lpstr>Postanowienie SA w Katowicach z 14.08.2013 r., II AKz 484/13</vt:lpstr>
      <vt:lpstr>Rodzaje przesłanek procesowych </vt:lpstr>
      <vt:lpstr>Skutki prowadzenia postępowania z naruszeniem art. 17 k.p.k.</vt:lpstr>
      <vt:lpstr>Zbieg negatywnych przesłanek procesowych </vt:lpstr>
      <vt:lpstr>Uwaga – ważny wyrok! Zbieg przesłanki uniewinnienia z przesłanką mieszaną (przedawnienia)</vt:lpstr>
      <vt:lpstr>Śmierć oskarżonego w czasie trwania postępowania  </vt:lpstr>
      <vt:lpstr>Brak wniosku o ściganie a stanie się osobą najbliższą w trakcie trwania postępowania</vt:lpstr>
      <vt:lpstr>Postanowienie SN z 6.11.2014 r., III KK 169/14</vt:lpstr>
      <vt:lpstr>Wniesienie środka zaskarżenia przez podmiot nieuprawniony a „brak skargi uprawnionego oskarżyciela” </vt:lpstr>
      <vt:lpstr>Przesłanki procesowe a postępowania incydentalne </vt:lpstr>
      <vt:lpstr>Wyrok TK z 17.07.2018 r., K 9/17 (abolicja indywidualna)</vt:lpstr>
      <vt:lpstr>Konsumpcja skargi publicznej </vt:lpstr>
      <vt:lpstr>Cd. Sprawy M. Kamińskiego i M. Wąsika </vt:lpstr>
      <vt:lpstr>Kazus 1.</vt:lpstr>
      <vt:lpstr>Kazus 2.</vt:lpstr>
      <vt:lpstr>Kazus 3</vt:lpstr>
      <vt:lpstr>Kazus 4 </vt:lpstr>
      <vt:lpstr>Postanowienie SA w Katowicach, 16.04.2014 r., II AKz 151/14</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Przesłanki procesowe</dc:title>
  <dc:creator>Dominika Czerniak</dc:creator>
  <cp:lastModifiedBy>Dominika Czerniak</cp:lastModifiedBy>
  <cp:revision>7</cp:revision>
  <dcterms:created xsi:type="dcterms:W3CDTF">2019-10-15T08:43:10Z</dcterms:created>
  <dcterms:modified xsi:type="dcterms:W3CDTF">2023-11-03T10:14:13Z</dcterms:modified>
</cp:coreProperties>
</file>