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iYtyiEDkNiSZa9P30xMgA1Inq5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4e78b42e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4e78b42e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4e78b42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4e78b42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50b4254a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d50b4254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50b4254a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d50b4254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50b4254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d50b4254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4e78b42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d4e78b42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4e78b42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4e78b42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4c59925c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4c59925c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0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1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isp.policja.pl/isp/aktualnosci/5388,O-metodach-przesluchiwania-maloletnich.html" TargetMode="External"/><Relationship Id="rId4" Type="http://schemas.openxmlformats.org/officeDocument/2006/relationships/hyperlink" Target="https://fdds.pl/_Resources/Persistent/0/2/e/7/02e7d457ca1b191fd3d851b83a6fc7d54d22ecf4/joint_investigative_teams_trainings_materials2_PL.pdf" TargetMode="External"/><Relationship Id="rId11" Type="http://schemas.openxmlformats.org/officeDocument/2006/relationships/hyperlink" Target="https://lodz.policja.gov.pl/elp/nieletni/definicje/3067,definicje.html" TargetMode="External"/><Relationship Id="rId10" Type="http://schemas.openxmlformats.org/officeDocument/2006/relationships/hyperlink" Target="https://lodz.policja.gov.pl/elp/nieletni/definicje/3067,definicje.html" TargetMode="External"/><Relationship Id="rId9" Type="http://schemas.openxmlformats.org/officeDocument/2006/relationships/hyperlink" Target="https://fdds.pl/_Resources/Persistent/2/2/e/1/22e15fbd0fa749413bece58d3874687ac2a56a56/Raport-Praktyka-przesluchiwania-dzieci-w-Polsce.pdf" TargetMode="External"/><Relationship Id="rId5" Type="http://schemas.openxmlformats.org/officeDocument/2006/relationships/hyperlink" Target="http://prawna.eu/przesluchanie-maloletniego-w-procesie-karnym/" TargetMode="External"/><Relationship Id="rId6" Type="http://schemas.openxmlformats.org/officeDocument/2006/relationships/hyperlink" Target="http://lawreview.wpia.uw.edu.pl/wp-content/uploads/2017/06/2015_1_15.pdf" TargetMode="External"/><Relationship Id="rId7" Type="http://schemas.openxmlformats.org/officeDocument/2006/relationships/hyperlink" Target="http://wroblewskikancelaria.pl/przesluchanie-dziecka/" TargetMode="External"/><Relationship Id="rId8" Type="http://schemas.openxmlformats.org/officeDocument/2006/relationships/hyperlink" Target="https://palestra.pl/pl/czasopismo/wydanie/11-2021/artykul/maloletni-swiadek-w-procesie-karny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p.lex.pl/akty-prawne/dzu-dziennik-ustaw/kodeks-karny-16798683/roz-2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311708" y="11328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l"/>
              <a:t>PRZESŁUCHANIE MAŁOLETNIEGO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311700" y="3323300"/>
            <a:ext cx="85206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l"/>
              <a:t>Agnieszka Pocztowska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l"/>
              <a:t>Monika Szcześniewska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l"/>
              <a:t>Kryminologia prawnicza II rok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4e78b42e2_0_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WARUNKI PRZYJAZNEGO POKOJU PRZESŁUCHAŃ</a:t>
            </a:r>
            <a:endParaRPr/>
          </a:p>
        </p:txBody>
      </p:sp>
      <p:sp>
        <p:nvSpPr>
          <p:cNvPr id="141" name="Google Shape;141;g1d4e78b42e2_0_22"/>
          <p:cNvSpPr txBox="1"/>
          <p:nvPr>
            <p:ph idx="1" type="body"/>
          </p:nvPr>
        </p:nvSpPr>
        <p:spPr>
          <a:xfrm>
            <a:off x="729325" y="2078875"/>
            <a:ext cx="3774300" cy="26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ctr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pl"/>
              <a:t>POKÓJ PRZESŁUCHAŃ</a:t>
            </a:r>
            <a:endParaRPr b="1"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W środku dodatkowe pokoje w postaci toalety i poczekalni,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W poczekalni materiały umilające czekanie np. książki, papier, kredki (bez ulotek o przemocy i wykorzystywania seksualnego),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Dźwiękoszczelny,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Kolory ścian jasne i stonowane,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Miękka wykładzina,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Meble dostosowane zarówno do dorosłych jak i dzieci,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Zawiera papier, kredki, poduszki i maskotki,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W środku kamery utrwalające dźwięk i obraz,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"/>
              <a:t>Odrębne wejście.</a:t>
            </a:r>
            <a:endParaRPr/>
          </a:p>
        </p:txBody>
      </p:sp>
      <p:sp>
        <p:nvSpPr>
          <p:cNvPr id="142" name="Google Shape;142;g1d4e78b42e2_0_22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2. POKÓJ TECHNICZNY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Przylega do pokoju przesłuchań,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Oddzielony lustrem obserwacyjnym (weneckim)</a:t>
            </a:r>
            <a:br>
              <a:rPr lang="pl"/>
            </a:br>
            <a:r>
              <a:rPr lang="pl"/>
              <a:t>LUB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W innym miejscu budynku z bezpośrednim przekazem obrazu i dźwięku,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Umożliwia swobodny udział w przesłuchaniu prokuratorowi, obrońcy, pełnomocnikowi pokrzywdzonego oraz protokolantowi.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4e78b42e2_0_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PRZYJAZNY POKÓJ PRZESŁUCHAŃ W TARNOBRZEGU</a:t>
            </a:r>
            <a:endParaRPr/>
          </a:p>
        </p:txBody>
      </p:sp>
      <p:sp>
        <p:nvSpPr>
          <p:cNvPr id="148" name="Google Shape;148;g1d4e78b42e2_0_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1d4e78b42e2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00" y="2234264"/>
            <a:ext cx="4135626" cy="232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d4e78b42e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750" y="2419300"/>
            <a:ext cx="4079924" cy="229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50b4254ad_0_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PRZEBIEG PRZESŁUCHAŃ</a:t>
            </a:r>
            <a:endParaRPr/>
          </a:p>
        </p:txBody>
      </p:sp>
      <p:sp>
        <p:nvSpPr>
          <p:cNvPr id="156" name="Google Shape;156;g1d50b4254ad_0_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l"/>
              <a:t>Przedstawienie się i wyjaśnienie sytuacji </a:t>
            </a:r>
            <a:r>
              <a:rPr lang="pl"/>
              <a:t>(przywitanie się sędziego i małoletniego, poinformowanie o wieku, wyjaśnienie na czym polega przesłuchanie)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l"/>
              <a:t>Pouczenie o prawach i obowiązkach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l"/>
              <a:t>Ćwiczenie narracji </a:t>
            </a:r>
            <a:r>
              <a:rPr lang="pl"/>
              <a:t>(sędziowie poruszają neutralne tematy związane z zainteresowaniami dziecka, wakacjami, szkołą, co lubi a co nie itp.)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l"/>
              <a:t>Rozmowa z dzieckiem na temat przedmiotu sprawy </a:t>
            </a:r>
            <a:r>
              <a:rPr lang="pl"/>
              <a:t>(zadawane są ogólne pytania dotyczące sprawy, od ogółu do szczegółu, swobodna wypowiedź małoletniego)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l"/>
              <a:t>Protokół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l"/>
              <a:t>Zakończenie przesłuchania </a:t>
            </a:r>
            <a:r>
              <a:rPr lang="pl"/>
              <a:t>(sędzia i biegły psycholog dziękują za udział w przesłuchaniu i starają się poruszać neutralne tematy).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ZASADY PRZESŁUCHANIA MAŁOLETNICH</a:t>
            </a:r>
            <a:endParaRPr/>
          </a:p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W przesłuchaniu dziecka powinni uczestniczyć sędziowie, prokuratorzy oraz biegli psycholodzy, którzy ukończyli szkolenia przygotowujące ich do realizowania czynności procesowych z udziałem dziecka. </a:t>
            </a:r>
            <a:endParaRPr/>
          </a:p>
          <a:p>
            <a:pPr indent="-30495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Przesłuchanie dziecka przeprowadza jednoosobowo sąd na posiedzeniu, zarówno w postępowaniu przygotowawczym (w trybie art. 329 kpk), jak i sądowym. </a:t>
            </a:r>
            <a:endParaRPr/>
          </a:p>
          <a:p>
            <a:pPr indent="-30495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W wyjątkowych sytuacjach sędzia może wyrazić zgodę na pełnienie przez biegłego psychologa wiodącej roli w przesłuchaniu dziecka, co powinno znaleźć odzwierciedlenie w treści sporządzonego protokołu.</a:t>
            </a:r>
            <a:endParaRPr/>
          </a:p>
          <a:p>
            <a:pPr indent="-30495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W pokoju przesłuchań z dzieckiem powinni pozostawać sędzia i biegły psycholog oraz tłumacz, jeżeli został powołany. Pozostałe osoby uprawnione do udziału w czynności powinny przebywać w pokoju technicznym. </a:t>
            </a:r>
            <a:endParaRPr/>
          </a:p>
          <a:p>
            <a:pPr indent="-30495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Podejrzany/oskarżony nie uczestniczy w czynności przesłuchania dziecka oraz nie przebywa w miejscu przeprowadzania tej czynności procesowej.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50b4254ad_0_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METODY PRZESŁUCHAŃ MAŁOLETNICH</a:t>
            </a:r>
            <a:endParaRPr/>
          </a:p>
        </p:txBody>
      </p:sp>
      <p:sp>
        <p:nvSpPr>
          <p:cNvPr id="168" name="Google Shape;168;g1d50b4254ad_0_20"/>
          <p:cNvSpPr txBox="1"/>
          <p:nvPr>
            <p:ph idx="1" type="body"/>
          </p:nvPr>
        </p:nvSpPr>
        <p:spPr>
          <a:xfrm>
            <a:off x="729450" y="1853850"/>
            <a:ext cx="7688700" cy="32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Jak najczęściej zwracaj się do dziecka, używając jego imienia; staraj się używać formy, którą ono lubi.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Postaraj się stworzyć bezpieczną atmosferę, pamiętaj o konieczności dostosowania języka do jego możliwości rozwojowych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Mów powoli, wyraźnie, spokojnym głosem.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Często wyrażaj swoje zainteresowanie dzieckiem gestem (kiwanie głową) lub werbalnie („mhm, rozumiem”).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Okaż, że jest partnerem w rozmowie, powiedz, że to, co mówi, jest ważne.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Zachowuj stosowny kontakt wzrokowy, bez nadmiernego, nieustannego obserwowania.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Przerywaj wypowiedź tylko wtedy, kiedy jest to konieczne.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Pytaj, kiedy nie zrozumiesz jego wypowiedzi.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Kiedy dłuższy czas nie odpowiada na pytanie, spróbuj je przeformułować.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Doceniaj wysiłek składającego zeznania, ale nie chwal za konkretne odpowiedzi, nie obiecuj nagrody.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Powiedz, jeżeli zachodzi taka potrzeba, że zdajesz sobie sprawę z jego niepokoju i podkreśl zasadność jego uczucia.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Kiedy dziecko nakłaniane jest do mówienia o sobie samym, wykaż gotowość do ujawnienia części swojej prywatności, aby stać się dla małego rozmówcy osobą bardziej realną.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Nie przekraczaj przestrzeni fizycznej dziecka.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Nie pośpieszaj i nie oceniaj.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Nie reaguj zdziwieniem na wypowiedzi, nawet kiedy są szokujące.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Nie komentuj opisywanych  sytuacji zgodnie z wyobrażeniami dorosłych.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Nie zmuszaj do odpowiedzi, mówiąc, że powinno coś wiedzieć lub pamiętać.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• Nie składaj dziecku obietnic bez pokrycia.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• Nie oceniaj osób bliskich.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• Nie wpadaj w panikę, kiedy dziecko uzewnętrznia swoje negatywne emocje, np. kiedy płacze, powiedz, że rozumiesz jego reakcję.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50b4254ad_0_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ROLA BIEGŁEGO PSYCHOLOGA</a:t>
            </a:r>
            <a:endParaRPr/>
          </a:p>
        </p:txBody>
      </p:sp>
      <p:sp>
        <p:nvSpPr>
          <p:cNvPr id="174" name="Google Shape;174;g1d50b4254ad_0_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Przy wyborze biegłego psychologa należy brać pod uwagę jego kwalifikacje, potwierdzone dokumentami o ukończeniu stosownych szkoleń, doświadczenie w pracy z dzieckiem, a także znajomość procedur przesłuchania. 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Biegły psycholog przed czynnością przesłuchania dziecka powinien otrzymać postanowienie prokuratora/sądu o dopuszczeniu dowodu z jego opinii. 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Biegły psycholog przygotowuje dziecko do udziału w czynności przesłuchania. 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Biegły psycholog ocenia stan emocjonalny dziecka, poziom jego rozwoju intelektualnego i społecznego. 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Biegły psycholog przekazuje sędziemu wnioski wynikające z psychologicznej oceny dziecka. 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Biegły psycholog czuwa nad stanem emocjonalnym dziecka podczas przesłuchania oraz uzyskuje od niego informacje na temat zdarzenia. 39. Udział biegłego psychologa w przesłuchaniu dziecka powinien być aktywny.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Biegły psycholog po przesłuchaniu dziecka sporządza z należytą starannością opinię psychologiczną zawierającą wszystkie istotne spostrzeżenia w zakresie funkcjonowania dziecka.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CZĘSTE BŁĘDY W PRZESŁUCHANIACH</a:t>
            </a:r>
            <a:endParaRPr/>
          </a:p>
        </p:txBody>
      </p:sp>
      <p:sp>
        <p:nvSpPr>
          <p:cNvPr id="180" name="Google Shape;180;p8"/>
          <p:cNvSpPr txBox="1"/>
          <p:nvPr>
            <p:ph idx="1" type="body"/>
          </p:nvPr>
        </p:nvSpPr>
        <p:spPr>
          <a:xfrm>
            <a:off x="729450" y="2078875"/>
            <a:ext cx="76887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Źle umiejscowiona kamera, która nie rejestruje mimiki twarzy dziecka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Pokoje przesłuchań są źle przygotowane, nieprawidłowe kolory ścian, meble, porozrzucane zabawki i nieporządek na regałach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Zbyt małe i ciasne pomieszczenia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Zainstalowane głośniki, telefon lub monitor w pokoju przesłuchań, przez co małoletni słuchał pytań z pokoju technicznego lub rozpraszał go dzwoniący telefon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Pozwolenie na przebywanie w pokoju protokolanta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Nieprawidłowe poinformowanie o prawie do odmowy składania zeznań oraz obowiązku mówienia prawdy, a nawet całkowity brak poinformowania.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Sędziowie wykazujący poirytowanie, zdenerwowanie, lekceważenie w stosunku do małoletniego lub podważanie jego zeznań/wyjaśnień.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BIBLIOGRAFIA</a:t>
            </a:r>
            <a:endParaRPr/>
          </a:p>
        </p:txBody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729450" y="1798375"/>
            <a:ext cx="7688700" cy="3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3"/>
              </a:rPr>
              <a:t>https://isp.policja.pl/isp/aktualnosci/5388,O-metodach-przesluchiwania-maloletnich.html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4"/>
              </a:rPr>
              <a:t>https://fdds.pl/_Resources/Persistent/0/2/e/7/02e7d457ca1b191fd3d851b83a6fc7d54d22ecf4/joint_investigative_teams_trainings_materials2_PL.pdf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5"/>
              </a:rPr>
              <a:t>http://prawna.eu/przesluchanie-maloletniego-w-procesie-karnym/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6"/>
              </a:rPr>
              <a:t>http://lawreview.wpia.uw.edu.pl/wp-content/uploads/2017/06/2015_1_15.pdf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7"/>
              </a:rPr>
              <a:t>http://wroblewskikancelaria.pl/przesluchanie-dziecka/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8"/>
              </a:rPr>
              <a:t>https://palestra.pl/pl/czasopismo/wydanie/11-2021/artykul/maloletni-swiadek-w-procesie-karnym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9"/>
              </a:rPr>
              <a:t>https://fdds.pl/_Resources/Persistent/2/2/e/1/22e15fbd0fa749413bece58d3874687ac2a56a56/Raport-Praktyka-przesluchiwania-dzieci-w-Polsce.pdf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7083"/>
              <a:buNone/>
            </a:pPr>
            <a:r>
              <a:rPr lang="pl" sz="4800" u="sng">
                <a:solidFill>
                  <a:schemeClr val="hlink"/>
                </a:solidFill>
                <a:hlinkClick r:id="rId10"/>
              </a:rPr>
              <a:t>https://lodz.policja.gov.pl/elp/nieletni/definicje/3067,definicje.htm</a:t>
            </a:r>
            <a:r>
              <a:rPr lang="pl" sz="4800" u="sng">
                <a:solidFill>
                  <a:schemeClr val="hlink"/>
                </a:solidFill>
                <a:hlinkClick r:id="rId11"/>
              </a:rPr>
              <a:t>l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CO TO JEST PRZESŁUCHANIE?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Przesłuchanie</a:t>
            </a:r>
            <a:r>
              <a:rPr lang="pl"/>
              <a:t> – czynność, która ujawnia cztery środki dowodowe: wyjaśnienia oskarżonego, zeznania świadka oraz opinie biegłego i strony procesu cywilnego.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l"/>
              <a:t>W postępowaniu karnym sposób procesowego przeprowadzania przesłuchań reguluje art. 171 § 1 kpk, który stanowi, że „osobie przesłuchiwanej należy umożliwić swobodne wypowiedzenie się w granicach określonych celem danej czynności, a dopiero następnie można zadawać pytania zmierzające do uzupełnienia, wyjaśnienia lub kontroli wypowiedzi”.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pl"/>
              <a:t>Wynikiem prawidłowo przeprowadzonego przesłuchania jest uzyskanie prawdziwej, rzetelnej i wartościowej relacji osoby przesłuchiwanej.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9"/>
              <a:buNone/>
            </a:pPr>
            <a:r>
              <a:rPr lang="pl" sz="2300"/>
              <a:t>SWOBODA WYPOWIEDZI</a:t>
            </a:r>
            <a:endParaRPr sz="2300"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729450" y="1615850"/>
            <a:ext cx="76887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l" sz="1500"/>
              <a:t>Naczelną zasadę prowadzenia każdego przesłuchania stanowi konieczność zagwarantowania przesłuchiwanemu tzw. swobody wypowiedzi. Chodzi o to, by osoba taka mogła w sposób swobodny i zgodny z własnymi intencjami wypowiedzieć się co do wszystkich istotnych faktów.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pl" sz="1500"/>
              <a:t>Ogólne zasady przesłuchań określa art. 171 Kodeksu postępowania karnego. W §7 zawarto regulację, iż treść jakiegokolwiek przesłuchania przeprowadzonego w warunkach wyłączenia swobody wypowiedzi nie może stanowić dowodu.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MAŁOLETNI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l" sz="1500"/>
              <a:t>W Kodeksie karnym także nie znajdziemy definicji „małoletniego”, gdyż to pojęcie należy do gałęzi prawa cywilnego. Zgodnie z przepisem art. 10 § 1 k.c. małoletnim jest osoba poniżej 18. roku życia. Artykuł 10 § 2 wskazuje, że przez zawarcie małżeństwa małoletni uzyskuje pełnoletność, której nie traci w razie unieważnienia małżeństwa.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pl" sz="1500"/>
              <a:t>Dziecko jako świadek to osoba małoletnia poniżej 18. roku życia, chyba że uzyskała wcześniej pełnoletność i zarazem jest świadkiem, ponieważ posiada informacje, które mogą mieć wpływ na prowadzone postępowanie.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MAŁOLETNI, NIELETNI, MŁODOCIANY- RÓŻNICE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663875" y="2078875"/>
            <a:ext cx="77544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Zgodnie z art. 10 k.c. </a:t>
            </a:r>
            <a:r>
              <a:rPr b="1" lang="pl" sz="1500"/>
              <a:t>małoletnim</a:t>
            </a:r>
            <a:r>
              <a:rPr lang="pl" sz="1500"/>
              <a:t> jest osoba, która </a:t>
            </a:r>
            <a:r>
              <a:rPr lang="pl" sz="1500">
                <a:solidFill>
                  <a:srgbClr val="FF0000"/>
                </a:solidFill>
              </a:rPr>
              <a:t>nie ukończyła lat 18</a:t>
            </a:r>
            <a:r>
              <a:rPr lang="pl" sz="1500"/>
              <a:t>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Zgodnie z art. 10 k.k. </a:t>
            </a:r>
            <a:r>
              <a:rPr b="1" lang="pl" sz="1500"/>
              <a:t>nieletnim</a:t>
            </a:r>
            <a:r>
              <a:rPr lang="pl" sz="1500"/>
              <a:t> jest osoba, która w chwili popełnienia czynu zabronionego </a:t>
            </a:r>
            <a:r>
              <a:rPr lang="pl" sz="1500">
                <a:solidFill>
                  <a:srgbClr val="FF0000"/>
                </a:solidFill>
              </a:rPr>
              <a:t>nie ukończyła lat 17</a:t>
            </a:r>
            <a:r>
              <a:rPr lang="pl" sz="1500"/>
              <a:t>, co jest zasadniczo wiekiem wymaganym do ponoszenia odpowiedzialności karnej według zasad określonych w kodeksie karnym.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Zgodnie z art. 115 § 10 k.k </a:t>
            </a:r>
            <a:r>
              <a:rPr b="1" lang="pl" sz="1500"/>
              <a:t>młodocianym</a:t>
            </a:r>
            <a:r>
              <a:rPr lang="pl" sz="1500"/>
              <a:t> jest sprawca, który w chwili popełnienia czynu zabronionego </a:t>
            </a:r>
            <a:r>
              <a:rPr lang="pl" sz="1500">
                <a:solidFill>
                  <a:srgbClr val="FF0000"/>
                </a:solidFill>
              </a:rPr>
              <a:t>nie ukończył 21 lat</a:t>
            </a:r>
            <a:r>
              <a:rPr lang="pl" sz="1500"/>
              <a:t> i w czasie orzekania w pierwszej instancji 24 lat.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ODPOWIEDZIALNOŚĆ KARNA MAŁOLETNIEGO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729450" y="1941525"/>
            <a:ext cx="8051400" cy="28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Odpowiedzialności karnej na podstawie kodeksu karnego podlegają osoby, które w momencie popełnienia czynu zabronionego miały </a:t>
            </a:r>
            <a:r>
              <a:rPr lang="pl">
                <a:solidFill>
                  <a:srgbClr val="FF0000"/>
                </a:solidFill>
              </a:rPr>
              <a:t>ukończone 17 lat</a:t>
            </a:r>
            <a:r>
              <a:rPr lang="pl"/>
              <a:t>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Kodeks jednak nieco inaczej nakazuje traktować osoby, które co prawda ukończyły 17 lat ale nie uzyskały jeszcze pełnoletniości, czyli lat 18.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Takie osoby należy przede wszystkim wychowywać, dlatego też ustawodawca nakazuje stosować wobec nich w pierwszej kolejności środki wychowawcze. Z jednym tylko zastrzeżeniem, chodzi o odpowiedzialność za występki . Gdy osoba małoletnia dopuściła się zbrodni wtedy nie można wobec niej stosować „taryfy ulgowej”. Odpowiada ona jak dorosły za swoje czyny. Nie można jednak stosować wobec niego najsurowszej z kar, czyli dożywotniego pozbawienia wolności.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Małoletni odpowiada co do zasady przed normalnym sądem karnym. Jednak sąd nie może stosować wobec niego niektórych instytucji i kar.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4e78b42e2_0_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TRYBY PRZESŁUCHAŃ MAŁOLETNICH JAKO POKRZYWDZONY</a:t>
            </a:r>
            <a:endParaRPr/>
          </a:p>
        </p:txBody>
      </p:sp>
      <p:sp>
        <p:nvSpPr>
          <p:cNvPr id="123" name="Google Shape;123;g1d4e78b42e2_0_0"/>
          <p:cNvSpPr txBox="1"/>
          <p:nvPr>
            <p:ph idx="1" type="body"/>
          </p:nvPr>
        </p:nvSpPr>
        <p:spPr>
          <a:xfrm>
            <a:off x="729450" y="2078875"/>
            <a:ext cx="7688700" cy="28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Art.  185a.  [Przesłuchanie małoletniego pokrzywdzonego]</a:t>
            </a:r>
            <a:endParaRPr b="1"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1.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 sprawach o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przestępstwa popełnione z użyciem przemocy lub groźby bezprawnej lub określone w rozdziałach XXIII,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XX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 i XXVI Kodeksu karnego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pokrzywdzonego, który w chwili przesłuchania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nie ukończył 15 lat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przesłuchuje się w charakterze świadka tylko wówczas, gdy jego zeznania mogą mieć istotne znaczenie dla rozstrzygnięcia sprawy, i tylko raz, chyba że wyjdą na jaw istotne okoliczności, których wyjaśnienie wymaga ponownego przesłuchania, lub żąda tego oskarżony, który nie miał obrońcy w czasie pierwszego przesłuchania pokrzywdzonego.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2.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Przesłuchanie przeprowadza sąd na posiedzeniu z udziałem biegłego psychologa niezwłocznie, nie później niż w terminie 14 dni od dnia wpływu wniosku. Prokurator, obrońca oraz pełnomocnik pokrzywdzonego mają prawo wziąć udział w przesłuchaniu. Osoba wymieniona w art. 51 § 2 lub osoba pełnoletnia wskazana przez pokrzywdzonego, o którym mowa w § 1, ma prawo również być obecna przy przesłuchaniu, jeżeli nie ogranicza to swobody wypowiedzi przesłuchiwanego. Jeżeli oskarżony zawiadomiony o tej czynności nie posiada obrońcy z wyboru, sąd wyznacza mu obrońcę z urzędu.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3.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Na rozprawie głównej odtwarza się sporządzony zapis obrazu i dźwięku przesłuchania oraz odczytuje się protokół przesłuchania.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4.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 sprawach o przestępstwa wymienione w § 1 małoletniego pokrzywdzonego, który w chwili przesłuchania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ukończył 15 lat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przesłuchuje się w warunkach określonych w § 1-3, gdy zachodzi uzasadniona obawa, że przesłuchanie w innych warunkach mogłoby wywrzeć negatywny wpływ na jego stan psychiczny. W takim wypadku przepisu art. 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185c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nie stosuje się.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4e78b42e2_0_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TRYBY PRZESŁUCHAŃ MAŁOLETNICH JAKO ŚWIADEK</a:t>
            </a:r>
            <a:endParaRPr/>
          </a:p>
        </p:txBody>
      </p:sp>
      <p:sp>
        <p:nvSpPr>
          <p:cNvPr id="129" name="Google Shape;129;g1d4e78b42e2_0_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Art.  185b.  [Przesłuchanie małoletniego świadka]</a:t>
            </a:r>
            <a:endParaRPr b="1"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1.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 sprawach o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przestępstwa popełnione z użyciem przemocy lub groźby bezprawnej lub określone w rozdziałach XXV i XXVI Kodeksu karnego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świadka, który w chwili przesłuchania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nie ukończył 15 lat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przesłuchuje się w warunkach określonych w art. 185a § 1-3, jeżeli zeznania tego świadka mogą mieć istotne znaczenie dla rozstrzygnięcia sprawy.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2. 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 sprawach o przestępstwa wymienione w § 1 małoletniego świadka, który w chwili przesłuchania </a:t>
            </a:r>
            <a:r>
              <a:rPr lang="pl" sz="12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ukończył 15 lat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przesłuchuje się w trybie określonym w art. 177 § 1a, gdy zachodzi uzasadniona obawa, że bezpośrednia obecność oskarżonego przy przesłuchaniu mogłaby oddziaływać krępująco na zeznania świadka lub wywierać negatywny wpływ na jego stan psychiczny.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§  3.</a:t>
            </a: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Przepisów § 1 i 2 nie stosuje się do świadka współdziałającego w popełnieniu czynu zabronionego, o który toczy się postępowanie karne, lub świadka, którego czyn pozostaje w związku z czynem, o który toczy się postępowanie karne.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4c59925c2_0_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MIEJSCE PRZESŁUCHANIA - PRZYJAZNY POKÓJ PRZESŁUCHAŃ (,,NIEBIESKI POKÓJ”)</a:t>
            </a:r>
            <a:endParaRPr/>
          </a:p>
        </p:txBody>
      </p:sp>
      <p:sp>
        <p:nvSpPr>
          <p:cNvPr id="135" name="Google Shape;135;g1d4c59925c2_0_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Warunki pomieszczenia opisane są w Rozporządzeniu Ministra Sprawiedliwości z dnia 28 września 2020 r. w sprawie </a:t>
            </a:r>
            <a:r>
              <a:rPr lang="pl" sz="1200"/>
              <a:t>sposobu przygotowania przesłuchania przeprowadzanego w trybie określonym w </a:t>
            </a:r>
            <a:r>
              <a:rPr b="1" lang="pl" sz="1200"/>
              <a:t>art. 185a–185c Kodeksu postępowania karnego</a:t>
            </a:r>
            <a:r>
              <a:rPr lang="pl" sz="1200"/>
              <a:t>.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l" sz="1200">
                <a:solidFill>
                  <a:srgbClr val="4F4F4F"/>
                </a:solidFill>
                <a:highlight>
                  <a:srgbClr val="FFFFFF"/>
                </a:highlight>
              </a:rPr>
              <a:t>Przyjazny pokój przesłuchań</a:t>
            </a:r>
            <a:r>
              <a:rPr lang="pl" sz="1200">
                <a:solidFill>
                  <a:srgbClr val="4F4F4F"/>
                </a:solidFill>
                <a:highlight>
                  <a:srgbClr val="FFFFFF"/>
                </a:highlight>
              </a:rPr>
              <a:t> to miejsce, w którym </a:t>
            </a:r>
            <a:r>
              <a:rPr b="1" lang="pl" sz="1200">
                <a:solidFill>
                  <a:srgbClr val="4F4F4F"/>
                </a:solidFill>
                <a:highlight>
                  <a:srgbClr val="FFFFFF"/>
                </a:highlight>
              </a:rPr>
              <a:t>dziecko</a:t>
            </a:r>
            <a:r>
              <a:rPr lang="pl" sz="1200">
                <a:solidFill>
                  <a:srgbClr val="4F4F4F"/>
                </a:solidFill>
                <a:highlight>
                  <a:srgbClr val="FFFFFF"/>
                </a:highlight>
              </a:rPr>
              <a:t> lub </a:t>
            </a:r>
            <a:r>
              <a:rPr b="1" lang="pl" sz="1200">
                <a:solidFill>
                  <a:srgbClr val="4F4F4F"/>
                </a:solidFill>
                <a:highlight>
                  <a:srgbClr val="FFFFFF"/>
                </a:highlight>
              </a:rPr>
              <a:t>pokrzywdzony</a:t>
            </a:r>
            <a:r>
              <a:rPr lang="pl" sz="1200">
                <a:solidFill>
                  <a:srgbClr val="4F4F4F"/>
                </a:solidFill>
                <a:highlight>
                  <a:srgbClr val="FFFFFF"/>
                </a:highlight>
              </a:rPr>
              <a:t> występujący w roli świadka będzie czuć się komfortowo. Jest to miejsce przyjazne, nastawione na potrzeby przesłuchiwanego, takie które zminimalizuje stres związany z rolą świadka bądź uczestnika rozprawy sądowej i ułatwi uzyskanie od dziecka wiarygodnego materiału dowodowego podczas przesłuchania.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