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66" r:id="rId6"/>
    <p:sldId id="268" r:id="rId7"/>
    <p:sldId id="259" r:id="rId8"/>
    <p:sldId id="260" r:id="rId9"/>
    <p:sldId id="261" r:id="rId10"/>
    <p:sldId id="267" r:id="rId11"/>
    <p:sldId id="275" r:id="rId12"/>
    <p:sldId id="269" r:id="rId13"/>
    <p:sldId id="273" r:id="rId14"/>
    <p:sldId id="276" r:id="rId15"/>
    <p:sldId id="270" r:id="rId16"/>
    <p:sldId id="271" r:id="rId17"/>
    <p:sldId id="262" r:id="rId18"/>
    <p:sldId id="263" r:id="rId19"/>
    <p:sldId id="264" r:id="rId20"/>
    <p:sldId id="277" r:id="rId21"/>
    <p:sldId id="272" r:id="rId22"/>
    <p:sldId id="27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7BFFBE-C1CF-496C-82A4-17A858585EE1}" v="7" dt="2025-03-05T11:12:40.7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Drabik" userId="763655e4-6852-4e30-b8c6-2856213343ea" providerId="ADAL" clId="{3A7BFFBE-C1CF-496C-82A4-17A858585EE1}"/>
    <pc:docChg chg="undo custSel addSld delSld modSld sldOrd">
      <pc:chgData name="Damian Drabik" userId="763655e4-6852-4e30-b8c6-2856213343ea" providerId="ADAL" clId="{3A7BFFBE-C1CF-496C-82A4-17A858585EE1}" dt="2025-03-05T11:12:50.856" v="3400" actId="255"/>
      <pc:docMkLst>
        <pc:docMk/>
      </pc:docMkLst>
      <pc:sldChg chg="modSp add mod">
        <pc:chgData name="Damian Drabik" userId="763655e4-6852-4e30-b8c6-2856213343ea" providerId="ADAL" clId="{3A7BFFBE-C1CF-496C-82A4-17A858585EE1}" dt="2025-02-27T11:07:56.172" v="792" actId="20577"/>
        <pc:sldMkLst>
          <pc:docMk/>
          <pc:sldMk cId="3486167783" sldId="267"/>
        </pc:sldMkLst>
        <pc:spChg chg="mod">
          <ac:chgData name="Damian Drabik" userId="763655e4-6852-4e30-b8c6-2856213343ea" providerId="ADAL" clId="{3A7BFFBE-C1CF-496C-82A4-17A858585EE1}" dt="2025-02-25T14:07:49.285" v="7" actId="20577"/>
          <ac:spMkLst>
            <pc:docMk/>
            <pc:sldMk cId="3486167783" sldId="267"/>
            <ac:spMk id="4" creationId="{CA49B17B-4981-C475-E8FE-4D2E4A6A1A26}"/>
          </ac:spMkLst>
        </pc:spChg>
        <pc:spChg chg="mod">
          <ac:chgData name="Damian Drabik" userId="763655e4-6852-4e30-b8c6-2856213343ea" providerId="ADAL" clId="{3A7BFFBE-C1CF-496C-82A4-17A858585EE1}" dt="2025-02-27T11:07:56.172" v="792" actId="20577"/>
          <ac:spMkLst>
            <pc:docMk/>
            <pc:sldMk cId="3486167783" sldId="267"/>
            <ac:spMk id="5" creationId="{DA02AA0B-245A-A4EA-B09F-95FF999B6501}"/>
          </ac:spMkLst>
        </pc:spChg>
      </pc:sldChg>
      <pc:sldChg chg="modSp add mod ord">
        <pc:chgData name="Damian Drabik" userId="763655e4-6852-4e30-b8c6-2856213343ea" providerId="ADAL" clId="{3A7BFFBE-C1CF-496C-82A4-17A858585EE1}" dt="2025-02-27T10:20:54.445" v="319" actId="20577"/>
        <pc:sldMkLst>
          <pc:docMk/>
          <pc:sldMk cId="3148601063" sldId="268"/>
        </pc:sldMkLst>
        <pc:spChg chg="mod">
          <ac:chgData name="Damian Drabik" userId="763655e4-6852-4e30-b8c6-2856213343ea" providerId="ADAL" clId="{3A7BFFBE-C1CF-496C-82A4-17A858585EE1}" dt="2025-02-27T10:12:17.005" v="33" actId="20577"/>
          <ac:spMkLst>
            <pc:docMk/>
            <pc:sldMk cId="3148601063" sldId="268"/>
            <ac:spMk id="4" creationId="{C038F01F-5FA3-3AE2-CD37-69C986E34556}"/>
          </ac:spMkLst>
        </pc:spChg>
        <pc:spChg chg="mod">
          <ac:chgData name="Damian Drabik" userId="763655e4-6852-4e30-b8c6-2856213343ea" providerId="ADAL" clId="{3A7BFFBE-C1CF-496C-82A4-17A858585EE1}" dt="2025-02-27T10:20:54.445" v="319" actId="20577"/>
          <ac:spMkLst>
            <pc:docMk/>
            <pc:sldMk cId="3148601063" sldId="268"/>
            <ac:spMk id="5" creationId="{4BC4409C-0E76-DD46-682F-3959915E6F7C}"/>
          </ac:spMkLst>
        </pc:spChg>
      </pc:sldChg>
      <pc:sldChg chg="modSp add mod">
        <pc:chgData name="Damian Drabik" userId="763655e4-6852-4e30-b8c6-2856213343ea" providerId="ADAL" clId="{3A7BFFBE-C1CF-496C-82A4-17A858585EE1}" dt="2025-02-28T07:52:17.828" v="2739" actId="2711"/>
        <pc:sldMkLst>
          <pc:docMk/>
          <pc:sldMk cId="2559276534" sldId="269"/>
        </pc:sldMkLst>
        <pc:spChg chg="mod">
          <ac:chgData name="Damian Drabik" userId="763655e4-6852-4e30-b8c6-2856213343ea" providerId="ADAL" clId="{3A7BFFBE-C1CF-496C-82A4-17A858585EE1}" dt="2025-02-27T11:08:48.304" v="810" actId="14100"/>
          <ac:spMkLst>
            <pc:docMk/>
            <pc:sldMk cId="2559276534" sldId="269"/>
            <ac:spMk id="4" creationId="{221F9CCE-BD7B-423F-1CD2-DD404E2FA4AA}"/>
          </ac:spMkLst>
        </pc:spChg>
        <pc:spChg chg="mod">
          <ac:chgData name="Damian Drabik" userId="763655e4-6852-4e30-b8c6-2856213343ea" providerId="ADAL" clId="{3A7BFFBE-C1CF-496C-82A4-17A858585EE1}" dt="2025-02-28T07:52:17.828" v="2739" actId="2711"/>
          <ac:spMkLst>
            <pc:docMk/>
            <pc:sldMk cId="2559276534" sldId="269"/>
            <ac:spMk id="5" creationId="{8149FE54-F552-9BCE-C714-C86DCA3B0514}"/>
          </ac:spMkLst>
        </pc:spChg>
      </pc:sldChg>
      <pc:sldChg chg="new del">
        <pc:chgData name="Damian Drabik" userId="763655e4-6852-4e30-b8c6-2856213343ea" providerId="ADAL" clId="{3A7BFFBE-C1CF-496C-82A4-17A858585EE1}" dt="2025-02-27T11:08:15.721" v="794" actId="47"/>
        <pc:sldMkLst>
          <pc:docMk/>
          <pc:sldMk cId="3429787464" sldId="269"/>
        </pc:sldMkLst>
      </pc:sldChg>
      <pc:sldChg chg="modSp add mod">
        <pc:chgData name="Damian Drabik" userId="763655e4-6852-4e30-b8c6-2856213343ea" providerId="ADAL" clId="{3A7BFFBE-C1CF-496C-82A4-17A858585EE1}" dt="2025-02-27T11:18:52.917" v="1430" actId="20577"/>
        <pc:sldMkLst>
          <pc:docMk/>
          <pc:sldMk cId="3590609557" sldId="270"/>
        </pc:sldMkLst>
        <pc:spChg chg="mod">
          <ac:chgData name="Damian Drabik" userId="763655e4-6852-4e30-b8c6-2856213343ea" providerId="ADAL" clId="{3A7BFFBE-C1CF-496C-82A4-17A858585EE1}" dt="2025-02-27T11:09:30.994" v="831" actId="20577"/>
          <ac:spMkLst>
            <pc:docMk/>
            <pc:sldMk cId="3590609557" sldId="270"/>
            <ac:spMk id="4" creationId="{684360F2-6859-C59E-EDF2-FC41546BB64A}"/>
          </ac:spMkLst>
        </pc:spChg>
        <pc:spChg chg="mod">
          <ac:chgData name="Damian Drabik" userId="763655e4-6852-4e30-b8c6-2856213343ea" providerId="ADAL" clId="{3A7BFFBE-C1CF-496C-82A4-17A858585EE1}" dt="2025-02-27T11:18:52.917" v="1430" actId="20577"/>
          <ac:spMkLst>
            <pc:docMk/>
            <pc:sldMk cId="3590609557" sldId="270"/>
            <ac:spMk id="5" creationId="{C604720C-EE9E-4EC3-90F2-7D73FC7B3093}"/>
          </ac:spMkLst>
        </pc:spChg>
      </pc:sldChg>
      <pc:sldChg chg="modSp add mod">
        <pc:chgData name="Damian Drabik" userId="763655e4-6852-4e30-b8c6-2856213343ea" providerId="ADAL" clId="{3A7BFFBE-C1CF-496C-82A4-17A858585EE1}" dt="2025-02-27T11:35:02.275" v="1941" actId="20577"/>
        <pc:sldMkLst>
          <pc:docMk/>
          <pc:sldMk cId="973448782" sldId="271"/>
        </pc:sldMkLst>
        <pc:spChg chg="mod">
          <ac:chgData name="Damian Drabik" userId="763655e4-6852-4e30-b8c6-2856213343ea" providerId="ADAL" clId="{3A7BFFBE-C1CF-496C-82A4-17A858585EE1}" dt="2025-02-27T11:10:56.496" v="839" actId="20577"/>
          <ac:spMkLst>
            <pc:docMk/>
            <pc:sldMk cId="973448782" sldId="271"/>
            <ac:spMk id="4" creationId="{5FD1D9B4-A947-989D-BEA2-869072ADEA32}"/>
          </ac:spMkLst>
        </pc:spChg>
        <pc:spChg chg="mod">
          <ac:chgData name="Damian Drabik" userId="763655e4-6852-4e30-b8c6-2856213343ea" providerId="ADAL" clId="{3A7BFFBE-C1CF-496C-82A4-17A858585EE1}" dt="2025-02-27T11:35:02.275" v="1941" actId="20577"/>
          <ac:spMkLst>
            <pc:docMk/>
            <pc:sldMk cId="973448782" sldId="271"/>
            <ac:spMk id="5" creationId="{8C743344-A086-66C0-9EC5-23C0A2C330C9}"/>
          </ac:spMkLst>
        </pc:spChg>
      </pc:sldChg>
      <pc:sldChg chg="modSp add mod">
        <pc:chgData name="Damian Drabik" userId="763655e4-6852-4e30-b8c6-2856213343ea" providerId="ADAL" clId="{3A7BFFBE-C1CF-496C-82A4-17A858585EE1}" dt="2025-02-27T12:02:20.671" v="2673" actId="20577"/>
        <pc:sldMkLst>
          <pc:docMk/>
          <pc:sldMk cId="2151184115" sldId="272"/>
        </pc:sldMkLst>
        <pc:spChg chg="mod">
          <ac:chgData name="Damian Drabik" userId="763655e4-6852-4e30-b8c6-2856213343ea" providerId="ADAL" clId="{3A7BFFBE-C1CF-496C-82A4-17A858585EE1}" dt="2025-02-27T11:52:31.425" v="1992" actId="20577"/>
          <ac:spMkLst>
            <pc:docMk/>
            <pc:sldMk cId="2151184115" sldId="272"/>
            <ac:spMk id="4" creationId="{1AFB290D-EDA2-1E17-8F60-DCD7118CF619}"/>
          </ac:spMkLst>
        </pc:spChg>
        <pc:spChg chg="mod">
          <ac:chgData name="Damian Drabik" userId="763655e4-6852-4e30-b8c6-2856213343ea" providerId="ADAL" clId="{3A7BFFBE-C1CF-496C-82A4-17A858585EE1}" dt="2025-02-27T12:02:20.671" v="2673" actId="20577"/>
          <ac:spMkLst>
            <pc:docMk/>
            <pc:sldMk cId="2151184115" sldId="272"/>
            <ac:spMk id="5" creationId="{577778CD-CB6E-2B4C-CA70-93FEFCD1F5AB}"/>
          </ac:spMkLst>
        </pc:spChg>
      </pc:sldChg>
      <pc:sldChg chg="modSp add mod">
        <pc:chgData name="Damian Drabik" userId="763655e4-6852-4e30-b8c6-2856213343ea" providerId="ADAL" clId="{3A7BFFBE-C1CF-496C-82A4-17A858585EE1}" dt="2025-02-28T07:53:59.657" v="2751" actId="255"/>
        <pc:sldMkLst>
          <pc:docMk/>
          <pc:sldMk cId="3309115269" sldId="273"/>
        </pc:sldMkLst>
        <pc:spChg chg="mod">
          <ac:chgData name="Damian Drabik" userId="763655e4-6852-4e30-b8c6-2856213343ea" providerId="ADAL" clId="{3A7BFFBE-C1CF-496C-82A4-17A858585EE1}" dt="2025-02-28T07:53:59.657" v="2751" actId="255"/>
          <ac:spMkLst>
            <pc:docMk/>
            <pc:sldMk cId="3309115269" sldId="273"/>
            <ac:spMk id="5" creationId="{AD0B11BC-5487-F363-49FA-879DBB7CA9A3}"/>
          </ac:spMkLst>
        </pc:spChg>
      </pc:sldChg>
      <pc:sldChg chg="modSp add mod">
        <pc:chgData name="Damian Drabik" userId="763655e4-6852-4e30-b8c6-2856213343ea" providerId="ADAL" clId="{3A7BFFBE-C1CF-496C-82A4-17A858585EE1}" dt="2025-02-28T08:42:52.796" v="3038" actId="20577"/>
        <pc:sldMkLst>
          <pc:docMk/>
          <pc:sldMk cId="2583015047" sldId="274"/>
        </pc:sldMkLst>
        <pc:spChg chg="mod">
          <ac:chgData name="Damian Drabik" userId="763655e4-6852-4e30-b8c6-2856213343ea" providerId="ADAL" clId="{3A7BFFBE-C1CF-496C-82A4-17A858585EE1}" dt="2025-02-28T08:41:38.131" v="2836" actId="1076"/>
          <ac:spMkLst>
            <pc:docMk/>
            <pc:sldMk cId="2583015047" sldId="274"/>
            <ac:spMk id="4" creationId="{5896B9B8-1138-7D4E-E345-F646D6A610FC}"/>
          </ac:spMkLst>
        </pc:spChg>
        <pc:spChg chg="mod">
          <ac:chgData name="Damian Drabik" userId="763655e4-6852-4e30-b8c6-2856213343ea" providerId="ADAL" clId="{3A7BFFBE-C1CF-496C-82A4-17A858585EE1}" dt="2025-02-28T08:42:52.796" v="3038" actId="20577"/>
          <ac:spMkLst>
            <pc:docMk/>
            <pc:sldMk cId="2583015047" sldId="274"/>
            <ac:spMk id="5" creationId="{6CC5CC55-6646-EF88-A58D-E082C15EEBFB}"/>
          </ac:spMkLst>
        </pc:spChg>
      </pc:sldChg>
      <pc:sldChg chg="modSp add mod">
        <pc:chgData name="Damian Drabik" userId="763655e4-6852-4e30-b8c6-2856213343ea" providerId="ADAL" clId="{3A7BFFBE-C1CF-496C-82A4-17A858585EE1}" dt="2025-02-28T09:02:49.650" v="3330" actId="20577"/>
        <pc:sldMkLst>
          <pc:docMk/>
          <pc:sldMk cId="4166182772" sldId="275"/>
        </pc:sldMkLst>
        <pc:spChg chg="mod">
          <ac:chgData name="Damian Drabik" userId="763655e4-6852-4e30-b8c6-2856213343ea" providerId="ADAL" clId="{3A7BFFBE-C1CF-496C-82A4-17A858585EE1}" dt="2025-02-28T09:01:11.816" v="3052" actId="20577"/>
          <ac:spMkLst>
            <pc:docMk/>
            <pc:sldMk cId="4166182772" sldId="275"/>
            <ac:spMk id="4" creationId="{1555D11B-424B-B09E-8BD1-33083BB3E872}"/>
          </ac:spMkLst>
        </pc:spChg>
        <pc:spChg chg="mod">
          <ac:chgData name="Damian Drabik" userId="763655e4-6852-4e30-b8c6-2856213343ea" providerId="ADAL" clId="{3A7BFFBE-C1CF-496C-82A4-17A858585EE1}" dt="2025-02-28T09:02:49.650" v="3330" actId="20577"/>
          <ac:spMkLst>
            <pc:docMk/>
            <pc:sldMk cId="4166182772" sldId="275"/>
            <ac:spMk id="5" creationId="{AB1E64CC-5E69-E5E3-2F13-4D56AAD2E9C4}"/>
          </ac:spMkLst>
        </pc:spChg>
      </pc:sldChg>
      <pc:sldChg chg="modSp add mod">
        <pc:chgData name="Damian Drabik" userId="763655e4-6852-4e30-b8c6-2856213343ea" providerId="ADAL" clId="{3A7BFFBE-C1CF-496C-82A4-17A858585EE1}" dt="2025-02-28T09:42:31.696" v="3389" actId="20577"/>
        <pc:sldMkLst>
          <pc:docMk/>
          <pc:sldMk cId="3800849462" sldId="276"/>
        </pc:sldMkLst>
        <pc:spChg chg="mod">
          <ac:chgData name="Damian Drabik" userId="763655e4-6852-4e30-b8c6-2856213343ea" providerId="ADAL" clId="{3A7BFFBE-C1CF-496C-82A4-17A858585EE1}" dt="2025-02-28T09:42:31.696" v="3389" actId="20577"/>
          <ac:spMkLst>
            <pc:docMk/>
            <pc:sldMk cId="3800849462" sldId="276"/>
            <ac:spMk id="5" creationId="{933D6BBD-6A37-B500-FC55-169A3E2F51F6}"/>
          </ac:spMkLst>
        </pc:spChg>
      </pc:sldChg>
      <pc:sldChg chg="addSp delSp modSp new mod">
        <pc:chgData name="Damian Drabik" userId="763655e4-6852-4e30-b8c6-2856213343ea" providerId="ADAL" clId="{3A7BFFBE-C1CF-496C-82A4-17A858585EE1}" dt="2025-03-05T11:12:50.856" v="3400" actId="255"/>
        <pc:sldMkLst>
          <pc:docMk/>
          <pc:sldMk cId="717335220" sldId="277"/>
        </pc:sldMkLst>
        <pc:spChg chg="del mod">
          <ac:chgData name="Damian Drabik" userId="763655e4-6852-4e30-b8c6-2856213343ea" providerId="ADAL" clId="{3A7BFFBE-C1CF-496C-82A4-17A858585EE1}" dt="2025-03-05T11:12:01.044" v="3394" actId="478"/>
          <ac:spMkLst>
            <pc:docMk/>
            <pc:sldMk cId="717335220" sldId="277"/>
            <ac:spMk id="2" creationId="{F98685B8-CF95-E10B-82AB-4F2AC081F8AC}"/>
          </ac:spMkLst>
        </pc:spChg>
        <pc:spChg chg="del">
          <ac:chgData name="Damian Drabik" userId="763655e4-6852-4e30-b8c6-2856213343ea" providerId="ADAL" clId="{3A7BFFBE-C1CF-496C-82A4-17A858585EE1}" dt="2025-03-05T11:11:58.614" v="3391" actId="931"/>
          <ac:spMkLst>
            <pc:docMk/>
            <pc:sldMk cId="717335220" sldId="277"/>
            <ac:spMk id="3" creationId="{4DC3ED55-F844-83A4-ACCD-C673CCB62052}"/>
          </ac:spMkLst>
        </pc:spChg>
        <pc:spChg chg="add mod">
          <ac:chgData name="Damian Drabik" userId="763655e4-6852-4e30-b8c6-2856213343ea" providerId="ADAL" clId="{3A7BFFBE-C1CF-496C-82A4-17A858585EE1}" dt="2025-03-05T11:12:50.856" v="3400" actId="255"/>
          <ac:spMkLst>
            <pc:docMk/>
            <pc:sldMk cId="717335220" sldId="277"/>
            <ac:spMk id="6" creationId="{EB748647-A622-6F4C-8C28-5FBD40F05372}"/>
          </ac:spMkLst>
        </pc:spChg>
        <pc:picChg chg="add mod">
          <ac:chgData name="Damian Drabik" userId="763655e4-6852-4e30-b8c6-2856213343ea" providerId="ADAL" clId="{3A7BFFBE-C1CF-496C-82A4-17A858585EE1}" dt="2025-03-05T11:12:07.331" v="3396" actId="1076"/>
          <ac:picMkLst>
            <pc:docMk/>
            <pc:sldMk cId="717335220" sldId="277"/>
            <ac:picMk id="5" creationId="{316720D2-467B-E5BF-1720-BCD5B9152971}"/>
          </ac:picMkLst>
        </pc:pic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28BB50E4-EB13-4138-BE5F-322234CA662C}" type="datetimeFigureOut">
              <a:rPr lang="pl-PL" smtClean="0"/>
              <a:t>5.03.2025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E748E90-B7E9-4875-8922-335533FEFF87}" type="slidenum">
              <a:rPr lang="pl-PL" smtClean="0"/>
              <a:t>‹#›</a:t>
            </a:fld>
            <a:endParaRPr lang="pl-PL"/>
          </a:p>
        </p:txBody>
      </p:sp>
    </p:spTree>
    <p:extLst>
      <p:ext uri="{BB962C8B-B14F-4D97-AF65-F5344CB8AC3E}">
        <p14:creationId xmlns:p14="http://schemas.microsoft.com/office/powerpoint/2010/main" val="2683643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8BB50E4-EB13-4138-BE5F-322234CA662C}" type="datetimeFigureOut">
              <a:rPr lang="pl-PL" smtClean="0"/>
              <a:t>5.03.2025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E748E90-B7E9-4875-8922-335533FEFF87}" type="slidenum">
              <a:rPr lang="pl-PL" smtClean="0"/>
              <a:t>‹#›</a:t>
            </a:fld>
            <a:endParaRPr lang="pl-PL"/>
          </a:p>
        </p:txBody>
      </p:sp>
    </p:spTree>
    <p:extLst>
      <p:ext uri="{BB962C8B-B14F-4D97-AF65-F5344CB8AC3E}">
        <p14:creationId xmlns:p14="http://schemas.microsoft.com/office/powerpoint/2010/main" val="698445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8BB50E4-EB13-4138-BE5F-322234CA662C}" type="datetimeFigureOut">
              <a:rPr lang="pl-PL" smtClean="0"/>
              <a:t>5.03.2025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E748E90-B7E9-4875-8922-335533FEFF87}" type="slidenum">
              <a:rPr lang="pl-PL" smtClean="0"/>
              <a:t>‹#›</a:t>
            </a:fld>
            <a:endParaRPr lang="pl-PL"/>
          </a:p>
        </p:txBody>
      </p:sp>
    </p:spTree>
    <p:extLst>
      <p:ext uri="{BB962C8B-B14F-4D97-AF65-F5344CB8AC3E}">
        <p14:creationId xmlns:p14="http://schemas.microsoft.com/office/powerpoint/2010/main" val="2829294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8BB50E4-EB13-4138-BE5F-322234CA662C}" type="datetimeFigureOut">
              <a:rPr lang="pl-PL" smtClean="0"/>
              <a:t>5.03.2025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E748E90-B7E9-4875-8922-335533FEFF87}" type="slidenum">
              <a:rPr lang="pl-PL" smtClean="0"/>
              <a:t>‹#›</a:t>
            </a:fld>
            <a:endParaRPr lang="pl-PL"/>
          </a:p>
        </p:txBody>
      </p:sp>
    </p:spTree>
    <p:extLst>
      <p:ext uri="{BB962C8B-B14F-4D97-AF65-F5344CB8AC3E}">
        <p14:creationId xmlns:p14="http://schemas.microsoft.com/office/powerpoint/2010/main" val="202906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8593667" y="6272784"/>
            <a:ext cx="2644309" cy="365125"/>
          </a:xfrm>
        </p:spPr>
        <p:txBody>
          <a:bodyPr/>
          <a:lstStyle/>
          <a:p>
            <a:fld id="{28BB50E4-EB13-4138-BE5F-322234CA662C}" type="datetimeFigureOut">
              <a:rPr lang="pl-PL" smtClean="0"/>
              <a:t>5.03.2025</a:t>
            </a:fld>
            <a:endParaRPr lang="pl-PL"/>
          </a:p>
        </p:txBody>
      </p:sp>
      <p:sp>
        <p:nvSpPr>
          <p:cNvPr id="5" name="Footer Placeholder 4"/>
          <p:cNvSpPr>
            <a:spLocks noGrp="1"/>
          </p:cNvSpPr>
          <p:nvPr>
            <p:ph type="ftr" sz="quarter" idx="11"/>
          </p:nvPr>
        </p:nvSpPr>
        <p:spPr>
          <a:xfrm>
            <a:off x="2182708" y="6272784"/>
            <a:ext cx="6327648" cy="365125"/>
          </a:xfrm>
        </p:spPr>
        <p:txBody>
          <a:bodyPr/>
          <a:lstStyle/>
          <a:p>
            <a:endParaRPr lang="pl-P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E748E90-B7E9-4875-8922-335533FEFF87}" type="slidenum">
              <a:rPr lang="pl-PL" smtClean="0"/>
              <a:t>‹#›</a:t>
            </a:fld>
            <a:endParaRPr lang="pl-PL"/>
          </a:p>
        </p:txBody>
      </p:sp>
    </p:spTree>
    <p:extLst>
      <p:ext uri="{BB962C8B-B14F-4D97-AF65-F5344CB8AC3E}">
        <p14:creationId xmlns:p14="http://schemas.microsoft.com/office/powerpoint/2010/main" val="2008792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28BB50E4-EB13-4138-BE5F-322234CA662C}" type="datetimeFigureOut">
              <a:rPr lang="pl-PL" smtClean="0"/>
              <a:t>5.03.2025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E748E90-B7E9-4875-8922-335533FEFF87}" type="slidenum">
              <a:rPr lang="pl-PL" smtClean="0"/>
              <a:t>‹#›</a:t>
            </a:fld>
            <a:endParaRPr lang="pl-PL"/>
          </a:p>
        </p:txBody>
      </p:sp>
    </p:spTree>
    <p:extLst>
      <p:ext uri="{BB962C8B-B14F-4D97-AF65-F5344CB8AC3E}">
        <p14:creationId xmlns:p14="http://schemas.microsoft.com/office/powerpoint/2010/main" val="426720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28BB50E4-EB13-4138-BE5F-322234CA662C}" type="datetimeFigureOut">
              <a:rPr lang="pl-PL" smtClean="0"/>
              <a:t>5.03.2025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E748E90-B7E9-4875-8922-335533FEFF87}" type="slidenum">
              <a:rPr lang="pl-PL" smtClean="0"/>
              <a:t>‹#›</a:t>
            </a:fld>
            <a:endParaRPr lang="pl-PL"/>
          </a:p>
        </p:txBody>
      </p:sp>
    </p:spTree>
    <p:extLst>
      <p:ext uri="{BB962C8B-B14F-4D97-AF65-F5344CB8AC3E}">
        <p14:creationId xmlns:p14="http://schemas.microsoft.com/office/powerpoint/2010/main" val="78495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28BB50E4-EB13-4138-BE5F-322234CA662C}" type="datetimeFigureOut">
              <a:rPr lang="pl-PL" smtClean="0"/>
              <a:t>5.03.2025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E748E90-B7E9-4875-8922-335533FEFF87}" type="slidenum">
              <a:rPr lang="pl-PL" smtClean="0"/>
              <a:t>‹#›</a:t>
            </a:fld>
            <a:endParaRPr lang="pl-PL"/>
          </a:p>
        </p:txBody>
      </p:sp>
    </p:spTree>
    <p:extLst>
      <p:ext uri="{BB962C8B-B14F-4D97-AF65-F5344CB8AC3E}">
        <p14:creationId xmlns:p14="http://schemas.microsoft.com/office/powerpoint/2010/main" val="152939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B50E4-EB13-4138-BE5F-322234CA662C}" type="datetimeFigureOut">
              <a:rPr lang="pl-PL" smtClean="0"/>
              <a:t>5.03.2025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E748E90-B7E9-4875-8922-335533FEFF87}" type="slidenum">
              <a:rPr lang="pl-PL" smtClean="0"/>
              <a:t>‹#›</a:t>
            </a:fld>
            <a:endParaRPr lang="pl-PL"/>
          </a:p>
        </p:txBody>
      </p:sp>
    </p:spTree>
    <p:extLst>
      <p:ext uri="{BB962C8B-B14F-4D97-AF65-F5344CB8AC3E}">
        <p14:creationId xmlns:p14="http://schemas.microsoft.com/office/powerpoint/2010/main" val="4109446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28BB50E4-EB13-4138-BE5F-322234CA662C}" type="datetimeFigureOut">
              <a:rPr lang="pl-PL" smtClean="0"/>
              <a:t>5.03.2025</a:t>
            </a:fld>
            <a:endParaRPr lang="pl-PL"/>
          </a:p>
        </p:txBody>
      </p:sp>
      <p:sp>
        <p:nvSpPr>
          <p:cNvPr id="6" name="Footer Placeholder 5"/>
          <p:cNvSpPr>
            <a:spLocks noGrp="1"/>
          </p:cNvSpPr>
          <p:nvPr>
            <p:ph type="ftr" sz="quarter" idx="11"/>
          </p:nvPr>
        </p:nvSpPr>
        <p:spPr/>
        <p:txBody>
          <a:bodyPr/>
          <a:lstStyle/>
          <a:p>
            <a:endParaRPr lang="pl-P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E748E90-B7E9-4875-8922-335533FEFF87}" type="slidenum">
              <a:rPr lang="pl-PL" smtClean="0"/>
              <a:t>‹#›</a:t>
            </a:fld>
            <a:endParaRPr lang="pl-PL"/>
          </a:p>
        </p:txBody>
      </p:sp>
    </p:spTree>
    <p:extLst>
      <p:ext uri="{BB962C8B-B14F-4D97-AF65-F5344CB8AC3E}">
        <p14:creationId xmlns:p14="http://schemas.microsoft.com/office/powerpoint/2010/main" val="169475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28BB50E4-EB13-4138-BE5F-322234CA662C}" type="datetimeFigureOut">
              <a:rPr lang="pl-PL" smtClean="0"/>
              <a:t>5.03.2025</a:t>
            </a:fld>
            <a:endParaRPr lang="pl-P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E748E90-B7E9-4875-8922-335533FEFF87}" type="slidenum">
              <a:rPr lang="pl-PL" smtClean="0"/>
              <a:t>‹#›</a:t>
            </a:fld>
            <a:endParaRPr lang="pl-PL"/>
          </a:p>
        </p:txBody>
      </p:sp>
    </p:spTree>
    <p:extLst>
      <p:ext uri="{BB962C8B-B14F-4D97-AF65-F5344CB8AC3E}">
        <p14:creationId xmlns:p14="http://schemas.microsoft.com/office/powerpoint/2010/main" val="3995849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8BB50E4-EB13-4138-BE5F-322234CA662C}" type="datetimeFigureOut">
              <a:rPr lang="pl-PL" smtClean="0"/>
              <a:t>5.03.2025</a:t>
            </a:fld>
            <a:endParaRPr lang="pl-P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pl-P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E748E90-B7E9-4875-8922-335533FEFF87}" type="slidenum">
              <a:rPr lang="pl-PL" smtClean="0"/>
              <a:t>‹#›</a:t>
            </a:fld>
            <a:endParaRPr lang="pl-PL"/>
          </a:p>
        </p:txBody>
      </p:sp>
    </p:spTree>
    <p:extLst>
      <p:ext uri="{BB962C8B-B14F-4D97-AF65-F5344CB8AC3E}">
        <p14:creationId xmlns:p14="http://schemas.microsoft.com/office/powerpoint/2010/main" val="355696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95248A5C-4CDB-28A4-A4A0-58B752DB7A75}"/>
              </a:ext>
            </a:extLst>
          </p:cNvPr>
          <p:cNvSpPr>
            <a:spLocks noGrp="1"/>
          </p:cNvSpPr>
          <p:nvPr>
            <p:ph type="title"/>
          </p:nvPr>
        </p:nvSpPr>
        <p:spPr>
          <a:xfrm>
            <a:off x="1490145" y="2376862"/>
            <a:ext cx="2640646" cy="2104273"/>
          </a:xfrm>
          <a:noFill/>
        </p:spPr>
        <p:txBody>
          <a:bodyPr>
            <a:normAutofit/>
          </a:bodyPr>
          <a:lstStyle/>
          <a:p>
            <a:pPr algn="ctr"/>
            <a:r>
              <a:rPr lang="pl-PL" sz="2400" dirty="0">
                <a:solidFill>
                  <a:srgbClr val="FFFFFF"/>
                </a:solidFill>
                <a:latin typeface="Cambria" panose="02040503050406030204" pitchFamily="18" charset="0"/>
                <a:ea typeface="Cambria" panose="02040503050406030204" pitchFamily="18" charset="0"/>
              </a:rPr>
              <a:t>Art. 197 § 1. k.k. do 13 lutego 2025 r.</a:t>
            </a:r>
          </a:p>
        </p:txBody>
      </p:sp>
      <p:sp>
        <p:nvSpPr>
          <p:cNvPr id="16" name="Rectangle 15">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3940A169-F183-F241-A8A3-03368A2174C5}"/>
              </a:ext>
            </a:extLst>
          </p:cNvPr>
          <p:cNvSpPr>
            <a:spLocks noGrp="1"/>
          </p:cNvSpPr>
          <p:nvPr>
            <p:ph idx="1"/>
          </p:nvPr>
        </p:nvSpPr>
        <p:spPr>
          <a:xfrm>
            <a:off x="6081089" y="725394"/>
            <a:ext cx="5142658" cy="5407212"/>
          </a:xfrm>
        </p:spPr>
        <p:txBody>
          <a:bodyPr anchor="ctr">
            <a:normAutofit/>
          </a:bodyPr>
          <a:lstStyle/>
          <a:p>
            <a:pPr algn="just"/>
            <a:r>
              <a:rPr lang="pl-PL" sz="2400" dirty="0">
                <a:latin typeface="Cambria" panose="02040503050406030204" pitchFamily="18" charset="0"/>
                <a:ea typeface="Cambria" panose="02040503050406030204" pitchFamily="18" charset="0"/>
              </a:rPr>
              <a:t>Art. 197 § 1. Kto przemocą, groźbą bezprawną lub podstępem doprowadza inną osobę do obcowania płciowego, podlega karze pozbawienia wolności od lat 2 do 15.</a:t>
            </a:r>
          </a:p>
        </p:txBody>
      </p:sp>
    </p:spTree>
    <p:extLst>
      <p:ext uri="{BB962C8B-B14F-4D97-AF65-F5344CB8AC3E}">
        <p14:creationId xmlns:p14="http://schemas.microsoft.com/office/powerpoint/2010/main" val="167516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882DE9C-989A-1935-07F7-AF53351D6406}"/>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56D95BD3-DB13-21B6-525D-D3293610B7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5DB8D370-839D-1F40-AEF7-8B21F4E55A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F948E38C-BA0B-F400-B7B6-9CD3C27BA7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CC2842D6-4CCB-3AB7-4540-56CA93546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CA49B17B-4981-C475-E8FE-4D2E4A6A1A26}"/>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przemoc</a:t>
            </a:r>
          </a:p>
        </p:txBody>
      </p:sp>
      <p:sp>
        <p:nvSpPr>
          <p:cNvPr id="32" name="Rectangle 26">
            <a:extLst>
              <a:ext uri="{FF2B5EF4-FFF2-40B4-BE49-F238E27FC236}">
                <a16:creationId xmlns:a16="http://schemas.microsoft.com/office/drawing/2014/main" id="{1492B4A6-7256-B6E2-8735-CBE50E1B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DA02AA0B-245A-A4EA-B09F-95FF999B6501}"/>
              </a:ext>
            </a:extLst>
          </p:cNvPr>
          <p:cNvSpPr>
            <a:spLocks noGrp="1"/>
          </p:cNvSpPr>
          <p:nvPr>
            <p:ph idx="1"/>
          </p:nvPr>
        </p:nvSpPr>
        <p:spPr>
          <a:xfrm>
            <a:off x="5617886" y="725394"/>
            <a:ext cx="6269314" cy="5407212"/>
          </a:xfrm>
        </p:spPr>
        <p:txBody>
          <a:bodyPr anchor="ctr">
            <a:noAutofit/>
          </a:bodyPr>
          <a:lstStyle/>
          <a:p>
            <a:pPr algn="just">
              <a:lnSpc>
                <a:spcPct val="100000"/>
              </a:lnSpc>
            </a:pPr>
            <a:r>
              <a:rPr lang="pl-PL" dirty="0">
                <a:latin typeface="Cambria" panose="02040503050406030204" pitchFamily="18" charset="0"/>
                <a:ea typeface="Cambria" panose="02040503050406030204" pitchFamily="18" charset="0"/>
              </a:rPr>
              <a:t>Przemocą jest takie oddziaływanie środkami fizycznymi, które uniemożliwiając lub przełamując opór zmuszanego, ma albo nie dopuścić do powstania lub wykonania jego decyzji woli, albo naciskając aktualnie wyrządzoną dolegliwością na jego procesy motywacyjne, nastawić jego decyzję w pożądanym przez sprawcę kierunku.</a:t>
            </a:r>
          </a:p>
          <a:p>
            <a:pPr algn="just">
              <a:lnSpc>
                <a:spcPct val="100000"/>
              </a:lnSpc>
            </a:pPr>
            <a:r>
              <a:rPr lang="pl-PL" dirty="0">
                <a:latin typeface="Cambria" panose="02040503050406030204" pitchFamily="18" charset="0"/>
                <a:ea typeface="Cambria" panose="02040503050406030204" pitchFamily="18" charset="0"/>
              </a:rPr>
              <a:t>Przemoc może być skierowana bezpośrednio na ciało ofiary, ale także na osobę bliską (np. dziecko), zwierzę, a nawet rzecz.</a:t>
            </a:r>
          </a:p>
        </p:txBody>
      </p:sp>
    </p:spTree>
    <p:extLst>
      <p:ext uri="{BB962C8B-B14F-4D97-AF65-F5344CB8AC3E}">
        <p14:creationId xmlns:p14="http://schemas.microsoft.com/office/powerpoint/2010/main" val="3486167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F957E3-7DBC-2063-264D-C525FBFBFCF2}"/>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53569CCA-F5B3-1898-B0D5-F445E97244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F19884E6-E35E-4830-34B0-5CD6FB2C23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0208D82C-6D3C-29D2-DFFB-E68078F400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F20E1611-0766-5EDC-F309-A4F5470D88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1555D11B-424B-B09E-8BD1-33083BB3E872}"/>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Przemoc ekonomiczna</a:t>
            </a:r>
          </a:p>
        </p:txBody>
      </p:sp>
      <p:sp>
        <p:nvSpPr>
          <p:cNvPr id="32" name="Rectangle 26">
            <a:extLst>
              <a:ext uri="{FF2B5EF4-FFF2-40B4-BE49-F238E27FC236}">
                <a16:creationId xmlns:a16="http://schemas.microsoft.com/office/drawing/2014/main" id="{C80F2E72-F63F-D136-0B04-15B110D69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AB1E64CC-5E69-E5E3-2F13-4D56AAD2E9C4}"/>
              </a:ext>
            </a:extLst>
          </p:cNvPr>
          <p:cNvSpPr>
            <a:spLocks noGrp="1"/>
          </p:cNvSpPr>
          <p:nvPr>
            <p:ph idx="1"/>
          </p:nvPr>
        </p:nvSpPr>
        <p:spPr>
          <a:xfrm>
            <a:off x="5617886" y="725394"/>
            <a:ext cx="6269314" cy="5407212"/>
          </a:xfrm>
        </p:spPr>
        <p:txBody>
          <a:bodyPr anchor="ctr">
            <a:noAutofit/>
          </a:bodyPr>
          <a:lstStyle/>
          <a:p>
            <a:pPr algn="just">
              <a:lnSpc>
                <a:spcPct val="100000"/>
              </a:lnSpc>
            </a:pPr>
            <a:r>
              <a:rPr lang="pl-PL" dirty="0">
                <a:latin typeface="Cambria" panose="02040503050406030204" pitchFamily="18" charset="0"/>
                <a:ea typeface="Cambria" panose="02040503050406030204" pitchFamily="18" charset="0"/>
              </a:rPr>
              <a:t>Art. 199 § 1. Kto, przez nadużycie stosunku zależności lub wykorzystanie krytycznego położenia, doprowadza inną osobę do obcowania płciowego lub do poddania się innej czynności seksualnej albo do wykonania takiej czynności, podlega karze pozbawienia wolności do lat 3.</a:t>
            </a:r>
          </a:p>
        </p:txBody>
      </p:sp>
    </p:spTree>
    <p:extLst>
      <p:ext uri="{BB962C8B-B14F-4D97-AF65-F5344CB8AC3E}">
        <p14:creationId xmlns:p14="http://schemas.microsoft.com/office/powerpoint/2010/main" val="4166182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5DD6526-E4C8-4562-23BE-A7F1AE1726BF}"/>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CDF2897F-1062-45CE-FF2E-BA520FD24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209BDDC0-95AF-055A-D446-7E1E329947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15FCC619-8E60-5F55-41DD-2FF8558418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D0D94E0A-F9C9-54B5-292D-B327697BA9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221F9CCE-BD7B-423F-1CD2-DD404E2FA4AA}"/>
              </a:ext>
            </a:extLst>
          </p:cNvPr>
          <p:cNvSpPr>
            <a:spLocks noGrp="1"/>
          </p:cNvSpPr>
          <p:nvPr>
            <p:ph type="title"/>
          </p:nvPr>
        </p:nvSpPr>
        <p:spPr>
          <a:xfrm>
            <a:off x="1061035" y="2376862"/>
            <a:ext cx="351257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Przemoc = opór?</a:t>
            </a:r>
          </a:p>
        </p:txBody>
      </p:sp>
      <p:sp>
        <p:nvSpPr>
          <p:cNvPr id="32" name="Rectangle 26">
            <a:extLst>
              <a:ext uri="{FF2B5EF4-FFF2-40B4-BE49-F238E27FC236}">
                <a16:creationId xmlns:a16="http://schemas.microsoft.com/office/drawing/2014/main" id="{960B0ED4-F263-2041-C238-E42E52685E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8149FE54-F552-9BCE-C714-C86DCA3B0514}"/>
              </a:ext>
            </a:extLst>
          </p:cNvPr>
          <p:cNvSpPr>
            <a:spLocks noGrp="1"/>
          </p:cNvSpPr>
          <p:nvPr>
            <p:ph idx="1"/>
          </p:nvPr>
        </p:nvSpPr>
        <p:spPr>
          <a:xfrm>
            <a:off x="5617886" y="725394"/>
            <a:ext cx="6269314" cy="5407212"/>
          </a:xfrm>
        </p:spPr>
        <p:txBody>
          <a:bodyPr anchor="ctr">
            <a:noAutofit/>
          </a:bodyPr>
          <a:lstStyle/>
          <a:p>
            <a:pPr algn="just">
              <a:lnSpc>
                <a:spcPct val="100000"/>
              </a:lnSpc>
            </a:pPr>
            <a:r>
              <a:rPr lang="pl-PL" dirty="0">
                <a:latin typeface="Cambria" panose="02040503050406030204" pitchFamily="18" charset="0"/>
                <a:ea typeface="Cambria" panose="02040503050406030204" pitchFamily="18" charset="0"/>
              </a:rPr>
              <a:t>„Sprzeciw, który jest warunkiem koniecznym przestępstwa zgwałcenia, musi być przez ofiarę wyraźnie zamanifestowany, choć może to nastąpić w różny sposób. Sprzeciw osoby pokrzywdzonej nie musi być jednakże oznajmiany przez cały czas wymuszania na niej niechcianych przez nią </a:t>
            </a:r>
            <a:r>
              <a:rPr lang="pl-PL" dirty="0" err="1">
                <a:latin typeface="Cambria" panose="02040503050406030204" pitchFamily="18" charset="0"/>
                <a:ea typeface="Cambria" panose="02040503050406030204" pitchFamily="18" charset="0"/>
              </a:rPr>
              <a:t>zachowań</a:t>
            </a:r>
            <a:r>
              <a:rPr lang="pl-PL" dirty="0">
                <a:latin typeface="Cambria" panose="02040503050406030204" pitchFamily="18" charset="0"/>
                <a:ea typeface="Cambria" panose="02040503050406030204" pitchFamily="18" charset="0"/>
              </a:rPr>
              <a:t> seksualnych, gdyż zaprzestanie okazywania protestu (oporu) jest często powodowane bezsilnością i postrzeganiem swojej sytuacji jako bez wyjścia.” (Postanowienie SN z dnia 9 czerwca 2021 r., V KK 165/21).</a:t>
            </a:r>
          </a:p>
        </p:txBody>
      </p:sp>
    </p:spTree>
    <p:extLst>
      <p:ext uri="{BB962C8B-B14F-4D97-AF65-F5344CB8AC3E}">
        <p14:creationId xmlns:p14="http://schemas.microsoft.com/office/powerpoint/2010/main" val="2559276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A27E20F-6145-1C41-D49C-BC17F87BB544}"/>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24EA36AC-C78E-C87A-5AA6-B99FAB38C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6888C3D5-B9B5-2066-BEC7-45172A024D8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36BE526A-DD0D-743A-8034-8354A6354E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4CED9A67-B51B-E96E-1AEA-A05EFC8EB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D3F4FA23-EC98-154E-9108-D3FDA7086EB2}"/>
              </a:ext>
            </a:extLst>
          </p:cNvPr>
          <p:cNvSpPr>
            <a:spLocks noGrp="1"/>
          </p:cNvSpPr>
          <p:nvPr>
            <p:ph type="title"/>
          </p:nvPr>
        </p:nvSpPr>
        <p:spPr>
          <a:xfrm>
            <a:off x="1061035" y="2376862"/>
            <a:ext cx="351257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Przemoc = opór?</a:t>
            </a:r>
          </a:p>
        </p:txBody>
      </p:sp>
      <p:sp>
        <p:nvSpPr>
          <p:cNvPr id="32" name="Rectangle 26">
            <a:extLst>
              <a:ext uri="{FF2B5EF4-FFF2-40B4-BE49-F238E27FC236}">
                <a16:creationId xmlns:a16="http://schemas.microsoft.com/office/drawing/2014/main" id="{58F944BF-75AE-718E-3C33-9189825E5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AD0B11BC-5487-F363-49FA-879DBB7CA9A3}"/>
              </a:ext>
            </a:extLst>
          </p:cNvPr>
          <p:cNvSpPr>
            <a:spLocks noGrp="1"/>
          </p:cNvSpPr>
          <p:nvPr>
            <p:ph idx="1"/>
          </p:nvPr>
        </p:nvSpPr>
        <p:spPr>
          <a:xfrm>
            <a:off x="5617886" y="725394"/>
            <a:ext cx="6269314" cy="5407212"/>
          </a:xfrm>
        </p:spPr>
        <p:txBody>
          <a:bodyPr anchor="ctr">
            <a:noAutofit/>
          </a:bodyPr>
          <a:lstStyle/>
          <a:p>
            <a:pPr algn="just">
              <a:lnSpc>
                <a:spcPct val="100000"/>
              </a:lnSpc>
            </a:pPr>
            <a:r>
              <a:rPr lang="pl-PL" dirty="0">
                <a:latin typeface="Cambria" panose="02040503050406030204" pitchFamily="18" charset="0"/>
                <a:ea typeface="Cambria" panose="02040503050406030204" pitchFamily="18" charset="0"/>
              </a:rPr>
              <a:t>„</a:t>
            </a:r>
            <a:r>
              <a:rPr lang="pl-PL" dirty="0">
                <a:effectLst/>
                <a:latin typeface="Cambria" panose="02040503050406030204" pitchFamily="18" charset="0"/>
                <a:ea typeface="Cambria" panose="02040503050406030204" pitchFamily="18" charset="0"/>
              </a:rPr>
              <a:t>Przejawem braku zgody pokrzywdzonego jest jego opór. Musi mieć on charakter rzeczywisty, a nie stanowić element jedynie gry miłosnej. By uniknąć nieporozumień w ocenie postawy pokrzywdzonego, konieczne jest, by opór był postrzegalny dla sprawcy i jednoznaczny w swej wymowie. (wyrok SN z dnia 26 lipca 2001 r. V KKN 95/99 LEX nr 51671). </a:t>
            </a:r>
            <a:endParaRPr lang="pl-PL"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09115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9D122C2-2068-9BAD-A0F2-B5F7B6C34C1F}"/>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2C97B372-AE52-F661-9E8A-0F8D85C47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19EDABB5-0E7A-1F5A-7FFA-DBA385709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43281DA2-6063-33D5-125A-08ADCAB43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427795D3-EB36-35F2-CDDC-7C855EC58B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1DEFAD96-3CA4-5C1B-CBCC-1F3D87C4A226}"/>
              </a:ext>
            </a:extLst>
          </p:cNvPr>
          <p:cNvSpPr>
            <a:spLocks noGrp="1"/>
          </p:cNvSpPr>
          <p:nvPr>
            <p:ph type="title"/>
          </p:nvPr>
        </p:nvSpPr>
        <p:spPr>
          <a:xfrm>
            <a:off x="1061035" y="2376862"/>
            <a:ext cx="351257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Przemoc = opór?</a:t>
            </a:r>
          </a:p>
        </p:txBody>
      </p:sp>
      <p:sp>
        <p:nvSpPr>
          <p:cNvPr id="32" name="Rectangle 26">
            <a:extLst>
              <a:ext uri="{FF2B5EF4-FFF2-40B4-BE49-F238E27FC236}">
                <a16:creationId xmlns:a16="http://schemas.microsoft.com/office/drawing/2014/main" id="{283F7B99-5F77-7D7C-765D-ACEA92DDD3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933D6BBD-6A37-B500-FC55-169A3E2F51F6}"/>
              </a:ext>
            </a:extLst>
          </p:cNvPr>
          <p:cNvSpPr>
            <a:spLocks noGrp="1"/>
          </p:cNvSpPr>
          <p:nvPr>
            <p:ph idx="1"/>
          </p:nvPr>
        </p:nvSpPr>
        <p:spPr>
          <a:xfrm>
            <a:off x="5617886" y="725394"/>
            <a:ext cx="6269314" cy="5407212"/>
          </a:xfrm>
        </p:spPr>
        <p:txBody>
          <a:bodyPr anchor="ctr">
            <a:noAutofit/>
          </a:bodyPr>
          <a:lstStyle/>
          <a:p>
            <a:pPr algn="just">
              <a:lnSpc>
                <a:spcPct val="100000"/>
              </a:lnSpc>
            </a:pPr>
            <a:r>
              <a:rPr lang="pl-PL" dirty="0">
                <a:latin typeface="Cambria" panose="02040503050406030204" pitchFamily="18" charset="0"/>
                <a:ea typeface="Cambria" panose="02040503050406030204" pitchFamily="18" charset="0"/>
              </a:rPr>
              <a:t>„Dla ustaleń realizacji znamion przestępstwa zgwałcenia kryterium przełamania oporu ma więc w istocie charakter wyłącznie dowodowy, wskazujący na charakter oddziaływania fizycznego sprawcy na ofiarę oraz uzasadniając wnioskowanie o świadomości sprawcy co do stosowania przemocy. A więc świadomości, co do braku zgody ofiary na używanie wobec niej nieakceptowanej przez nią siły fizycznej. Nie jest to wszakże w żadnym wypadku standard dowodzenia o charakterze obligatoryjnym, ani tym bardziej element materialnoprawnej definicji znamienia przemocy.” (Wyrok SN z dnia 21 grudnia 2023 </a:t>
            </a:r>
            <a:r>
              <a:rPr lang="pl-PL">
                <a:latin typeface="Cambria" panose="02040503050406030204" pitchFamily="18" charset="0"/>
                <a:ea typeface="Cambria" panose="02040503050406030204" pitchFamily="18" charset="0"/>
              </a:rPr>
              <a:t>r., I KK 280/23).</a:t>
            </a:r>
            <a:endParaRPr lang="pl-PL"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00849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EC98070-DD5D-1706-E1DB-03C8F921877A}"/>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BB98610D-FBDD-2D43-A82B-0C045886A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47F5BCAE-C658-8C45-08D6-EC14900754C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2BA88543-0166-9DFB-0F6A-3073C71D5E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1A51EA0C-BE3A-8EA1-8E0D-143B437E2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684360F2-6859-C59E-EDF2-FC41546BB64A}"/>
              </a:ext>
            </a:extLst>
          </p:cNvPr>
          <p:cNvSpPr>
            <a:spLocks noGrp="1"/>
          </p:cNvSpPr>
          <p:nvPr>
            <p:ph type="title"/>
          </p:nvPr>
        </p:nvSpPr>
        <p:spPr>
          <a:xfrm>
            <a:off x="1061035" y="2376862"/>
            <a:ext cx="351257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Groźba bezprawna</a:t>
            </a:r>
          </a:p>
        </p:txBody>
      </p:sp>
      <p:sp>
        <p:nvSpPr>
          <p:cNvPr id="32" name="Rectangle 26">
            <a:extLst>
              <a:ext uri="{FF2B5EF4-FFF2-40B4-BE49-F238E27FC236}">
                <a16:creationId xmlns:a16="http://schemas.microsoft.com/office/drawing/2014/main" id="{14EF67E9-702A-368A-7113-3E1E9E5F89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C604720C-EE9E-4EC3-90F2-7D73FC7B3093}"/>
              </a:ext>
            </a:extLst>
          </p:cNvPr>
          <p:cNvSpPr>
            <a:spLocks noGrp="1"/>
          </p:cNvSpPr>
          <p:nvPr>
            <p:ph idx="1"/>
          </p:nvPr>
        </p:nvSpPr>
        <p:spPr>
          <a:xfrm>
            <a:off x="5617886" y="725394"/>
            <a:ext cx="6269314" cy="5407212"/>
          </a:xfrm>
        </p:spPr>
        <p:txBody>
          <a:bodyPr anchor="ctr">
            <a:noAutofit/>
          </a:bodyPr>
          <a:lstStyle/>
          <a:p>
            <a:pPr algn="just">
              <a:lnSpc>
                <a:spcPct val="100000"/>
              </a:lnSpc>
            </a:pPr>
            <a:r>
              <a:rPr lang="pl-PL" dirty="0">
                <a:latin typeface="Cambria" panose="02040503050406030204" pitchFamily="18" charset="0"/>
                <a:ea typeface="Cambria" panose="02040503050406030204" pitchFamily="18" charset="0"/>
              </a:rPr>
              <a:t>Groźba popełnienia przestępstwa na szkodę osoby lub osoby dla niej najbliższej, jeżeli groźba wzbudza w osobie, do której została skierowana lub której dotyczy, uzasadnioną obawę, że będzie spełniona.</a:t>
            </a:r>
          </a:p>
          <a:p>
            <a:pPr algn="just">
              <a:lnSpc>
                <a:spcPct val="100000"/>
              </a:lnSpc>
            </a:pPr>
            <a:r>
              <a:rPr lang="pl-PL" dirty="0">
                <a:latin typeface="Cambria" panose="02040503050406030204" pitchFamily="18" charset="0"/>
                <a:ea typeface="Cambria" panose="02040503050406030204" pitchFamily="18" charset="0"/>
              </a:rPr>
              <a:t>Groźba spowodowania postępowania karnego lub innego postępowania, w którym może zostać nałożona kara pieniężna.</a:t>
            </a:r>
          </a:p>
          <a:p>
            <a:pPr algn="just">
              <a:lnSpc>
                <a:spcPct val="100000"/>
              </a:lnSpc>
            </a:pPr>
            <a:r>
              <a:rPr lang="pl-PL" dirty="0">
                <a:latin typeface="Cambria" panose="02040503050406030204" pitchFamily="18" charset="0"/>
                <a:ea typeface="Cambria" panose="02040503050406030204" pitchFamily="18" charset="0"/>
              </a:rPr>
              <a:t>Groźba rozgłoszenia wiadomości uwłaczającej czci zagrożonego lub jego osoby najbliższej.</a:t>
            </a:r>
          </a:p>
        </p:txBody>
      </p:sp>
    </p:spTree>
    <p:extLst>
      <p:ext uri="{BB962C8B-B14F-4D97-AF65-F5344CB8AC3E}">
        <p14:creationId xmlns:p14="http://schemas.microsoft.com/office/powerpoint/2010/main" val="3590609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7760436-F084-A521-70F4-4355A8E265D9}"/>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E1568D12-1B64-CF7E-CE8F-38679A9F2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00713E01-4C5E-F671-FFA5-8059AD3BFB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92E6BD19-BC83-5082-0586-56239C2EA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B67F759D-2880-62CF-BEF5-FA50BC93E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5FD1D9B4-A947-989D-BEA2-869072ADEA32}"/>
              </a:ext>
            </a:extLst>
          </p:cNvPr>
          <p:cNvSpPr>
            <a:spLocks noGrp="1"/>
          </p:cNvSpPr>
          <p:nvPr>
            <p:ph type="title"/>
          </p:nvPr>
        </p:nvSpPr>
        <p:spPr>
          <a:xfrm>
            <a:off x="1061035" y="2376862"/>
            <a:ext cx="351257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podstęp</a:t>
            </a:r>
          </a:p>
        </p:txBody>
      </p:sp>
      <p:sp>
        <p:nvSpPr>
          <p:cNvPr id="32" name="Rectangle 26">
            <a:extLst>
              <a:ext uri="{FF2B5EF4-FFF2-40B4-BE49-F238E27FC236}">
                <a16:creationId xmlns:a16="http://schemas.microsoft.com/office/drawing/2014/main" id="{430770B4-05DC-51AE-E9A7-C217D27D2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8C743344-A086-66C0-9EC5-23C0A2C330C9}"/>
              </a:ext>
            </a:extLst>
          </p:cNvPr>
          <p:cNvSpPr>
            <a:spLocks noGrp="1"/>
          </p:cNvSpPr>
          <p:nvPr>
            <p:ph idx="1"/>
          </p:nvPr>
        </p:nvSpPr>
        <p:spPr>
          <a:xfrm>
            <a:off x="5617886" y="725394"/>
            <a:ext cx="6269314" cy="5407212"/>
          </a:xfrm>
        </p:spPr>
        <p:txBody>
          <a:bodyPr anchor="ctr">
            <a:noAutofit/>
          </a:bodyPr>
          <a:lstStyle/>
          <a:p>
            <a:pPr algn="just">
              <a:lnSpc>
                <a:spcPct val="100000"/>
              </a:lnSpc>
            </a:pPr>
            <a:r>
              <a:rPr lang="pl-PL" dirty="0">
                <a:latin typeface="Cambria" panose="02040503050406030204" pitchFamily="18" charset="0"/>
                <a:ea typeface="Cambria" panose="02040503050406030204" pitchFamily="18" charset="0"/>
              </a:rPr>
              <a:t>Koniecznym elementem podstępu jest wprowadzenie pokrzywdzonego w błąd lub wyzyskanie błędu, w którym pokrzywdzony już się znajdował.</a:t>
            </a:r>
          </a:p>
          <a:p>
            <a:pPr algn="just">
              <a:lnSpc>
                <a:spcPct val="100000"/>
              </a:lnSpc>
            </a:pPr>
            <a:r>
              <a:rPr lang="pl-PL" dirty="0">
                <a:latin typeface="Cambria" panose="02040503050406030204" pitchFamily="18" charset="0"/>
                <a:ea typeface="Cambria" panose="02040503050406030204" pitchFamily="18" charset="0"/>
              </a:rPr>
              <a:t>Podstępem jest np. podanie ofierze tzw. tabletki gwałtu lub unieruchomienie pod pozorem zabawy, a następnie wykorzystanie seksualne.</a:t>
            </a:r>
          </a:p>
          <a:p>
            <a:pPr algn="just">
              <a:lnSpc>
                <a:spcPct val="100000"/>
              </a:lnSpc>
            </a:pPr>
            <a:r>
              <a:rPr lang="pl-PL" dirty="0">
                <a:latin typeface="Cambria" panose="02040503050406030204" pitchFamily="18" charset="0"/>
                <a:ea typeface="Cambria" panose="02040503050406030204" pitchFamily="18" charset="0"/>
              </a:rPr>
              <a:t>Nie stanowi podstępu sytuacja, w której osoba wyraża zgodę na obcowanie płciowe pod wpływem np. obietnicy małżeństwa czy otrzymania zapłaty. Podstępem nie jest również nakłanianie dorosłej osoby do spożywania alkoholu, chociażby nakłaniający miał na celu odbycie z odurzoną osobą stosunku seksualnego.</a:t>
            </a:r>
          </a:p>
        </p:txBody>
      </p:sp>
    </p:spTree>
    <p:extLst>
      <p:ext uri="{BB962C8B-B14F-4D97-AF65-F5344CB8AC3E}">
        <p14:creationId xmlns:p14="http://schemas.microsoft.com/office/powerpoint/2010/main" val="973448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BB4FB74-09F4-AB65-EB7D-964C4ED20ACB}"/>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ED3076E0-CDD4-B8D9-8114-BA64DB623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6ABA15F9-88F8-C085-CF25-F6D3CBA85F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FF7E471F-F4A1-1F53-1891-DA418DA8C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B3F023B4-AF24-0631-4DA4-7D47BDED9B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3DC66A0A-FF95-6492-EDE7-02D01799179E}"/>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uzasadnienie</a:t>
            </a:r>
          </a:p>
        </p:txBody>
      </p:sp>
      <p:sp>
        <p:nvSpPr>
          <p:cNvPr id="32" name="Rectangle 26">
            <a:extLst>
              <a:ext uri="{FF2B5EF4-FFF2-40B4-BE49-F238E27FC236}">
                <a16:creationId xmlns:a16="http://schemas.microsoft.com/office/drawing/2014/main" id="{A828A090-B4FB-47C3-E853-2A91DADD7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8B3AA456-3AD7-F536-98DA-0CE10E46229A}"/>
              </a:ext>
            </a:extLst>
          </p:cNvPr>
          <p:cNvSpPr>
            <a:spLocks noGrp="1"/>
          </p:cNvSpPr>
          <p:nvPr>
            <p:ph idx="1"/>
          </p:nvPr>
        </p:nvSpPr>
        <p:spPr>
          <a:xfrm>
            <a:off x="5617886" y="725394"/>
            <a:ext cx="6269314" cy="5407212"/>
          </a:xfrm>
        </p:spPr>
        <p:txBody>
          <a:bodyPr anchor="ctr">
            <a:noAutofit/>
          </a:bodyPr>
          <a:lstStyle/>
          <a:p>
            <a:pPr marL="0" indent="0" algn="just">
              <a:lnSpc>
                <a:spcPct val="100000"/>
              </a:lnSpc>
              <a:buNone/>
            </a:pPr>
            <a:r>
              <a:rPr lang="pl-PL" dirty="0">
                <a:latin typeface="Cambria" panose="02040503050406030204" pitchFamily="18" charset="0"/>
                <a:ea typeface="Cambria" panose="02040503050406030204" pitchFamily="18" charset="0"/>
              </a:rPr>
              <a:t>„Przywołane wyżej brzmienie art. 197 § 1. k.k. wskazuje na przestępstwo zgwałcenia jako warunkowane </a:t>
            </a:r>
            <a:r>
              <a:rPr lang="pl-PL" dirty="0" err="1">
                <a:latin typeface="Cambria" panose="02040503050406030204" pitchFamily="18" charset="0"/>
                <a:ea typeface="Cambria" panose="02040503050406030204" pitchFamily="18" charset="0"/>
              </a:rPr>
              <a:t>ujmowalnym</a:t>
            </a:r>
            <a:r>
              <a:rPr lang="pl-PL" dirty="0">
                <a:latin typeface="Cambria" panose="02040503050406030204" pitchFamily="18" charset="0"/>
                <a:ea typeface="Cambria" panose="02040503050406030204" pitchFamily="18" charset="0"/>
              </a:rPr>
              <a:t> dowodowo oporem ofiary wobec sprawcy. Jeśli sprawca nie doprowadza ofiary do obcowania płciowego przemocą, groźbą lub podstępem, to nawet jeśli ofiara nie wyraziła zgody na obcowanie płciowe z różnych powodów czy uwarunkowań, czyn nie stanowi przestępstwa z art. 197 § 1. k.k. i o ile zachowanie sprawcy nie wyczerpuje znamion innego przestępstwa, sprawca nie ponosi jakiejkolwiek odpowiedzialności karnej.”</a:t>
            </a:r>
          </a:p>
        </p:txBody>
      </p:sp>
    </p:spTree>
    <p:extLst>
      <p:ext uri="{BB962C8B-B14F-4D97-AF65-F5344CB8AC3E}">
        <p14:creationId xmlns:p14="http://schemas.microsoft.com/office/powerpoint/2010/main" val="3385060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6657EBF-7AD1-B4D2-D8C0-7D4F2F88C9F8}"/>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B42EB822-5DD5-ED56-F130-416C4DABC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EC72BD77-DEBA-9146-1B7E-B69BBD5938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DAA5CAA0-F068-AB47-019B-DBADA9723D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F58583AA-6CD3-25D4-43CB-D6BA5B50C9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CD1D3946-BBDC-AAD5-1652-4E70E7D50713}"/>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uzasadnienie</a:t>
            </a:r>
          </a:p>
        </p:txBody>
      </p:sp>
      <p:sp>
        <p:nvSpPr>
          <p:cNvPr id="32" name="Rectangle 26">
            <a:extLst>
              <a:ext uri="{FF2B5EF4-FFF2-40B4-BE49-F238E27FC236}">
                <a16:creationId xmlns:a16="http://schemas.microsoft.com/office/drawing/2014/main" id="{619FDDDD-B354-D68C-3C33-A5527FA25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2ADE3799-5515-86D7-A740-2A87C02E4465}"/>
              </a:ext>
            </a:extLst>
          </p:cNvPr>
          <p:cNvSpPr>
            <a:spLocks noGrp="1"/>
          </p:cNvSpPr>
          <p:nvPr>
            <p:ph idx="1"/>
          </p:nvPr>
        </p:nvSpPr>
        <p:spPr>
          <a:xfrm>
            <a:off x="5617886" y="725394"/>
            <a:ext cx="6269314" cy="5407212"/>
          </a:xfrm>
        </p:spPr>
        <p:txBody>
          <a:bodyPr anchor="ctr">
            <a:noAutofit/>
          </a:bodyPr>
          <a:lstStyle/>
          <a:p>
            <a:pPr marL="0" indent="0" algn="just">
              <a:lnSpc>
                <a:spcPct val="100000"/>
              </a:lnSpc>
              <a:buNone/>
            </a:pPr>
            <a:r>
              <a:rPr lang="pl-PL" dirty="0">
                <a:latin typeface="Cambria" panose="02040503050406030204" pitchFamily="18" charset="0"/>
                <a:ea typeface="Cambria" panose="02040503050406030204" pitchFamily="18" charset="0"/>
              </a:rPr>
              <a:t>„Szukanie przez organa ścigania widocznych i weryfikowalnych znamion oporu u osoby pokrzywdzonej przestępstwem zgwałcenia wiąże się z odwoływaniem się do stereotypowych wyobrażeń na temat roli ofiary w doprowadzeniu czy sprowokowaniu popełnienia przestępstwa. Interpretowanie zachowania ofiary obarczone jest zawsze mniejszą lub większą dozą subiektywizmu i w efekcie prowadzi do wtórnej </a:t>
            </a:r>
            <a:r>
              <a:rPr lang="pl-PL" dirty="0" err="1">
                <a:latin typeface="Cambria" panose="02040503050406030204" pitchFamily="18" charset="0"/>
                <a:ea typeface="Cambria" panose="02040503050406030204" pitchFamily="18" charset="0"/>
              </a:rPr>
              <a:t>wiktymizacji</a:t>
            </a:r>
            <a:r>
              <a:rPr lang="pl-PL"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2301170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9960C54-79A4-8888-E82F-DB24BCFD9F9D}"/>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BDD545F9-FCF8-75E8-4F19-EB391008E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FA4C1377-3EDA-CB69-7E8E-795DA8FAD4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A7103AD8-21C2-21A1-4F29-544435BB0F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8F467AFB-2524-C286-22F7-869FE4C31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88928568-9640-3732-A81C-818522715F13}"/>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uzasadnienie</a:t>
            </a:r>
          </a:p>
        </p:txBody>
      </p:sp>
      <p:sp>
        <p:nvSpPr>
          <p:cNvPr id="32" name="Rectangle 26">
            <a:extLst>
              <a:ext uri="{FF2B5EF4-FFF2-40B4-BE49-F238E27FC236}">
                <a16:creationId xmlns:a16="http://schemas.microsoft.com/office/drawing/2014/main" id="{4CF3E5A6-7A4B-CE8C-1612-C194AACB8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6CFFE2C1-18F3-FE45-8377-FF99B2CF9D93}"/>
              </a:ext>
            </a:extLst>
          </p:cNvPr>
          <p:cNvSpPr>
            <a:spLocks noGrp="1"/>
          </p:cNvSpPr>
          <p:nvPr>
            <p:ph idx="1"/>
          </p:nvPr>
        </p:nvSpPr>
        <p:spPr>
          <a:xfrm>
            <a:off x="5617886" y="725394"/>
            <a:ext cx="6269314" cy="5407212"/>
          </a:xfrm>
        </p:spPr>
        <p:txBody>
          <a:bodyPr anchor="ctr">
            <a:noAutofit/>
          </a:bodyPr>
          <a:lstStyle/>
          <a:p>
            <a:pPr marL="0" indent="0" algn="just">
              <a:lnSpc>
                <a:spcPct val="100000"/>
              </a:lnSpc>
              <a:buNone/>
            </a:pPr>
            <a:r>
              <a:rPr lang="pl-PL" dirty="0">
                <a:latin typeface="Cambria" panose="02040503050406030204" pitchFamily="18" charset="0"/>
                <a:ea typeface="Cambria" panose="02040503050406030204" pitchFamily="18" charset="0"/>
              </a:rPr>
              <a:t>„Szacuje się, że w Polsce jedynie co piąty gwałt jest zgłaszany, a tylko jedno na cztery postępowanie kończy się potwierdzeniem przestępstwa. Ofiary muszą udowodnić, że do czynności seksualnej doszło pod wpływem przemocy (gwałtu) i że stawiały opór wystarczająco mocno, aby np. przyciągnąć uwagę świadków lub pozostawić ślady na ciele ofiary. Nie ściga się zatem zgwałcenia, jeśli ofiara nie stawiała oporu, np. zdając sobie sprawę z bezcelowości wobec przeważającej siły sprawcy/sprawców lub w obawie o eskalację przemocy w odpowiedzi na opór. Ciężar dowodu leży zatem po stronie ofiary i tego, czy swój sprzeciw potrafi udowodnić przed organami ścigania i wymiarem sprawiedliwości. Odpowiedzialność za przemoc zawsze winna jednak spadać na sprawcę, który nie uzyskał dobrowolnej i świadomej zgody na obcowanie płciowe i mimo braku tej zgody doprowadził do obcowania.”</a:t>
            </a:r>
          </a:p>
        </p:txBody>
      </p:sp>
    </p:spTree>
    <p:extLst>
      <p:ext uri="{BB962C8B-B14F-4D97-AF65-F5344CB8AC3E}">
        <p14:creationId xmlns:p14="http://schemas.microsoft.com/office/powerpoint/2010/main" val="427032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1B13F19-4A39-79CE-2161-AD73ED264F6C}"/>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F6B3230-CC97-0EE0-F84D-5D6F9A8C7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a:extLst>
              <a:ext uri="{FF2B5EF4-FFF2-40B4-BE49-F238E27FC236}">
                <a16:creationId xmlns:a16="http://schemas.microsoft.com/office/drawing/2014/main" id="{934EEDC6-91EA-8240-4C0F-3985A8D800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3" name="Oval 12">
              <a:extLst>
                <a:ext uri="{FF2B5EF4-FFF2-40B4-BE49-F238E27FC236}">
                  <a16:creationId xmlns:a16="http://schemas.microsoft.com/office/drawing/2014/main" id="{EC18C70A-324E-9D03-3A28-6A03205E4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B9324CE1-0AF4-4E35-DB1B-2096EFD326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5B03C0E2-6CEC-BD3F-F984-D040359B571C}"/>
              </a:ext>
            </a:extLst>
          </p:cNvPr>
          <p:cNvSpPr>
            <a:spLocks noGrp="1"/>
          </p:cNvSpPr>
          <p:nvPr>
            <p:ph type="title"/>
          </p:nvPr>
        </p:nvSpPr>
        <p:spPr>
          <a:xfrm>
            <a:off x="1490145" y="2376862"/>
            <a:ext cx="2640646" cy="2104273"/>
          </a:xfrm>
          <a:noFill/>
        </p:spPr>
        <p:txBody>
          <a:bodyPr>
            <a:normAutofit/>
          </a:bodyPr>
          <a:lstStyle/>
          <a:p>
            <a:pPr algn="ctr"/>
            <a:r>
              <a:rPr lang="pl-PL" sz="2400" dirty="0">
                <a:solidFill>
                  <a:srgbClr val="FFFFFF"/>
                </a:solidFill>
                <a:latin typeface="Cambria" panose="02040503050406030204" pitchFamily="18" charset="0"/>
                <a:ea typeface="Cambria" panose="02040503050406030204" pitchFamily="18" charset="0"/>
              </a:rPr>
              <a:t>Projekt z 14 lutego 2024 r.</a:t>
            </a:r>
          </a:p>
        </p:txBody>
      </p:sp>
      <p:sp>
        <p:nvSpPr>
          <p:cNvPr id="16" name="Rectangle 15">
            <a:extLst>
              <a:ext uri="{FF2B5EF4-FFF2-40B4-BE49-F238E27FC236}">
                <a16:creationId xmlns:a16="http://schemas.microsoft.com/office/drawing/2014/main" id="{6A52743D-910C-C2FC-EC9D-2965BF35C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68B2214A-DA37-F957-3A43-D6B908CF612B}"/>
              </a:ext>
            </a:extLst>
          </p:cNvPr>
          <p:cNvSpPr>
            <a:spLocks noGrp="1"/>
          </p:cNvSpPr>
          <p:nvPr>
            <p:ph idx="1"/>
          </p:nvPr>
        </p:nvSpPr>
        <p:spPr>
          <a:xfrm>
            <a:off x="6081089" y="725394"/>
            <a:ext cx="5142658" cy="5407212"/>
          </a:xfrm>
        </p:spPr>
        <p:txBody>
          <a:bodyPr anchor="ctr">
            <a:normAutofit/>
          </a:bodyPr>
          <a:lstStyle/>
          <a:p>
            <a:pPr algn="just"/>
            <a:r>
              <a:rPr lang="pl-PL" sz="2400" dirty="0">
                <a:latin typeface="Cambria" panose="02040503050406030204" pitchFamily="18" charset="0"/>
                <a:ea typeface="Cambria" panose="02040503050406030204" pitchFamily="18" charset="0"/>
              </a:rPr>
              <a:t>Art. 197 § 1. Kto doprowadza inną osobę do obcowania płciowego bez wcześniejszego wyrażenia świadomej i dobrowolnej zgody przez tę osobę, podlega karze pozbawienia wolności na czas nie krótszy od lat 3.</a:t>
            </a:r>
          </a:p>
        </p:txBody>
      </p:sp>
    </p:spTree>
    <p:extLst>
      <p:ext uri="{BB962C8B-B14F-4D97-AF65-F5344CB8AC3E}">
        <p14:creationId xmlns:p14="http://schemas.microsoft.com/office/powerpoint/2010/main" val="426901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ymbol zastępczy zawartości 4" descr="Obraz zawierający tekst, zrzut ekranu, Czcionka, numer&#10;&#10;Zawartość wygenerowana przez sztuczną inteligencję może być niepoprawna.">
            <a:extLst>
              <a:ext uri="{FF2B5EF4-FFF2-40B4-BE49-F238E27FC236}">
                <a16:creationId xmlns:a16="http://schemas.microsoft.com/office/drawing/2014/main" id="{316720D2-467B-E5BF-1720-BCD5B91529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3310" y="963385"/>
            <a:ext cx="6910069" cy="4931229"/>
          </a:xfrm>
        </p:spPr>
      </p:pic>
      <p:sp>
        <p:nvSpPr>
          <p:cNvPr id="6" name="pole tekstowe 5">
            <a:extLst>
              <a:ext uri="{FF2B5EF4-FFF2-40B4-BE49-F238E27FC236}">
                <a16:creationId xmlns:a16="http://schemas.microsoft.com/office/drawing/2014/main" id="{EB748647-A622-6F4C-8C28-5FBD40F05372}"/>
              </a:ext>
            </a:extLst>
          </p:cNvPr>
          <p:cNvSpPr txBox="1"/>
          <p:nvPr/>
        </p:nvSpPr>
        <p:spPr>
          <a:xfrm>
            <a:off x="1055914" y="6128657"/>
            <a:ext cx="9035143" cy="461665"/>
          </a:xfrm>
          <a:prstGeom prst="rect">
            <a:avLst/>
          </a:prstGeom>
          <a:noFill/>
        </p:spPr>
        <p:txBody>
          <a:bodyPr wrap="square" rtlCol="0">
            <a:spAutoFit/>
          </a:bodyPr>
          <a:lstStyle/>
          <a:p>
            <a:r>
              <a:rPr lang="pl-PL" sz="1200" dirty="0">
                <a:latin typeface="Cambria" panose="02040503050406030204" pitchFamily="18" charset="0"/>
                <a:ea typeface="Cambria" panose="02040503050406030204" pitchFamily="18" charset="0"/>
              </a:rPr>
              <a:t>https://fakty.tvn24.pl/zobacz-fakty/zmiana-definicji-gwaltu-i-rozne-glosy-z-pis-nie-wszyscy-uwazaja-ze-nowe-prawo-bedzie-zle-st7982034</a:t>
            </a:r>
          </a:p>
        </p:txBody>
      </p:sp>
    </p:spTree>
    <p:extLst>
      <p:ext uri="{BB962C8B-B14F-4D97-AF65-F5344CB8AC3E}">
        <p14:creationId xmlns:p14="http://schemas.microsoft.com/office/powerpoint/2010/main" val="717335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C46BF6C-EFA2-2603-9F5D-85508216DD3F}"/>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44FCBF03-60F4-9590-C8F1-4F065A466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57B04BBF-4D34-A05D-1961-598CD35AD8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67DC467C-487A-D5C2-30C1-1F8E05FB03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7E3A6756-A7A9-9D2C-B7E8-7B1D8E1815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1AFB290D-EDA2-1E17-8F60-DCD7118CF619}"/>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Domniemanie niewinności i ciężar dowodu</a:t>
            </a:r>
          </a:p>
        </p:txBody>
      </p:sp>
      <p:sp>
        <p:nvSpPr>
          <p:cNvPr id="32" name="Rectangle 26">
            <a:extLst>
              <a:ext uri="{FF2B5EF4-FFF2-40B4-BE49-F238E27FC236}">
                <a16:creationId xmlns:a16="http://schemas.microsoft.com/office/drawing/2014/main" id="{1165F920-55E6-1AE1-496C-EC0A5D13A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577778CD-CB6E-2B4C-CA70-93FEFCD1F5AB}"/>
              </a:ext>
            </a:extLst>
          </p:cNvPr>
          <p:cNvSpPr>
            <a:spLocks noGrp="1"/>
          </p:cNvSpPr>
          <p:nvPr>
            <p:ph idx="1"/>
          </p:nvPr>
        </p:nvSpPr>
        <p:spPr>
          <a:xfrm>
            <a:off x="5617886" y="725394"/>
            <a:ext cx="6269314" cy="5407212"/>
          </a:xfrm>
        </p:spPr>
        <p:txBody>
          <a:bodyPr anchor="ctr">
            <a:noAutofit/>
          </a:bodyPr>
          <a:lstStyle/>
          <a:p>
            <a:pPr algn="just">
              <a:lnSpc>
                <a:spcPct val="100000"/>
              </a:lnSpc>
            </a:pPr>
            <a:r>
              <a:rPr lang="pl-PL" dirty="0">
                <a:latin typeface="Cambria" panose="02040503050406030204" pitchFamily="18" charset="0"/>
                <a:ea typeface="Cambria" panose="02040503050406030204" pitchFamily="18" charset="0"/>
              </a:rPr>
              <a:t>Zmiana treści przepisu w żaden sposób nie ingeruje w zasadę domniemania niewinności. Nadal, zgodnie z art. 42 ust. 3 Konstytucji RP oraz 5 § 1 k.p.k.  oskarżonego uważa się za niewinnego, dopóki wina jego nie zostanie udowodniona i stwierdzona prawomocnym wyrokiem.</a:t>
            </a:r>
          </a:p>
          <a:p>
            <a:pPr algn="just">
              <a:lnSpc>
                <a:spcPct val="100000"/>
              </a:lnSpc>
            </a:pPr>
            <a:r>
              <a:rPr lang="pl-PL" dirty="0">
                <a:latin typeface="Cambria" panose="02040503050406030204" pitchFamily="18" charset="0"/>
                <a:ea typeface="Cambria" panose="02040503050406030204" pitchFamily="18" charset="0"/>
              </a:rPr>
              <a:t>W dalszym ciągu to oskarżyciel musi udowodnić winę oskarżonego, a oskarżony nie ma obowiązku dostarczania dowodów na swoją niewinność oraz przysługuje mu prawo do obrony we wszystkich stadiach postępowania (art. 42 ust. 2 Konstytucji RP, art. 6 </a:t>
            </a:r>
            <a:r>
              <a:rPr lang="pl-PL">
                <a:latin typeface="Cambria" panose="02040503050406030204" pitchFamily="18" charset="0"/>
                <a:ea typeface="Cambria" panose="02040503050406030204" pitchFamily="18" charset="0"/>
              </a:rPr>
              <a:t>k.p.k.).</a:t>
            </a:r>
            <a:endParaRPr lang="pl-PL" dirty="0">
              <a:latin typeface="Cambria" panose="02040503050406030204" pitchFamily="18" charset="0"/>
              <a:ea typeface="Cambria" panose="02040503050406030204" pitchFamily="18" charset="0"/>
            </a:endParaRPr>
          </a:p>
          <a:p>
            <a:pPr algn="just">
              <a:lnSpc>
                <a:spcPct val="100000"/>
              </a:lnSpc>
            </a:pPr>
            <a:r>
              <a:rPr lang="pl-PL" dirty="0">
                <a:latin typeface="Cambria" panose="02040503050406030204" pitchFamily="18" charset="0"/>
                <a:ea typeface="Cambria" panose="02040503050406030204" pitchFamily="18" charset="0"/>
              </a:rPr>
              <a:t>Ponadto, zgodnie z art. 5 § 2 k.p.k. niedające się usunąć wątpliwości rozstrzyga się na korzyść oskarżonego.</a:t>
            </a:r>
          </a:p>
        </p:txBody>
      </p:sp>
    </p:spTree>
    <p:extLst>
      <p:ext uri="{BB962C8B-B14F-4D97-AF65-F5344CB8AC3E}">
        <p14:creationId xmlns:p14="http://schemas.microsoft.com/office/powerpoint/2010/main" val="2151184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17436FF-30B8-12CC-A4BC-66853F967657}"/>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F62770D8-A927-AC30-BC40-FEFECF6D5B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A794D0F9-2C33-4698-F81D-100BC27B7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D80C8263-992D-E39D-E65C-36D5E35B00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B22CD8E4-D5A4-2D7E-F907-C9A7B9731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5896B9B8-1138-7D4E-E345-F646D6A610FC}"/>
              </a:ext>
            </a:extLst>
          </p:cNvPr>
          <p:cNvSpPr>
            <a:spLocks noGrp="1"/>
          </p:cNvSpPr>
          <p:nvPr>
            <p:ph type="title"/>
          </p:nvPr>
        </p:nvSpPr>
        <p:spPr>
          <a:xfrm>
            <a:off x="1449160" y="2376861"/>
            <a:ext cx="2722615"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Art. 197 § 1 k.k. od 13 lutego 2025 r.</a:t>
            </a:r>
          </a:p>
        </p:txBody>
      </p:sp>
      <p:sp>
        <p:nvSpPr>
          <p:cNvPr id="32" name="Rectangle 26">
            <a:extLst>
              <a:ext uri="{FF2B5EF4-FFF2-40B4-BE49-F238E27FC236}">
                <a16:creationId xmlns:a16="http://schemas.microsoft.com/office/drawing/2014/main" id="{F7C010BB-3027-A021-DE64-EBC5C9BBF5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6CC5CC55-6646-EF88-A58D-E082C15EEBFB}"/>
              </a:ext>
            </a:extLst>
          </p:cNvPr>
          <p:cNvSpPr>
            <a:spLocks noGrp="1"/>
          </p:cNvSpPr>
          <p:nvPr>
            <p:ph idx="1"/>
          </p:nvPr>
        </p:nvSpPr>
        <p:spPr>
          <a:xfrm>
            <a:off x="5617886" y="725394"/>
            <a:ext cx="6269314" cy="5407212"/>
          </a:xfrm>
        </p:spPr>
        <p:txBody>
          <a:bodyPr anchor="ctr">
            <a:noAutofit/>
          </a:bodyPr>
          <a:lstStyle/>
          <a:p>
            <a:pPr marL="0" indent="0" algn="just">
              <a:lnSpc>
                <a:spcPct val="100000"/>
              </a:lnSpc>
              <a:buNone/>
            </a:pPr>
            <a:r>
              <a:rPr lang="pl-PL" dirty="0">
                <a:latin typeface="Cambria" panose="02040503050406030204" pitchFamily="18" charset="0"/>
                <a:ea typeface="Cambria" panose="02040503050406030204" pitchFamily="18" charset="0"/>
              </a:rPr>
              <a:t>Art. 197 § 1. Kto doprowadza inną osobę do obcowania płciowego przemocą, groźbą bezprawną, podstępem lub w inny sposób mimo braku jej zgody, podlega karze pozbawienia wolności od lat 2 do 15.</a:t>
            </a:r>
          </a:p>
        </p:txBody>
      </p:sp>
    </p:spTree>
    <p:extLst>
      <p:ext uri="{BB962C8B-B14F-4D97-AF65-F5344CB8AC3E}">
        <p14:creationId xmlns:p14="http://schemas.microsoft.com/office/powerpoint/2010/main" val="2583015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9109CA-6498-A5B3-359E-FF042F206E57}"/>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CAD22FB0-3E6F-7322-5A53-C7161CAC8D7B}"/>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uzasadnienie</a:t>
            </a:r>
          </a:p>
        </p:txBody>
      </p:sp>
      <p:sp>
        <p:nvSpPr>
          <p:cNvPr id="32" name="Rectangle 2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C94E4293-45DD-374A-76C4-B037D47364E4}"/>
              </a:ext>
            </a:extLst>
          </p:cNvPr>
          <p:cNvSpPr>
            <a:spLocks noGrp="1"/>
          </p:cNvSpPr>
          <p:nvPr>
            <p:ph idx="1"/>
          </p:nvPr>
        </p:nvSpPr>
        <p:spPr>
          <a:xfrm>
            <a:off x="5617886" y="725394"/>
            <a:ext cx="6269314" cy="5407212"/>
          </a:xfrm>
        </p:spPr>
        <p:txBody>
          <a:bodyPr anchor="ctr">
            <a:noAutofit/>
          </a:bodyPr>
          <a:lstStyle/>
          <a:p>
            <a:pPr marL="0" indent="0" algn="just">
              <a:lnSpc>
                <a:spcPct val="100000"/>
              </a:lnSpc>
              <a:buNone/>
            </a:pPr>
            <a:r>
              <a:rPr lang="pl-PL" dirty="0">
                <a:latin typeface="Cambria" panose="02040503050406030204" pitchFamily="18" charset="0"/>
                <a:ea typeface="Cambria" panose="02040503050406030204" pitchFamily="18" charset="0"/>
              </a:rPr>
              <a:t>„Przestępstwa o charakterze seksualnym, a w szczególności zgwałcenie, zwane niegdyś zniewoleniem, należą do najbardziej drastycznych form przemocy i naruszeń elementarnych praw i wolności człowieka, które jednocześnie wprost odwrotnie do ciężaru przestępstwa, zbyt rzadko spotykają się z adekwatną reakcją organów ścigania i wymiaru sprawiedliwości. Zgłaszalność przemocy seksualnej jest na niskim poziomie, do czego przyczynia się pobłażliwość wymiaru sprawiedliwości i procent wyroków wydawanych z warunkowym zawieszeniem kary, które zniechęcają osoby pokrzywdzone do zgłaszania przestępstwa i podejmowania kroków prawnych. Bogata literatura naukowa i publicystyczna oraz presja społeczna nie wpływają na zmianę praktyki, także dokonująca się zmiana linii orzeczniczej Sądu Najwyższego bez korekty kodeksowej nie przyniosła spodziewanych efektów.”</a:t>
            </a:r>
          </a:p>
        </p:txBody>
      </p:sp>
    </p:spTree>
    <p:extLst>
      <p:ext uri="{BB962C8B-B14F-4D97-AF65-F5344CB8AC3E}">
        <p14:creationId xmlns:p14="http://schemas.microsoft.com/office/powerpoint/2010/main" val="981547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ymbol zastępczy zawartości 4" descr="Obraz zawierający tekst, zrzut ekranu, numer, Czcionka&#10;&#10;Zawartość wygenerowana przez sztuczną inteligencję może być niepoprawna.">
            <a:extLst>
              <a:ext uri="{FF2B5EF4-FFF2-40B4-BE49-F238E27FC236}">
                <a16:creationId xmlns:a16="http://schemas.microsoft.com/office/drawing/2014/main" id="{E66748FA-C3D7-7D17-37DD-B709DC8593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7718" y="1971378"/>
            <a:ext cx="8176563" cy="2915243"/>
          </a:xfrm>
        </p:spPr>
      </p:pic>
    </p:spTree>
    <p:extLst>
      <p:ext uri="{BB962C8B-B14F-4D97-AF65-F5344CB8AC3E}">
        <p14:creationId xmlns:p14="http://schemas.microsoft.com/office/powerpoint/2010/main" val="4163210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E2D75-C71B-F57D-7426-79A703815551}"/>
            </a:ext>
          </a:extLst>
        </p:cNvPr>
        <p:cNvGrpSpPr/>
        <p:nvPr/>
      </p:nvGrpSpPr>
      <p:grpSpPr>
        <a:xfrm>
          <a:off x="0" y="0"/>
          <a:ext cx="0" cy="0"/>
          <a:chOff x="0" y="0"/>
          <a:chExt cx="0" cy="0"/>
        </a:xfrm>
      </p:grpSpPr>
      <p:pic>
        <p:nvPicPr>
          <p:cNvPr id="6" name="Symbol zastępczy zawartości 5" descr="Obraz zawierający tekst, zrzut ekranu, numer, Czcionka&#10;&#10;Zawartość wygenerowana przez sztuczną inteligencję może być niepoprawna.">
            <a:extLst>
              <a:ext uri="{FF2B5EF4-FFF2-40B4-BE49-F238E27FC236}">
                <a16:creationId xmlns:a16="http://schemas.microsoft.com/office/drawing/2014/main" id="{A9CF0F6F-58AF-DF0B-3117-7A43FC27EA6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251" y="2287554"/>
            <a:ext cx="11877497" cy="2282891"/>
          </a:xfrm>
        </p:spPr>
      </p:pic>
    </p:spTree>
    <p:extLst>
      <p:ext uri="{BB962C8B-B14F-4D97-AF65-F5344CB8AC3E}">
        <p14:creationId xmlns:p14="http://schemas.microsoft.com/office/powerpoint/2010/main" val="1149202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3399F4-0D4D-118E-DF7B-C90217C79029}"/>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73E621BF-8E8D-C5B3-9732-131E1DBAA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22CF8825-F304-AC5D-6442-62A97AEDFB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7D307D99-DE17-5FF7-8481-16B7FE9EAB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526234DC-DAA4-B5B3-63BA-9988DDA18C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C038F01F-5FA3-3AE2-CD37-69C986E34556}"/>
              </a:ext>
            </a:extLst>
          </p:cNvPr>
          <p:cNvSpPr>
            <a:spLocks noGrp="1"/>
          </p:cNvSpPr>
          <p:nvPr>
            <p:ph type="title"/>
          </p:nvPr>
        </p:nvSpPr>
        <p:spPr>
          <a:xfrm>
            <a:off x="1490145" y="2376862"/>
            <a:ext cx="2640646" cy="2104273"/>
          </a:xfrm>
          <a:noFill/>
        </p:spPr>
        <p:txBody>
          <a:bodyPr>
            <a:normAutofit/>
          </a:bodyPr>
          <a:lstStyle/>
          <a:p>
            <a:pPr algn="ctr"/>
            <a:r>
              <a:rPr lang="pl-PL" sz="2800" dirty="0" err="1">
                <a:solidFill>
                  <a:srgbClr val="FFFFFF"/>
                </a:solidFill>
                <a:latin typeface="Cambria" panose="02040503050406030204" pitchFamily="18" charset="0"/>
                <a:ea typeface="Cambria" panose="02040503050406030204" pitchFamily="18" charset="0"/>
              </a:rPr>
              <a:t>Wiktymizacja</a:t>
            </a:r>
            <a:r>
              <a:rPr lang="pl-PL" sz="2800" dirty="0">
                <a:solidFill>
                  <a:srgbClr val="FFFFFF"/>
                </a:solidFill>
                <a:latin typeface="Cambria" panose="02040503050406030204" pitchFamily="18" charset="0"/>
                <a:ea typeface="Cambria" panose="02040503050406030204" pitchFamily="18" charset="0"/>
              </a:rPr>
              <a:t> wtórna</a:t>
            </a:r>
          </a:p>
        </p:txBody>
      </p:sp>
      <p:sp>
        <p:nvSpPr>
          <p:cNvPr id="32" name="Rectangle 26">
            <a:extLst>
              <a:ext uri="{FF2B5EF4-FFF2-40B4-BE49-F238E27FC236}">
                <a16:creationId xmlns:a16="http://schemas.microsoft.com/office/drawing/2014/main" id="{0F6E3FCA-1C33-F06F-03D8-0E75A8097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4BC4409C-0E76-DD46-682F-3959915E6F7C}"/>
              </a:ext>
            </a:extLst>
          </p:cNvPr>
          <p:cNvSpPr>
            <a:spLocks noGrp="1"/>
          </p:cNvSpPr>
          <p:nvPr>
            <p:ph idx="1"/>
          </p:nvPr>
        </p:nvSpPr>
        <p:spPr>
          <a:xfrm>
            <a:off x="5617886" y="725394"/>
            <a:ext cx="6269314" cy="5407212"/>
          </a:xfrm>
        </p:spPr>
        <p:txBody>
          <a:bodyPr anchor="ctr">
            <a:noAutofit/>
          </a:bodyPr>
          <a:lstStyle/>
          <a:p>
            <a:pPr marL="0" indent="0" algn="just">
              <a:lnSpc>
                <a:spcPct val="100000"/>
              </a:lnSpc>
              <a:buNone/>
            </a:pPr>
            <a:r>
              <a:rPr lang="pl-PL" dirty="0">
                <a:latin typeface="Cambria" panose="02040503050406030204" pitchFamily="18" charset="0"/>
                <a:ea typeface="Cambria" panose="02040503050406030204" pitchFamily="18" charset="0"/>
              </a:rPr>
              <a:t>Zjawisko, będące następstwem </a:t>
            </a:r>
            <a:r>
              <a:rPr lang="pl-PL" dirty="0" err="1">
                <a:latin typeface="Cambria" panose="02040503050406030204" pitchFamily="18" charset="0"/>
                <a:ea typeface="Cambria" panose="02040503050406030204" pitchFamily="18" charset="0"/>
              </a:rPr>
              <a:t>wiktymizacji</a:t>
            </a:r>
            <a:r>
              <a:rPr lang="pl-PL" dirty="0">
                <a:latin typeface="Cambria" panose="02040503050406030204" pitchFamily="18" charset="0"/>
                <a:ea typeface="Cambria" panose="02040503050406030204" pitchFamily="18" charset="0"/>
              </a:rPr>
              <a:t> pierwotnej, polegające na doznaniu dodatkowej krzywdy i cierpienia wskutek reakcji innych osób – np. wymiaru sprawiedliwości, bliskich, mediów.</a:t>
            </a:r>
          </a:p>
        </p:txBody>
      </p:sp>
    </p:spTree>
    <p:extLst>
      <p:ext uri="{BB962C8B-B14F-4D97-AF65-F5344CB8AC3E}">
        <p14:creationId xmlns:p14="http://schemas.microsoft.com/office/powerpoint/2010/main" val="3148601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FCBBF7F-9FDE-8BBD-2D66-FA7D5BA80B14}"/>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3EBB160C-0B95-8BA9-3268-BF62186284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297E93C5-2C59-21A4-A938-405CEFF000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46C7BCD9-94D0-A3C2-152D-968E76551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EA71106E-4A5F-1AF1-97DF-CDF1899A78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4DCC7829-2B12-7FD8-07AE-CEBFA4B079ED}"/>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uzasadnienie</a:t>
            </a:r>
          </a:p>
        </p:txBody>
      </p:sp>
      <p:sp>
        <p:nvSpPr>
          <p:cNvPr id="32" name="Rectangle 26">
            <a:extLst>
              <a:ext uri="{FF2B5EF4-FFF2-40B4-BE49-F238E27FC236}">
                <a16:creationId xmlns:a16="http://schemas.microsoft.com/office/drawing/2014/main" id="{B1F5D710-BD54-BBBC-E699-198EDACE1E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FCDD0D74-3B64-26D4-DC3F-D64461DEAC37}"/>
              </a:ext>
            </a:extLst>
          </p:cNvPr>
          <p:cNvSpPr>
            <a:spLocks noGrp="1"/>
          </p:cNvSpPr>
          <p:nvPr>
            <p:ph idx="1"/>
          </p:nvPr>
        </p:nvSpPr>
        <p:spPr>
          <a:xfrm>
            <a:off x="5617886" y="725394"/>
            <a:ext cx="6269314" cy="5407212"/>
          </a:xfrm>
        </p:spPr>
        <p:txBody>
          <a:bodyPr anchor="ctr">
            <a:noAutofit/>
          </a:bodyPr>
          <a:lstStyle/>
          <a:p>
            <a:pPr marL="0" indent="0" algn="just">
              <a:lnSpc>
                <a:spcPct val="100000"/>
              </a:lnSpc>
              <a:buNone/>
            </a:pPr>
            <a:r>
              <a:rPr lang="pl-PL" dirty="0">
                <a:latin typeface="Cambria" panose="02040503050406030204" pitchFamily="18" charset="0"/>
                <a:ea typeface="Cambria" panose="02040503050406030204" pitchFamily="18" charset="0"/>
              </a:rPr>
              <a:t>„Najnowszym i najbardziej kompleksowym aktem prawa międzynarodowego, z którego wynika konieczność zmiany definicji gwałtu na gruncie polskiego kodeksu karnego, jest Konwencja Rady Europy o zapobieganiu i zwalczaniu przemocy wobec kobiet i przemocy domowej, sporządzona w Stambule dnia 11 maja 2011 roku. Konwencja stambulska ratyfikowana przez Polskę w kwietniu 2015 roku wskazuje wyraźnie, że do gwałtu dochodzi zawsze, gdy zabrakło świadomej i dobrowolnej zgody na każde obcowanie płciowe.”</a:t>
            </a:r>
          </a:p>
        </p:txBody>
      </p:sp>
    </p:spTree>
    <p:extLst>
      <p:ext uri="{BB962C8B-B14F-4D97-AF65-F5344CB8AC3E}">
        <p14:creationId xmlns:p14="http://schemas.microsoft.com/office/powerpoint/2010/main" val="476607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B72D3E0-FC46-EF0F-FA4B-483FC2AD00A0}"/>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74B5CEEA-948C-5385-B27A-2D65F4BE2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946E2C0F-4D67-8AFD-D4AB-0DEF5FD4B0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E2D29200-67C9-0D0E-3D29-CE5C86535C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400DEFAC-6375-9F15-3834-A8776D8D2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4717B83F-0B8E-7708-6015-2FB26D83DEBC}"/>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Art. 36 konwencji stambulskiej</a:t>
            </a:r>
          </a:p>
        </p:txBody>
      </p:sp>
      <p:sp>
        <p:nvSpPr>
          <p:cNvPr id="32" name="Rectangle 26">
            <a:extLst>
              <a:ext uri="{FF2B5EF4-FFF2-40B4-BE49-F238E27FC236}">
                <a16:creationId xmlns:a16="http://schemas.microsoft.com/office/drawing/2014/main" id="{9C281A54-3E70-ED1E-B8A6-110AF580F4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858F49BA-E6A2-2FFE-CD02-32DFFD9B3268}"/>
              </a:ext>
            </a:extLst>
          </p:cNvPr>
          <p:cNvSpPr>
            <a:spLocks noGrp="1"/>
          </p:cNvSpPr>
          <p:nvPr>
            <p:ph idx="1"/>
          </p:nvPr>
        </p:nvSpPr>
        <p:spPr>
          <a:xfrm>
            <a:off x="5617886" y="1072866"/>
            <a:ext cx="6269314" cy="5407212"/>
          </a:xfrm>
        </p:spPr>
        <p:txBody>
          <a:bodyPr anchor="ctr">
            <a:noAutofit/>
          </a:bodyPr>
          <a:lstStyle/>
          <a:p>
            <a:pPr marL="457200" indent="-457200" algn="just">
              <a:lnSpc>
                <a:spcPct val="100000"/>
              </a:lnSpc>
              <a:buAutoNum type="arabicPeriod"/>
            </a:pPr>
            <a:r>
              <a:rPr lang="pl-PL" dirty="0">
                <a:latin typeface="Cambria" panose="02040503050406030204" pitchFamily="18" charset="0"/>
                <a:ea typeface="Cambria" panose="02040503050406030204" pitchFamily="18" charset="0"/>
              </a:rPr>
              <a:t>Strony przyjmą konieczne środki ustawodawcze lub inne środki  w celu zapewnienia, by za następujące umyślne czynności groziła odpowiedzialność karna:</a:t>
            </a:r>
          </a:p>
          <a:p>
            <a:pPr marL="617220" lvl="1" indent="-342900" algn="just">
              <a:lnSpc>
                <a:spcPct val="100000"/>
              </a:lnSpc>
              <a:buFont typeface="+mj-lt"/>
              <a:buAutoNum type="alphaLcPeriod"/>
            </a:pPr>
            <a:r>
              <a:rPr lang="pl-PL" dirty="0">
                <a:latin typeface="Cambria" panose="02040503050406030204" pitchFamily="18" charset="0"/>
                <a:ea typeface="Cambria" panose="02040503050406030204" pitchFamily="18" charset="0"/>
              </a:rPr>
              <a:t>penetracja waginalna, analna lub oralna o charakterze seksualnym ciała innej osoby jakąkolwiek częścią ciała lub przedmiotem, bez jej zgody,</a:t>
            </a:r>
          </a:p>
          <a:p>
            <a:pPr marL="617220" lvl="1" indent="-342900" algn="just">
              <a:lnSpc>
                <a:spcPct val="100000"/>
              </a:lnSpc>
              <a:buFont typeface="+mj-lt"/>
              <a:buAutoNum type="alphaLcPeriod"/>
            </a:pPr>
            <a:r>
              <a:rPr lang="pl-PL" dirty="0">
                <a:latin typeface="Cambria" panose="02040503050406030204" pitchFamily="18" charset="0"/>
                <a:ea typeface="Cambria" panose="02040503050406030204" pitchFamily="18" charset="0"/>
              </a:rPr>
              <a:t>inne czynności o charakterze seksualnym wobec innej osoby, bez jej zgody,</a:t>
            </a:r>
          </a:p>
          <a:p>
            <a:pPr marL="617220" lvl="1" indent="-342900" algn="just">
              <a:lnSpc>
                <a:spcPct val="100000"/>
              </a:lnSpc>
              <a:buFont typeface="+mj-lt"/>
              <a:buAutoNum type="alphaLcPeriod"/>
            </a:pPr>
            <a:r>
              <a:rPr lang="pl-PL" dirty="0">
                <a:latin typeface="Cambria" panose="02040503050406030204" pitchFamily="18" charset="0"/>
                <a:ea typeface="Cambria" panose="02040503050406030204" pitchFamily="18" charset="0"/>
              </a:rPr>
              <a:t>doprowadzenie innej osoby, bez jej zgody, do podjęcia czynności o charakterze seksualnym z osobą trzecią.</a:t>
            </a:r>
          </a:p>
          <a:p>
            <a:pPr marL="342900" indent="-342900" algn="just">
              <a:lnSpc>
                <a:spcPct val="100000"/>
              </a:lnSpc>
              <a:buFont typeface="+mj-lt"/>
              <a:buAutoNum type="arabicPeriod"/>
            </a:pPr>
            <a:r>
              <a:rPr lang="pl-PL" dirty="0">
                <a:latin typeface="Cambria" panose="02040503050406030204" pitchFamily="18" charset="0"/>
                <a:ea typeface="Cambria" panose="02040503050406030204" pitchFamily="18" charset="0"/>
              </a:rPr>
              <a:t>Zgoda musi być udzielona dobrowolnie jako wyraz wolnej woli, co należy oceniać w świetle danych okoliczności.</a:t>
            </a:r>
          </a:p>
          <a:p>
            <a:pPr marL="342900" indent="-342900" algn="just">
              <a:lnSpc>
                <a:spcPct val="100000"/>
              </a:lnSpc>
              <a:buFont typeface="+mj-lt"/>
              <a:buAutoNum type="arabicPeriod"/>
            </a:pPr>
            <a:r>
              <a:rPr lang="pl-PL" dirty="0">
                <a:latin typeface="Cambria" panose="02040503050406030204" pitchFamily="18" charset="0"/>
                <a:ea typeface="Cambria" panose="02040503050406030204" pitchFamily="18" charset="0"/>
              </a:rPr>
              <a:t>Strony przyjmą konieczne środki ustawodawcze lub inne środki w celu zapewnienia, by postanowienia ustępu 1 stosowały się również do czynów podejmowanych wobec byłych lub obecnych małżonków lub partnerów, zgodnie z tym, jak to uznaje prawo wewnętrzne.</a:t>
            </a:r>
          </a:p>
          <a:p>
            <a:pPr marL="617220" lvl="1" indent="-342900" algn="just">
              <a:lnSpc>
                <a:spcPct val="100000"/>
              </a:lnSpc>
              <a:buFont typeface="+mj-lt"/>
              <a:buAutoNum type="alphaLcPeriod"/>
            </a:pPr>
            <a:endParaRPr lang="pl-PL" dirty="0">
              <a:latin typeface="Cambria" panose="02040503050406030204" pitchFamily="18" charset="0"/>
              <a:ea typeface="Cambria" panose="02040503050406030204" pitchFamily="18" charset="0"/>
            </a:endParaRPr>
          </a:p>
          <a:p>
            <a:pPr marL="0" indent="0" algn="just">
              <a:lnSpc>
                <a:spcPct val="100000"/>
              </a:lnSpc>
              <a:buNone/>
            </a:pPr>
            <a:endParaRPr lang="pl-PL"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92390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2E6B8B-2279-78F0-A6EA-2B551CC22CFB}"/>
            </a:ext>
          </a:extLst>
        </p:cNvPr>
        <p:cNvGrpSpPr/>
        <p:nvPr/>
      </p:nvGrpSpPr>
      <p:grpSpPr>
        <a:xfrm>
          <a:off x="0" y="0"/>
          <a:ext cx="0" cy="0"/>
          <a:chOff x="0" y="0"/>
          <a:chExt cx="0" cy="0"/>
        </a:xfrm>
      </p:grpSpPr>
      <p:sp useBgFill="1">
        <p:nvSpPr>
          <p:cNvPr id="29" name="Rectangle 20">
            <a:extLst>
              <a:ext uri="{FF2B5EF4-FFF2-40B4-BE49-F238E27FC236}">
                <a16:creationId xmlns:a16="http://schemas.microsoft.com/office/drawing/2014/main" id="{C83F88C3-1488-A991-1F87-189D8FBCB7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2">
            <a:extLst>
              <a:ext uri="{FF2B5EF4-FFF2-40B4-BE49-F238E27FC236}">
                <a16:creationId xmlns:a16="http://schemas.microsoft.com/office/drawing/2014/main" id="{82505490-9390-B925-FA52-331D52B034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4" name="Oval 23">
              <a:extLst>
                <a:ext uri="{FF2B5EF4-FFF2-40B4-BE49-F238E27FC236}">
                  <a16:creationId xmlns:a16="http://schemas.microsoft.com/office/drawing/2014/main" id="{1B165E30-8D75-EC5E-0ADF-F331BF12CF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24">
              <a:extLst>
                <a:ext uri="{FF2B5EF4-FFF2-40B4-BE49-F238E27FC236}">
                  <a16:creationId xmlns:a16="http://schemas.microsoft.com/office/drawing/2014/main" id="{1930FCAE-DE63-26D1-EB18-290319F8F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ytuł 3">
            <a:extLst>
              <a:ext uri="{FF2B5EF4-FFF2-40B4-BE49-F238E27FC236}">
                <a16:creationId xmlns:a16="http://schemas.microsoft.com/office/drawing/2014/main" id="{C1BF28E9-886A-825A-F74A-9C6C3E64644B}"/>
              </a:ext>
            </a:extLst>
          </p:cNvPr>
          <p:cNvSpPr>
            <a:spLocks noGrp="1"/>
          </p:cNvSpPr>
          <p:nvPr>
            <p:ph type="title"/>
          </p:nvPr>
        </p:nvSpPr>
        <p:spPr>
          <a:xfrm>
            <a:off x="1490145" y="2376862"/>
            <a:ext cx="2640646" cy="2104273"/>
          </a:xfrm>
          <a:noFill/>
        </p:spPr>
        <p:txBody>
          <a:bodyPr>
            <a:normAutofit/>
          </a:bodyPr>
          <a:lstStyle/>
          <a:p>
            <a:pPr algn="ctr"/>
            <a:r>
              <a:rPr lang="pl-PL" sz="2800" dirty="0">
                <a:solidFill>
                  <a:srgbClr val="FFFFFF"/>
                </a:solidFill>
                <a:latin typeface="Cambria" panose="02040503050406030204" pitchFamily="18" charset="0"/>
                <a:ea typeface="Cambria" panose="02040503050406030204" pitchFamily="18" charset="0"/>
              </a:rPr>
              <a:t>uzasadnienie</a:t>
            </a:r>
          </a:p>
        </p:txBody>
      </p:sp>
      <p:sp>
        <p:nvSpPr>
          <p:cNvPr id="32" name="Rectangle 26">
            <a:extLst>
              <a:ext uri="{FF2B5EF4-FFF2-40B4-BE49-F238E27FC236}">
                <a16:creationId xmlns:a16="http://schemas.microsoft.com/office/drawing/2014/main" id="{17C37F51-F952-2F55-858E-67F91CB7A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Symbol zastępczy zawartości 4">
            <a:extLst>
              <a:ext uri="{FF2B5EF4-FFF2-40B4-BE49-F238E27FC236}">
                <a16:creationId xmlns:a16="http://schemas.microsoft.com/office/drawing/2014/main" id="{BDA700D5-B8DB-37FD-A5FB-3DB69A56E2D1}"/>
              </a:ext>
            </a:extLst>
          </p:cNvPr>
          <p:cNvSpPr>
            <a:spLocks noGrp="1"/>
          </p:cNvSpPr>
          <p:nvPr>
            <p:ph idx="1"/>
          </p:nvPr>
        </p:nvSpPr>
        <p:spPr>
          <a:xfrm>
            <a:off x="5617886" y="725394"/>
            <a:ext cx="6269314" cy="5407212"/>
          </a:xfrm>
        </p:spPr>
        <p:txBody>
          <a:bodyPr anchor="ctr">
            <a:noAutofit/>
          </a:bodyPr>
          <a:lstStyle/>
          <a:p>
            <a:pPr marL="0" indent="0" algn="just">
              <a:lnSpc>
                <a:spcPct val="100000"/>
              </a:lnSpc>
              <a:buNone/>
            </a:pPr>
            <a:r>
              <a:rPr lang="pl-PL" dirty="0">
                <a:latin typeface="Cambria" panose="02040503050406030204" pitchFamily="18" charset="0"/>
                <a:ea typeface="Cambria" panose="02040503050406030204" pitchFamily="18" charset="0"/>
              </a:rPr>
              <a:t>„Aktualne brzmienie art. 197 § 1. k.k. definiuje zgwałcenie, a także inne przestępstwa seksualne jako naruszenie wolności seksualnej i obyczajności, wskazując na konieczność wyrażenia sprzeciwu wobec niechcianych </a:t>
            </a:r>
            <a:r>
              <a:rPr lang="pl-PL" dirty="0" err="1">
                <a:latin typeface="Cambria" panose="02040503050406030204" pitchFamily="18" charset="0"/>
                <a:ea typeface="Cambria" panose="02040503050406030204" pitchFamily="18" charset="0"/>
              </a:rPr>
              <a:t>zachowań</a:t>
            </a:r>
            <a:r>
              <a:rPr lang="pl-PL" dirty="0">
                <a:latin typeface="Cambria" panose="02040503050406030204" pitchFamily="18" charset="0"/>
                <a:ea typeface="Cambria" panose="02040503050406030204" pitchFamily="18" charset="0"/>
              </a:rPr>
              <a:t> seksualnych.”</a:t>
            </a:r>
          </a:p>
        </p:txBody>
      </p:sp>
    </p:spTree>
    <p:extLst>
      <p:ext uri="{BB962C8B-B14F-4D97-AF65-F5344CB8AC3E}">
        <p14:creationId xmlns:p14="http://schemas.microsoft.com/office/powerpoint/2010/main" val="1048918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TM03090434[[fn=Drewniana czcionka]]</Template>
  <TotalTime>418</TotalTime>
  <Words>1487</Words>
  <Application>Microsoft Office PowerPoint</Application>
  <PresentationFormat>Panoramiczny</PresentationFormat>
  <Paragraphs>51</Paragraphs>
  <Slides>22</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22</vt:i4>
      </vt:variant>
    </vt:vector>
  </HeadingPairs>
  <TitlesOfParts>
    <vt:vector size="29" baseType="lpstr">
      <vt:lpstr>Calibri</vt:lpstr>
      <vt:lpstr>Cambria</vt:lpstr>
      <vt:lpstr>Rockwell</vt:lpstr>
      <vt:lpstr>Rockwell Condensed</vt:lpstr>
      <vt:lpstr>Rockwell Extra Bold</vt:lpstr>
      <vt:lpstr>Wingdings</vt:lpstr>
      <vt:lpstr>Drewniana czcionka</vt:lpstr>
      <vt:lpstr>Art. 197 § 1. k.k. do 13 lutego 2025 r.</vt:lpstr>
      <vt:lpstr>Projekt z 14 lutego 2024 r.</vt:lpstr>
      <vt:lpstr>uzasadnienie</vt:lpstr>
      <vt:lpstr>Prezentacja programu PowerPoint</vt:lpstr>
      <vt:lpstr>Prezentacja programu PowerPoint</vt:lpstr>
      <vt:lpstr>Wiktymizacja wtórna</vt:lpstr>
      <vt:lpstr>uzasadnienie</vt:lpstr>
      <vt:lpstr>Art. 36 konwencji stambulskiej</vt:lpstr>
      <vt:lpstr>uzasadnienie</vt:lpstr>
      <vt:lpstr>przemoc</vt:lpstr>
      <vt:lpstr>Przemoc ekonomiczna</vt:lpstr>
      <vt:lpstr>Przemoc = opór?</vt:lpstr>
      <vt:lpstr>Przemoc = opór?</vt:lpstr>
      <vt:lpstr>Przemoc = opór?</vt:lpstr>
      <vt:lpstr>Groźba bezprawna</vt:lpstr>
      <vt:lpstr>podstęp</vt:lpstr>
      <vt:lpstr>uzasadnienie</vt:lpstr>
      <vt:lpstr>uzasadnienie</vt:lpstr>
      <vt:lpstr>uzasadnienie</vt:lpstr>
      <vt:lpstr>Prezentacja programu PowerPoint</vt:lpstr>
      <vt:lpstr>Domniemanie niewinności i ciężar dowodu</vt:lpstr>
      <vt:lpstr>Art. 197 § 1 k.k. od 13 lutego 2025 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Damian Drabik</dc:creator>
  <cp:lastModifiedBy>Damian Drabik</cp:lastModifiedBy>
  <cp:revision>1</cp:revision>
  <dcterms:created xsi:type="dcterms:W3CDTF">2025-02-25T11:13:06Z</dcterms:created>
  <dcterms:modified xsi:type="dcterms:W3CDTF">2025-03-05T11:12:58Z</dcterms:modified>
</cp:coreProperties>
</file>