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6" autoAdjust="0"/>
    <p:restoredTop sz="94660"/>
  </p:normalViewPr>
  <p:slideViewPr>
    <p:cSldViewPr snapToGrid="0">
      <p:cViewPr varScale="1">
        <p:scale>
          <a:sx n="68" d="100"/>
          <a:sy n="68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568AB-5473-439E-BF60-51F99EF2C45C}" type="datetimeFigureOut">
              <a:rPr lang="pl-PL" smtClean="0"/>
              <a:t>07.11.2017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75789-0A5B-4FD9-AFEC-1BD86F55DF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7013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75789-0A5B-4FD9-AFEC-1BD86F55DFA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070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BA73AF-7450-4D5F-B343-CF6319759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C54ADA5-C0C4-4892-AF39-A6A7076E8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7FA0F7-6D41-4F35-B1BF-BEB1D2318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8336-E192-4A8E-8E66-64BA866EB876}" type="datetimeFigureOut">
              <a:rPr lang="pl-PL" smtClean="0"/>
              <a:t>07.11.2017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DB72BDB-871D-4F75-95B4-A3CD4C8AD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98AA04B-BC93-4D75-A878-B8EFA3CF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1A-8F59-4D1B-AAA0-F839D08756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44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5CF5E6-0B57-44C8-965E-3A90EEC9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0F31F7E-A5E4-4837-B888-C093933E8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CCDEC2B-E2BD-484D-BD9A-6307101B3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8336-E192-4A8E-8E66-64BA866EB876}" type="datetimeFigureOut">
              <a:rPr lang="pl-PL" smtClean="0"/>
              <a:t>07.11.2017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B1DE63D-4B11-403A-80FB-17BECED7F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1EAE50-122F-4B47-9896-56ABAC31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1A-8F59-4D1B-AAA0-F839D08756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459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DDEE509-1BE1-4178-BD92-D8A766A610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A27A27-083C-4E6D-8EC5-95FF00096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1A2D43A-0A21-4C54-A9BD-337379453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8336-E192-4A8E-8E66-64BA866EB876}" type="datetimeFigureOut">
              <a:rPr lang="pl-PL" smtClean="0"/>
              <a:t>07.11.2017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FBFCD6B-9DC1-4369-8009-C43EF10C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807ADD-0905-445C-B356-04CE6C092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1A-8F59-4D1B-AAA0-F839D08756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320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3640F0-067E-4312-A9E2-B693D833C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607C3D-FB08-4B81-9868-F9EE1CB05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A325D3-518A-44E3-82CD-BE9C471CB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8336-E192-4A8E-8E66-64BA866EB876}" type="datetimeFigureOut">
              <a:rPr lang="pl-PL" smtClean="0"/>
              <a:t>07.11.2017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F20630-2386-4E12-AD12-A06D6129D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1D5F1AC-133A-4705-B961-449F9749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1A-8F59-4D1B-AAA0-F839D08756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100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0BC13A-FDA3-41FF-95B0-1E7A72D2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BE1EF1-9D52-4198-88DF-3DDFDC6AB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3365A1-0A02-4DDF-871D-2B638AF4B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8336-E192-4A8E-8E66-64BA866EB876}" type="datetimeFigureOut">
              <a:rPr lang="pl-PL" smtClean="0"/>
              <a:t>07.11.2017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0C5A71-FE58-4442-8ED3-0683EEB70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85B614-52FF-4D8D-AC46-63A00F40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1A-8F59-4D1B-AAA0-F839D08756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34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084188-6820-4215-A12D-E6028271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037B62-0141-422B-8F7A-559E7300FE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D3A6B63-EB6D-4097-A67D-6629DBF27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6C769B0-8855-411B-B898-C54E0A7CD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8336-E192-4A8E-8E66-64BA866EB876}" type="datetimeFigureOut">
              <a:rPr lang="pl-PL" smtClean="0"/>
              <a:t>07.11.2017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443E901-58E9-4BA2-B8AA-B3113C42A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A34B695-61C3-40C0-A6B5-F7953B36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1A-8F59-4D1B-AAA0-F839D08756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838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2FFAEC-15E2-4B2E-90C1-9A67A2E5B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F96C504-4132-4BCF-9CA7-202BF8AF5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7C6A7D6-DC74-423A-B6CA-103323300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A6F1FFD-BAEF-47DE-A16A-B3A318413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E2D9BF0-C70A-444D-BF8B-81D42E48B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D6B331D-6EDA-4FF2-902F-71C1D3C36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8336-E192-4A8E-8E66-64BA866EB876}" type="datetimeFigureOut">
              <a:rPr lang="pl-PL" smtClean="0"/>
              <a:t>07.11.2017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F3E040E-51F7-4A5B-98F3-DD95C897F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5B3F569-EF41-4E4E-AD3F-C245AFF00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1A-8F59-4D1B-AAA0-F839D08756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95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8EA34C-E26C-443C-BFF6-A39BD13FB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A99B2FB-B94D-4BFD-A4AA-1AAE3CC6B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8336-E192-4A8E-8E66-64BA866EB876}" type="datetimeFigureOut">
              <a:rPr lang="pl-PL" smtClean="0"/>
              <a:t>07.11.2017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08929D1-F42C-493C-AA37-32F443767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9379FF-D190-4865-85F1-83EB9370B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1A-8F59-4D1B-AAA0-F839D08756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977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795CBAF-E6AF-4CD1-8ACA-ECDAF2CF0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8336-E192-4A8E-8E66-64BA866EB876}" type="datetimeFigureOut">
              <a:rPr lang="pl-PL" smtClean="0"/>
              <a:t>07.11.2017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D7EB16E-8688-411D-81B3-1DAA547A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125E8D8-9C99-4D19-B153-747BD7A2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1A-8F59-4D1B-AAA0-F839D08756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099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81E3D3-E063-48F4-AB41-0BE90A44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184BC2-1703-4AE2-B925-9B6D82ADA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0264C55-C1DF-43DB-9703-CA843304E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E68B263-482E-4EAA-95CE-47311E42F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8336-E192-4A8E-8E66-64BA866EB876}" type="datetimeFigureOut">
              <a:rPr lang="pl-PL" smtClean="0"/>
              <a:t>07.11.2017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1A61A88-FFF0-4D7D-B09D-AB764410E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EED11FB-383C-48E0-A640-05F35F07C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1A-8F59-4D1B-AAA0-F839D08756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63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615A59-A67B-498E-8373-5167E22D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CE9AC05-C5EF-432F-A2E8-956F36AE3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6A165E7-7D16-4B8F-A0BE-840FEECA0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29B669B-B6FA-420E-A5D2-35E24E4A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8336-E192-4A8E-8E66-64BA866EB876}" type="datetimeFigureOut">
              <a:rPr lang="pl-PL" smtClean="0"/>
              <a:t>07.11.2017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FE03421-6E11-445C-AE28-D46BF0D08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7C6F1E-B32F-48C5-B597-E81C6DBF8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931A-8F59-4D1B-AAA0-F839D08756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976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5863A16-9944-4149-9EB0-9ED72E92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BC1F7E2-B860-4860-BEA7-B6F4B231D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3FCD64-6947-4173-A0D0-EDAC6AF0F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8336-E192-4A8E-8E66-64BA866EB876}" type="datetimeFigureOut">
              <a:rPr lang="pl-PL" smtClean="0"/>
              <a:t>07.11.2017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5AC029-35E5-44D7-B8A4-C72DFC665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0633AC-6CD1-4607-8F8E-E46D3D87E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E931A-8F59-4D1B-AAA0-F839D08756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730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3E6854-7607-4846-8578-DF63F98D71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 dziejów prawa karnego </a:t>
            </a:r>
            <a:br>
              <a:rPr lang="pl-PL" dirty="0"/>
            </a:br>
            <a:r>
              <a:rPr lang="pl-PL" dirty="0"/>
              <a:t>PRZESTĘPSTWO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85BA7DA-A177-4A02-918D-DBF08E1969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19778" y="4740812"/>
            <a:ext cx="3648222" cy="516988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SSP I rok – zajęcia nr 5, </a:t>
            </a:r>
            <a:br>
              <a:rPr lang="pl-PL" dirty="0"/>
            </a:br>
            <a:r>
              <a:rPr lang="pl-PL" dirty="0"/>
              <a:t>07 listopada 2017 r.</a:t>
            </a:r>
          </a:p>
        </p:txBody>
      </p:sp>
    </p:spTree>
    <p:extLst>
      <p:ext uri="{BB962C8B-B14F-4D97-AF65-F5344CB8AC3E}">
        <p14:creationId xmlns:p14="http://schemas.microsoft.com/office/powerpoint/2010/main" val="3802927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89B3B7-54A1-4ADD-AB34-CB63106D0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karne w historii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25A4AB-6F85-4F5A-9E65-13CA3828B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Omawiany okres – starożytność, średniowiecze, renesans i oświecenie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Różnice i podobieństwa w prawie karnym na przestrzeni wieków.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Ewolucja historyczna i prawna.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435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745262-4E4B-4925-AB48-5C5A38DF3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7766" y="365125"/>
            <a:ext cx="7246034" cy="1325563"/>
          </a:xfrm>
        </p:spPr>
        <p:txBody>
          <a:bodyPr/>
          <a:lstStyle/>
          <a:p>
            <a:r>
              <a:rPr lang="pl-PL" dirty="0"/>
              <a:t>PRZESTĘPSTWO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7A6650-B218-4B5A-927A-DEEEFF31A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Prawo karne materialne (prawo karne </a:t>
            </a:r>
            <a:r>
              <a:rPr lang="pl-PL" i="1" dirty="0"/>
              <a:t>sensu stricto</a:t>
            </a:r>
            <a:r>
              <a:rPr lang="pl-PL" dirty="0"/>
              <a:t>) to zespół przepisów prawnych normujących czyny będące przestępstwami, zasady odpowiedzialności za te czyny oraz środki prawne stosowane wobec ich sprawców.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Przestępstwo to czyn zabroniony, uznany za zasadniczo społecznie szkodliwy lub społecznie niebezpieczny, konkretnie zdefiniowany i zagrożony karą na mocy prawa karnego.</a:t>
            </a:r>
          </a:p>
        </p:txBody>
      </p:sp>
    </p:spTree>
    <p:extLst>
      <p:ext uri="{BB962C8B-B14F-4D97-AF65-F5344CB8AC3E}">
        <p14:creationId xmlns:p14="http://schemas.microsoft.com/office/powerpoint/2010/main" val="289757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C926BB-F88C-495A-9749-A74EC4261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karne w starożytności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4AE023-0D1D-4F5C-BA7C-93034A02F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/>
              <a:t>przestępstwo to działanie lub zaniechanie wymierzone w bezpieczeństwo publiczne, naruszające interes całej grupy</a:t>
            </a:r>
          </a:p>
          <a:p>
            <a:pPr>
              <a:buFontTx/>
              <a:buChar char="-"/>
            </a:pPr>
            <a:r>
              <a:rPr lang="pl-PL" dirty="0"/>
              <a:t>kazuistyczność przepisów karnych</a:t>
            </a:r>
          </a:p>
          <a:p>
            <a:pPr>
              <a:buFontTx/>
              <a:buChar char="-"/>
            </a:pPr>
            <a:r>
              <a:rPr lang="pl-PL" dirty="0"/>
              <a:t>nierówność wobec prawa</a:t>
            </a:r>
          </a:p>
          <a:p>
            <a:pPr>
              <a:buFontTx/>
              <a:buChar char="-"/>
            </a:pPr>
            <a:r>
              <a:rPr lang="pl-PL" dirty="0"/>
              <a:t>brak odpowiedniego aparatu urzędniczo-sądowego 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9397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29A44E-2D14-4000-8DEC-C4022BF70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karne w wczesnym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F88BDD-700E-4754-A755-D58133A8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Nie wykształciły się ogólne zasady odpowiedzialności karnej.</a:t>
            </a:r>
          </a:p>
          <a:p>
            <a:r>
              <a:rPr lang="pl-PL" dirty="0"/>
              <a:t>Nie odróżniano bezprawia karnego od cywilnego (np. złodziej odpowiadał tak samo jak dłużnik będący w zwłoce).</a:t>
            </a:r>
          </a:p>
          <a:p>
            <a:r>
              <a:rPr lang="pl-PL" dirty="0"/>
              <a:t>Za przestępstwo uważano każde działanie lub zaniechanie, które powodowało szkodę.</a:t>
            </a:r>
          </a:p>
          <a:p>
            <a:r>
              <a:rPr lang="pl-PL" dirty="0"/>
              <a:t>Szeroko traktowano związek przyczynowy (</a:t>
            </a:r>
            <a:r>
              <a:rPr lang="pl-PL" i="1" dirty="0" err="1"/>
              <a:t>nexus</a:t>
            </a:r>
            <a:r>
              <a:rPr lang="pl-PL" i="1" dirty="0"/>
              <a:t> </a:t>
            </a:r>
            <a:r>
              <a:rPr lang="pl-PL" i="1" dirty="0" err="1"/>
              <a:t>causalis</a:t>
            </a:r>
            <a:r>
              <a:rPr lang="pl-PL" dirty="0"/>
              <a:t>) między zachowaniem sprawcy a zaistniałym skutkiem. Sprawca odpowiadał nawet za przypadek.</a:t>
            </a:r>
          </a:p>
          <a:p>
            <a:r>
              <a:rPr lang="pl-PL" dirty="0"/>
              <a:t>Przyjmowano zasadę przyczynowości formalnej (wystarczyło jakiekolwiek powiązanie skutku z osobą sprawcy) np. właściciel stawu odpowiadał za śmierć topielca.</a:t>
            </a:r>
          </a:p>
          <a:p>
            <a:r>
              <a:rPr lang="pl-PL" dirty="0"/>
              <a:t>Z czasem pojawił się tendencje do ograniczenia związku przyczynowego (tworzenie domniemań, rozwój empirii kryminalnej).</a:t>
            </a:r>
          </a:p>
          <a:p>
            <a:r>
              <a:rPr lang="pl-PL" dirty="0"/>
              <a:t>Z reguły nie brano pod uwagę winy sprawcy. Z drugiej strony pojawiły się początku subiektywizacji odpowiedzialności (zabójstwo z przypadku wykluczało możliwość stosowania odwetu); przewidywano mniejszą odpowiedzialność za przestępstwa popełnione </a:t>
            </a:r>
            <a:r>
              <a:rPr lang="pl-PL" i="1" dirty="0"/>
              <a:t>niechcący, ale przypadkiem</a:t>
            </a:r>
            <a:r>
              <a:rPr lang="pl-PL" dirty="0"/>
              <a:t>; zaczęto uwzględniać okoliczności popełnienia przestępstwa.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335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F63CD2-B9D9-4F74-8325-E366BD00F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późnym średniowieczu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B07F30-6D4C-4BBA-BEAC-BA93D6F7F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Różnicowano odpowiedzialność sprawcy ze względu na jego subiektywny stosunek do czynu.</a:t>
            </a:r>
          </a:p>
          <a:p>
            <a:r>
              <a:rPr lang="pl-PL" dirty="0"/>
              <a:t>Rozstrzygnięcia podejmowano w sposób kazuistyczny, opierając się na przesłankach zewnętrznych (np. jeżeli sprawca ukrył zwłoki – zachodziło domniemanie o złym zamiarze).</a:t>
            </a:r>
          </a:p>
          <a:p>
            <a:r>
              <a:rPr lang="pl-PL" dirty="0"/>
              <a:t>Przestępstwa popełnione ze złym zamiarem karano surowiej.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1470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03E9E4-6CDE-42A9-9320-AECAF2B85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Przełom w prawie karnym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04C0B0-60A4-4308-ADBB-4DDEF66C5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Constitutio</a:t>
            </a:r>
            <a:r>
              <a:rPr lang="pl-PL" dirty="0"/>
              <a:t> </a:t>
            </a:r>
            <a:r>
              <a:rPr lang="pl-PL" dirty="0" err="1"/>
              <a:t>Criminalis</a:t>
            </a:r>
            <a:r>
              <a:rPr lang="pl-PL" dirty="0"/>
              <a:t> Carolina (</a:t>
            </a:r>
            <a:r>
              <a:rPr lang="pl-PL" i="1" dirty="0"/>
              <a:t>Carolina </a:t>
            </a:r>
            <a:r>
              <a:rPr lang="pl-PL" dirty="0"/>
              <a:t>lub</a:t>
            </a:r>
            <a:r>
              <a:rPr lang="pl-PL" i="1" dirty="0"/>
              <a:t> CCC</a:t>
            </a:r>
            <a:r>
              <a:rPr lang="pl-PL" dirty="0"/>
              <a:t>) – 1532</a:t>
            </a:r>
          </a:p>
          <a:p>
            <a:pPr marL="0" indent="0">
              <a:buNone/>
            </a:pPr>
            <a:r>
              <a:rPr lang="pl-PL" dirty="0"/>
              <a:t>Nazwa od cesarza Karola V Habsburga (Święty Cesarz Rzymski i Król Hiszpanii)</a:t>
            </a:r>
          </a:p>
          <a:p>
            <a:pPr>
              <a:buFontTx/>
              <a:buChar char="-"/>
            </a:pPr>
            <a:r>
              <a:rPr lang="pl-PL" dirty="0"/>
              <a:t>przyjęcie zasady publicznoprawnej w ściganiu przestępstw</a:t>
            </a:r>
          </a:p>
          <a:p>
            <a:pPr>
              <a:buFontTx/>
              <a:buChar char="-"/>
            </a:pPr>
            <a:r>
              <a:rPr lang="pl-PL" dirty="0"/>
              <a:t>określenie winy jako podstawy odpowiedzialności karnej</a:t>
            </a:r>
          </a:p>
          <a:p>
            <a:pPr>
              <a:buFontTx/>
              <a:buChar char="-"/>
            </a:pPr>
            <a:r>
              <a:rPr lang="pl-PL" dirty="0"/>
              <a:t>zniesienie systemu kar kompozycyjnych</a:t>
            </a:r>
          </a:p>
          <a:p>
            <a:pPr>
              <a:buFontTx/>
              <a:buChar char="-"/>
            </a:pPr>
            <a:r>
              <a:rPr lang="pl-PL" dirty="0"/>
              <a:t>przyjęcie zasady prawdy materialnej i zasady racjonalnych środków dowodowych w procesie karnym</a:t>
            </a:r>
          </a:p>
          <a:p>
            <a:pPr>
              <a:buFontTx/>
              <a:buChar char="-"/>
            </a:pPr>
            <a:r>
              <a:rPr lang="pl-PL" dirty="0"/>
              <a:t>radykalne zwiększenie surowości kar</a:t>
            </a:r>
          </a:p>
        </p:txBody>
      </p:sp>
    </p:spTree>
    <p:extLst>
      <p:ext uri="{BB962C8B-B14F-4D97-AF65-F5344CB8AC3E}">
        <p14:creationId xmlns:p14="http://schemas.microsoft.com/office/powerpoint/2010/main" val="377824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242ED0-5734-40D3-9962-82358B495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Regres prawa karnego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167A55-26D7-45D1-A0E4-E2839013E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Epoka oświecenia przyniosła ze sobą pozytywne, jak i negatywne zmiany</a:t>
            </a:r>
          </a:p>
          <a:p>
            <a:pPr marL="0" indent="0">
              <a:buNone/>
            </a:pPr>
            <a:r>
              <a:rPr lang="pl-PL" dirty="0" err="1"/>
              <a:t>Constitutio</a:t>
            </a:r>
            <a:r>
              <a:rPr lang="pl-PL" dirty="0"/>
              <a:t> </a:t>
            </a:r>
            <a:r>
              <a:rPr lang="pl-PL" dirty="0" err="1"/>
              <a:t>Criminalis</a:t>
            </a:r>
            <a:r>
              <a:rPr lang="pl-PL" dirty="0"/>
              <a:t> </a:t>
            </a:r>
            <a:r>
              <a:rPr lang="pl-PL" dirty="0" err="1"/>
              <a:t>Theresiana</a:t>
            </a:r>
            <a:r>
              <a:rPr lang="pl-PL" dirty="0"/>
              <a:t> – 1768 r. ; Maria Teresa</a:t>
            </a:r>
          </a:p>
          <a:p>
            <a:pPr>
              <a:buFontTx/>
              <a:buChar char="-"/>
            </a:pPr>
            <a:r>
              <a:rPr lang="pl-PL" dirty="0"/>
              <a:t>Palenie bluźnierców na stosie</a:t>
            </a:r>
          </a:p>
          <a:p>
            <a:pPr>
              <a:buFontTx/>
              <a:buChar char="-"/>
            </a:pPr>
            <a:r>
              <a:rPr lang="pl-PL" dirty="0"/>
              <a:t>Kwalifikowane kary śmierci</a:t>
            </a:r>
          </a:p>
          <a:p>
            <a:pPr>
              <a:buFontTx/>
              <a:buChar char="-"/>
            </a:pPr>
            <a:r>
              <a:rPr lang="pl-PL" dirty="0"/>
              <a:t>Okrutne kary odstraszające (charakter prewencyjny)</a:t>
            </a:r>
          </a:p>
          <a:p>
            <a:pPr>
              <a:buFontTx/>
              <a:buChar char="-"/>
            </a:pPr>
            <a:r>
              <a:rPr lang="pl-PL" dirty="0"/>
              <a:t>Kary arbitralne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7382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905B4-B013-4601-8BE6-DB490FDAA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929" y="421395"/>
            <a:ext cx="10515600" cy="1325563"/>
          </a:xfrm>
        </p:spPr>
        <p:txBody>
          <a:bodyPr/>
          <a:lstStyle/>
          <a:p>
            <a:pPr algn="ctr"/>
            <a:r>
              <a:rPr lang="pl-PL" dirty="0" err="1"/>
              <a:t>Landrecht</a:t>
            </a:r>
            <a:r>
              <a:rPr lang="pl-PL" dirty="0"/>
              <a:t> pruski -1794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441B85-A46A-42E0-A46A-87F5BCD50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1969477"/>
            <a:ext cx="10515600" cy="4685788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Jako pierwsza kodyfikacja szeroko zarysował granicę nieumyślności.</a:t>
            </a:r>
          </a:p>
          <a:p>
            <a:r>
              <a:rPr lang="pl-PL" dirty="0"/>
              <a:t>Obrona konieczna traktowana subsydiarnie – można ją było zastosować, o ile nie dało się uciec albo powiadomić władz.</a:t>
            </a:r>
          </a:p>
          <a:p>
            <a:r>
              <a:rPr lang="pl-PL" dirty="0"/>
              <a:t>Definiował stan wyższej konieczności jako przymus nie do odparcia.</a:t>
            </a:r>
          </a:p>
          <a:p>
            <a:r>
              <a:rPr lang="pl-PL" dirty="0"/>
              <a:t>Przyjmował zasadę akcesoryjności – zależności odpowiedzialności podżegacza i pomocnika od odpowiedzialności sprawcy głównego.</a:t>
            </a:r>
          </a:p>
          <a:p>
            <a:r>
              <a:rPr lang="pl-PL" dirty="0"/>
              <a:t>Występowała w nim prewencja ogólna i oparta na niej teoria odstraszania potencjalnych przestępców od popełnienia przestępstwa.</a:t>
            </a:r>
          </a:p>
          <a:p>
            <a:r>
              <a:rPr lang="pl-PL" dirty="0"/>
              <a:t>Kara była bezwzględnie określona (około 60 przestępstw było zagrożonych wyłącznie karą śmierci).</a:t>
            </a:r>
          </a:p>
          <a:p>
            <a:r>
              <a:rPr lang="pl-PL" dirty="0"/>
              <a:t>Przewidywał kwalifikowaną karę śmierci.</a:t>
            </a:r>
          </a:p>
          <a:p>
            <a:r>
              <a:rPr lang="pl-PL" dirty="0"/>
              <a:t>Przewidywał środki zabezpieczające.</a:t>
            </a:r>
          </a:p>
          <a:p>
            <a:r>
              <a:rPr lang="pl-PL" dirty="0"/>
              <a:t>Zastosowano w nim tradycyjny podział przestępstw na publiczne i prywatne,</a:t>
            </a:r>
          </a:p>
          <a:p>
            <a:r>
              <a:rPr lang="pl-PL" dirty="0"/>
              <a:t>Przyjmował zasadę "</a:t>
            </a:r>
            <a:r>
              <a:rPr lang="pl-PL" dirty="0" err="1"/>
              <a:t>nullum</a:t>
            </a:r>
            <a:r>
              <a:rPr lang="pl-PL" dirty="0"/>
              <a:t> </a:t>
            </a:r>
            <a:r>
              <a:rPr lang="pl-PL" dirty="0" err="1"/>
              <a:t>crimen</a:t>
            </a:r>
            <a:r>
              <a:rPr lang="pl-PL" dirty="0"/>
              <a:t> sine lege".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04241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537</Words>
  <Application>Microsoft Office PowerPoint</Application>
  <PresentationFormat>Panoramiczny</PresentationFormat>
  <Paragraphs>57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Z dziejów prawa karnego  PRZESTĘPSTWO</vt:lpstr>
      <vt:lpstr>Prawo karne w historii</vt:lpstr>
      <vt:lpstr>PRZESTĘPSTWO</vt:lpstr>
      <vt:lpstr>Prawo karne w starożytności</vt:lpstr>
      <vt:lpstr>Prawo karne w wczesnym średniowieczu</vt:lpstr>
      <vt:lpstr>Zmiany w późnym średniowieczu</vt:lpstr>
      <vt:lpstr>Przełom w prawie karnym</vt:lpstr>
      <vt:lpstr>Regres prawa karnego</vt:lpstr>
      <vt:lpstr>Landrecht pruski -1794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dziejów prawa karnego  PRZESTĘPSTWO</dc:title>
  <dc:creator>Michał A. Piegzik</dc:creator>
  <cp:lastModifiedBy>Michał A. Piegzik</cp:lastModifiedBy>
  <cp:revision>3</cp:revision>
  <dcterms:created xsi:type="dcterms:W3CDTF">2017-11-07T15:05:49Z</dcterms:created>
  <dcterms:modified xsi:type="dcterms:W3CDTF">2017-11-07T15:28:50Z</dcterms:modified>
</cp:coreProperties>
</file>