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14"/>
  </p:notesMasterIdLst>
  <p:handoutMasterIdLst>
    <p:handoutMasterId r:id="rId15"/>
  </p:handoutMasterIdLst>
  <p:sldIdLst>
    <p:sldId id="298" r:id="rId5"/>
    <p:sldId id="299" r:id="rId6"/>
    <p:sldId id="300" r:id="rId7"/>
    <p:sldId id="301" r:id="rId8"/>
    <p:sldId id="302" r:id="rId9"/>
    <p:sldId id="304" r:id="rId10"/>
    <p:sldId id="305" r:id="rId11"/>
    <p:sldId id="306" r:id="rId12"/>
    <p:sldId id="307" r:id="rId13"/>
  </p:sldIdLst>
  <p:sldSz cx="12192000" cy="6858000"/>
  <p:notesSz cx="6858000" cy="9144000"/>
  <p:defaultTextStyle>
    <a:defPPr rtl="0"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3EB3566-22F6-4F78-891B-BA0C462C5176}" v="187" dt="2022-11-26T17:04:19.547"/>
    <p1510:client id="{54F740A9-2094-4947-9DEA-D7BBFEE34DB7}" v="55" dt="2022-11-26T17:02:12.971"/>
    <p1510:client id="{E4F27207-7DE0-42F8-AC2A-73694FC08B52}" v="572" dt="2022-11-25T17:14:46.94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A4C1C79-8EEA-416E-B865-24BACCD19B77}" type="doc">
      <dgm:prSet loTypeId="urn:microsoft.com/office/officeart/2005/8/layout/cycle6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2A2631FB-F0D8-437E-B6DD-6705A12728F0}">
      <dgm:prSet/>
      <dgm:spPr/>
      <dgm:t>
        <a:bodyPr/>
        <a:lstStyle/>
        <a:p>
          <a:r>
            <a:rPr lang="pl-PL"/>
            <a:t>Sąd ( w postępowaniu sądowym)</a:t>
          </a:r>
          <a:endParaRPr lang="en-US"/>
        </a:p>
      </dgm:t>
    </dgm:pt>
    <dgm:pt modelId="{EFA9EE72-7D99-44EF-B542-4A29EBFA9F9B}" type="parTrans" cxnId="{BDB13A14-3D2B-4F68-8E52-B133041DE2A5}">
      <dgm:prSet/>
      <dgm:spPr/>
      <dgm:t>
        <a:bodyPr/>
        <a:lstStyle/>
        <a:p>
          <a:endParaRPr lang="en-US"/>
        </a:p>
      </dgm:t>
    </dgm:pt>
    <dgm:pt modelId="{C28AB0F8-1DE5-4DD9-AAAA-E312A6626CD4}" type="sibTrans" cxnId="{BDB13A14-3D2B-4F68-8E52-B133041DE2A5}">
      <dgm:prSet/>
      <dgm:spPr/>
      <dgm:t>
        <a:bodyPr/>
        <a:lstStyle/>
        <a:p>
          <a:endParaRPr lang="en-US"/>
        </a:p>
      </dgm:t>
    </dgm:pt>
    <dgm:pt modelId="{1F8D462A-3931-4C67-8C59-6B92932FF6CC}">
      <dgm:prSet/>
      <dgm:spPr/>
      <dgm:t>
        <a:bodyPr/>
        <a:lstStyle/>
        <a:p>
          <a:pPr rtl="0"/>
          <a:r>
            <a:rPr lang="pl-PL"/>
            <a:t>postępowaniu przygotowawczym</a:t>
          </a:r>
          <a:r>
            <a:rPr lang="pl-PL">
              <a:latin typeface="Bookman Old Style" panose="020F0302020204030204"/>
            </a:rPr>
            <a:t> -</a:t>
          </a:r>
          <a:r>
            <a:rPr lang="pl-PL"/>
            <a:t> </a:t>
          </a:r>
          <a:r>
            <a:rPr lang="pl-PL">
              <a:latin typeface="Bookman Old Style" panose="020F0302020204030204"/>
            </a:rPr>
            <a:t>prokurator</a:t>
          </a:r>
          <a:endParaRPr lang="en-US">
            <a:latin typeface="Bookman Old Style" panose="020F0302020204030204"/>
          </a:endParaRPr>
        </a:p>
      </dgm:t>
    </dgm:pt>
    <dgm:pt modelId="{4DBDF956-DAF0-492E-9105-6E35A4AC2CD5}" type="parTrans" cxnId="{625B1D51-E7D0-47ED-944E-46F7C03670C5}">
      <dgm:prSet/>
      <dgm:spPr/>
      <dgm:t>
        <a:bodyPr/>
        <a:lstStyle/>
        <a:p>
          <a:endParaRPr lang="en-US"/>
        </a:p>
      </dgm:t>
    </dgm:pt>
    <dgm:pt modelId="{B0BA0852-5CAF-48DD-AF8E-5EC22C31396E}" type="sibTrans" cxnId="{625B1D51-E7D0-47ED-944E-46F7C03670C5}">
      <dgm:prSet/>
      <dgm:spPr/>
      <dgm:t>
        <a:bodyPr/>
        <a:lstStyle/>
        <a:p>
          <a:endParaRPr lang="en-US"/>
        </a:p>
      </dgm:t>
    </dgm:pt>
    <dgm:pt modelId="{3DEB72CC-69C5-46F1-949C-579D5EA53F4C}">
      <dgm:prSet phldr="0"/>
      <dgm:spPr/>
      <dgm:t>
        <a:bodyPr/>
        <a:lstStyle/>
        <a:p>
          <a:r>
            <a:rPr lang="pl-PL"/>
            <a:t>W postępowaniu karnym uprawnienia do przesłuchiwania świadków posiada policja i prokuratura, co wynika z przepisów kodeksu </a:t>
          </a:r>
        </a:p>
      </dgm:t>
    </dgm:pt>
    <dgm:pt modelId="{347270E3-BF2A-4ACE-8218-5C2DA66572A5}" type="parTrans" cxnId="{D1DA02D2-EF49-421B-918B-45F77892C2F9}">
      <dgm:prSet/>
      <dgm:spPr/>
    </dgm:pt>
    <dgm:pt modelId="{7FC95DA3-3751-4108-ADE7-80C38C2F0F70}" type="sibTrans" cxnId="{D1DA02D2-EF49-421B-918B-45F77892C2F9}">
      <dgm:prSet/>
      <dgm:spPr/>
    </dgm:pt>
    <dgm:pt modelId="{B4CA2ABC-B492-4412-9301-29B7D223D0DC}">
      <dgm:prSet phldr="0"/>
      <dgm:spPr/>
      <dgm:t>
        <a:bodyPr/>
        <a:lstStyle/>
        <a:p>
          <a:pPr rtl="0"/>
          <a:r>
            <a:rPr lang="pl-PL">
              <a:latin typeface="Bookman Old Style" panose="020F0302020204030204"/>
            </a:rPr>
            <a:t>Straż Graniczna, ABW, Krajowa Administracja Skarbowa, Centralne Biuro Antykorupcyjne i Żandarmeria Wojskowa – w zakresie swoich właściwości</a:t>
          </a:r>
        </a:p>
      </dgm:t>
    </dgm:pt>
    <dgm:pt modelId="{78656EFD-5E99-4D33-BDDF-B0C2ED3E6A9C}" type="parTrans" cxnId="{CCE3E970-0BEB-423C-BA0D-768A43DBB1B9}">
      <dgm:prSet/>
      <dgm:spPr/>
    </dgm:pt>
    <dgm:pt modelId="{EC9D0EF6-11A4-4F5D-8A37-64B20C42DC17}" type="sibTrans" cxnId="{CCE3E970-0BEB-423C-BA0D-768A43DBB1B9}">
      <dgm:prSet/>
      <dgm:spPr/>
    </dgm:pt>
    <dgm:pt modelId="{40C200AB-D65D-4D8E-9E4A-7F5FDF2F2D5A}" type="pres">
      <dgm:prSet presAssocID="{BA4C1C79-8EEA-416E-B865-24BACCD19B77}" presName="cycle" presStyleCnt="0">
        <dgm:presLayoutVars>
          <dgm:dir/>
          <dgm:resizeHandles val="exact"/>
        </dgm:presLayoutVars>
      </dgm:prSet>
      <dgm:spPr/>
    </dgm:pt>
    <dgm:pt modelId="{B43C3FEB-3FAE-49F5-A865-CACD4927AE61}" type="pres">
      <dgm:prSet presAssocID="{2A2631FB-F0D8-437E-B6DD-6705A12728F0}" presName="node" presStyleLbl="node1" presStyleIdx="0" presStyleCnt="4">
        <dgm:presLayoutVars>
          <dgm:bulletEnabled val="1"/>
        </dgm:presLayoutVars>
      </dgm:prSet>
      <dgm:spPr/>
    </dgm:pt>
    <dgm:pt modelId="{C6C73E5E-858D-4423-A6D2-3B12CCD09C93}" type="pres">
      <dgm:prSet presAssocID="{2A2631FB-F0D8-437E-B6DD-6705A12728F0}" presName="spNode" presStyleCnt="0"/>
      <dgm:spPr/>
    </dgm:pt>
    <dgm:pt modelId="{F7460518-28C9-4168-81C7-BAC8AE14AD94}" type="pres">
      <dgm:prSet presAssocID="{C28AB0F8-1DE5-4DD9-AAAA-E312A6626CD4}" presName="sibTrans" presStyleLbl="sibTrans1D1" presStyleIdx="0" presStyleCnt="4"/>
      <dgm:spPr/>
    </dgm:pt>
    <dgm:pt modelId="{2145241C-0F1E-4FB6-84B5-45A309073B4C}" type="pres">
      <dgm:prSet presAssocID="{1F8D462A-3931-4C67-8C59-6B92932FF6CC}" presName="node" presStyleLbl="node1" presStyleIdx="1" presStyleCnt="4">
        <dgm:presLayoutVars>
          <dgm:bulletEnabled val="1"/>
        </dgm:presLayoutVars>
      </dgm:prSet>
      <dgm:spPr/>
    </dgm:pt>
    <dgm:pt modelId="{8CADB14E-1CBB-452B-ADCE-0A7CA60BB07B}" type="pres">
      <dgm:prSet presAssocID="{1F8D462A-3931-4C67-8C59-6B92932FF6CC}" presName="spNode" presStyleCnt="0"/>
      <dgm:spPr/>
    </dgm:pt>
    <dgm:pt modelId="{B10C93B0-07E3-4BF7-802E-A8562B828695}" type="pres">
      <dgm:prSet presAssocID="{B0BA0852-5CAF-48DD-AF8E-5EC22C31396E}" presName="sibTrans" presStyleLbl="sibTrans1D1" presStyleIdx="1" presStyleCnt="4"/>
      <dgm:spPr/>
    </dgm:pt>
    <dgm:pt modelId="{6A84B801-9387-4738-B708-F40A4D206C7F}" type="pres">
      <dgm:prSet presAssocID="{3DEB72CC-69C5-46F1-949C-579D5EA53F4C}" presName="node" presStyleLbl="node1" presStyleIdx="2" presStyleCnt="4">
        <dgm:presLayoutVars>
          <dgm:bulletEnabled val="1"/>
        </dgm:presLayoutVars>
      </dgm:prSet>
      <dgm:spPr/>
    </dgm:pt>
    <dgm:pt modelId="{8544367E-A5B7-4789-A8D6-41928896E75B}" type="pres">
      <dgm:prSet presAssocID="{3DEB72CC-69C5-46F1-949C-579D5EA53F4C}" presName="spNode" presStyleCnt="0"/>
      <dgm:spPr/>
    </dgm:pt>
    <dgm:pt modelId="{D57B92B3-71A2-4DA9-B30B-8C056FBA74C2}" type="pres">
      <dgm:prSet presAssocID="{7FC95DA3-3751-4108-ADE7-80C38C2F0F70}" presName="sibTrans" presStyleLbl="sibTrans1D1" presStyleIdx="2" presStyleCnt="4"/>
      <dgm:spPr/>
    </dgm:pt>
    <dgm:pt modelId="{598D9DB8-5393-4A56-9BBA-3F720A282E7E}" type="pres">
      <dgm:prSet presAssocID="{B4CA2ABC-B492-4412-9301-29B7D223D0DC}" presName="node" presStyleLbl="node1" presStyleIdx="3" presStyleCnt="4">
        <dgm:presLayoutVars>
          <dgm:bulletEnabled val="1"/>
        </dgm:presLayoutVars>
      </dgm:prSet>
      <dgm:spPr/>
    </dgm:pt>
    <dgm:pt modelId="{10BA2AD2-E055-4AA1-843E-19CCC5029318}" type="pres">
      <dgm:prSet presAssocID="{B4CA2ABC-B492-4412-9301-29B7D223D0DC}" presName="spNode" presStyleCnt="0"/>
      <dgm:spPr/>
    </dgm:pt>
    <dgm:pt modelId="{74DA88D0-843B-48B3-847E-E4B990EFB052}" type="pres">
      <dgm:prSet presAssocID="{EC9D0EF6-11A4-4F5D-8A37-64B20C42DC17}" presName="sibTrans" presStyleLbl="sibTrans1D1" presStyleIdx="3" presStyleCnt="4"/>
      <dgm:spPr/>
    </dgm:pt>
  </dgm:ptLst>
  <dgm:cxnLst>
    <dgm:cxn modelId="{BDB13A14-3D2B-4F68-8E52-B133041DE2A5}" srcId="{BA4C1C79-8EEA-416E-B865-24BACCD19B77}" destId="{2A2631FB-F0D8-437E-B6DD-6705A12728F0}" srcOrd="0" destOrd="0" parTransId="{EFA9EE72-7D99-44EF-B542-4A29EBFA9F9B}" sibTransId="{C28AB0F8-1DE5-4DD9-AAAA-E312A6626CD4}"/>
    <dgm:cxn modelId="{C7029162-A971-4FFF-BABF-C1D3A564A6F4}" type="presOf" srcId="{1F8D462A-3931-4C67-8C59-6B92932FF6CC}" destId="{2145241C-0F1E-4FB6-84B5-45A309073B4C}" srcOrd="0" destOrd="0" presId="urn:microsoft.com/office/officeart/2005/8/layout/cycle6"/>
    <dgm:cxn modelId="{1BA1E642-40A7-436B-9F81-B12C88D9974E}" type="presOf" srcId="{BA4C1C79-8EEA-416E-B865-24BACCD19B77}" destId="{40C200AB-D65D-4D8E-9E4A-7F5FDF2F2D5A}" srcOrd="0" destOrd="0" presId="urn:microsoft.com/office/officeart/2005/8/layout/cycle6"/>
    <dgm:cxn modelId="{CCE3E970-0BEB-423C-BA0D-768A43DBB1B9}" srcId="{BA4C1C79-8EEA-416E-B865-24BACCD19B77}" destId="{B4CA2ABC-B492-4412-9301-29B7D223D0DC}" srcOrd="3" destOrd="0" parTransId="{78656EFD-5E99-4D33-BDDF-B0C2ED3E6A9C}" sibTransId="{EC9D0EF6-11A4-4F5D-8A37-64B20C42DC17}"/>
    <dgm:cxn modelId="{625B1D51-E7D0-47ED-944E-46F7C03670C5}" srcId="{BA4C1C79-8EEA-416E-B865-24BACCD19B77}" destId="{1F8D462A-3931-4C67-8C59-6B92932FF6CC}" srcOrd="1" destOrd="0" parTransId="{4DBDF956-DAF0-492E-9105-6E35A4AC2CD5}" sibTransId="{B0BA0852-5CAF-48DD-AF8E-5EC22C31396E}"/>
    <dgm:cxn modelId="{B95418A1-1958-46A3-9510-F02B63027530}" type="presOf" srcId="{C28AB0F8-1DE5-4DD9-AAAA-E312A6626CD4}" destId="{F7460518-28C9-4168-81C7-BAC8AE14AD94}" srcOrd="0" destOrd="0" presId="urn:microsoft.com/office/officeart/2005/8/layout/cycle6"/>
    <dgm:cxn modelId="{85095BAF-A537-4589-A011-577E3980EAAB}" type="presOf" srcId="{B0BA0852-5CAF-48DD-AF8E-5EC22C31396E}" destId="{B10C93B0-07E3-4BF7-802E-A8562B828695}" srcOrd="0" destOrd="0" presId="urn:microsoft.com/office/officeart/2005/8/layout/cycle6"/>
    <dgm:cxn modelId="{9C489DB0-259B-480F-B22C-A03444AB8151}" type="presOf" srcId="{2A2631FB-F0D8-437E-B6DD-6705A12728F0}" destId="{B43C3FEB-3FAE-49F5-A865-CACD4927AE61}" srcOrd="0" destOrd="0" presId="urn:microsoft.com/office/officeart/2005/8/layout/cycle6"/>
    <dgm:cxn modelId="{93E041D1-0A1C-4D7E-81C5-990348E1E2E7}" type="presOf" srcId="{7FC95DA3-3751-4108-ADE7-80C38C2F0F70}" destId="{D57B92B3-71A2-4DA9-B30B-8C056FBA74C2}" srcOrd="0" destOrd="0" presId="urn:microsoft.com/office/officeart/2005/8/layout/cycle6"/>
    <dgm:cxn modelId="{D1DA02D2-EF49-421B-918B-45F77892C2F9}" srcId="{BA4C1C79-8EEA-416E-B865-24BACCD19B77}" destId="{3DEB72CC-69C5-46F1-949C-579D5EA53F4C}" srcOrd="2" destOrd="0" parTransId="{347270E3-BF2A-4ACE-8218-5C2DA66572A5}" sibTransId="{7FC95DA3-3751-4108-ADE7-80C38C2F0F70}"/>
    <dgm:cxn modelId="{A19304DA-9DCD-4290-8037-D43258401705}" type="presOf" srcId="{B4CA2ABC-B492-4412-9301-29B7D223D0DC}" destId="{598D9DB8-5393-4A56-9BBA-3F720A282E7E}" srcOrd="0" destOrd="0" presId="urn:microsoft.com/office/officeart/2005/8/layout/cycle6"/>
    <dgm:cxn modelId="{7E95C6EE-7FDE-4207-927B-1786EA946A7A}" type="presOf" srcId="{3DEB72CC-69C5-46F1-949C-579D5EA53F4C}" destId="{6A84B801-9387-4738-B708-F40A4D206C7F}" srcOrd="0" destOrd="0" presId="urn:microsoft.com/office/officeart/2005/8/layout/cycle6"/>
    <dgm:cxn modelId="{D5DD03FC-A0EB-4256-9EF0-9AD18C5F2712}" type="presOf" srcId="{EC9D0EF6-11A4-4F5D-8A37-64B20C42DC17}" destId="{74DA88D0-843B-48B3-847E-E4B990EFB052}" srcOrd="0" destOrd="0" presId="urn:microsoft.com/office/officeart/2005/8/layout/cycle6"/>
    <dgm:cxn modelId="{45489FDE-5E03-4BCA-AFB5-E83FE0A163CF}" type="presParOf" srcId="{40C200AB-D65D-4D8E-9E4A-7F5FDF2F2D5A}" destId="{B43C3FEB-3FAE-49F5-A865-CACD4927AE61}" srcOrd="0" destOrd="0" presId="urn:microsoft.com/office/officeart/2005/8/layout/cycle6"/>
    <dgm:cxn modelId="{76750905-1C2B-4051-A70F-F86FF9BFDA57}" type="presParOf" srcId="{40C200AB-D65D-4D8E-9E4A-7F5FDF2F2D5A}" destId="{C6C73E5E-858D-4423-A6D2-3B12CCD09C93}" srcOrd="1" destOrd="0" presId="urn:microsoft.com/office/officeart/2005/8/layout/cycle6"/>
    <dgm:cxn modelId="{17C6FBAE-1B32-45AE-A041-5BE421501324}" type="presParOf" srcId="{40C200AB-D65D-4D8E-9E4A-7F5FDF2F2D5A}" destId="{F7460518-28C9-4168-81C7-BAC8AE14AD94}" srcOrd="2" destOrd="0" presId="urn:microsoft.com/office/officeart/2005/8/layout/cycle6"/>
    <dgm:cxn modelId="{85414070-4972-48EA-A02E-3B3EA1DB8025}" type="presParOf" srcId="{40C200AB-D65D-4D8E-9E4A-7F5FDF2F2D5A}" destId="{2145241C-0F1E-4FB6-84B5-45A309073B4C}" srcOrd="3" destOrd="0" presId="urn:microsoft.com/office/officeart/2005/8/layout/cycle6"/>
    <dgm:cxn modelId="{6E99AAF1-336C-4E10-9625-699519795EBE}" type="presParOf" srcId="{40C200AB-D65D-4D8E-9E4A-7F5FDF2F2D5A}" destId="{8CADB14E-1CBB-452B-ADCE-0A7CA60BB07B}" srcOrd="4" destOrd="0" presId="urn:microsoft.com/office/officeart/2005/8/layout/cycle6"/>
    <dgm:cxn modelId="{9750D40A-F529-41F2-B42A-8ED0ADBCFD7B}" type="presParOf" srcId="{40C200AB-D65D-4D8E-9E4A-7F5FDF2F2D5A}" destId="{B10C93B0-07E3-4BF7-802E-A8562B828695}" srcOrd="5" destOrd="0" presId="urn:microsoft.com/office/officeart/2005/8/layout/cycle6"/>
    <dgm:cxn modelId="{C7C1F7EA-6F66-465F-B969-BB43BDAFAD51}" type="presParOf" srcId="{40C200AB-D65D-4D8E-9E4A-7F5FDF2F2D5A}" destId="{6A84B801-9387-4738-B708-F40A4D206C7F}" srcOrd="6" destOrd="0" presId="urn:microsoft.com/office/officeart/2005/8/layout/cycle6"/>
    <dgm:cxn modelId="{7891CD17-C95E-4AC3-935A-F3C0F6D9D50D}" type="presParOf" srcId="{40C200AB-D65D-4D8E-9E4A-7F5FDF2F2D5A}" destId="{8544367E-A5B7-4789-A8D6-41928896E75B}" srcOrd="7" destOrd="0" presId="urn:microsoft.com/office/officeart/2005/8/layout/cycle6"/>
    <dgm:cxn modelId="{DB5AB2CF-1051-4B1C-A0AC-EF91A8561833}" type="presParOf" srcId="{40C200AB-D65D-4D8E-9E4A-7F5FDF2F2D5A}" destId="{D57B92B3-71A2-4DA9-B30B-8C056FBA74C2}" srcOrd="8" destOrd="0" presId="urn:microsoft.com/office/officeart/2005/8/layout/cycle6"/>
    <dgm:cxn modelId="{9A8DD01C-C2A8-46B4-8BCF-AC5F61DDE343}" type="presParOf" srcId="{40C200AB-D65D-4D8E-9E4A-7F5FDF2F2D5A}" destId="{598D9DB8-5393-4A56-9BBA-3F720A282E7E}" srcOrd="9" destOrd="0" presId="urn:microsoft.com/office/officeart/2005/8/layout/cycle6"/>
    <dgm:cxn modelId="{D7FCDD94-B8AA-4037-A1B5-735CA1CAA4AC}" type="presParOf" srcId="{40C200AB-D65D-4D8E-9E4A-7F5FDF2F2D5A}" destId="{10BA2AD2-E055-4AA1-843E-19CCC5029318}" srcOrd="10" destOrd="0" presId="urn:microsoft.com/office/officeart/2005/8/layout/cycle6"/>
    <dgm:cxn modelId="{2178497D-EE51-444A-9AE6-0572F0AB2E81}" type="presParOf" srcId="{40C200AB-D65D-4D8E-9E4A-7F5FDF2F2D5A}" destId="{74DA88D0-843B-48B3-847E-E4B990EFB052}" srcOrd="11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656EFC6-1111-4C47-96F5-FF313FD2D8F6}" type="doc">
      <dgm:prSet loTypeId="urn:microsoft.com/office/officeart/2005/8/layout/vProcess5" loCatId="process" qsTypeId="urn:microsoft.com/office/officeart/2005/8/quickstyle/simple4" qsCatId="simple" csTypeId="urn:microsoft.com/office/officeart/2005/8/colors/accent0_3" csCatId="mainScheme" phldr="1"/>
      <dgm:spPr/>
    </dgm:pt>
    <dgm:pt modelId="{7651D8B5-A52B-4C5F-B379-EE5EF3FA5B88}">
      <dgm:prSet phldrT="[Tekst]" phldr="0"/>
      <dgm:spPr/>
      <dgm:t>
        <a:bodyPr/>
        <a:lstStyle/>
        <a:p>
          <a:pPr rtl="0"/>
          <a:r>
            <a:rPr lang="pl-PL">
              <a:latin typeface="Bookman Old Style" panose="020F0302020204030204"/>
            </a:rPr>
            <a:t>Etap czynności wstępnych</a:t>
          </a:r>
          <a:endParaRPr lang="pl-PL"/>
        </a:p>
      </dgm:t>
    </dgm:pt>
    <dgm:pt modelId="{660D0F4F-5CF4-4DD3-BB3F-DF9D49BA88AD}" type="parTrans" cxnId="{D111AD95-C76C-4523-87E6-D0B292D85869}">
      <dgm:prSet/>
      <dgm:spPr/>
    </dgm:pt>
    <dgm:pt modelId="{B98E9DE5-8D80-4B5C-B654-85FA2AF03DE6}" type="sibTrans" cxnId="{D111AD95-C76C-4523-87E6-D0B292D85869}">
      <dgm:prSet/>
      <dgm:spPr/>
      <dgm:t>
        <a:bodyPr/>
        <a:lstStyle/>
        <a:p>
          <a:endParaRPr lang="en-US"/>
        </a:p>
        <a:p>
          <a:endParaRPr lang="pl-PL"/>
        </a:p>
      </dgm:t>
    </dgm:pt>
    <dgm:pt modelId="{852A6BC1-9872-45F8-BD6B-DAADFAAA6FCE}">
      <dgm:prSet phldrT="[Tekst]" phldr="0"/>
      <dgm:spPr/>
      <dgm:t>
        <a:bodyPr/>
        <a:lstStyle/>
        <a:p>
          <a:pPr rtl="0"/>
          <a:r>
            <a:rPr lang="pl-PL">
              <a:latin typeface="Bookman Old Style" panose="020F0302020204030204"/>
            </a:rPr>
            <a:t>Etap spontanicznej wypowiedzi</a:t>
          </a:r>
          <a:endParaRPr lang="pl-PL"/>
        </a:p>
      </dgm:t>
    </dgm:pt>
    <dgm:pt modelId="{A81E8FAE-D994-4412-9CB9-9E75E070E4A4}" type="parTrans" cxnId="{539192A4-38BC-4A3E-AB19-BB7417793D40}">
      <dgm:prSet/>
      <dgm:spPr/>
    </dgm:pt>
    <dgm:pt modelId="{C8C92DD6-104E-4404-94DD-492C6165F2A1}" type="sibTrans" cxnId="{539192A4-38BC-4A3E-AB19-BB7417793D40}">
      <dgm:prSet/>
      <dgm:spPr/>
      <dgm:t>
        <a:bodyPr/>
        <a:lstStyle/>
        <a:p>
          <a:endParaRPr lang="en-US"/>
        </a:p>
        <a:p>
          <a:endParaRPr lang="pl-PL"/>
        </a:p>
      </dgm:t>
    </dgm:pt>
    <dgm:pt modelId="{CB4B6F69-EDCA-4780-A1F4-37B098D59C0F}">
      <dgm:prSet phldrT="[Tekst]" phldr="0"/>
      <dgm:spPr/>
      <dgm:t>
        <a:bodyPr/>
        <a:lstStyle/>
        <a:p>
          <a:pPr rtl="0"/>
          <a:r>
            <a:rPr lang="pl-PL">
              <a:latin typeface="Bookman Old Style" panose="020F0302020204030204"/>
            </a:rPr>
            <a:t>Etap pytań i zeznań </a:t>
          </a:r>
          <a:endParaRPr lang="pl-PL"/>
        </a:p>
      </dgm:t>
    </dgm:pt>
    <dgm:pt modelId="{9B2620AB-94A6-4C68-BD9B-4802BA0E4406}" type="parTrans" cxnId="{9EA68A4D-AE09-4708-B83B-97848DD6D883}">
      <dgm:prSet/>
      <dgm:spPr/>
    </dgm:pt>
    <dgm:pt modelId="{D22FF9F0-CC5A-47A0-BDAC-9CA9271C47E5}" type="sibTrans" cxnId="{9EA68A4D-AE09-4708-B83B-97848DD6D883}">
      <dgm:prSet/>
      <dgm:spPr/>
      <dgm:t>
        <a:bodyPr/>
        <a:lstStyle/>
        <a:p>
          <a:endParaRPr lang="en-US"/>
        </a:p>
        <a:p>
          <a:endParaRPr lang="pl-PL"/>
        </a:p>
      </dgm:t>
    </dgm:pt>
    <dgm:pt modelId="{E761AB27-5185-4B7C-AFD2-7C060BAC08C0}">
      <dgm:prSet phldr="0"/>
      <dgm:spPr/>
      <dgm:t>
        <a:bodyPr/>
        <a:lstStyle/>
        <a:p>
          <a:pPr rtl="0"/>
          <a:r>
            <a:rPr lang="pl-PL">
              <a:latin typeface="Bookman Old Style" panose="020F0302020204030204"/>
            </a:rPr>
            <a:t>Etap czynności uzupełniających i końcowych</a:t>
          </a:r>
        </a:p>
      </dgm:t>
    </dgm:pt>
    <dgm:pt modelId="{781E74D1-721B-41A5-AEF9-087234C77B24}" type="parTrans" cxnId="{AC26D4A3-22B1-4B9A-9B03-E6C4F8ED3A11}">
      <dgm:prSet/>
      <dgm:spPr/>
    </dgm:pt>
    <dgm:pt modelId="{421C4ED0-4A92-4162-8638-601B31DD874A}" type="sibTrans" cxnId="{AC26D4A3-22B1-4B9A-9B03-E6C4F8ED3A11}">
      <dgm:prSet/>
      <dgm:spPr/>
    </dgm:pt>
    <dgm:pt modelId="{B27905BB-311E-4855-9B0B-44A661666F7E}" type="pres">
      <dgm:prSet presAssocID="{F656EFC6-1111-4C47-96F5-FF313FD2D8F6}" presName="outerComposite" presStyleCnt="0">
        <dgm:presLayoutVars>
          <dgm:chMax val="5"/>
          <dgm:dir/>
          <dgm:resizeHandles val="exact"/>
        </dgm:presLayoutVars>
      </dgm:prSet>
      <dgm:spPr/>
    </dgm:pt>
    <dgm:pt modelId="{2EE861D9-6144-4D09-8C12-8AEE6A2CD0F6}" type="pres">
      <dgm:prSet presAssocID="{F656EFC6-1111-4C47-96F5-FF313FD2D8F6}" presName="dummyMaxCanvas" presStyleCnt="0">
        <dgm:presLayoutVars/>
      </dgm:prSet>
      <dgm:spPr/>
    </dgm:pt>
    <dgm:pt modelId="{61E7975A-1110-4976-BD1E-8885EDF0ECC9}" type="pres">
      <dgm:prSet presAssocID="{F656EFC6-1111-4C47-96F5-FF313FD2D8F6}" presName="FourNodes_1" presStyleLbl="node1" presStyleIdx="0" presStyleCnt="4">
        <dgm:presLayoutVars>
          <dgm:bulletEnabled val="1"/>
        </dgm:presLayoutVars>
      </dgm:prSet>
      <dgm:spPr/>
    </dgm:pt>
    <dgm:pt modelId="{9AA217CC-A146-48EE-992F-F9D2B02581E6}" type="pres">
      <dgm:prSet presAssocID="{F656EFC6-1111-4C47-96F5-FF313FD2D8F6}" presName="FourNodes_2" presStyleLbl="node1" presStyleIdx="1" presStyleCnt="4">
        <dgm:presLayoutVars>
          <dgm:bulletEnabled val="1"/>
        </dgm:presLayoutVars>
      </dgm:prSet>
      <dgm:spPr/>
    </dgm:pt>
    <dgm:pt modelId="{C45EEBD6-EF76-46DA-A91D-C865D74E223D}" type="pres">
      <dgm:prSet presAssocID="{F656EFC6-1111-4C47-96F5-FF313FD2D8F6}" presName="FourNodes_3" presStyleLbl="node1" presStyleIdx="2" presStyleCnt="4">
        <dgm:presLayoutVars>
          <dgm:bulletEnabled val="1"/>
        </dgm:presLayoutVars>
      </dgm:prSet>
      <dgm:spPr/>
    </dgm:pt>
    <dgm:pt modelId="{A44E2BCB-D3CA-43E9-A5DD-0B449B1FAE14}" type="pres">
      <dgm:prSet presAssocID="{F656EFC6-1111-4C47-96F5-FF313FD2D8F6}" presName="FourNodes_4" presStyleLbl="node1" presStyleIdx="3" presStyleCnt="4">
        <dgm:presLayoutVars>
          <dgm:bulletEnabled val="1"/>
        </dgm:presLayoutVars>
      </dgm:prSet>
      <dgm:spPr/>
    </dgm:pt>
    <dgm:pt modelId="{64991466-78EF-46B1-B6C8-7AA5970E0153}" type="pres">
      <dgm:prSet presAssocID="{F656EFC6-1111-4C47-96F5-FF313FD2D8F6}" presName="FourConn_1-2" presStyleLbl="fgAccFollowNode1" presStyleIdx="0" presStyleCnt="3">
        <dgm:presLayoutVars>
          <dgm:bulletEnabled val="1"/>
        </dgm:presLayoutVars>
      </dgm:prSet>
      <dgm:spPr/>
    </dgm:pt>
    <dgm:pt modelId="{C13BE7BA-5F44-481A-ABEF-AB75A5A17BA8}" type="pres">
      <dgm:prSet presAssocID="{F656EFC6-1111-4C47-96F5-FF313FD2D8F6}" presName="FourConn_2-3" presStyleLbl="fgAccFollowNode1" presStyleIdx="1" presStyleCnt="3">
        <dgm:presLayoutVars>
          <dgm:bulletEnabled val="1"/>
        </dgm:presLayoutVars>
      </dgm:prSet>
      <dgm:spPr/>
    </dgm:pt>
    <dgm:pt modelId="{FB89F839-E777-46A6-8A94-5CA1F73A8165}" type="pres">
      <dgm:prSet presAssocID="{F656EFC6-1111-4C47-96F5-FF313FD2D8F6}" presName="FourConn_3-4" presStyleLbl="fgAccFollowNode1" presStyleIdx="2" presStyleCnt="3">
        <dgm:presLayoutVars>
          <dgm:bulletEnabled val="1"/>
        </dgm:presLayoutVars>
      </dgm:prSet>
      <dgm:spPr/>
    </dgm:pt>
    <dgm:pt modelId="{E3D821AD-A577-46AF-8005-C5756E3D8255}" type="pres">
      <dgm:prSet presAssocID="{F656EFC6-1111-4C47-96F5-FF313FD2D8F6}" presName="FourNodes_1_text" presStyleLbl="node1" presStyleIdx="3" presStyleCnt="4">
        <dgm:presLayoutVars>
          <dgm:bulletEnabled val="1"/>
        </dgm:presLayoutVars>
      </dgm:prSet>
      <dgm:spPr/>
    </dgm:pt>
    <dgm:pt modelId="{FEE90DAF-A958-4686-A3AA-4CDA2D3634FE}" type="pres">
      <dgm:prSet presAssocID="{F656EFC6-1111-4C47-96F5-FF313FD2D8F6}" presName="FourNodes_2_text" presStyleLbl="node1" presStyleIdx="3" presStyleCnt="4">
        <dgm:presLayoutVars>
          <dgm:bulletEnabled val="1"/>
        </dgm:presLayoutVars>
      </dgm:prSet>
      <dgm:spPr/>
    </dgm:pt>
    <dgm:pt modelId="{419EB560-02BE-406C-B42C-FD5DE5EAE280}" type="pres">
      <dgm:prSet presAssocID="{F656EFC6-1111-4C47-96F5-FF313FD2D8F6}" presName="FourNodes_3_text" presStyleLbl="node1" presStyleIdx="3" presStyleCnt="4">
        <dgm:presLayoutVars>
          <dgm:bulletEnabled val="1"/>
        </dgm:presLayoutVars>
      </dgm:prSet>
      <dgm:spPr/>
    </dgm:pt>
    <dgm:pt modelId="{FAFE5E73-5570-4180-A9E1-CD7A3B91617B}" type="pres">
      <dgm:prSet presAssocID="{F656EFC6-1111-4C47-96F5-FF313FD2D8F6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F14CA819-D58F-49B2-8E73-25A3ACECB3C6}" type="presOf" srcId="{7651D8B5-A52B-4C5F-B379-EE5EF3FA5B88}" destId="{E3D821AD-A577-46AF-8005-C5756E3D8255}" srcOrd="1" destOrd="0" presId="urn:microsoft.com/office/officeart/2005/8/layout/vProcess5"/>
    <dgm:cxn modelId="{F2E9B95F-2A92-419F-B596-A6F756893864}" type="presOf" srcId="{D22FF9F0-CC5A-47A0-BDAC-9CA9271C47E5}" destId="{FB89F839-E777-46A6-8A94-5CA1F73A8165}" srcOrd="0" destOrd="0" presId="urn:microsoft.com/office/officeart/2005/8/layout/vProcess5"/>
    <dgm:cxn modelId="{60E55560-0108-422B-A2AA-8846D7A3068C}" type="presOf" srcId="{7651D8B5-A52B-4C5F-B379-EE5EF3FA5B88}" destId="{61E7975A-1110-4976-BD1E-8885EDF0ECC9}" srcOrd="0" destOrd="0" presId="urn:microsoft.com/office/officeart/2005/8/layout/vProcess5"/>
    <dgm:cxn modelId="{20C5266D-3F34-4B44-83F1-B7366BAD312E}" type="presOf" srcId="{F656EFC6-1111-4C47-96F5-FF313FD2D8F6}" destId="{B27905BB-311E-4855-9B0B-44A661666F7E}" srcOrd="0" destOrd="0" presId="urn:microsoft.com/office/officeart/2005/8/layout/vProcess5"/>
    <dgm:cxn modelId="{9EA68A4D-AE09-4708-B83B-97848DD6D883}" srcId="{F656EFC6-1111-4C47-96F5-FF313FD2D8F6}" destId="{CB4B6F69-EDCA-4780-A1F4-37B098D59C0F}" srcOrd="2" destOrd="0" parTransId="{9B2620AB-94A6-4C68-BD9B-4802BA0E4406}" sibTransId="{D22FF9F0-CC5A-47A0-BDAC-9CA9271C47E5}"/>
    <dgm:cxn modelId="{49255B79-0757-4CE1-83E1-AD6C3E417C81}" type="presOf" srcId="{E761AB27-5185-4B7C-AFD2-7C060BAC08C0}" destId="{A44E2BCB-D3CA-43E9-A5DD-0B449B1FAE14}" srcOrd="0" destOrd="0" presId="urn:microsoft.com/office/officeart/2005/8/layout/vProcess5"/>
    <dgm:cxn modelId="{1466B359-E799-49D6-9933-F54735CA9337}" type="presOf" srcId="{B98E9DE5-8D80-4B5C-B654-85FA2AF03DE6}" destId="{64991466-78EF-46B1-B6C8-7AA5970E0153}" srcOrd="0" destOrd="0" presId="urn:microsoft.com/office/officeart/2005/8/layout/vProcess5"/>
    <dgm:cxn modelId="{D111AD95-C76C-4523-87E6-D0B292D85869}" srcId="{F656EFC6-1111-4C47-96F5-FF313FD2D8F6}" destId="{7651D8B5-A52B-4C5F-B379-EE5EF3FA5B88}" srcOrd="0" destOrd="0" parTransId="{660D0F4F-5CF4-4DD3-BB3F-DF9D49BA88AD}" sibTransId="{B98E9DE5-8D80-4B5C-B654-85FA2AF03DE6}"/>
    <dgm:cxn modelId="{AC26D4A3-22B1-4B9A-9B03-E6C4F8ED3A11}" srcId="{F656EFC6-1111-4C47-96F5-FF313FD2D8F6}" destId="{E761AB27-5185-4B7C-AFD2-7C060BAC08C0}" srcOrd="3" destOrd="0" parTransId="{781E74D1-721B-41A5-AEF9-087234C77B24}" sibTransId="{421C4ED0-4A92-4162-8638-601B31DD874A}"/>
    <dgm:cxn modelId="{539192A4-38BC-4A3E-AB19-BB7417793D40}" srcId="{F656EFC6-1111-4C47-96F5-FF313FD2D8F6}" destId="{852A6BC1-9872-45F8-BD6B-DAADFAAA6FCE}" srcOrd="1" destOrd="0" parTransId="{A81E8FAE-D994-4412-9CB9-9E75E070E4A4}" sibTransId="{C8C92DD6-104E-4404-94DD-492C6165F2A1}"/>
    <dgm:cxn modelId="{CA3C19A6-EC8B-4C88-954E-20E1BFFF7EEE}" type="presOf" srcId="{CB4B6F69-EDCA-4780-A1F4-37B098D59C0F}" destId="{C45EEBD6-EF76-46DA-A91D-C865D74E223D}" srcOrd="0" destOrd="0" presId="urn:microsoft.com/office/officeart/2005/8/layout/vProcess5"/>
    <dgm:cxn modelId="{8AD32BAE-3962-4B7E-A8C3-4A840FD9C956}" type="presOf" srcId="{CB4B6F69-EDCA-4780-A1F4-37B098D59C0F}" destId="{419EB560-02BE-406C-B42C-FD5DE5EAE280}" srcOrd="1" destOrd="0" presId="urn:microsoft.com/office/officeart/2005/8/layout/vProcess5"/>
    <dgm:cxn modelId="{2EBE48B0-E01B-4005-94F4-ABCE8C7ABB48}" type="presOf" srcId="{852A6BC1-9872-45F8-BD6B-DAADFAAA6FCE}" destId="{9AA217CC-A146-48EE-992F-F9D2B02581E6}" srcOrd="0" destOrd="0" presId="urn:microsoft.com/office/officeart/2005/8/layout/vProcess5"/>
    <dgm:cxn modelId="{8D19E3E5-8389-40C0-9435-E7C63434D3D0}" type="presOf" srcId="{C8C92DD6-104E-4404-94DD-492C6165F2A1}" destId="{C13BE7BA-5F44-481A-ABEF-AB75A5A17BA8}" srcOrd="0" destOrd="0" presId="urn:microsoft.com/office/officeart/2005/8/layout/vProcess5"/>
    <dgm:cxn modelId="{9AC94BF0-6DC0-4C5F-953D-D082E07571CC}" type="presOf" srcId="{852A6BC1-9872-45F8-BD6B-DAADFAAA6FCE}" destId="{FEE90DAF-A958-4686-A3AA-4CDA2D3634FE}" srcOrd="1" destOrd="0" presId="urn:microsoft.com/office/officeart/2005/8/layout/vProcess5"/>
    <dgm:cxn modelId="{41D844FA-1419-4DB6-A2EE-01063CF41EB5}" type="presOf" srcId="{E761AB27-5185-4B7C-AFD2-7C060BAC08C0}" destId="{FAFE5E73-5570-4180-A9E1-CD7A3B91617B}" srcOrd="1" destOrd="0" presId="urn:microsoft.com/office/officeart/2005/8/layout/vProcess5"/>
    <dgm:cxn modelId="{2743443E-1264-485B-B828-B801FB8523D6}" type="presParOf" srcId="{B27905BB-311E-4855-9B0B-44A661666F7E}" destId="{2EE861D9-6144-4D09-8C12-8AEE6A2CD0F6}" srcOrd="0" destOrd="0" presId="urn:microsoft.com/office/officeart/2005/8/layout/vProcess5"/>
    <dgm:cxn modelId="{53149516-1EC9-4F44-B37B-9F4E8F91B752}" type="presParOf" srcId="{B27905BB-311E-4855-9B0B-44A661666F7E}" destId="{61E7975A-1110-4976-BD1E-8885EDF0ECC9}" srcOrd="1" destOrd="0" presId="urn:microsoft.com/office/officeart/2005/8/layout/vProcess5"/>
    <dgm:cxn modelId="{8D4CC351-41B5-4EB8-9D2C-20868A0B93CA}" type="presParOf" srcId="{B27905BB-311E-4855-9B0B-44A661666F7E}" destId="{9AA217CC-A146-48EE-992F-F9D2B02581E6}" srcOrd="2" destOrd="0" presId="urn:microsoft.com/office/officeart/2005/8/layout/vProcess5"/>
    <dgm:cxn modelId="{41CAEC35-A2E3-4BCC-91A2-B40F19A444E2}" type="presParOf" srcId="{B27905BB-311E-4855-9B0B-44A661666F7E}" destId="{C45EEBD6-EF76-46DA-A91D-C865D74E223D}" srcOrd="3" destOrd="0" presId="urn:microsoft.com/office/officeart/2005/8/layout/vProcess5"/>
    <dgm:cxn modelId="{2ED0E280-067B-4CBD-8DC4-A77AA6E67CF7}" type="presParOf" srcId="{B27905BB-311E-4855-9B0B-44A661666F7E}" destId="{A44E2BCB-D3CA-43E9-A5DD-0B449B1FAE14}" srcOrd="4" destOrd="0" presId="urn:microsoft.com/office/officeart/2005/8/layout/vProcess5"/>
    <dgm:cxn modelId="{2A066246-E27B-4006-B473-6397D0FF150A}" type="presParOf" srcId="{B27905BB-311E-4855-9B0B-44A661666F7E}" destId="{64991466-78EF-46B1-B6C8-7AA5970E0153}" srcOrd="5" destOrd="0" presId="urn:microsoft.com/office/officeart/2005/8/layout/vProcess5"/>
    <dgm:cxn modelId="{214C5E99-F419-4647-9414-EEF0DAEB3673}" type="presParOf" srcId="{B27905BB-311E-4855-9B0B-44A661666F7E}" destId="{C13BE7BA-5F44-481A-ABEF-AB75A5A17BA8}" srcOrd="6" destOrd="0" presId="urn:microsoft.com/office/officeart/2005/8/layout/vProcess5"/>
    <dgm:cxn modelId="{12A2DBD7-4636-4DEB-BD57-0C41EAB3BA84}" type="presParOf" srcId="{B27905BB-311E-4855-9B0B-44A661666F7E}" destId="{FB89F839-E777-46A6-8A94-5CA1F73A8165}" srcOrd="7" destOrd="0" presId="urn:microsoft.com/office/officeart/2005/8/layout/vProcess5"/>
    <dgm:cxn modelId="{CD4E049C-908E-474A-9405-890FB265E006}" type="presParOf" srcId="{B27905BB-311E-4855-9B0B-44A661666F7E}" destId="{E3D821AD-A577-46AF-8005-C5756E3D8255}" srcOrd="8" destOrd="0" presId="urn:microsoft.com/office/officeart/2005/8/layout/vProcess5"/>
    <dgm:cxn modelId="{ECC48C9B-E7DB-4297-86B2-B18D461456B0}" type="presParOf" srcId="{B27905BB-311E-4855-9B0B-44A661666F7E}" destId="{FEE90DAF-A958-4686-A3AA-4CDA2D3634FE}" srcOrd="9" destOrd="0" presId="urn:microsoft.com/office/officeart/2005/8/layout/vProcess5"/>
    <dgm:cxn modelId="{B7765E16-4B28-4B74-94B9-079D1185A775}" type="presParOf" srcId="{B27905BB-311E-4855-9B0B-44A661666F7E}" destId="{419EB560-02BE-406C-B42C-FD5DE5EAE280}" srcOrd="10" destOrd="0" presId="urn:microsoft.com/office/officeart/2005/8/layout/vProcess5"/>
    <dgm:cxn modelId="{60BFEC01-1495-4747-BC3A-CF38CFF28B23}" type="presParOf" srcId="{B27905BB-311E-4855-9B0B-44A661666F7E}" destId="{FAFE5E73-5570-4180-A9E1-CD7A3B91617B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3C3FEB-3FAE-49F5-A865-CACD4927AE61}">
      <dsp:nvSpPr>
        <dsp:cNvPr id="0" name=""/>
        <dsp:cNvSpPr/>
      </dsp:nvSpPr>
      <dsp:spPr>
        <a:xfrm>
          <a:off x="2554278" y="1621"/>
          <a:ext cx="1801829" cy="117118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000" kern="1200"/>
            <a:t>Sąd ( w postępowaniu sądowym)</a:t>
          </a:r>
          <a:endParaRPr lang="en-US" sz="1000" kern="1200"/>
        </a:p>
      </dsp:txBody>
      <dsp:txXfrm>
        <a:off x="2611451" y="58794"/>
        <a:ext cx="1687483" cy="1056843"/>
      </dsp:txXfrm>
    </dsp:sp>
    <dsp:sp modelId="{F7460518-28C9-4168-81C7-BAC8AE14AD94}">
      <dsp:nvSpPr>
        <dsp:cNvPr id="0" name=""/>
        <dsp:cNvSpPr/>
      </dsp:nvSpPr>
      <dsp:spPr>
        <a:xfrm>
          <a:off x="1516697" y="587216"/>
          <a:ext cx="3876992" cy="3876992"/>
        </a:xfrm>
        <a:custGeom>
          <a:avLst/>
          <a:gdLst/>
          <a:ahLst/>
          <a:cxnLst/>
          <a:rect l="0" t="0" r="0" b="0"/>
          <a:pathLst>
            <a:path>
              <a:moveTo>
                <a:pt x="2852445" y="228974"/>
              </a:moveTo>
              <a:arcTo wR="1938496" hR="1938496" stAng="17887797" swAng="2631065"/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145241C-0F1E-4FB6-84B5-45A309073B4C}">
      <dsp:nvSpPr>
        <dsp:cNvPr id="0" name=""/>
        <dsp:cNvSpPr/>
      </dsp:nvSpPr>
      <dsp:spPr>
        <a:xfrm>
          <a:off x="4492775" y="1940117"/>
          <a:ext cx="1801829" cy="117118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000" kern="1200"/>
            <a:t>postępowaniu przygotowawczym</a:t>
          </a:r>
          <a:r>
            <a:rPr lang="pl-PL" sz="1000" kern="1200">
              <a:latin typeface="Bookman Old Style" panose="020F0302020204030204"/>
            </a:rPr>
            <a:t> -</a:t>
          </a:r>
          <a:r>
            <a:rPr lang="pl-PL" sz="1000" kern="1200"/>
            <a:t> </a:t>
          </a:r>
          <a:r>
            <a:rPr lang="pl-PL" sz="1000" kern="1200">
              <a:latin typeface="Bookman Old Style" panose="020F0302020204030204"/>
            </a:rPr>
            <a:t>prokurator</a:t>
          </a:r>
          <a:endParaRPr lang="en-US" sz="1000" kern="1200">
            <a:latin typeface="Bookman Old Style" panose="020F0302020204030204"/>
          </a:endParaRPr>
        </a:p>
      </dsp:txBody>
      <dsp:txXfrm>
        <a:off x="4549948" y="1997290"/>
        <a:ext cx="1687483" cy="1056843"/>
      </dsp:txXfrm>
    </dsp:sp>
    <dsp:sp modelId="{B10C93B0-07E3-4BF7-802E-A8562B828695}">
      <dsp:nvSpPr>
        <dsp:cNvPr id="0" name=""/>
        <dsp:cNvSpPr/>
      </dsp:nvSpPr>
      <dsp:spPr>
        <a:xfrm>
          <a:off x="1516697" y="587216"/>
          <a:ext cx="3876992" cy="3876992"/>
        </a:xfrm>
        <a:custGeom>
          <a:avLst/>
          <a:gdLst/>
          <a:ahLst/>
          <a:cxnLst/>
          <a:rect l="0" t="0" r="0" b="0"/>
          <a:pathLst>
            <a:path>
              <a:moveTo>
                <a:pt x="3781917" y="2538134"/>
              </a:moveTo>
              <a:arcTo wR="1938496" hR="1938496" stAng="1081138" swAng="2631065"/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A84B801-9387-4738-B708-F40A4D206C7F}">
      <dsp:nvSpPr>
        <dsp:cNvPr id="0" name=""/>
        <dsp:cNvSpPr/>
      </dsp:nvSpPr>
      <dsp:spPr>
        <a:xfrm>
          <a:off x="2554278" y="3878614"/>
          <a:ext cx="1801829" cy="1171189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000" kern="1200"/>
            <a:t>W postępowaniu karnym uprawnienia do przesłuchiwania świadków posiada policja i prokuratura, co wynika z przepisów kodeksu </a:t>
          </a:r>
        </a:p>
      </dsp:txBody>
      <dsp:txXfrm>
        <a:off x="2611451" y="3935787"/>
        <a:ext cx="1687483" cy="1056843"/>
      </dsp:txXfrm>
    </dsp:sp>
    <dsp:sp modelId="{D57B92B3-71A2-4DA9-B30B-8C056FBA74C2}">
      <dsp:nvSpPr>
        <dsp:cNvPr id="0" name=""/>
        <dsp:cNvSpPr/>
      </dsp:nvSpPr>
      <dsp:spPr>
        <a:xfrm>
          <a:off x="1516697" y="587216"/>
          <a:ext cx="3876992" cy="3876992"/>
        </a:xfrm>
        <a:custGeom>
          <a:avLst/>
          <a:gdLst/>
          <a:ahLst/>
          <a:cxnLst/>
          <a:rect l="0" t="0" r="0" b="0"/>
          <a:pathLst>
            <a:path>
              <a:moveTo>
                <a:pt x="1024547" y="3648018"/>
              </a:moveTo>
              <a:arcTo wR="1938496" hR="1938496" stAng="7087797" swAng="2631065"/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8D9DB8-5393-4A56-9BBA-3F720A282E7E}">
      <dsp:nvSpPr>
        <dsp:cNvPr id="0" name=""/>
        <dsp:cNvSpPr/>
      </dsp:nvSpPr>
      <dsp:spPr>
        <a:xfrm>
          <a:off x="615782" y="1940117"/>
          <a:ext cx="1801829" cy="117118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000" kern="1200">
              <a:latin typeface="Bookman Old Style" panose="020F0302020204030204"/>
            </a:rPr>
            <a:t>Straż Graniczna, ABW, Krajowa Administracja Skarbowa, Centralne Biuro Antykorupcyjne i Żandarmeria Wojskowa – w zakresie swoich właściwości</a:t>
          </a:r>
        </a:p>
      </dsp:txBody>
      <dsp:txXfrm>
        <a:off x="672955" y="1997290"/>
        <a:ext cx="1687483" cy="1056843"/>
      </dsp:txXfrm>
    </dsp:sp>
    <dsp:sp modelId="{74DA88D0-843B-48B3-847E-E4B990EFB052}">
      <dsp:nvSpPr>
        <dsp:cNvPr id="0" name=""/>
        <dsp:cNvSpPr/>
      </dsp:nvSpPr>
      <dsp:spPr>
        <a:xfrm>
          <a:off x="1516697" y="587216"/>
          <a:ext cx="3876992" cy="3876992"/>
        </a:xfrm>
        <a:custGeom>
          <a:avLst/>
          <a:gdLst/>
          <a:ahLst/>
          <a:cxnLst/>
          <a:rect l="0" t="0" r="0" b="0"/>
          <a:pathLst>
            <a:path>
              <a:moveTo>
                <a:pt x="95075" y="1338858"/>
              </a:moveTo>
              <a:arcTo wR="1938496" hR="1938496" stAng="11881138" swAng="2631065"/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E7975A-1110-4976-BD1E-8885EDF0ECC9}">
      <dsp:nvSpPr>
        <dsp:cNvPr id="0" name=""/>
        <dsp:cNvSpPr/>
      </dsp:nvSpPr>
      <dsp:spPr>
        <a:xfrm>
          <a:off x="0" y="0"/>
          <a:ext cx="2758607" cy="73540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dk2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dk2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>
              <a:latin typeface="Bookman Old Style" panose="020F0302020204030204"/>
            </a:rPr>
            <a:t>Etap czynności wstępnych</a:t>
          </a:r>
          <a:endParaRPr lang="pl-PL" sz="1400" kern="1200"/>
        </a:p>
      </dsp:txBody>
      <dsp:txXfrm>
        <a:off x="21539" y="21539"/>
        <a:ext cx="1902907" cy="692326"/>
      </dsp:txXfrm>
    </dsp:sp>
    <dsp:sp modelId="{9AA217CC-A146-48EE-992F-F9D2B02581E6}">
      <dsp:nvSpPr>
        <dsp:cNvPr id="0" name=""/>
        <dsp:cNvSpPr/>
      </dsp:nvSpPr>
      <dsp:spPr>
        <a:xfrm>
          <a:off x="231033" y="869114"/>
          <a:ext cx="2758607" cy="73540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dk2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dk2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>
              <a:latin typeface="Bookman Old Style" panose="020F0302020204030204"/>
            </a:rPr>
            <a:t>Etap spontanicznej wypowiedzi</a:t>
          </a:r>
          <a:endParaRPr lang="pl-PL" sz="1400" kern="1200"/>
        </a:p>
      </dsp:txBody>
      <dsp:txXfrm>
        <a:off x="252572" y="890653"/>
        <a:ext cx="2006483" cy="692326"/>
      </dsp:txXfrm>
    </dsp:sp>
    <dsp:sp modelId="{C45EEBD6-EF76-46DA-A91D-C865D74E223D}">
      <dsp:nvSpPr>
        <dsp:cNvPr id="0" name=""/>
        <dsp:cNvSpPr/>
      </dsp:nvSpPr>
      <dsp:spPr>
        <a:xfrm>
          <a:off x="458618" y="1738228"/>
          <a:ext cx="2758607" cy="73540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dk2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dk2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>
              <a:latin typeface="Bookman Old Style" panose="020F0302020204030204"/>
            </a:rPr>
            <a:t>Etap pytań i zeznań </a:t>
          </a:r>
          <a:endParaRPr lang="pl-PL" sz="1400" kern="1200"/>
        </a:p>
      </dsp:txBody>
      <dsp:txXfrm>
        <a:off x="480157" y="1759767"/>
        <a:ext cx="2009931" cy="692326"/>
      </dsp:txXfrm>
    </dsp:sp>
    <dsp:sp modelId="{A44E2BCB-D3CA-43E9-A5DD-0B449B1FAE14}">
      <dsp:nvSpPr>
        <dsp:cNvPr id="0" name=""/>
        <dsp:cNvSpPr/>
      </dsp:nvSpPr>
      <dsp:spPr>
        <a:xfrm>
          <a:off x="689651" y="2607342"/>
          <a:ext cx="2758607" cy="73540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dk2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dk2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>
              <a:latin typeface="Bookman Old Style" panose="020F0302020204030204"/>
            </a:rPr>
            <a:t>Etap czynności uzupełniających i końcowych</a:t>
          </a:r>
        </a:p>
      </dsp:txBody>
      <dsp:txXfrm>
        <a:off x="711190" y="2628881"/>
        <a:ext cx="2006483" cy="692326"/>
      </dsp:txXfrm>
    </dsp:sp>
    <dsp:sp modelId="{64991466-78EF-46B1-B6C8-7AA5970E0153}">
      <dsp:nvSpPr>
        <dsp:cNvPr id="0" name=""/>
        <dsp:cNvSpPr/>
      </dsp:nvSpPr>
      <dsp:spPr>
        <a:xfrm>
          <a:off x="2280594" y="563252"/>
          <a:ext cx="478012" cy="478012"/>
        </a:xfrm>
        <a:prstGeom prst="downArrow">
          <a:avLst>
            <a:gd name="adj1" fmla="val 55000"/>
            <a:gd name="adj2" fmla="val 45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000" kern="1200"/>
        </a:p>
      </dsp:txBody>
      <dsp:txXfrm>
        <a:off x="2388147" y="563252"/>
        <a:ext cx="262906" cy="359704"/>
      </dsp:txXfrm>
    </dsp:sp>
    <dsp:sp modelId="{C13BE7BA-5F44-481A-ABEF-AB75A5A17BA8}">
      <dsp:nvSpPr>
        <dsp:cNvPr id="0" name=""/>
        <dsp:cNvSpPr/>
      </dsp:nvSpPr>
      <dsp:spPr>
        <a:xfrm>
          <a:off x="2511627" y="1432367"/>
          <a:ext cx="478012" cy="478012"/>
        </a:xfrm>
        <a:prstGeom prst="downArrow">
          <a:avLst>
            <a:gd name="adj1" fmla="val 55000"/>
            <a:gd name="adj2" fmla="val 45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000" kern="1200"/>
        </a:p>
      </dsp:txBody>
      <dsp:txXfrm>
        <a:off x="2619180" y="1432367"/>
        <a:ext cx="262906" cy="359704"/>
      </dsp:txXfrm>
    </dsp:sp>
    <dsp:sp modelId="{FB89F839-E777-46A6-8A94-5CA1F73A8165}">
      <dsp:nvSpPr>
        <dsp:cNvPr id="0" name=""/>
        <dsp:cNvSpPr/>
      </dsp:nvSpPr>
      <dsp:spPr>
        <a:xfrm>
          <a:off x="2739212" y="2301481"/>
          <a:ext cx="478012" cy="478012"/>
        </a:xfrm>
        <a:prstGeom prst="downArrow">
          <a:avLst>
            <a:gd name="adj1" fmla="val 55000"/>
            <a:gd name="adj2" fmla="val 45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000" kern="1200"/>
        </a:p>
      </dsp:txBody>
      <dsp:txXfrm>
        <a:off x="2846765" y="2301481"/>
        <a:ext cx="262906" cy="3597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97BBB43D-4F08-48F9-B1FB-68B947B0A0A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E4FD1B15-1CE0-4AA7-8B10-AE015AF05CE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712630-DBC5-45FA-8CA2-AD0A783B91F7}" type="datetimeFigureOut">
              <a:rPr lang="pl-PL" smtClean="0"/>
              <a:t>10.01.2023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CF61DEB6-1686-45BE-8973-0A7FE0AD09C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827A3E5E-210D-43E1-B215-C5688F3B891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5100F9-E321-4CB5-A34A-32996880328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1885715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 noProof="0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BD36DF-D4DC-4B51-B1C1-9E72D97794C4}" type="datetimeFigureOut">
              <a:rPr lang="pl-PL" noProof="0" smtClean="0"/>
              <a:t>10.01.2023</a:t>
            </a:fld>
            <a:endParaRPr lang="pl-PL" noProof="0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 noProof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noProof="0"/>
              <a:t>Kliknij, aby edytować style wzorca tekstu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 noProof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03E7E3-B3ED-4775-BC12-0DCC3AE31431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341036164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03E7E3-B3ED-4775-BC12-0DCC3AE31431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565083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ytuł 1"/>
          <p:cNvSpPr>
            <a:spLocks noGrp="1"/>
          </p:cNvSpPr>
          <p:nvPr>
            <p:ph type="ctrTitle" hasCustomPrompt="1"/>
          </p:nvPr>
        </p:nvSpPr>
        <p:spPr>
          <a:xfrm>
            <a:off x="1097280" y="758952"/>
            <a:ext cx="10058400" cy="3566160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pl-PL" noProof="0"/>
              <a:t>Kliknij, aby edytować styl wzorca podtytułu</a:t>
            </a:r>
          </a:p>
        </p:txBody>
      </p: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a — symbol zastępczy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06AE352-CFCA-4EF9-A245-57B842DBEB06}" type="datetime1">
              <a:rPr lang="pl-PL" noProof="0" smtClean="0"/>
              <a:t>10.01.2023</a:t>
            </a:fld>
            <a:endParaRPr lang="pl-PL" noProof="0"/>
          </a:p>
        </p:txBody>
      </p:sp>
      <p:sp>
        <p:nvSpPr>
          <p:cNvPr id="5" name="Stopka — symbol zastępczy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6" name="Numer slajdu — symbol zastępczy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2623437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7" name="Data — symbol zastępczy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5FB77DD-C815-46BF-BF17-9A28BF687105}" type="datetime1">
              <a:rPr lang="pl-PL" noProof="0" smtClean="0"/>
              <a:t>10.01.2023</a:t>
            </a:fld>
            <a:endParaRPr lang="pl-PL" noProof="0"/>
          </a:p>
        </p:txBody>
      </p:sp>
      <p:sp>
        <p:nvSpPr>
          <p:cNvPr id="8" name="Stopka — symbol zastępczy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9" name="Numer slajdu — symbol zastępczy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2540465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1097280" y="758952"/>
            <a:ext cx="10058400" cy="3566160"/>
          </a:xfrm>
        </p:spPr>
        <p:txBody>
          <a:bodyPr rtlCol="0"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 hasCustomPrompt="1"/>
          </p:nvPr>
        </p:nvSpPr>
        <p:spPr>
          <a:xfrm>
            <a:off x="1097280" y="4663440"/>
            <a:ext cx="10058400" cy="1143000"/>
          </a:xfrm>
        </p:spPr>
        <p:txBody>
          <a:bodyPr lIns="91440" rIns="91440" rtlCol="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/>
              <a:t>Kliknij, aby edytować style wzorców tekstu</a:t>
            </a:r>
          </a:p>
        </p:txBody>
      </p: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a — symbol zastępczy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C6155BC-F8ED-46DB-A71B-97BE70B580ED}" type="datetime1">
              <a:rPr lang="pl-PL" noProof="0" smtClean="0"/>
              <a:t>10.01.2023</a:t>
            </a:fld>
            <a:endParaRPr lang="pl-PL" noProof="0"/>
          </a:p>
        </p:txBody>
      </p:sp>
      <p:sp>
        <p:nvSpPr>
          <p:cNvPr id="8" name="Stopka — symbol zastępczy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11" name="Numer slajdu — symbol zastępczy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762783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/>
          <p:cNvSpPr>
            <a:spLocks noGrp="1"/>
          </p:cNvSpPr>
          <p:nvPr>
            <p:ph type="title" hasCustomPrompt="1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Zawartość — symbol zastępczy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 rtlCol="0"/>
          <a:lstStyle/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 rtlCol="0"/>
          <a:lstStyle/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2" name="Data — symbol zastępczy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3C30E07-7C5C-4434-850B-8BD5986211AF}" type="datetime1">
              <a:rPr lang="pl-PL" noProof="0" smtClean="0"/>
              <a:t>10.01.2023</a:t>
            </a:fld>
            <a:endParaRPr lang="pl-PL" noProof="0"/>
          </a:p>
        </p:txBody>
      </p:sp>
      <p:sp>
        <p:nvSpPr>
          <p:cNvPr id="9" name="Stopka — symbol zastępczy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10" name="Numer slajdu — symbol zastępczy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588359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ytuł 9"/>
          <p:cNvSpPr>
            <a:spLocks noGrp="1"/>
          </p:cNvSpPr>
          <p:nvPr>
            <p:ph type="title" hasCustomPrompt="1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rtlCol="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 rtlCol="0"/>
          <a:lstStyle/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5" name="Tekst — symbol zastępczy 4"/>
          <p:cNvSpPr>
            <a:spLocks noGrp="1"/>
          </p:cNvSpPr>
          <p:nvPr>
            <p:ph type="body" sz="quarter" idx="3" hasCustomPrompt="1"/>
          </p:nvPr>
        </p:nvSpPr>
        <p:spPr>
          <a:xfrm>
            <a:off x="6515944" y="2057400"/>
            <a:ext cx="4639736" cy="736282"/>
          </a:xfrm>
        </p:spPr>
        <p:txBody>
          <a:bodyPr lIns="91440" rIns="91440" rtlCol="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 noProof="0"/>
              <a:t>Kliknij, aby edytować style wzorców tekstu</a:t>
            </a:r>
          </a:p>
        </p:txBody>
      </p:sp>
      <p:sp>
        <p:nvSpPr>
          <p:cNvPr id="6" name="Zawartość — symbol zastępczy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 rtlCol="0"/>
          <a:lstStyle/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2" name="Data — symbol zastępczy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0B54DAE-C88D-4D8D-AD42-132036AAB39C}" type="datetime1">
              <a:rPr lang="pl-PL" noProof="0" smtClean="0"/>
              <a:t>10.01.2023</a:t>
            </a:fld>
            <a:endParaRPr lang="pl-PL" noProof="0"/>
          </a:p>
        </p:txBody>
      </p:sp>
      <p:sp>
        <p:nvSpPr>
          <p:cNvPr id="11" name="Stopka — symbol zastępczy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12" name="Numer slajdu — symbol zastępczy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1963925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6" name="Data — symbol zastępczy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42D629D-CE94-4E6F-B4CB-5FA96E01DEC0}" type="datetime1">
              <a:rPr lang="pl-PL" noProof="0" smtClean="0"/>
              <a:t>10.01.2023</a:t>
            </a:fld>
            <a:endParaRPr lang="pl-PL" noProof="0"/>
          </a:p>
        </p:txBody>
      </p:sp>
      <p:sp>
        <p:nvSpPr>
          <p:cNvPr id="7" name="Stopka — symbol zastępczy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8" name="Numer slajdu — symbol zastępczy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4268543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a — symbol zastępczy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8FFAF0C-90DE-488F-B8B3-91D59443E062}" type="datetime1">
              <a:rPr lang="pl-PL" noProof="0" smtClean="0"/>
              <a:t>10.01.2023</a:t>
            </a:fld>
            <a:endParaRPr lang="pl-PL" noProof="0"/>
          </a:p>
        </p:txBody>
      </p:sp>
      <p:sp>
        <p:nvSpPr>
          <p:cNvPr id="3" name="Stopka — symbol zastępczy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4" name="Numer slajdu — symbol zastępczy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133393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643466" y="786383"/>
            <a:ext cx="3517567" cy="2093975"/>
          </a:xfrm>
        </p:spPr>
        <p:txBody>
          <a:bodyPr rtlCol="0"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 rtlCol="0"/>
          <a:lstStyle/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 rtlCol="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fld id="{B883DE7A-3926-499F-A4AD-8E69327C41D0}" type="datetime1">
              <a:rPr lang="pl-PL" noProof="0" smtClean="0"/>
              <a:t>10.01.2023</a:t>
            </a:fld>
            <a:endParaRPr lang="pl-PL" noProof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 rtlCol="0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pl-PL" noProof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3A98EE3D-8CD1-4C3F-BD1C-C98C9596463C}" type="slidenum">
              <a:rPr lang="pl-PL" noProof="0" smtClean="0"/>
              <a:pPr rtl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3771184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Obraz — symbol zastępczy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pl-PL" noProof="0"/>
              <a:t>Kliknij ikonę, aby dodać obraz</a:t>
            </a:r>
          </a:p>
        </p:txBody>
      </p:sp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1097279" y="4799362"/>
            <a:ext cx="10113645" cy="743682"/>
          </a:xfrm>
        </p:spPr>
        <p:txBody>
          <a:bodyPr tIns="0" bIns="0" rtlCol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1C9CFFEA-4849-494C-9385-E50E1C053F2C}" type="datetime1">
              <a:rPr lang="pl-PL" noProof="0" smtClean="0"/>
              <a:t>10.01.2023</a:t>
            </a:fld>
            <a:endParaRPr lang="pl-PL" noProof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 rtlCol="0"/>
          <a:lstStyle/>
          <a:p>
            <a:pPr algn="l" rtl="0"/>
            <a:endParaRPr lang="pl-PL" noProof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1201613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ytuł — symbol zastępczy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pPr rtl="0"/>
            <a:fld id="{59A36152-2AD2-46B1-BF02-27EDF35C8BC8}" type="datetime1">
              <a:rPr lang="pl-PL" noProof="0" smtClean="0"/>
              <a:t>10.01.2023</a:t>
            </a:fld>
            <a:endParaRPr lang="pl-PL" noProof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rgbClr val="FFFFFF"/>
                </a:solidFill>
              </a:defRPr>
            </a:lvl1pPr>
          </a:lstStyle>
          <a:p>
            <a:pPr rtl="0"/>
            <a:endParaRPr lang="pl-PL" noProof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FFFFFF"/>
                </a:solidFill>
              </a:defRPr>
            </a:lvl1pPr>
          </a:lstStyle>
          <a:p>
            <a:pPr rtl="0"/>
            <a:fld id="{3A98EE3D-8CD1-4C3F-BD1C-C98C9596463C}" type="slidenum">
              <a:rPr lang="pl-PL" noProof="0" smtClean="0"/>
              <a:t>‹#›</a:t>
            </a:fld>
            <a:endParaRPr lang="pl-PL" noProof="0"/>
          </a:p>
        </p:txBody>
      </p:sp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603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700" i="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1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5" Type="http://schemas.openxmlformats.org/officeDocument/2006/relationships/hyperlink" Target="https://truthmeter.mk/the-court-should-protect-the-identity-not-the-statement-of-the-protected-witness/" TargetMode="Externa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66">
            <a:extLst>
              <a:ext uri="{FF2B5EF4-FFF2-40B4-BE49-F238E27FC236}">
                <a16:creationId xmlns:a16="http://schemas.microsoft.com/office/drawing/2014/main" id="{0AF4F2BA-3C03-4E2C-8ABC-0949B61B3C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3" descr="Obraz zawierający okno, wewnątrz, osoba, sylwetka&#10;&#10;Opis wygenerowany automatycznie">
            <a:extLst>
              <a:ext uri="{FF2B5EF4-FFF2-40B4-BE49-F238E27FC236}">
                <a16:creationId xmlns:a16="http://schemas.microsoft.com/office/drawing/2014/main" id="{65810330-F0B5-43C9-BC34-094FFB5C05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5000"/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b="1279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9AB2EA78-AEB3-469B-9025-3B17201A45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rtlCol="0">
            <a:normAutofit/>
          </a:bodyPr>
          <a:lstStyle/>
          <a:p>
            <a:r>
              <a:rPr lang="pl-PL" sz="6200">
                <a:solidFill>
                  <a:srgbClr val="FFFFFF"/>
                </a:solidFill>
              </a:rPr>
              <a:t>Przesłuchanie - przygotowanie, planowanie i wybór miejsca 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255E1F2F-E259-4EA8-9FFD-3A10AF5418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rtlCol="0">
            <a:normAutofit/>
          </a:bodyPr>
          <a:lstStyle/>
          <a:p>
            <a:r>
              <a:rPr lang="pl-PL">
                <a:solidFill>
                  <a:srgbClr val="FFFFFF"/>
                </a:solidFill>
              </a:rPr>
              <a:t>M. Moryksiewicz, K. Wożniczko </a:t>
            </a: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A07787ED-5EDC-4C54-AD87-55B60D0FE3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!!footer rectangle">
            <a:extLst>
              <a:ext uri="{FF2B5EF4-FFF2-40B4-BE49-F238E27FC236}">
                <a16:creationId xmlns:a16="http://schemas.microsoft.com/office/drawing/2014/main" id="{B40A8CA7-7D5A-43B0-A1A0-B558ECA9E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31439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0E58038-8ACE-4AD9-B404-25C603550D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 descr="Obraz zawierający osoba, mężczyzna, wewnątrz, okno&#10;&#10;Opis wygenerowany automatycznie">
            <a:extLst>
              <a:ext uri="{FF2B5EF4-FFF2-40B4-BE49-F238E27FC236}">
                <a16:creationId xmlns:a16="http://schemas.microsoft.com/office/drawing/2014/main" id="{281DD9C8-BBC1-17AB-0D50-EE9827E7A4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r="2177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57DCD6C1-309D-BD8A-BC09-AC6BCA63B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pl-PL"/>
              <a:t>Czym jest przesłuchanie i kto w nim uczestniczy? 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8A34772-9011-42B5-AA63-FD6DEC92EE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910746"/>
            <a:ext cx="996696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974FB40-7D76-8A08-D207-4B0AEEF5F6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8525" y="3531559"/>
            <a:ext cx="10058400" cy="1273608"/>
          </a:xfrm>
        </p:spPr>
        <p:txBody>
          <a:bodyPr vert="horz" lIns="0" tIns="45720" rIns="0" bIns="45720" rtlCol="0" anchor="t">
            <a:normAutofit/>
          </a:bodyPr>
          <a:lstStyle/>
          <a:p>
            <a:pPr algn="ctr"/>
            <a:r>
              <a:rPr lang="pl-PL">
                <a:ea typeface="+mn-lt"/>
                <a:cs typeface="+mn-lt"/>
              </a:rPr>
              <a:t>przesłuchanie jest procesem komunikacji interpersonalnej, bowiem między przesłuchującym i przesłuchiwanym istnieje wzajemne oddziaływanie i obustronny przekaz informacji, także o charakterze pozawerbalnym.</a:t>
            </a:r>
            <a:endParaRPr lang="pl-PL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2BCDE19-2810-4337-9C49-8589C42176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713071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103E59AE-44F8-4FB9-BF05-C888FE3E1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DFA7EABF-2427-A0B9-A80F-E0B7A63CB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259" y="634946"/>
            <a:ext cx="3372529" cy="505590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000"/>
              <a:t>Podmioty uprawnione do przeprowadzania przesłuchań  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752F38C-F560-47AA-90AD-209F39C041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35022" y="1791298"/>
            <a:ext cx="0" cy="27432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8B6B14AE-589A-45CC-A30D-41995FC1F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26" name="pole tekstowe 3">
            <a:extLst>
              <a:ext uri="{FF2B5EF4-FFF2-40B4-BE49-F238E27FC236}">
                <a16:creationId xmlns:a16="http://schemas.microsoft.com/office/drawing/2014/main" id="{6A0AF6E1-48A3-BF25-A474-2D7CB767A1E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43438600"/>
              </p:ext>
            </p:extLst>
          </p:nvPr>
        </p:nvGraphicFramePr>
        <p:xfrm>
          <a:off x="4648201" y="639763"/>
          <a:ext cx="6910387" cy="5051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643925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9" name="Rectangle 48">
            <a:extLst>
              <a:ext uri="{FF2B5EF4-FFF2-40B4-BE49-F238E27FC236}">
                <a16:creationId xmlns:a16="http://schemas.microsoft.com/office/drawing/2014/main" id="{B0E58038-8ACE-4AD9-B404-25C603550D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 descr="Trzy strzałki w dziesiątce">
            <a:extLst>
              <a:ext uri="{FF2B5EF4-FFF2-40B4-BE49-F238E27FC236}">
                <a16:creationId xmlns:a16="http://schemas.microsoft.com/office/drawing/2014/main" id="{E75A41D7-BE05-13A1-32EE-52378D7A9A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412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1E2567A2-DF07-E7F9-30CF-18CF60930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100"/>
              <a:t>Jakimi cechami i umiejetnosciami powinien kierowac się przesluchujący?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38A34772-9011-42B5-AA63-FD6DEC92EE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910746"/>
            <a:ext cx="996696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ole tekstowe 4">
            <a:extLst>
              <a:ext uri="{FF2B5EF4-FFF2-40B4-BE49-F238E27FC236}">
                <a16:creationId xmlns:a16="http://schemas.microsoft.com/office/drawing/2014/main" id="{1B2C2E81-4FA3-30F7-5F92-A52AFCFF84FE}"/>
              </a:ext>
            </a:extLst>
          </p:cNvPr>
          <p:cNvSpPr txBox="1"/>
          <p:nvPr/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rot="0" spcFirstLastPara="0" vertOverflow="overflow" horzOverflow="overflow" vert="horz" lIns="0" tIns="45720" rIns="0" bIns="4572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Calibri" panose="020F0502020204030204" pitchFamily="34" charset="0"/>
              <a:buChar char="•"/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wysoką inteligencją, 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Calibri" panose="020F0502020204030204" pitchFamily="34" charset="0"/>
              <a:buChar char="•"/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rozległą wiedzą ogólną, 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Calibri" panose="020F0502020204030204" pitchFamily="34" charset="0"/>
              <a:buChar char="•"/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wysokim poziomem etycznym, 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Calibri" panose="020F0502020204030204" pitchFamily="34" charset="0"/>
              <a:buChar char="•"/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kulturą osobistą, 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Calibri" panose="020F0502020204030204" pitchFamily="34" charset="0"/>
              <a:buChar char="•"/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opanowaniem i obiektywizmem w wydawaniu opinii i sądów, 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Calibri" panose="020F0502020204030204" pitchFamily="34" charset="0"/>
              <a:buChar char="•"/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umiejętność nawiązywania kontaktu, 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Calibri" panose="020F0502020204030204" pitchFamily="34" charset="0"/>
              <a:buChar char="•"/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umiejętność prowadzenia rozmowy, 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Calibri" panose="020F0502020204030204" pitchFamily="34" charset="0"/>
              <a:buChar char="•"/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umiejętność formułowania pytań, 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Calibri" panose="020F0502020204030204" pitchFamily="34" charset="0"/>
              <a:buChar char="•"/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umiejętność wzbudzania u świadka poczucia zaufania i bezpieczeństwa, 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Calibri" panose="020F0502020204030204" pitchFamily="34" charset="0"/>
              <a:buChar char="•"/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umiejętność krytycznego myślenia, która jest niezbędna do uzyskania materiałów i ich prawidłowej oceny 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82BCDE19-2810-4337-9C49-8589C42176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225339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7" name="Rectangle 56">
            <a:extLst>
              <a:ext uri="{FF2B5EF4-FFF2-40B4-BE49-F238E27FC236}">
                <a16:creationId xmlns:a16="http://schemas.microsoft.com/office/drawing/2014/main" id="{B0E58038-8ACE-4AD9-B404-25C603550D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3" descr="Kamienie czarne">
            <a:extLst>
              <a:ext uri="{FF2B5EF4-FFF2-40B4-BE49-F238E27FC236}">
                <a16:creationId xmlns:a16="http://schemas.microsoft.com/office/drawing/2014/main" id="{2D03E176-9FF9-5667-F471-030971FA75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r="4446" b="1"/>
          <a:stretch/>
        </p:blipFill>
        <p:spPr>
          <a:xfrm>
            <a:off x="20" y="-22"/>
            <a:ext cx="12191977" cy="6858022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9DD36396-449D-CC01-4C59-AD192113C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Przygotowanie przesłuchania 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38A34772-9011-42B5-AA63-FD6DEC92EE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910746"/>
            <a:ext cx="996696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>
            <a:extLst>
              <a:ext uri="{FF2B5EF4-FFF2-40B4-BE49-F238E27FC236}">
                <a16:creationId xmlns:a16="http://schemas.microsoft.com/office/drawing/2014/main" id="{148B95BB-E531-1C1F-E497-91118BC148CC}"/>
              </a:ext>
            </a:extLst>
          </p:cNvPr>
          <p:cNvSpPr txBox="1"/>
          <p:nvPr/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rot="0" spcFirstLastPara="0" vertOverflow="overflow" horzOverflow="overflow" vert="horz" lIns="0" tIns="45720" rIns="0" bIns="4572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>
              <a:spcAft>
                <a:spcPts val="600"/>
              </a:spcAft>
              <a:buFont typeface="Calibri" panose="020F0502020204030204" pitchFamily="34" charset="0"/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a) zaznajomienie się z dotychczasowymi wynikami postępowania i analizę już zebranych dowodów, </a:t>
            </a:r>
          </a:p>
          <a:p>
            <a:pPr>
              <a:spcAft>
                <a:spcPts val="600"/>
              </a:spcAft>
              <a:buFont typeface="Calibri" panose="020F0502020204030204" pitchFamily="34" charset="0"/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b) dokonanie oględzin miejsca zdarzenia (w przypadku istnienia takiego miejsca), </a:t>
            </a:r>
          </a:p>
          <a:p>
            <a:pPr>
              <a:spcAft>
                <a:spcPts val="600"/>
              </a:spcAft>
              <a:buFont typeface="Calibri" panose="020F0502020204030204" pitchFamily="34" charset="0"/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c) odtworzenie sytuacji na podstawie posiadanych protokołów oględzin, szkiców, materiałów poglądowych, </a:t>
            </a:r>
          </a:p>
          <a:p>
            <a:pPr>
              <a:spcAft>
                <a:spcPts val="600"/>
              </a:spcAft>
              <a:buFont typeface="Calibri" panose="020F0502020204030204" pitchFamily="34" charset="0"/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d) poznanie personaliów świadka i zebranie danych osobopoznawczych o nim, </a:t>
            </a:r>
          </a:p>
          <a:p>
            <a:pPr>
              <a:spcAft>
                <a:spcPts val="600"/>
              </a:spcAft>
              <a:buFont typeface="Calibri" panose="020F0502020204030204" pitchFamily="34" charset="0"/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e) uzupełnienie wiedzy z określonej dziedziny poprzez zapoznanie się z odpowiednią literaturą, zebranie Prokuratura 78 i Prawo 2, 2007 Kryminalistyczne aspekty przesłuchania świadka niezbędnych informacji, </a:t>
            </a:r>
          </a:p>
          <a:p>
            <a:pPr>
              <a:spcAft>
                <a:spcPts val="600"/>
              </a:spcAft>
              <a:buFont typeface="Calibri" panose="020F0502020204030204" pitchFamily="34" charset="0"/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f) przygotowanie założeń organizacyjnych i taktycznych przesłuchania, </a:t>
            </a:r>
          </a:p>
          <a:p>
            <a:pPr>
              <a:spcAft>
                <a:spcPts val="600"/>
              </a:spcAft>
              <a:buFont typeface="Calibri" panose="020F0502020204030204" pitchFamily="34" charset="0"/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g) sporządzenie planu przesłuchania.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82BCDE19-2810-4337-9C49-8589C42176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954296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E844E128-FF69-4E9F-8327-6B504B3C5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" y="0"/>
            <a:ext cx="12191985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26C51CBC-FE93-19F2-917E-F7F8886B6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516835"/>
            <a:ext cx="3448259" cy="166650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400">
                <a:solidFill>
                  <a:srgbClr val="FFFFFF"/>
                </a:solidFill>
              </a:rPr>
              <a:t>Miejsce przesluchania 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55CEADF-09EA-423C-8C45-F94AF44D5A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3686" y="2353592"/>
            <a:ext cx="329184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ole tekstowe 2">
            <a:extLst>
              <a:ext uri="{FF2B5EF4-FFF2-40B4-BE49-F238E27FC236}">
                <a16:creationId xmlns:a16="http://schemas.microsoft.com/office/drawing/2014/main" id="{F2BB0E08-42D9-3773-0A55-4C8F6528EE47}"/>
              </a:ext>
            </a:extLst>
          </p:cNvPr>
          <p:cNvSpPr txBox="1"/>
          <p:nvPr/>
        </p:nvSpPr>
        <p:spPr>
          <a:xfrm>
            <a:off x="643467" y="2546224"/>
            <a:ext cx="3448259" cy="3342747"/>
          </a:xfrm>
          <a:prstGeom prst="rect">
            <a:avLst/>
          </a:prstGeom>
        </p:spPr>
        <p:txBody>
          <a:bodyPr rot="0" spcFirstLastPara="0" vertOverflow="overflow" horzOverflow="overflow" vert="horz" lIns="0" tIns="45720" rIns="0" bIns="4572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>
              <a:spcAft>
                <a:spcPts val="600"/>
              </a:spcAft>
              <a:buFont typeface="Calibri" panose="020F0502020204030204" pitchFamily="34" charset="0"/>
            </a:pPr>
            <a:r>
              <a:rPr lang="en-US">
                <a:solidFill>
                  <a:srgbClr val="FFFFFF"/>
                </a:solidFill>
              </a:rPr>
              <a:t>Przesłuchanie należy prowadzić w warunkach najbardziej sprzyjających skupieniu uwagi i jak najmniej krępujących świadka. Miejsce przesłuchania, to z reguły siedziba organu dokonującego tej czynności. </a:t>
            </a:r>
          </a:p>
        </p:txBody>
      </p:sp>
      <p:pic>
        <p:nvPicPr>
          <p:cNvPr id="5" name="Picture 4" descr="Izolowany krzesło drewniane">
            <a:extLst>
              <a:ext uri="{FF2B5EF4-FFF2-40B4-BE49-F238E27FC236}">
                <a16:creationId xmlns:a16="http://schemas.microsoft.com/office/drawing/2014/main" id="{330E8B1E-8CF6-D917-93CC-850DBFE1EE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6633" b="-1"/>
          <a:stretch/>
        </p:blipFill>
        <p:spPr>
          <a:xfrm>
            <a:off x="4654296" y="10"/>
            <a:ext cx="753770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6274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2">
            <a:extLst>
              <a:ext uri="{FF2B5EF4-FFF2-40B4-BE49-F238E27FC236}">
                <a16:creationId xmlns:a16="http://schemas.microsoft.com/office/drawing/2014/main" id="{E844E128-FF69-4E9F-8327-6B504B3C5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85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15C74016-4EA6-054E-ADBD-D8CA07A4B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6783" y="516835"/>
            <a:ext cx="5977937" cy="166650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Planowanie </a:t>
            </a:r>
          </a:p>
        </p:txBody>
      </p:sp>
      <p:pic>
        <p:nvPicPr>
          <p:cNvPr id="5" name="Picture 4" descr="Zapisywanie terminu w papierowym terminarzu">
            <a:extLst>
              <a:ext uri="{FF2B5EF4-FFF2-40B4-BE49-F238E27FC236}">
                <a16:creationId xmlns:a16="http://schemas.microsoft.com/office/drawing/2014/main" id="{9601AE58-3F5D-63E8-A9F9-A493A6C8D8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5421" b="-1"/>
          <a:stretch/>
        </p:blipFill>
        <p:spPr>
          <a:xfrm>
            <a:off x="20" y="10"/>
            <a:ext cx="4580077" cy="6857990"/>
          </a:xfrm>
          <a:prstGeom prst="rect">
            <a:avLst/>
          </a:prstGeom>
        </p:spPr>
      </p:pic>
      <p:cxnSp>
        <p:nvCxnSpPr>
          <p:cNvPr id="38" name="Straight Connector 34">
            <a:extLst>
              <a:ext uri="{FF2B5EF4-FFF2-40B4-BE49-F238E27FC236}">
                <a16:creationId xmlns:a16="http://schemas.microsoft.com/office/drawing/2014/main" id="{055CEADF-09EA-423C-8C45-F94AF44D5A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00864" y="2353592"/>
            <a:ext cx="5669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ole tekstowe 2">
            <a:extLst>
              <a:ext uri="{FF2B5EF4-FFF2-40B4-BE49-F238E27FC236}">
                <a16:creationId xmlns:a16="http://schemas.microsoft.com/office/drawing/2014/main" id="{609BE694-0F4C-F1E6-A44F-1BB24AA2C700}"/>
              </a:ext>
            </a:extLst>
          </p:cNvPr>
          <p:cNvSpPr txBox="1"/>
          <p:nvPr/>
        </p:nvSpPr>
        <p:spPr>
          <a:xfrm>
            <a:off x="5116784" y="2546224"/>
            <a:ext cx="5977938" cy="3342747"/>
          </a:xfrm>
          <a:prstGeom prst="rect">
            <a:avLst/>
          </a:prstGeom>
        </p:spPr>
        <p:txBody>
          <a:bodyPr rot="0" spcFirstLastPara="0" vertOverflow="overflow" horzOverflow="overflow" vert="horz" lIns="0" tIns="45720" rIns="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buFont typeface="Calibri" panose="020F0502020204030204" pitchFamily="34" charset="0"/>
            </a:pPr>
            <a:r>
              <a:rPr lang="en-US">
                <a:solidFill>
                  <a:srgbClr val="FFFFFF"/>
                </a:solidFill>
              </a:rPr>
              <a:t> </a:t>
            </a:r>
            <a:r>
              <a:rPr lang="en-US" err="1">
                <a:solidFill>
                  <a:srgbClr val="FFFFFF"/>
                </a:solidFill>
              </a:rPr>
              <a:t>Obejmuje</a:t>
            </a:r>
            <a:r>
              <a:rPr lang="en-US">
                <a:solidFill>
                  <a:srgbClr val="FFFFFF"/>
                </a:solidFill>
              </a:rPr>
              <a:t> </a:t>
            </a:r>
            <a:r>
              <a:rPr lang="en-US" err="1">
                <a:solidFill>
                  <a:srgbClr val="FFFFFF"/>
                </a:solidFill>
              </a:rPr>
              <a:t>informację</a:t>
            </a:r>
            <a:r>
              <a:rPr lang="en-US">
                <a:solidFill>
                  <a:srgbClr val="FFFFFF"/>
                </a:solidFill>
              </a:rPr>
              <a:t>: </a:t>
            </a:r>
            <a:endParaRPr lang="pl-PL"/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AutoNum type="arabicPeriod"/>
            </a:pPr>
            <a:r>
              <a:rPr lang="en-US" err="1">
                <a:solidFill>
                  <a:srgbClr val="FFFFFF"/>
                </a:solidFill>
              </a:rPr>
              <a:t>Otrzymać</a:t>
            </a:r>
            <a:r>
              <a:rPr lang="en-US">
                <a:solidFill>
                  <a:srgbClr val="FFFFFF"/>
                </a:solidFill>
              </a:rPr>
              <a:t> </a:t>
            </a:r>
            <a:r>
              <a:rPr lang="en-US" err="1">
                <a:solidFill>
                  <a:srgbClr val="FFFFFF"/>
                </a:solidFill>
              </a:rPr>
              <a:t>zeznanie</a:t>
            </a:r>
            <a:r>
              <a:rPr lang="en-US">
                <a:solidFill>
                  <a:srgbClr val="FFFFFF"/>
                </a:solidFill>
              </a:rPr>
              <a:t> od </a:t>
            </a:r>
            <a:r>
              <a:rPr lang="en-US" err="1">
                <a:solidFill>
                  <a:srgbClr val="FFFFFF"/>
                </a:solidFill>
              </a:rPr>
              <a:t>podejrzanego</a:t>
            </a:r>
            <a:r>
              <a:rPr lang="en-US">
                <a:solidFill>
                  <a:srgbClr val="FFFFFF"/>
                </a:solidFill>
              </a:rPr>
              <a:t> 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AutoNum type="arabicPeriod"/>
            </a:pPr>
            <a:r>
              <a:rPr lang="en-US">
                <a:solidFill>
                  <a:srgbClr val="FFFFFF"/>
                </a:solidFill>
              </a:rPr>
              <a:t>Jak </a:t>
            </a:r>
            <a:r>
              <a:rPr lang="en-US" err="1">
                <a:solidFill>
                  <a:srgbClr val="FFFFFF"/>
                </a:solidFill>
              </a:rPr>
              <a:t>przesłuchać</a:t>
            </a:r>
            <a:r>
              <a:rPr lang="en-US">
                <a:solidFill>
                  <a:srgbClr val="FFFFFF"/>
                </a:solidFill>
              </a:rPr>
              <a:t> </a:t>
            </a:r>
            <a:r>
              <a:rPr lang="en-US" err="1">
                <a:solidFill>
                  <a:srgbClr val="FFFFFF"/>
                </a:solidFill>
              </a:rPr>
              <a:t>podejrzanego</a:t>
            </a:r>
            <a:r>
              <a:rPr lang="en-US">
                <a:solidFill>
                  <a:srgbClr val="FFFFFF"/>
                </a:solidFill>
              </a:rPr>
              <a:t> </a:t>
            </a:r>
            <a:r>
              <a:rPr lang="en-US" err="1">
                <a:solidFill>
                  <a:srgbClr val="FFFFFF"/>
                </a:solidFill>
              </a:rPr>
              <a:t>na</a:t>
            </a:r>
            <a:r>
              <a:rPr lang="en-US">
                <a:solidFill>
                  <a:srgbClr val="FFFFFF"/>
                </a:solidFill>
              </a:rPr>
              <a:t> </a:t>
            </a:r>
            <a:r>
              <a:rPr lang="en-US" err="1">
                <a:solidFill>
                  <a:srgbClr val="FFFFFF"/>
                </a:solidFill>
              </a:rPr>
              <a:t>temat</a:t>
            </a:r>
            <a:r>
              <a:rPr lang="en-US">
                <a:solidFill>
                  <a:srgbClr val="FFFFFF"/>
                </a:solidFill>
              </a:rPr>
              <a:t> </a:t>
            </a:r>
            <a:r>
              <a:rPr lang="en-US" err="1">
                <a:solidFill>
                  <a:srgbClr val="FFFFFF"/>
                </a:solidFill>
              </a:rPr>
              <a:t>szczegółów</a:t>
            </a:r>
            <a:r>
              <a:rPr lang="en-US">
                <a:solidFill>
                  <a:srgbClr val="FFFFFF"/>
                </a:solidFill>
              </a:rPr>
              <a:t> </a:t>
            </a:r>
            <a:r>
              <a:rPr lang="en-US" err="1">
                <a:solidFill>
                  <a:srgbClr val="FFFFFF"/>
                </a:solidFill>
              </a:rPr>
              <a:t>przestępstwa</a:t>
            </a:r>
            <a:r>
              <a:rPr lang="en-US">
                <a:solidFill>
                  <a:srgbClr val="FFFFFF"/>
                </a:solidFill>
              </a:rPr>
              <a:t>. 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AutoNum type="arabicPeriod"/>
            </a:pPr>
            <a:r>
              <a:rPr lang="en-US" err="1">
                <a:solidFill>
                  <a:srgbClr val="FFFFFF"/>
                </a:solidFill>
              </a:rPr>
              <a:t>Pytania</a:t>
            </a:r>
            <a:r>
              <a:rPr lang="en-US">
                <a:solidFill>
                  <a:srgbClr val="FFFFFF"/>
                </a:solidFill>
              </a:rPr>
              <a:t> </a:t>
            </a:r>
            <a:r>
              <a:rPr lang="en-US" err="1">
                <a:solidFill>
                  <a:srgbClr val="FFFFFF"/>
                </a:solidFill>
              </a:rPr>
              <a:t>ułożone</a:t>
            </a:r>
            <a:r>
              <a:rPr lang="en-US">
                <a:solidFill>
                  <a:srgbClr val="FFFFFF"/>
                </a:solidFill>
              </a:rPr>
              <a:t> </a:t>
            </a:r>
            <a:r>
              <a:rPr lang="en-US" err="1">
                <a:solidFill>
                  <a:srgbClr val="FFFFFF"/>
                </a:solidFill>
              </a:rPr>
              <a:t>są</a:t>
            </a:r>
            <a:r>
              <a:rPr lang="en-US">
                <a:solidFill>
                  <a:srgbClr val="FFFFFF"/>
                </a:solidFill>
              </a:rPr>
              <a:t> w </a:t>
            </a:r>
            <a:r>
              <a:rPr lang="en-US" err="1">
                <a:solidFill>
                  <a:srgbClr val="FFFFFF"/>
                </a:solidFill>
              </a:rPr>
              <a:t>kolejności</a:t>
            </a:r>
            <a:r>
              <a:rPr lang="en-US">
                <a:solidFill>
                  <a:srgbClr val="FFFFFF"/>
                </a:solidFill>
              </a:rPr>
              <a:t> </a:t>
            </a:r>
            <a:r>
              <a:rPr lang="en-US" err="1">
                <a:solidFill>
                  <a:srgbClr val="FFFFFF"/>
                </a:solidFill>
              </a:rPr>
              <a:t>strategicznej</a:t>
            </a:r>
            <a:r>
              <a:rPr lang="en-US">
                <a:solidFill>
                  <a:srgbClr val="FFFFFF"/>
                </a:solidFill>
              </a:rPr>
              <a:t>. 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AutoNum type="arabicPeriod"/>
            </a:pPr>
            <a:r>
              <a:rPr lang="en-US" err="1">
                <a:solidFill>
                  <a:srgbClr val="FFFFFF"/>
                </a:solidFill>
              </a:rPr>
              <a:t>Instrukcje</a:t>
            </a:r>
            <a:r>
              <a:rPr lang="en-US">
                <a:solidFill>
                  <a:srgbClr val="FFFFFF"/>
                </a:solidFill>
              </a:rPr>
              <a:t> </a:t>
            </a:r>
            <a:r>
              <a:rPr lang="en-US" err="1">
                <a:solidFill>
                  <a:srgbClr val="FFFFFF"/>
                </a:solidFill>
              </a:rPr>
              <a:t>taktyczne</a:t>
            </a:r>
            <a:r>
              <a:rPr lang="en-US">
                <a:solidFill>
                  <a:srgbClr val="FFFFFF"/>
                </a:solidFill>
              </a:rPr>
              <a:t> </a:t>
            </a:r>
            <a:r>
              <a:rPr lang="en-US" err="1">
                <a:solidFill>
                  <a:srgbClr val="FFFFFF"/>
                </a:solidFill>
              </a:rPr>
              <a:t>i</a:t>
            </a:r>
            <a:r>
              <a:rPr lang="en-US">
                <a:solidFill>
                  <a:srgbClr val="FFFFFF"/>
                </a:solidFill>
              </a:rPr>
              <a:t> </a:t>
            </a:r>
            <a:r>
              <a:rPr lang="en-US" err="1">
                <a:solidFill>
                  <a:srgbClr val="FFFFFF"/>
                </a:solidFill>
              </a:rPr>
              <a:t>techniczne</a:t>
            </a:r>
            <a:r>
              <a:rPr lang="en-US">
                <a:solidFill>
                  <a:srgbClr val="FFFFFF"/>
                </a:solidFill>
              </a:rPr>
              <a:t>. 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AutoNum type="arabicPeriod"/>
            </a:pPr>
            <a:r>
              <a:rPr lang="en-US">
                <a:solidFill>
                  <a:srgbClr val="FFFFFF"/>
                </a:solidFill>
              </a:rPr>
              <a:t> </a:t>
            </a:r>
            <a:r>
              <a:rPr lang="en-US" err="1">
                <a:solidFill>
                  <a:srgbClr val="FFFFFF"/>
                </a:solidFill>
              </a:rPr>
              <a:t>Znajomość</a:t>
            </a:r>
            <a:r>
              <a:rPr lang="en-US">
                <a:solidFill>
                  <a:srgbClr val="FFFFFF"/>
                </a:solidFill>
              </a:rPr>
              <a:t> </a:t>
            </a:r>
            <a:r>
              <a:rPr lang="en-US" err="1">
                <a:solidFill>
                  <a:srgbClr val="FFFFFF"/>
                </a:solidFill>
              </a:rPr>
              <a:t>instrukcji</a:t>
            </a:r>
            <a:r>
              <a:rPr lang="en-US">
                <a:solidFill>
                  <a:srgbClr val="FFFFFF"/>
                </a:solidFill>
              </a:rPr>
              <a:t> </a:t>
            </a:r>
            <a:r>
              <a:rPr lang="en-US" err="1">
                <a:solidFill>
                  <a:srgbClr val="FFFFFF"/>
                </a:solidFill>
              </a:rPr>
              <a:t>umożliwia</a:t>
            </a:r>
            <a:r>
              <a:rPr lang="en-US">
                <a:solidFill>
                  <a:srgbClr val="FFFFFF"/>
                </a:solidFill>
              </a:rPr>
              <a:t> </a:t>
            </a:r>
            <a:r>
              <a:rPr lang="en-US" err="1">
                <a:solidFill>
                  <a:srgbClr val="FFFFFF"/>
                </a:solidFill>
              </a:rPr>
              <a:t>przesłuchującym</a:t>
            </a:r>
            <a:r>
              <a:rPr lang="en-US">
                <a:solidFill>
                  <a:srgbClr val="FFFFFF"/>
                </a:solidFill>
              </a:rPr>
              <a:t> </a:t>
            </a:r>
            <a:r>
              <a:rPr lang="en-US" err="1">
                <a:solidFill>
                  <a:srgbClr val="FFFFFF"/>
                </a:solidFill>
              </a:rPr>
              <a:t>dokonanie</a:t>
            </a:r>
            <a:r>
              <a:rPr lang="en-US">
                <a:solidFill>
                  <a:srgbClr val="FFFFFF"/>
                </a:solidFill>
              </a:rPr>
              <a:t> </a:t>
            </a:r>
            <a:r>
              <a:rPr lang="en-US" err="1">
                <a:solidFill>
                  <a:srgbClr val="FFFFFF"/>
                </a:solidFill>
              </a:rPr>
              <a:t>dobrego</a:t>
            </a:r>
            <a:r>
              <a:rPr lang="en-US">
                <a:solidFill>
                  <a:srgbClr val="FFFFFF"/>
                </a:solidFill>
              </a:rPr>
              <a:t> </a:t>
            </a:r>
            <a:r>
              <a:rPr lang="en-US" err="1">
                <a:solidFill>
                  <a:srgbClr val="FFFFFF"/>
                </a:solidFill>
              </a:rPr>
              <a:t>wyboru</a:t>
            </a:r>
            <a:r>
              <a:rPr lang="en-US">
                <a:solidFill>
                  <a:srgbClr val="FFFFFF"/>
                </a:solidFill>
              </a:rPr>
              <a:t> </a:t>
            </a:r>
            <a:r>
              <a:rPr lang="en-US" err="1">
                <a:solidFill>
                  <a:srgbClr val="FFFFFF"/>
                </a:solidFill>
              </a:rPr>
              <a:t>przy</a:t>
            </a:r>
            <a:r>
              <a:rPr lang="en-US">
                <a:solidFill>
                  <a:srgbClr val="FFFFFF"/>
                </a:solidFill>
              </a:rPr>
              <a:t> </a:t>
            </a:r>
            <a:r>
              <a:rPr lang="en-US" err="1">
                <a:solidFill>
                  <a:srgbClr val="FFFFFF"/>
                </a:solidFill>
              </a:rPr>
              <a:t>określaniu</a:t>
            </a:r>
            <a:r>
              <a:rPr lang="en-US">
                <a:solidFill>
                  <a:srgbClr val="FFFFFF"/>
                </a:solidFill>
              </a:rPr>
              <a:t> </a:t>
            </a:r>
            <a:r>
              <a:rPr lang="en-US" err="1">
                <a:solidFill>
                  <a:srgbClr val="FFFFFF"/>
                </a:solidFill>
              </a:rPr>
              <a:t>podejścia</a:t>
            </a:r>
            <a:r>
              <a:rPr lang="en-US">
                <a:solidFill>
                  <a:srgbClr val="FFFFFF"/>
                </a:solidFill>
              </a:rPr>
              <a:t> do </a:t>
            </a:r>
            <a:r>
              <a:rPr lang="en-US" err="1">
                <a:solidFill>
                  <a:srgbClr val="FFFFFF"/>
                </a:solidFill>
              </a:rPr>
              <a:t>zapytania</a:t>
            </a:r>
            <a:r>
              <a:rPr lang="en-US">
                <a:solidFill>
                  <a:srgbClr val="FFFFFF"/>
                </a:solidFill>
              </a:rPr>
              <a:t>. 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AutoNum type="arabicPeriod"/>
            </a:pPr>
            <a:r>
              <a:rPr lang="en-US">
                <a:solidFill>
                  <a:srgbClr val="FFFFFF"/>
                </a:solidFill>
              </a:rPr>
              <a:t>Zbierają </a:t>
            </a:r>
            <a:r>
              <a:rPr lang="en-US" err="1">
                <a:solidFill>
                  <a:srgbClr val="FFFFFF"/>
                </a:solidFill>
              </a:rPr>
              <a:t>także</a:t>
            </a:r>
            <a:r>
              <a:rPr lang="en-US">
                <a:solidFill>
                  <a:srgbClr val="FFFFFF"/>
                </a:solidFill>
              </a:rPr>
              <a:t> </a:t>
            </a:r>
            <a:r>
              <a:rPr lang="en-US" err="1">
                <a:solidFill>
                  <a:srgbClr val="FFFFFF"/>
                </a:solidFill>
              </a:rPr>
              <a:t>informacje</a:t>
            </a:r>
            <a:r>
              <a:rPr lang="en-US">
                <a:solidFill>
                  <a:srgbClr val="FFFFFF"/>
                </a:solidFill>
              </a:rPr>
              <a:t> </a:t>
            </a:r>
            <a:r>
              <a:rPr lang="en-US" err="1">
                <a:solidFill>
                  <a:srgbClr val="FFFFFF"/>
                </a:solidFill>
              </a:rPr>
              <a:t>na</a:t>
            </a:r>
            <a:r>
              <a:rPr lang="en-US">
                <a:solidFill>
                  <a:srgbClr val="FFFFFF"/>
                </a:solidFill>
              </a:rPr>
              <a:t> </a:t>
            </a:r>
            <a:r>
              <a:rPr lang="en-US" err="1">
                <a:solidFill>
                  <a:srgbClr val="FFFFFF"/>
                </a:solidFill>
              </a:rPr>
              <a:t>temat</a:t>
            </a:r>
            <a:r>
              <a:rPr lang="en-US">
                <a:solidFill>
                  <a:srgbClr val="FFFFFF"/>
                </a:solidFill>
              </a:rPr>
              <a:t> </a:t>
            </a:r>
            <a:r>
              <a:rPr lang="en-US" err="1">
                <a:solidFill>
                  <a:srgbClr val="FFFFFF"/>
                </a:solidFill>
              </a:rPr>
              <a:t>osoby</a:t>
            </a:r>
            <a:r>
              <a:rPr lang="en-US">
                <a:solidFill>
                  <a:srgbClr val="FFFFFF"/>
                </a:solidFill>
              </a:rPr>
              <a:t> </a:t>
            </a:r>
            <a:r>
              <a:rPr lang="en-US" err="1">
                <a:solidFill>
                  <a:srgbClr val="FFFFFF"/>
                </a:solidFill>
              </a:rPr>
              <a:t>podejrzanej</a:t>
            </a:r>
            <a:r>
              <a:rPr lang="en-US">
                <a:solidFill>
                  <a:srgbClr val="FFFFFF"/>
                </a:solidFill>
              </a:rPr>
              <a:t>, co </a:t>
            </a:r>
            <a:r>
              <a:rPr lang="en-US" err="1">
                <a:solidFill>
                  <a:srgbClr val="FFFFFF"/>
                </a:solidFill>
              </a:rPr>
              <a:t>ułatwia</a:t>
            </a:r>
            <a:r>
              <a:rPr lang="en-US">
                <a:solidFill>
                  <a:srgbClr val="FFFFFF"/>
                </a:solidFill>
              </a:rPr>
              <a:t> </a:t>
            </a:r>
            <a:r>
              <a:rPr lang="en-US" err="1">
                <a:solidFill>
                  <a:srgbClr val="FFFFFF"/>
                </a:solidFill>
              </a:rPr>
              <a:t>budowanie</a:t>
            </a:r>
            <a:r>
              <a:rPr lang="en-US">
                <a:solidFill>
                  <a:srgbClr val="FFFFFF"/>
                </a:solidFill>
              </a:rPr>
              <a:t> </a:t>
            </a:r>
            <a:r>
              <a:rPr lang="en-US" err="1">
                <a:solidFill>
                  <a:srgbClr val="FFFFFF"/>
                </a:solidFill>
              </a:rPr>
              <a:t>dobrych</a:t>
            </a:r>
            <a:r>
              <a:rPr lang="en-US">
                <a:solidFill>
                  <a:srgbClr val="FFFFFF"/>
                </a:solidFill>
              </a:rPr>
              <a:t> </a:t>
            </a:r>
            <a:r>
              <a:rPr lang="en-US" err="1">
                <a:solidFill>
                  <a:srgbClr val="FFFFFF"/>
                </a:solidFill>
              </a:rPr>
              <a:t>relacji</a:t>
            </a:r>
            <a:r>
              <a:rPr lang="en-US">
                <a:solidFill>
                  <a:srgbClr val="FFFFFF"/>
                </a:solidFill>
              </a:rPr>
              <a:t> z </a:t>
            </a:r>
            <a:r>
              <a:rPr lang="en-US" err="1">
                <a:solidFill>
                  <a:srgbClr val="FFFFFF"/>
                </a:solidFill>
              </a:rPr>
              <a:t>podejrzanym</a:t>
            </a:r>
            <a:r>
              <a:rPr lang="en-US">
                <a:solidFill>
                  <a:srgbClr val="FFFFFF"/>
                </a:solidFill>
              </a:rPr>
              <a:t>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15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>
            <a:extLst>
              <a:ext uri="{FF2B5EF4-FFF2-40B4-BE49-F238E27FC236}">
                <a16:creationId xmlns:a16="http://schemas.microsoft.com/office/drawing/2014/main" id="{E844E128-FF69-4E9F-8327-6B504B3C5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" y="0"/>
            <a:ext cx="12191985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68D53B74-D9A7-EF3D-F80B-C21EDB97C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516835"/>
            <a:ext cx="3448259" cy="166650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400">
                <a:solidFill>
                  <a:srgbClr val="FFFFFF"/>
                </a:solidFill>
              </a:rPr>
              <a:t>Etapy przesłuchania 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055CEADF-09EA-423C-8C45-F94AF44D5A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3686" y="2353592"/>
            <a:ext cx="329184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Biały lot z schodów">
            <a:extLst>
              <a:ext uri="{FF2B5EF4-FFF2-40B4-BE49-F238E27FC236}">
                <a16:creationId xmlns:a16="http://schemas.microsoft.com/office/drawing/2014/main" id="{428184A8-4A9C-2D8E-E057-90779C3FD1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54" r="15779" b="-1"/>
          <a:stretch/>
        </p:blipFill>
        <p:spPr>
          <a:xfrm>
            <a:off x="4654296" y="10"/>
            <a:ext cx="7537703" cy="6857990"/>
          </a:xfrm>
          <a:prstGeom prst="rect">
            <a:avLst/>
          </a:prstGeom>
        </p:spPr>
      </p:pic>
      <p:graphicFrame>
        <p:nvGraphicFramePr>
          <p:cNvPr id="4" name="Diagram 5">
            <a:extLst>
              <a:ext uri="{FF2B5EF4-FFF2-40B4-BE49-F238E27FC236}">
                <a16:creationId xmlns:a16="http://schemas.microsoft.com/office/drawing/2014/main" id="{5FF6BE67-BAAE-B9BF-9381-8169F8AA059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20352885"/>
              </p:ext>
            </p:extLst>
          </p:nvPr>
        </p:nvGraphicFramePr>
        <p:xfrm>
          <a:off x="643467" y="2546224"/>
          <a:ext cx="3448259" cy="33427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935752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990D0034-F768-41E7-85D4-F38C4DE85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terty formalności">
            <a:extLst>
              <a:ext uri="{FF2B5EF4-FFF2-40B4-BE49-F238E27FC236}">
                <a16:creationId xmlns:a16="http://schemas.microsoft.com/office/drawing/2014/main" id="{EDE64083-B929-7FAA-EE4F-91D49E3192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051" r="1" b="7915"/>
          <a:stretch/>
        </p:blipFill>
        <p:spPr>
          <a:xfrm>
            <a:off x="2843" y="10"/>
            <a:ext cx="12186315" cy="685799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95B38FD6-641F-41BF-B466-C1C6366420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7474" y="1238442"/>
            <a:ext cx="3635926" cy="4355751"/>
          </a:xfrm>
          <a:prstGeom prst="rect">
            <a:avLst/>
          </a:prstGeom>
          <a:solidFill>
            <a:srgbClr val="000000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0E985F3-ECAB-B6C8-B7CC-758D13735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648" y="1419273"/>
            <a:ext cx="3153580" cy="135818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Bibliografia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BF9119E-766E-4526-AAE5-639F577C04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38277" y="2865016"/>
            <a:ext cx="29260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ole tekstowe 2">
            <a:extLst>
              <a:ext uri="{FF2B5EF4-FFF2-40B4-BE49-F238E27FC236}">
                <a16:creationId xmlns:a16="http://schemas.microsoft.com/office/drawing/2014/main" id="{7148BDA1-0BC7-DA31-EFE2-0EB3446B8615}"/>
              </a:ext>
            </a:extLst>
          </p:cNvPr>
          <p:cNvSpPr txBox="1"/>
          <p:nvPr/>
        </p:nvSpPr>
        <p:spPr>
          <a:xfrm>
            <a:off x="948648" y="2978254"/>
            <a:ext cx="3153580" cy="2444238"/>
          </a:xfrm>
          <a:prstGeom prst="rect">
            <a:avLst/>
          </a:prstGeom>
        </p:spPr>
        <p:txBody>
          <a:bodyPr rot="0" spcFirstLastPara="0" vertOverflow="overflow" horzOverflow="overflow" vert="horz" lIns="0" tIns="45720" rIns="0" bIns="4572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buFont typeface="Calibri" panose="020F0502020204030204" pitchFamily="34" charset="0"/>
            </a:pPr>
            <a:r>
              <a:rPr lang="en-US" sz="1200">
                <a:solidFill>
                  <a:srgbClr val="FFFFFF"/>
                </a:solidFill>
              </a:rPr>
              <a:t>Marek Mozgawa (pk.gov.pl)</a:t>
            </a:r>
          </a:p>
          <a:p>
            <a:pPr>
              <a:lnSpc>
                <a:spcPct val="90000"/>
              </a:lnSpc>
              <a:spcAft>
                <a:spcPts val="600"/>
              </a:spcAft>
              <a:buFont typeface="Calibri" panose="020F0502020204030204" pitchFamily="34" charset="0"/>
            </a:pPr>
            <a:r>
              <a:rPr lang="en-US" sz="1200">
                <a:solidFill>
                  <a:srgbClr val="FFFFFF"/>
                </a:solidFill>
              </a:rPr>
              <a:t>Przygotowanie do przesłuchania | Polski adwokat w Holandii | Pomoc prawna w Holandii | PrawoKarne.nl</a:t>
            </a:r>
          </a:p>
          <a:p>
            <a:pPr>
              <a:lnSpc>
                <a:spcPct val="90000"/>
              </a:lnSpc>
              <a:spcAft>
                <a:spcPts val="600"/>
              </a:spcAft>
              <a:buFont typeface="Calibri" panose="020F0502020204030204" pitchFamily="34" charset="0"/>
            </a:pPr>
            <a:r>
              <a:rPr lang="en-US" sz="1200">
                <a:solidFill>
                  <a:srgbClr val="FFFFFF"/>
                </a:solidFill>
              </a:rPr>
              <a:t>Etapy przesłuchania – Serwis o pisaniu prac magisterskich z prawa (pracezprawa.wroclaw.pl)</a:t>
            </a:r>
          </a:p>
          <a:p>
            <a:pPr>
              <a:lnSpc>
                <a:spcPct val="90000"/>
              </a:lnSpc>
              <a:spcAft>
                <a:spcPts val="600"/>
              </a:spcAft>
              <a:buFont typeface="Calibri" panose="020F0502020204030204" pitchFamily="34" charset="0"/>
            </a:pPr>
            <a:r>
              <a:rPr lang="en-US" sz="1200">
                <a:solidFill>
                  <a:srgbClr val="FFFFFF"/>
                </a:solidFill>
              </a:rPr>
              <a:t>Akt prawny Kodeks postępowania karnego  (sejm.gov.pl)</a:t>
            </a:r>
          </a:p>
          <a:p>
            <a:pPr>
              <a:lnSpc>
                <a:spcPct val="90000"/>
              </a:lnSpc>
              <a:spcAft>
                <a:spcPts val="600"/>
              </a:spcAft>
              <a:buFont typeface="Calibri" panose="020F0502020204030204" pitchFamily="34" charset="0"/>
            </a:pPr>
            <a:r>
              <a:rPr lang="en-US" sz="1200">
                <a:solidFill>
                  <a:srgbClr val="FFFFFF"/>
                </a:solidFill>
              </a:rPr>
              <a:t>Dziennik Ustaw - rok 2020 poz. 1691 - INFOR.PL</a:t>
            </a:r>
          </a:p>
        </p:txBody>
      </p:sp>
      <p:sp>
        <p:nvSpPr>
          <p:cNvPr id="26" name="!!footer rectangle">
            <a:extLst>
              <a:ext uri="{FF2B5EF4-FFF2-40B4-BE49-F238E27FC236}">
                <a16:creationId xmlns:a16="http://schemas.microsoft.com/office/drawing/2014/main" id="{1FE461C7-FF45-427F-83D7-18DFBD4818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7063007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1_RetrospectVTI">
  <a:themeElements>
    <a:clrScheme name="Custom 34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EC7016"/>
      </a:accent1>
      <a:accent2>
        <a:srgbClr val="F8931D"/>
      </a:accent2>
      <a:accent3>
        <a:srgbClr val="CE8D3E"/>
      </a:accent3>
      <a:accent4>
        <a:srgbClr val="E64823"/>
      </a:accent4>
      <a:accent5>
        <a:srgbClr val="FFCA08"/>
      </a:accent5>
      <a:accent6>
        <a:srgbClr val="9C6A6A"/>
      </a:accent6>
      <a:hlink>
        <a:srgbClr val="2998E3"/>
      </a:hlink>
      <a:folHlink>
        <a:srgbClr val="7F723D"/>
      </a:folHlink>
    </a:clrScheme>
    <a:fontScheme name="Retrospect">
      <a:majorFont>
        <a:latin typeface="Bookman Old Style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VTI" id="{ABE3C30C-0FC0-4450-828E-52DE70F1BCCB}" vid="{A6E2497D-935A-4CFD-B9FD-6DCB15FA68BF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Parcel">
    <a:dk1>
      <a:srgbClr val="000000"/>
    </a:dk1>
    <a:lt1>
      <a:srgbClr val="FFFFFF"/>
    </a:lt1>
    <a:dk2>
      <a:srgbClr val="4A5356"/>
    </a:dk2>
    <a:lt2>
      <a:srgbClr val="E8E3CE"/>
    </a:lt2>
    <a:accent1>
      <a:srgbClr val="F6A21D"/>
    </a:accent1>
    <a:accent2>
      <a:srgbClr val="9BAFB5"/>
    </a:accent2>
    <a:accent3>
      <a:srgbClr val="C96731"/>
    </a:accent3>
    <a:accent4>
      <a:srgbClr val="9CA383"/>
    </a:accent4>
    <a:accent5>
      <a:srgbClr val="87795D"/>
    </a:accent5>
    <a:accent6>
      <a:srgbClr val="A0988C"/>
    </a:accent6>
    <a:hlink>
      <a:srgbClr val="00B0F0"/>
    </a:hlink>
    <a:folHlink>
      <a:srgbClr val="738F97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1F9EB45E-E4D2-4DCE-B9A6-76D2511C3B1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6888FA6-D30E-4A7B-B44D-38F479CF5C17}">
  <ds:schemaRefs>
    <ds:schemaRef ds:uri="16c05727-aa75-4e4a-9b5f-8a80a1165891"/>
    <ds:schemaRef ds:uri="71af3243-3dd4-4a8d-8c0d-dd76da1f02a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630492C7-3D05-4252-9070-907F9CD94CF7}">
  <ds:schemaRefs>
    <ds:schemaRef ds:uri="71af3243-3dd4-4a8d-8c0d-dd76da1f02a5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Panoramiczny</PresentationFormat>
  <Slides>9</Slides>
  <Notes>1</Notes>
  <HiddenSlides>0</HiddenSlide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9</vt:i4>
      </vt:variant>
    </vt:vector>
  </HeadingPairs>
  <TitlesOfParts>
    <vt:vector size="10" baseType="lpstr">
      <vt:lpstr>1_RetrospectVTI</vt:lpstr>
      <vt:lpstr>Przesłuchanie - przygotowanie, planowanie i wybór miejsca </vt:lpstr>
      <vt:lpstr>Czym jest przesłuchanie i kto w nim uczestniczy? </vt:lpstr>
      <vt:lpstr>Podmioty uprawnione do przeprowadzania przesłuchań  </vt:lpstr>
      <vt:lpstr>Jakimi cechami i umiejetnosciami powinien kierowac się przesluchujący?</vt:lpstr>
      <vt:lpstr>Przygotowanie przesłuchania </vt:lpstr>
      <vt:lpstr>Miejsce przesluchania </vt:lpstr>
      <vt:lpstr>Planowanie </vt:lpstr>
      <vt:lpstr>Etapy przesłuchania </vt:lpstr>
      <vt:lpstr>Bibliografia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Tytuł Lorem Ipsum</dc:title>
  <dc:creator/>
  <cp:revision>2</cp:revision>
  <dcterms:created xsi:type="dcterms:W3CDTF">2022-11-25T15:57:21Z</dcterms:created>
  <dcterms:modified xsi:type="dcterms:W3CDTF">2023-01-10T13:53:22Z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