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7EF69-8420-4E2B-AD67-C0FA8BC05BFA}" type="doc">
      <dgm:prSet loTypeId="urn:microsoft.com/office/officeart/2005/8/layout/arrow1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04A83BA-6458-4551-BAEF-9711981F3756}">
      <dgm:prSet phldrT="[Tekst]"/>
      <dgm:spPr/>
      <dgm:t>
        <a:bodyPr/>
        <a:lstStyle/>
        <a:p>
          <a:r>
            <a:rPr lang="pl-PL" dirty="0" smtClean="0"/>
            <a:t>Małoletni</a:t>
          </a:r>
          <a:endParaRPr lang="pl-PL" dirty="0"/>
        </a:p>
      </dgm:t>
    </dgm:pt>
    <dgm:pt modelId="{FF790B6B-8AE3-4CB1-9852-B26C9C600DE1}" type="parTrans" cxnId="{FF881A88-6722-4119-B755-F37AA3C7AE22}">
      <dgm:prSet/>
      <dgm:spPr/>
      <dgm:t>
        <a:bodyPr/>
        <a:lstStyle/>
        <a:p>
          <a:endParaRPr lang="pl-PL"/>
        </a:p>
      </dgm:t>
    </dgm:pt>
    <dgm:pt modelId="{61E62A5F-BA4E-453E-86F1-5811C80D8755}" type="sibTrans" cxnId="{FF881A88-6722-4119-B755-F37AA3C7AE22}">
      <dgm:prSet/>
      <dgm:spPr/>
      <dgm:t>
        <a:bodyPr/>
        <a:lstStyle/>
        <a:p>
          <a:endParaRPr lang="pl-PL"/>
        </a:p>
      </dgm:t>
    </dgm:pt>
    <dgm:pt modelId="{9079B392-A5EB-4366-9BD3-F5137BA92ECA}">
      <dgm:prSet phldrT="[Tekst]"/>
      <dgm:spPr/>
      <dgm:t>
        <a:bodyPr/>
        <a:lstStyle/>
        <a:p>
          <a:r>
            <a:rPr lang="pl-PL" dirty="0" smtClean="0"/>
            <a:t>Ubezwłasnowolniony</a:t>
          </a:r>
        </a:p>
        <a:p>
          <a:r>
            <a:rPr lang="pl-PL" dirty="0" smtClean="0"/>
            <a:t>całkowicie</a:t>
          </a:r>
          <a:endParaRPr lang="pl-PL" dirty="0"/>
        </a:p>
      </dgm:t>
    </dgm:pt>
    <dgm:pt modelId="{A875353F-290C-4F8E-B002-AD7CD11CC518}" type="parTrans" cxnId="{8A5438DB-E951-400B-8DE9-5CE0AF70C4F0}">
      <dgm:prSet/>
      <dgm:spPr/>
      <dgm:t>
        <a:bodyPr/>
        <a:lstStyle/>
        <a:p>
          <a:endParaRPr lang="pl-PL"/>
        </a:p>
      </dgm:t>
    </dgm:pt>
    <dgm:pt modelId="{12860421-0CFC-45C1-9C35-9D5254EA23CD}" type="sibTrans" cxnId="{8A5438DB-E951-400B-8DE9-5CE0AF70C4F0}">
      <dgm:prSet/>
      <dgm:spPr/>
      <dgm:t>
        <a:bodyPr/>
        <a:lstStyle/>
        <a:p>
          <a:endParaRPr lang="pl-PL"/>
        </a:p>
      </dgm:t>
    </dgm:pt>
    <dgm:pt modelId="{0CE1A090-8822-45C5-A1AE-E8F612913052}" type="pres">
      <dgm:prSet presAssocID="{C117EF69-8420-4E2B-AD67-C0FA8BC05BFA}" presName="cycle" presStyleCnt="0">
        <dgm:presLayoutVars>
          <dgm:dir/>
          <dgm:resizeHandles val="exact"/>
        </dgm:presLayoutVars>
      </dgm:prSet>
      <dgm:spPr/>
    </dgm:pt>
    <dgm:pt modelId="{1A836646-2387-4C05-99A7-4C65475D1396}" type="pres">
      <dgm:prSet presAssocID="{704A83BA-6458-4551-BAEF-9711981F375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AD49F6-78A9-47E1-A377-33516308E17A}" type="pres">
      <dgm:prSet presAssocID="{9079B392-A5EB-4366-9BD3-F5137BA92EC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A5438DB-E951-400B-8DE9-5CE0AF70C4F0}" srcId="{C117EF69-8420-4E2B-AD67-C0FA8BC05BFA}" destId="{9079B392-A5EB-4366-9BD3-F5137BA92ECA}" srcOrd="1" destOrd="0" parTransId="{A875353F-290C-4F8E-B002-AD7CD11CC518}" sibTransId="{12860421-0CFC-45C1-9C35-9D5254EA23CD}"/>
    <dgm:cxn modelId="{7B67BAD2-18A1-42FB-BE0F-CD2FC08CD80A}" type="presOf" srcId="{704A83BA-6458-4551-BAEF-9711981F3756}" destId="{1A836646-2387-4C05-99A7-4C65475D1396}" srcOrd="0" destOrd="0" presId="urn:microsoft.com/office/officeart/2005/8/layout/arrow1"/>
    <dgm:cxn modelId="{60B2F598-81A6-4151-B6C9-FBEFEDEDA5B4}" type="presOf" srcId="{9079B392-A5EB-4366-9BD3-F5137BA92ECA}" destId="{79AD49F6-78A9-47E1-A377-33516308E17A}" srcOrd="0" destOrd="0" presId="urn:microsoft.com/office/officeart/2005/8/layout/arrow1"/>
    <dgm:cxn modelId="{EA434358-FDD3-4730-A609-CA1C1FB57620}" type="presOf" srcId="{C117EF69-8420-4E2B-AD67-C0FA8BC05BFA}" destId="{0CE1A090-8822-45C5-A1AE-E8F612913052}" srcOrd="0" destOrd="0" presId="urn:microsoft.com/office/officeart/2005/8/layout/arrow1"/>
    <dgm:cxn modelId="{FF881A88-6722-4119-B755-F37AA3C7AE22}" srcId="{C117EF69-8420-4E2B-AD67-C0FA8BC05BFA}" destId="{704A83BA-6458-4551-BAEF-9711981F3756}" srcOrd="0" destOrd="0" parTransId="{FF790B6B-8AE3-4CB1-9852-B26C9C600DE1}" sibTransId="{61E62A5F-BA4E-453E-86F1-5811C80D8755}"/>
    <dgm:cxn modelId="{FD581DCA-CA4E-4E4C-B2E2-43E1ED396930}" type="presParOf" srcId="{0CE1A090-8822-45C5-A1AE-E8F612913052}" destId="{1A836646-2387-4C05-99A7-4C65475D1396}" srcOrd="0" destOrd="0" presId="urn:microsoft.com/office/officeart/2005/8/layout/arrow1"/>
    <dgm:cxn modelId="{AA96343B-ECA9-42BC-9384-6F391CAE1418}" type="presParOf" srcId="{0CE1A090-8822-45C5-A1AE-E8F612913052}" destId="{79AD49F6-78A9-47E1-A377-33516308E17A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36646-2387-4C05-99A7-4C65475D1396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Małoletni</a:t>
          </a:r>
          <a:endParaRPr lang="pl-PL" sz="2600" kern="1200" dirty="0"/>
        </a:p>
      </dsp:txBody>
      <dsp:txXfrm rot="5400000">
        <a:off x="685976" y="1283506"/>
        <a:ext cx="3232267" cy="1958950"/>
      </dsp:txXfrm>
    </dsp:sp>
    <dsp:sp modelId="{79AD49F6-78A9-47E1-A377-33516308E17A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Ubezwłasnowolniony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całkowicie</a:t>
          </a:r>
          <a:endParaRPr lang="pl-PL" sz="2600" kern="1200" dirty="0"/>
        </a:p>
      </dsp:txBody>
      <dsp:txXfrm rot="-5400000">
        <a:off x="4311358" y="1283506"/>
        <a:ext cx="3232267" cy="1958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8930F-A387-4E04-A4A8-ABFF5DC8A9C2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82543-E429-45BD-942A-8BBC72C36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52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2543-E429-45BD-942A-8BBC72C36C3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125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95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56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234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3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06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3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120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83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59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475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58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19A8-7876-4AE8-B4F6-FB58EAB0CC28}" type="datetimeFigureOut">
              <a:rPr lang="pl-PL" smtClean="0"/>
              <a:t>2017-01-15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A3EF-BB53-4795-99A7-3E1814DCD0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57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Przysposobienie, opieka i kuratela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Mgr Agnieszka Kwiecień-Madej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452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Sądy opiekuńcze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Stosunek adopcji powstaje z chwilą </a:t>
            </a:r>
            <a:r>
              <a:rPr lang="pl-PL" b="1" dirty="0" smtClean="0"/>
              <a:t>uprawomocnienia się orzeczenia,</a:t>
            </a:r>
          </a:p>
          <a:p>
            <a:r>
              <a:rPr lang="pl-PL" dirty="0" smtClean="0"/>
              <a:t>Sąd rejonowy,</a:t>
            </a:r>
          </a:p>
          <a:p>
            <a:r>
              <a:rPr lang="pl-PL" dirty="0" smtClean="0"/>
              <a:t>Tryb nieprocesowy,</a:t>
            </a:r>
          </a:p>
          <a:p>
            <a:r>
              <a:rPr lang="pl-PL" dirty="0" smtClean="0"/>
              <a:t>Obowiązek zasięgnięcia przez sąd opinii kwalifikacyjnej ośrodka adopcyjnego, oraz gdy wymaga tego dobro dziecka, innej specjalistycznej </a:t>
            </a:r>
            <a:r>
              <a:rPr lang="pl-PL" dirty="0" err="1" smtClean="0"/>
              <a:t>jenostki</a:t>
            </a:r>
            <a:r>
              <a:rPr lang="pl-PL" dirty="0" smtClean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73673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Rodzaje przysposobienia - podmiotowe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Adopcja singularna – dokonywana tylko przez jedną osobę</a:t>
            </a:r>
          </a:p>
          <a:p>
            <a:pPr marL="914400" lvl="1" indent="-514350">
              <a:buAutoNum type="alphaLcPeriod"/>
            </a:pPr>
            <a:r>
              <a:rPr lang="pl-PL" dirty="0" smtClean="0"/>
              <a:t>Osoba samotna,</a:t>
            </a:r>
          </a:p>
          <a:p>
            <a:pPr marL="914400" lvl="1" indent="-514350">
              <a:buAutoNum type="alphaLcPeriod"/>
            </a:pPr>
            <a:r>
              <a:rPr lang="pl-PL" dirty="0" smtClean="0"/>
              <a:t>Osoba pozostająca w związku małżeńskim,</a:t>
            </a:r>
          </a:p>
          <a:p>
            <a:pPr marL="514350" indent="-514350">
              <a:buAutoNum type="arabicPeriod"/>
            </a:pPr>
            <a:r>
              <a:rPr lang="pl-PL" dirty="0" smtClean="0"/>
              <a:t>Adopcja wspólna małżeńska – nie jest dopuszczalne wspólne przysposobienie przez osoby pozostające w faktycznym pożyciu:</a:t>
            </a:r>
          </a:p>
          <a:p>
            <a:pPr marL="400050" lvl="1" indent="0">
              <a:buNone/>
            </a:pPr>
            <a:r>
              <a:rPr lang="pl-PL" dirty="0" smtClean="0"/>
              <a:t>a. Przysposobienie tego samego dziecka w osobnych postępowaniach, najpierw przez jedną osobę, a potem przez jej współmałżonka,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Adopcja zagraniczna polskiego dziecka – zmiana dotychczasowego miejsca zamieszkania art.114(2)KRO</a:t>
            </a:r>
          </a:p>
          <a:p>
            <a:pPr marL="400050" lvl="1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10021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Rodzaje przysposobienia - przedmiotowe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pl-PL" b="1" u="sng" dirty="0" smtClean="0"/>
              <a:t>Adopcja pełna zwykła </a:t>
            </a:r>
            <a:r>
              <a:rPr lang="pl-PL" dirty="0" smtClean="0"/>
              <a:t>– ustają prawa i obowiązki przysposabianego wynikające z pokrewieństw, jak również prawa i obowiązki krewnych wobec dziecka – art. 121 par 3 KRO, dokonuje się o niej wzmianki w akcie urodzenia,</a:t>
            </a:r>
          </a:p>
          <a:p>
            <a:pPr marL="514350" indent="-514350">
              <a:buAutoNum type="arabicPeriod"/>
            </a:pPr>
            <a:r>
              <a:rPr lang="pl-PL" b="1" u="sng" dirty="0" smtClean="0"/>
              <a:t>Przysposobienie całkowite </a:t>
            </a:r>
            <a:r>
              <a:rPr lang="pl-PL" dirty="0" smtClean="0"/>
              <a:t>– podstawą orzeczenia jest zgodna blankietowa, ma wszystkie skutki adopcji pełnej a dodatkowo jest nierozwiązywalna – art. 125(1) KRO i wiąże się ze sporządzeniem nowego aktu urodzenia dziecka</a:t>
            </a:r>
          </a:p>
          <a:p>
            <a:pPr marL="514350" indent="-514350">
              <a:buAutoNum type="arabicPeriod"/>
            </a:pPr>
            <a:r>
              <a:rPr lang="pl-PL" b="1" u="sng" dirty="0" smtClean="0"/>
              <a:t>Adopcja niepełna </a:t>
            </a:r>
            <a:r>
              <a:rPr lang="pl-PL" dirty="0" smtClean="0"/>
              <a:t>– skutki adopcji następują wyłącznie między przysposabiającym a dzieckiem, z wyłączeniem innych krewnych adoptującego – art. 124 KRO,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0790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Zniesienie stosunku przysposobienia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Rozwiązanie adopcji – art. 453-458 KPC</a:t>
            </a:r>
          </a:p>
          <a:p>
            <a:r>
              <a:rPr lang="pl-PL" dirty="0" smtClean="0"/>
              <a:t>Orzeczenie sądu rejonowego, na żądanie stron lub prokuratora,</a:t>
            </a:r>
          </a:p>
          <a:p>
            <a:r>
              <a:rPr lang="pl-PL" dirty="0" smtClean="0"/>
              <a:t>Przesłanka pozytywna: ważne powody – stan zupełnego i trwałego rozkładu więzi między przysposabiającym a przysposobionym, </a:t>
            </a:r>
          </a:p>
          <a:p>
            <a:pPr marL="0" indent="0">
              <a:buNone/>
            </a:pPr>
            <a:r>
              <a:rPr lang="pl-PL" dirty="0" smtClean="0"/>
              <a:t>Przesłanki negatywne:</a:t>
            </a:r>
          </a:p>
          <a:p>
            <a:pPr marL="514350" indent="-514350">
              <a:buAutoNum type="alphaLcPeriod"/>
            </a:pPr>
            <a:r>
              <a:rPr lang="pl-PL" dirty="0" smtClean="0"/>
              <a:t>Ucierpiałoby dobro małoletniego przysposobionego,</a:t>
            </a:r>
          </a:p>
          <a:p>
            <a:pPr marL="514350" indent="-514350">
              <a:buAutoNum type="alphaLcPeriod"/>
            </a:pPr>
            <a:r>
              <a:rPr lang="pl-PL" dirty="0" smtClean="0"/>
              <a:t>Przysposobienia dokonano na podstawie zgody blankietowej,</a:t>
            </a:r>
          </a:p>
          <a:p>
            <a:pPr marL="514350" indent="-514350">
              <a:buAutoNum type="alphaLcPeriod"/>
            </a:pPr>
            <a:r>
              <a:rPr lang="pl-PL" dirty="0" smtClean="0"/>
              <a:t>Po śmierci przysposobionego lub przysposabiającego – chyba, że przysposabiający zmarł po wszczęciu postępowania.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3745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Opieka i kuratela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325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Postacie opieki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5212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019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Tryb ustanawiania opieki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Tryb nieprocesowy, sąd opiekuńczy działa z urzędu – gdy poweźmie wiadomość, że zachodzi prawny po temu powód, </a:t>
            </a:r>
          </a:p>
          <a:p>
            <a:pPr marL="914400" lvl="1" indent="-514350">
              <a:buAutoNum type="alphaLcPeriod"/>
            </a:pPr>
            <a:r>
              <a:rPr lang="pl-PL" dirty="0" smtClean="0"/>
              <a:t>Gdy żadnemu z rodziców nie przysługuje władza rodzicielska, </a:t>
            </a:r>
          </a:p>
          <a:p>
            <a:pPr marL="914400" lvl="1" indent="-514350">
              <a:buAutoNum type="alphaLcPeriod"/>
            </a:pPr>
            <a:r>
              <a:rPr lang="pl-PL" dirty="0" smtClean="0"/>
              <a:t>Otrzyma odpis prawomocnego postanowienia o ubezwłasnowolnieniu </a:t>
            </a:r>
          </a:p>
          <a:p>
            <a:pPr marL="514350" indent="-514350">
              <a:buAutoNum type="arabicPeriod"/>
            </a:pPr>
            <a:r>
              <a:rPr lang="pl-PL" dirty="0" smtClean="0"/>
              <a:t>Forma opieki – sprawowana jednoosobowo albo wspólnie przez małżonków,</a:t>
            </a:r>
          </a:p>
        </p:txBody>
      </p:sp>
    </p:spTree>
    <p:extLst>
      <p:ext uri="{BB962C8B-B14F-4D97-AF65-F5344CB8AC3E}">
        <p14:creationId xmlns:p14="http://schemas.microsoft.com/office/powerpoint/2010/main" val="1377813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Etapy procedury ustanawiania opieki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Wytypowanie kandydata na opiekuna,</a:t>
            </a:r>
          </a:p>
          <a:p>
            <a:pPr marL="514350" indent="-514350">
              <a:buAutoNum type="arabicPeriod"/>
            </a:pPr>
            <a:r>
              <a:rPr lang="pl-PL" dirty="0" smtClean="0"/>
              <a:t>Weryfikacja kandydata,</a:t>
            </a:r>
          </a:p>
          <a:p>
            <a:pPr marL="514350" indent="-514350">
              <a:buAutoNum type="arabicPeriod"/>
            </a:pPr>
            <a:r>
              <a:rPr lang="pl-PL" dirty="0" smtClean="0"/>
              <a:t>Wydanie postanowienia o ustanowieniu opieki, </a:t>
            </a:r>
          </a:p>
          <a:p>
            <a:pPr marL="514350" indent="-514350">
              <a:buAutoNum type="arabicPeriod"/>
            </a:pPr>
            <a:r>
              <a:rPr lang="pl-PL" dirty="0" smtClean="0"/>
              <a:t>Złożenie przyrzeczenia,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Rodzice niepozbawieni władzy rodzicielskiej mogą wskazać kandydata na opiekuna.</a:t>
            </a:r>
          </a:p>
        </p:txBody>
      </p:sp>
    </p:spTree>
    <p:extLst>
      <p:ext uri="{BB962C8B-B14F-4D97-AF65-F5344CB8AC3E}">
        <p14:creationId xmlns:p14="http://schemas.microsoft.com/office/powerpoint/2010/main" val="2146569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Prawna treść opieki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Atrybuty opieki:</a:t>
            </a:r>
          </a:p>
          <a:p>
            <a:pPr marL="514350" indent="-514350">
              <a:buAutoNum type="alphaLcPeriod"/>
            </a:pPr>
            <a:r>
              <a:rPr lang="pl-PL" dirty="0" smtClean="0"/>
              <a:t>Piecza nad osobą pupila,</a:t>
            </a:r>
          </a:p>
          <a:p>
            <a:pPr marL="857250" lvl="1" indent="-457200">
              <a:buFontTx/>
              <a:buChar char="-"/>
            </a:pPr>
            <a:r>
              <a:rPr lang="pl-PL" dirty="0" smtClean="0"/>
              <a:t>Decyzje kształtujące sytuację prawną pupila,</a:t>
            </a:r>
          </a:p>
          <a:p>
            <a:pPr marL="857250" lvl="1" indent="-457200">
              <a:buFontTx/>
              <a:buChar char="-"/>
            </a:pPr>
            <a:r>
              <a:rPr lang="pl-PL" dirty="0" smtClean="0"/>
              <a:t>Miejsce zamieszkania (art. 27 KC),</a:t>
            </a:r>
          </a:p>
          <a:p>
            <a:pPr marL="857250" lvl="1" indent="-457200">
              <a:buFontTx/>
              <a:buChar char="-"/>
            </a:pPr>
            <a:r>
              <a:rPr lang="pl-PL" dirty="0" smtClean="0"/>
              <a:t>Czynności faktyczne,</a:t>
            </a:r>
          </a:p>
          <a:p>
            <a:pPr marL="514350" indent="-514350">
              <a:buAutoNum type="alphaLcPeriod"/>
            </a:pPr>
            <a:r>
              <a:rPr lang="pl-PL" dirty="0" smtClean="0"/>
              <a:t>Piecza nad majątkiem pupila,</a:t>
            </a:r>
          </a:p>
          <a:p>
            <a:pPr marL="514350" indent="-514350">
              <a:buAutoNum type="alphaLcPeriod"/>
            </a:pPr>
            <a:r>
              <a:rPr lang="pl-PL" dirty="0" smtClean="0"/>
              <a:t>Reprezentowanie pupila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6538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Sprawowanie opieki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Sprawowana pod nadzorem sądu opiekuńczego,</a:t>
            </a:r>
          </a:p>
          <a:p>
            <a:pPr marL="514350" indent="-514350">
              <a:buAutoNum type="arabicPeriod"/>
            </a:pPr>
            <a:r>
              <a:rPr lang="pl-PL" dirty="0" smtClean="0"/>
              <a:t>Okresowe sprawozdania opiekuna dotyczące osoby pozostającej pod opieką wraz z rachunkami z zarządu nad jego majątkiem,</a:t>
            </a:r>
          </a:p>
          <a:p>
            <a:pPr marL="514350" indent="-514350">
              <a:buAutoNum type="arabicPeriod"/>
            </a:pPr>
            <a:r>
              <a:rPr lang="pl-PL" dirty="0" smtClean="0"/>
              <a:t>Nadzór akceptacyjny,</a:t>
            </a:r>
          </a:p>
          <a:p>
            <a:pPr marL="514350" indent="-514350">
              <a:buAutoNum type="arabicPeriod"/>
            </a:pPr>
            <a:r>
              <a:rPr lang="pl-PL" dirty="0" smtClean="0"/>
              <a:t>Inwentarz majątku podopiecznego,</a:t>
            </a:r>
          </a:p>
          <a:p>
            <a:pPr marL="514350" indent="-514350">
              <a:buAutoNum type="arabicPeriod"/>
            </a:pPr>
            <a:r>
              <a:rPr lang="pl-PL" dirty="0" smtClean="0"/>
              <a:t>Nadzór doraźny – gdy opiekun nie sprawuje należycie opieki,</a:t>
            </a:r>
          </a:p>
          <a:p>
            <a:pPr marL="514350" indent="-514350">
              <a:buAutoNum type="arabicPeriod"/>
            </a:pPr>
            <a:r>
              <a:rPr lang="pl-PL" dirty="0" smtClean="0"/>
              <a:t>Możliwość wymierzenia grzywny – do 5 tys. zł. w wypadku niewykonywania zarządzeń sądu opiekuńczego.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320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Przysposobienie (art. 114-127 KRO)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Przysposobienie (adopcja) – instytucja służąca  stworzeniu dziecku zastępczego środowiska opiekuńczo-wychowawczego, upodobnionego – w zakresie normatywnego funkcjonowania - do naturalnego środowiska rodzinnego,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6626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Zwolnienie opiekuna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Obligatoryjnie:</a:t>
            </a:r>
          </a:p>
          <a:p>
            <a:pPr marL="514350" indent="-514350">
              <a:buAutoNum type="arabicPeriod"/>
            </a:pPr>
            <a:r>
              <a:rPr lang="pl-PL" dirty="0" smtClean="0"/>
              <a:t>Z powodu przeszkód faktycznych lub prawnych opiekun staje się niezdolny do sprawowania opieki,</a:t>
            </a:r>
          </a:p>
          <a:p>
            <a:pPr marL="0" indent="0">
              <a:buNone/>
            </a:pPr>
            <a:r>
              <a:rPr lang="pl-PL" dirty="0" smtClean="0"/>
              <a:t>Fakultatywnie:</a:t>
            </a:r>
          </a:p>
          <a:p>
            <a:pPr marL="514350" indent="-514350">
              <a:buAutoNum type="arabicPeriod"/>
            </a:pPr>
            <a:r>
              <a:rPr lang="pl-PL" dirty="0" smtClean="0"/>
              <a:t>Na jego własne żądanie, jeśli przemawiają za tym ważne powody</a:t>
            </a:r>
          </a:p>
          <a:p>
            <a:pPr marL="0" indent="0">
              <a:buNone/>
            </a:pPr>
            <a:r>
              <a:rPr lang="pl-PL" dirty="0" smtClean="0"/>
              <a:t>Zwolnienie na podstawie </a:t>
            </a:r>
            <a:r>
              <a:rPr lang="pl-PL" b="1" dirty="0" smtClean="0"/>
              <a:t>orzeczenia sądu.</a:t>
            </a:r>
            <a:endParaRPr lang="pl-PL" dirty="0" smtClean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5167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Kuratela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Kurator osoby ubezwłasnowolnionej częściowo – art. 181 KRO,</a:t>
            </a:r>
          </a:p>
          <a:p>
            <a:pPr marL="514350" indent="-514350">
              <a:buAutoNum type="arabicPeriod"/>
            </a:pPr>
            <a:r>
              <a:rPr lang="pl-PL" dirty="0" smtClean="0"/>
              <a:t>Kurator dziecka poczętego – art. 182 KRO,</a:t>
            </a:r>
          </a:p>
          <a:p>
            <a:pPr marL="514350" indent="-514350">
              <a:buAutoNum type="arabicPeriod"/>
            </a:pPr>
            <a:r>
              <a:rPr lang="pl-PL" dirty="0" smtClean="0"/>
              <a:t>Kurator osoby niepełnosprawnej – art. 183 KRO,</a:t>
            </a:r>
          </a:p>
          <a:p>
            <a:pPr marL="514350" indent="-514350">
              <a:buAutoNum type="arabicPeriod"/>
            </a:pPr>
            <a:r>
              <a:rPr lang="pl-PL" dirty="0" smtClean="0"/>
              <a:t>Kurator osoby nieobecnej – art. 184 KRO,</a:t>
            </a:r>
          </a:p>
        </p:txBody>
      </p:sp>
    </p:spTree>
    <p:extLst>
      <p:ext uri="{BB962C8B-B14F-4D97-AF65-F5344CB8AC3E}">
        <p14:creationId xmlns:p14="http://schemas.microsoft.com/office/powerpoint/2010/main" val="2261141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Kuratela poza KRO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Kurator osoby prawnej nieposiadającej powołanych organów – art. 42 KC,</a:t>
            </a:r>
          </a:p>
          <a:p>
            <a:pPr marL="514350" indent="-514350">
              <a:buAutoNum type="arabicPeriod"/>
            </a:pPr>
            <a:r>
              <a:rPr lang="pl-PL" dirty="0" smtClean="0"/>
              <a:t>Kurator strony postępowania niemającej zdolności procesowej – art. 69 KPC,</a:t>
            </a:r>
          </a:p>
          <a:p>
            <a:pPr marL="514350" indent="-514350">
              <a:buAutoNum type="arabicPeriod"/>
            </a:pPr>
            <a:r>
              <a:rPr lang="pl-PL" dirty="0" smtClean="0"/>
              <a:t>Kurator spadku – art. 666 KPC,</a:t>
            </a:r>
          </a:p>
          <a:p>
            <a:pPr marL="514350" indent="-514350">
              <a:buAutoNum type="arabicPeriod"/>
            </a:pPr>
            <a:r>
              <a:rPr lang="pl-PL" dirty="0" smtClean="0"/>
              <a:t>Kuratela w postępowaniu egzekucyjnym np. 802, 818 par 1, 819 par 2 908 par 1, 928 KPC,</a:t>
            </a:r>
          </a:p>
          <a:p>
            <a:pPr marL="514350" indent="-514350">
              <a:buAutoNum type="arabicPeriod"/>
            </a:pPr>
            <a:r>
              <a:rPr lang="pl-PL" dirty="0" smtClean="0"/>
              <a:t>Kurator osoby przebywającej w </a:t>
            </a:r>
            <a:r>
              <a:rPr lang="pl-PL" smtClean="0"/>
              <a:t>szpitalu psychiatrycznym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34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Przesłanki przysposobienia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pl-PL" dirty="0" smtClean="0"/>
              <a:t>Wymogi dotyczące przysposabianego dziecka,</a:t>
            </a:r>
          </a:p>
          <a:p>
            <a:pPr marL="514350" indent="-514350">
              <a:buAutoNum type="alphaLcPeriod"/>
            </a:pPr>
            <a:r>
              <a:rPr lang="pl-PL" dirty="0" smtClean="0"/>
              <a:t>Przesłanki, które powinni spełniać kandydaci na adoptujących, </a:t>
            </a:r>
          </a:p>
          <a:p>
            <a:pPr marL="514350" indent="-514350">
              <a:buAutoNum type="alphaLcPeriod"/>
            </a:pPr>
            <a:r>
              <a:rPr lang="pl-PL" dirty="0" smtClean="0"/>
              <a:t>Zgoda rodziców dziecka oraz innych osób trzecich, wymagana do skutecznego dokonania przysposobienia,</a:t>
            </a:r>
          </a:p>
          <a:p>
            <a:pPr marL="514350" indent="-514350">
              <a:buAutoNum type="alphaLcPeriod"/>
            </a:pPr>
            <a:r>
              <a:rPr lang="pl-PL" dirty="0" smtClean="0"/>
              <a:t>Udział sądu opiekuńczego oraz ośrodków adopcyjnych,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631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Wymagania dotyczące adoptowanego dziecka: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Przesłanki pozytywne:</a:t>
            </a:r>
          </a:p>
          <a:p>
            <a:pPr marL="514350" indent="-514350">
              <a:buAutoNum type="arabicPeriod"/>
            </a:pPr>
            <a:r>
              <a:rPr lang="pl-PL" dirty="0" smtClean="0"/>
              <a:t>Małoletność adoptowanego – art. 114 KRO – wymóg spełniony w dniu złożenia kompletnego wniosku o przysposobienie,</a:t>
            </a:r>
          </a:p>
          <a:p>
            <a:pPr marL="514350" indent="-514350">
              <a:buAutoNum type="arabicPeriod"/>
            </a:pPr>
            <a:r>
              <a:rPr lang="pl-PL" dirty="0" smtClean="0"/>
              <a:t>Celem przysposobienia jest dobro dziecka,</a:t>
            </a:r>
          </a:p>
          <a:p>
            <a:pPr marL="514350" indent="-514350">
              <a:buAutoNum type="arabicPeriod"/>
            </a:pPr>
            <a:r>
              <a:rPr lang="pl-PL" dirty="0" smtClean="0"/>
              <a:t>Zgoda dziecka, które ukończyło już 13 lat – art. 118 par.1 KRO,</a:t>
            </a:r>
          </a:p>
          <a:p>
            <a:pPr marL="0" indent="0">
              <a:buNone/>
            </a:pPr>
            <a:r>
              <a:rPr lang="pl-PL" dirty="0" smtClean="0"/>
              <a:t>Przesłanka negatywna:</a:t>
            </a:r>
          </a:p>
          <a:p>
            <a:pPr marL="0" indent="0">
              <a:buNone/>
            </a:pPr>
            <a:r>
              <a:rPr lang="pl-PL" dirty="0" smtClean="0"/>
              <a:t>1. Śmierć dziecka – przed uprawomocnieniem się orzeczenia o przysposobieniu, 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60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Przesłanki dotyczące przysposabiającego: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Złożenie wniosku o przysposobienie,</a:t>
            </a:r>
          </a:p>
          <a:p>
            <a:pPr marL="514350" indent="-514350">
              <a:buAutoNum type="arabicPeriod"/>
            </a:pPr>
            <a:r>
              <a:rPr lang="pl-PL" dirty="0" smtClean="0"/>
              <a:t>Pełna zdolność do czynności prawnych – osoba pełnoletnia, nieubezwłasnowolniona,</a:t>
            </a:r>
          </a:p>
          <a:p>
            <a:pPr marL="514350" indent="-514350">
              <a:buAutoNum type="arabicPeriod"/>
            </a:pPr>
            <a:r>
              <a:rPr lang="pl-PL" dirty="0" smtClean="0"/>
              <a:t>Osobiste kwalifikacje przysposabiającego,</a:t>
            </a:r>
          </a:p>
          <a:p>
            <a:pPr marL="514350" indent="-514350">
              <a:buAutoNum type="arabicPeriod"/>
            </a:pPr>
            <a:r>
              <a:rPr lang="pl-PL" dirty="0" smtClean="0"/>
              <a:t>Świadectwo ukończenia szkolenia organizowanego przez ośrodek adopcyjny</a:t>
            </a:r>
          </a:p>
          <a:p>
            <a:pPr marL="514350" indent="-514350">
              <a:buAutoNum type="arabicPeriod"/>
            </a:pPr>
            <a:r>
              <a:rPr lang="pl-PL" dirty="0" smtClean="0"/>
              <a:t>Odpowiednia różnica wieku,</a:t>
            </a:r>
          </a:p>
          <a:p>
            <a:pPr marL="0" indent="0">
              <a:buNone/>
            </a:pPr>
            <a:r>
              <a:rPr lang="pl-PL" dirty="0" smtClean="0"/>
              <a:t>Przesłanka negatywna: </a:t>
            </a:r>
          </a:p>
          <a:p>
            <a:pPr marL="0" indent="0">
              <a:buNone/>
            </a:pPr>
            <a:r>
              <a:rPr lang="pl-PL" dirty="0" smtClean="0"/>
              <a:t>Śmierć przysposabiającego – wyjątek: gdy z żądaniem przysposobienia wystąpili małżonkowie, lecz jeden z nich zmarł po wszczęciu postępowania adopcyjnego i spełnione są wymogi przewidziane w art</a:t>
            </a:r>
            <a:r>
              <a:rPr lang="pl-PL" dirty="0"/>
              <a:t>.</a:t>
            </a:r>
            <a:r>
              <a:rPr lang="pl-PL" dirty="0" smtClean="0"/>
              <a:t> 117 KRO.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761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Zgoda rodziców – art. 119 KRO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Przesłanka zgody pomijana jest gdy:</a:t>
            </a:r>
          </a:p>
          <a:p>
            <a:pPr marL="514350" indent="-514350">
              <a:buAutoNum type="alphaLcPeriod"/>
            </a:pPr>
            <a:r>
              <a:rPr lang="pl-PL" dirty="0" smtClean="0"/>
              <a:t>Rodzice zostali pozbawieni władzy rodzicielskiej,</a:t>
            </a:r>
          </a:p>
          <a:p>
            <a:pPr marL="514350" indent="-514350">
              <a:buAutoNum type="alphaLcPeriod"/>
            </a:pPr>
            <a:r>
              <a:rPr lang="pl-PL" dirty="0" smtClean="0"/>
              <a:t>Rodzice są nieznani,</a:t>
            </a:r>
          </a:p>
          <a:p>
            <a:pPr marL="514350" indent="-514350">
              <a:buAutoNum type="alphaLcPeriod"/>
            </a:pPr>
            <a:r>
              <a:rPr lang="pl-PL" dirty="0" smtClean="0"/>
              <a:t>Porozumienie z rodzicami napotyka trudne do przezwyciężenia przeszkody, </a:t>
            </a:r>
          </a:p>
          <a:p>
            <a:pPr marL="0" indent="0">
              <a:buNone/>
            </a:pPr>
            <a:r>
              <a:rPr lang="pl-PL" dirty="0" smtClean="0"/>
              <a:t>Przesłanki te należy odnosić do każdego z rodziców z osobna.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09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zgody rodziców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Zgoda udzielona w toku postępowania o przysposobienie – dotyczy konkretnych przysposabiających, </a:t>
            </a:r>
          </a:p>
          <a:p>
            <a:pPr marL="514350" indent="-514350">
              <a:buAutoNum type="arabicPeriod"/>
            </a:pPr>
            <a:r>
              <a:rPr lang="pl-PL" dirty="0" smtClean="0"/>
              <a:t>Zgoda udzielona przed wszczęciem postępowania o przysposobienie- tzw. zgoda blankietowa – dotyczy udzielenia zgody na przysposobienie dziecka w przyszłości bez wskazania osoby przysposabiającego. Skutki: </a:t>
            </a:r>
            <a:r>
              <a:rPr lang="pl-PL" dirty="0"/>
              <a:t>u</a:t>
            </a:r>
            <a:r>
              <a:rPr lang="pl-PL" dirty="0" smtClean="0"/>
              <a:t>trata ex lege władzy rodzicielskiej, utrata prawa do kontaktów z dzieckiem, </a:t>
            </a:r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23802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Odwołanie zgody przez rodziców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Zgodę udzieloną w toku postępowania o przysposobienie można cofnąć </a:t>
            </a:r>
            <a:r>
              <a:rPr lang="pl-PL" b="1" dirty="0" smtClean="0"/>
              <a:t>aż do prawomocnego zakończenia </a:t>
            </a:r>
            <a:r>
              <a:rPr lang="pl-PL" dirty="0" smtClean="0"/>
              <a:t>postępowania,</a:t>
            </a:r>
          </a:p>
          <a:p>
            <a:pPr marL="514350" indent="-514350">
              <a:buAutoNum type="arabicPeriod"/>
            </a:pPr>
            <a:r>
              <a:rPr lang="pl-PL" dirty="0" smtClean="0"/>
              <a:t>Zgodę blankietową można cofnąć do </a:t>
            </a:r>
            <a:r>
              <a:rPr lang="pl-PL" b="1" dirty="0" smtClean="0"/>
              <a:t>momentu wszczęcia postępowania adopcyjnego</a:t>
            </a:r>
            <a:r>
              <a:rPr lang="pl-PL" dirty="0" smtClean="0"/>
              <a:t> (skutecznego złożenia wniosku)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206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Zgoda innych podmiotów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Zgoda współmałżonka – w sytuacji przysposobienia dokonywanego przez osobę pozostającą w związku małżeńskim (art. 116 KRO),</a:t>
            </a:r>
          </a:p>
          <a:p>
            <a:r>
              <a:rPr lang="pl-PL" dirty="0" smtClean="0"/>
              <a:t>Zgoda opiekuna dziecka – jeśli dziecko pozostaje pod opieką, opiekun powinien wyrazić zgodę na adopcję pupila – art. 120 KRO – sąd może orzec przysposobienie mimo braku tej zgody, jeśli wymaga tego dobro dziecka)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7198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990</Words>
  <Application>Microsoft Office PowerPoint</Application>
  <PresentationFormat>Pokaz na ekranie (4:3)</PresentationFormat>
  <Paragraphs>114</Paragraphs>
  <Slides>22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Przysposobienie, opieka i kuratela</vt:lpstr>
      <vt:lpstr>Przysposobienie (art. 114-127 KRO)</vt:lpstr>
      <vt:lpstr>Przesłanki przysposobienia</vt:lpstr>
      <vt:lpstr>Wymagania dotyczące adoptowanego dziecka:</vt:lpstr>
      <vt:lpstr>Przesłanki dotyczące przysposabiającego:</vt:lpstr>
      <vt:lpstr>Zgoda rodziców – art. 119 KRO</vt:lpstr>
      <vt:lpstr>Rodzaje zgody rodziców</vt:lpstr>
      <vt:lpstr>Odwołanie zgody przez rodziców</vt:lpstr>
      <vt:lpstr>Zgoda innych podmiotów</vt:lpstr>
      <vt:lpstr>Sądy opiekuńcze</vt:lpstr>
      <vt:lpstr>Rodzaje przysposobienia - podmiotowe</vt:lpstr>
      <vt:lpstr>Rodzaje przysposobienia - przedmiotowe</vt:lpstr>
      <vt:lpstr>Zniesienie stosunku przysposobienia</vt:lpstr>
      <vt:lpstr>Opieka i kuratela</vt:lpstr>
      <vt:lpstr>Postacie opieki</vt:lpstr>
      <vt:lpstr>Tryb ustanawiania opieki</vt:lpstr>
      <vt:lpstr>Etapy procedury ustanawiania opieki</vt:lpstr>
      <vt:lpstr>Prawna treść opieki </vt:lpstr>
      <vt:lpstr>Sprawowanie opieki</vt:lpstr>
      <vt:lpstr>Zwolnienie opiekuna</vt:lpstr>
      <vt:lpstr>Kuratela</vt:lpstr>
      <vt:lpstr>Kuratela poza KRO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Przysposobienie, opieka i kuratela</dc:title>
  <dc:creator>Laptop</dc:creator>
  <cp:lastModifiedBy>Laptop</cp:lastModifiedBy>
  <cp:revision>13</cp:revision>
  <dcterms:created xsi:type="dcterms:W3CDTF">2017-01-15T15:40:52Z</dcterms:created>
  <dcterms:modified xsi:type="dcterms:W3CDTF">2017-01-15T18:35:21Z</dcterms:modified>
</cp:coreProperties>
</file>