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76" r:id="rId3"/>
    <p:sldId id="275" r:id="rId4"/>
    <p:sldId id="256" r:id="rId5"/>
    <p:sldId id="269" r:id="rId6"/>
    <p:sldId id="258" r:id="rId7"/>
    <p:sldId id="273" r:id="rId8"/>
    <p:sldId id="271" r:id="rId9"/>
    <p:sldId id="274" r:id="rId10"/>
    <p:sldId id="270" r:id="rId11"/>
    <p:sldId id="272" r:id="rId12"/>
    <p:sldId id="260" r:id="rId13"/>
    <p:sldId id="261" r:id="rId14"/>
    <p:sldId id="263" r:id="rId15"/>
    <p:sldId id="264" r:id="rId16"/>
    <p:sldId id="265" r:id="rId17"/>
    <p:sldId id="266" r:id="rId18"/>
    <p:sldId id="267" r:id="rId19"/>
    <p:sldId id="278" r:id="rId20"/>
    <p:sldId id="27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/>
    <p:restoredTop sz="96024"/>
  </p:normalViewPr>
  <p:slideViewPr>
    <p:cSldViewPr snapToGrid="0">
      <p:cViewPr varScale="1">
        <p:scale>
          <a:sx n="116" d="100"/>
          <a:sy n="116" d="100"/>
        </p:scale>
        <p:origin x="5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Mediana" TargetMode="External"/><Relationship Id="rId2" Type="http://schemas.openxmlformats.org/officeDocument/2006/relationships/hyperlink" Target="https://pl.wikipedia.org/wiki/Organizacja_Narod%C3%B3w_Zjednoczony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FBDF2E-2D75-7229-942F-3C8D886EF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6BAD94-A6B5-26B8-F0A5-5B1D429D7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Dr Daniel </a:t>
            </a:r>
            <a:r>
              <a:rPr lang="pl-PL" dirty="0" err="1"/>
              <a:t>Butyter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Egzamin (test)  - 20 pyt. (10 z wykładów + 10 z analizowanych artykułów)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Wynik = egzamin + aktywność</a:t>
            </a:r>
          </a:p>
        </p:txBody>
      </p:sp>
    </p:spTree>
    <p:extLst>
      <p:ext uri="{BB962C8B-B14F-4D97-AF65-F5344CB8AC3E}">
        <p14:creationId xmlns:p14="http://schemas.microsoft.com/office/powerpoint/2010/main" val="3323085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Ekonomia eksperymentalna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Stosowanie metod eksperymentalnych to typowa metoda stosowana w psychologii (</a:t>
            </a:r>
            <a:r>
              <a:rPr lang="pl-PL" dirty="0" err="1"/>
              <a:t>Vernon</a:t>
            </a:r>
            <a:r>
              <a:rPr lang="pl-PL" dirty="0"/>
              <a:t> </a:t>
            </a:r>
            <a:r>
              <a:rPr lang="pl-PL" dirty="0" err="1"/>
              <a:t>Smith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Eksperyment ekonomiczny – uproszczona, laboratoryjna symulacja rzeczywistego rynku (eksperyment symulacja rynku – można negocjować, gra o prawdziwe pieniądze)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Eksperyment naturalny – osoby, które biorą udział w eksperymencie, nie są świadome tego, że uczestniczą w eksperymencie.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7314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Neuroekonomia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Inne nauki – neurobiologia, biologia ewolucyjna, antropologia, psychologia porównawcza.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Neuroekonomia</a:t>
            </a:r>
            <a:r>
              <a:rPr lang="pl-PL" dirty="0"/>
              <a:t> – </a:t>
            </a:r>
            <a:r>
              <a:rPr lang="pl-PL" dirty="0" err="1"/>
              <a:t>multydyscyplinarne</a:t>
            </a:r>
            <a:r>
              <a:rPr lang="pl-PL" dirty="0"/>
              <a:t> podejście do badania neurofizjologicznych podstaw wyborów ekonomicznych dokonywanych przez ludzi.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Też wykorzystuje eksperyment, ale metoda pomiarowa może być inna – rezonans magnetyczny, tomografia komputerowa.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Dobrze wykorzystywać, kiedy działamy intuicyjnie (rola emocji w podejmowaniu decyzji moralnych).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Neuromarketing</a:t>
            </a:r>
            <a:r>
              <a:rPr lang="pl-PL" dirty="0"/>
              <a:t> -  neurofizjologiczne podstawy ocen i </a:t>
            </a:r>
            <a:r>
              <a:rPr lang="pl-PL" dirty="0" err="1"/>
              <a:t>zachowań</a:t>
            </a:r>
            <a:r>
              <a:rPr lang="pl-PL" dirty="0"/>
              <a:t> konsumentów. </a:t>
            </a:r>
          </a:p>
        </p:txBody>
      </p:sp>
    </p:spTree>
    <p:extLst>
      <p:ext uri="{BB962C8B-B14F-4D97-AF65-F5344CB8AC3E}">
        <p14:creationId xmlns:p14="http://schemas.microsoft.com/office/powerpoint/2010/main" val="4041512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8582A9-099E-451E-4A58-9C5F9D613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1B58C4-1BB9-29FB-D5CE-E3898C180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Wnioskowanie indukcyjne (psychologia) – eksperyment na podstawie którego są tworzone uniwersalne prawa i modele </a:t>
            </a:r>
            <a:r>
              <a:rPr lang="pl-PL" dirty="0" err="1"/>
              <a:t>zachowań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Wnioskowanie dedukcyjne (ekonomia) – zbiór reguł i na ich podstawie wyciągane są wnioski na temat zachowania.</a:t>
            </a:r>
          </a:p>
        </p:txBody>
      </p:sp>
    </p:spTree>
    <p:extLst>
      <p:ext uri="{BB962C8B-B14F-4D97-AF65-F5344CB8AC3E}">
        <p14:creationId xmlns:p14="http://schemas.microsoft.com/office/powerpoint/2010/main" val="530119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3869F-D9F6-BBA4-4262-E6B179A8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1.Ludzie racjonalnie dokonują ocen lub wyborów ekonomicznych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7BE58-4C3E-9DCE-76FF-F19FB08A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br>
              <a:rPr lang="pl-PL" dirty="0"/>
            </a:br>
            <a:r>
              <a:rPr lang="pl-PL" dirty="0"/>
              <a:t>Przykłady nieracjonalnych </a:t>
            </a:r>
            <a:r>
              <a:rPr lang="pl-PL" dirty="0" err="1"/>
              <a:t>zachowań</a:t>
            </a:r>
            <a:r>
              <a:rPr lang="pl-PL" dirty="0"/>
              <a:t> – czy rzeczywiście człowiek jest racjonalny?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Uleganie impulsom podczas zakupów</a:t>
            </a:r>
          </a:p>
          <a:p>
            <a:pPr marL="457200" indent="-457200">
              <a:buAutoNum type="arabicPeriod"/>
            </a:pPr>
            <a:r>
              <a:rPr lang="pl-PL" dirty="0"/>
              <a:t>Przetrzymywanie oszczędności w domu</a:t>
            </a:r>
          </a:p>
          <a:p>
            <a:pPr marL="457200" indent="-457200">
              <a:buAutoNum type="arabicPeriod"/>
            </a:pPr>
            <a:r>
              <a:rPr lang="pl-PL" dirty="0"/>
              <a:t>Koncentracja na nominalnej wartości pieniądza</a:t>
            </a:r>
          </a:p>
          <a:p>
            <a:pPr marL="457200" indent="-457200">
              <a:buAutoNum type="arabicPeriod"/>
            </a:pPr>
            <a:r>
              <a:rPr lang="pl-PL" dirty="0"/>
              <a:t>Przepłacanie za ubezpieczenie</a:t>
            </a:r>
          </a:p>
          <a:p>
            <a:pPr marL="457200" indent="-457200">
              <a:buAutoNum type="arabicPeriod"/>
            </a:pPr>
            <a:r>
              <a:rPr lang="pl-PL" dirty="0"/>
              <a:t>Uleganie złudzeniom w ocenie ryzyka finansowego (mniej a bardziej znane)</a:t>
            </a:r>
          </a:p>
        </p:txBody>
      </p:sp>
    </p:spTree>
    <p:extLst>
      <p:ext uri="{BB962C8B-B14F-4D97-AF65-F5344CB8AC3E}">
        <p14:creationId xmlns:p14="http://schemas.microsoft.com/office/powerpoint/2010/main" val="3581417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3869F-D9F6-BBA4-4262-E6B179A8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2. Podejmując Decyzje, Ludzie Maksymalizują Oczekiwaną Korzyść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7BE58-4C3E-9DCE-76FF-F19FB08A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Człowiek próbuje dokonać optymalnego wyboru (relacja między aspektem pozytywnym a negatywnym)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Ludzie dokonują wyborów satysfakcjonujących, a nie racjonalnych (zaspokaja ich aspiracje w danym momencie)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Kiedy dokonujemy wyboru – cena/jakość – to wybór musi być przez nas akceptowalny, a nie najlepszy.</a:t>
            </a:r>
          </a:p>
        </p:txBody>
      </p:sp>
    </p:spTree>
    <p:extLst>
      <p:ext uri="{BB962C8B-B14F-4D97-AF65-F5344CB8AC3E}">
        <p14:creationId xmlns:p14="http://schemas.microsoft.com/office/powerpoint/2010/main" val="384278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3869F-D9F6-BBA4-4262-E6B179A8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3. Ludzie kierują się egoistycznymi motywami i ignorują wyniki uzyskiwane przez innych uczestników interakcji ekonomicznej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7BE58-4C3E-9DCE-76FF-F19FB08A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Egoistyczne motywy – zarabianie pieniędzy egoistyczne (minimalna płaca, maksymalne wartości dóbr).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Altruistyczne motywy (rezygnacja z części własnych dochodów na rzecz innych), dążenie do sprawiedliwego podziału dóbr, postępowanie zgodnie z zasadą wzajemności.</a:t>
            </a:r>
          </a:p>
        </p:txBody>
      </p:sp>
    </p:spTree>
    <p:extLst>
      <p:ext uri="{BB962C8B-B14F-4D97-AF65-F5344CB8AC3E}">
        <p14:creationId xmlns:p14="http://schemas.microsoft.com/office/powerpoint/2010/main" val="3962761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3869F-D9F6-BBA4-4262-E6B179A8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4. Ludzie w sposób racjonalny kalkulują prawdopodobieństwa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7BE58-4C3E-9DCE-76FF-F19FB08A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Decyzje są podejmowane w warunkach ryzyka.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Ludzie mają problemy z określeniem prawdopodobieństwa</a:t>
            </a:r>
          </a:p>
          <a:p>
            <a:pPr marL="0" indent="0">
              <a:buNone/>
            </a:pPr>
            <a:r>
              <a:rPr lang="pl-PL" dirty="0"/>
              <a:t>(2 gry z piłkami 1 z 10 oraz 5-9 ze 100).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Wyniki wskazują że część osób wybrała 2 opcje.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3158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3869F-D9F6-BBA4-4262-E6B179A89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5. Ludzie ujawniają stałe preferencje, gdy dokonują wyborów między opcjami o odroczonych skutkach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7BE58-4C3E-9DCE-76FF-F19FB08A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Rozłożenie wyborów dokonywanych między </a:t>
            </a:r>
          </a:p>
          <a:p>
            <a:pPr marL="0" indent="0">
              <a:buNone/>
            </a:pPr>
            <a:r>
              <a:rPr lang="pl-PL" dirty="0"/>
              <a:t>Lepiej tańszy, lecz teraz, czy lepszy ale potem?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Kredyty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10 zł czy 12 złotych po siedmiu dniach</a:t>
            </a:r>
          </a:p>
          <a:p>
            <a:pPr marL="0" indent="0">
              <a:buNone/>
            </a:pPr>
            <a:r>
              <a:rPr lang="pl-PL" dirty="0"/>
              <a:t>I za rok 10 zł czy 12 złotych po 1 roku i 7 dniach?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93177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63869F-D9F6-BBA4-4262-E6B179A89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639315"/>
            <a:ext cx="8610600" cy="1293028"/>
          </a:xfrm>
        </p:spPr>
        <p:txBody>
          <a:bodyPr>
            <a:normAutofit/>
          </a:bodyPr>
          <a:lstStyle/>
          <a:p>
            <a:r>
              <a:rPr lang="pl-PL" dirty="0"/>
              <a:t>6. Wszystkie źródła dochodów są zamienne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B7BE58-4C3E-9DCE-76FF-F19FB08A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Pieniądze (monety, banknoty, akcje, obligacje, złoto, czeki)</a:t>
            </a:r>
          </a:p>
          <a:p>
            <a:pPr marL="0" indent="0">
              <a:buNone/>
            </a:pPr>
            <a:r>
              <a:rPr lang="pl-PL" dirty="0"/>
              <a:t>Niektóre rodzaje pieniądza są bardziej typowe niż inne.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Wynagrodzenie w akcjach?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(pieniądze oszczędzone a wygrane w loterię)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księgowanie umysłowe – różnicowanie przez ludzi źródeł zdobywania pieniędzy i celów na które są wydawane (systematycznie oszczędzamy na edukację dzieci, to bardziej niechętnie wydamy pieniądze na nowy telewizor)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Specyficzny rodzaj – „pieniądze, które spadły z nieba” – jesteśmy bardziej skłonni je wydawać </a:t>
            </a:r>
          </a:p>
          <a:p>
            <a:pPr marL="0" indent="0" algn="r">
              <a:buNone/>
            </a:pPr>
            <a:r>
              <a:rPr lang="pl-PL" dirty="0"/>
              <a:t>a „złota zasada oszczędzania”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09394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67BBB9-411A-CF76-5FF0-50D17338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9A73CD-2398-6B6C-755B-FA6CFFBA8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Ekonomia klasyczna oferuje precyzyjne normatywne modele zachowania człowieka, których opisowa wartość jest stosunkowo niska.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„co widzimy na rynku, nie zgadza się z założeniem modelu ekonomicznego”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 oznacza to słabości modelu, tylko to że muszą być stosowane inne podejścia. </a:t>
            </a:r>
          </a:p>
        </p:txBody>
      </p:sp>
    </p:spTree>
    <p:extLst>
      <p:ext uri="{BB962C8B-B14F-4D97-AF65-F5344CB8AC3E}">
        <p14:creationId xmlns:p14="http://schemas.microsoft.com/office/powerpoint/2010/main" val="2944885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BF8E9-8529-7869-07AF-F44D50BE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55603C-18DB-2C0D-96E6-2A9FF5E17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Literatura podstawowa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1.Zaleśkiewicz T., Psychologia ekonomiczna, Warszawa, 2005 r.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Co polecam?</a:t>
            </a:r>
          </a:p>
          <a:p>
            <a:pPr marL="0" indent="0">
              <a:buNone/>
            </a:pPr>
            <a:r>
              <a:rPr lang="pl-PL" dirty="0"/>
              <a:t>1. Falkowski A., Tyszka T., Psychologia </a:t>
            </a:r>
            <a:r>
              <a:rPr lang="pl-PL" dirty="0" err="1"/>
              <a:t>zachowań</a:t>
            </a:r>
            <a:r>
              <a:rPr lang="pl-PL" dirty="0"/>
              <a:t> konsumenckich, Gdańsk, 2009 r.</a:t>
            </a:r>
          </a:p>
          <a:p>
            <a:pPr marL="0" indent="0">
              <a:buNone/>
            </a:pPr>
            <a:r>
              <a:rPr lang="pl-PL"/>
              <a:t>2. Richard </a:t>
            </a:r>
            <a:r>
              <a:rPr lang="pl-PL" dirty="0"/>
              <a:t>H. </a:t>
            </a:r>
            <a:r>
              <a:rPr lang="pl-PL" dirty="0" err="1"/>
              <a:t>Thaler</a:t>
            </a:r>
            <a:r>
              <a:rPr lang="pl-PL" dirty="0"/>
              <a:t>, </a:t>
            </a:r>
            <a:r>
              <a:rPr lang="pl-PL" dirty="0" err="1"/>
              <a:t>Misbehaving</a:t>
            </a:r>
            <a:r>
              <a:rPr lang="pl-PL" dirty="0"/>
              <a:t>: The </a:t>
            </a:r>
            <a:r>
              <a:rPr lang="pl-PL" dirty="0" err="1"/>
              <a:t>Making</a:t>
            </a:r>
            <a:r>
              <a:rPr lang="pl-PL" dirty="0"/>
              <a:t> of </a:t>
            </a:r>
            <a:r>
              <a:rPr lang="pl-PL" dirty="0" err="1"/>
              <a:t>Behavioral</a:t>
            </a:r>
            <a:r>
              <a:rPr lang="pl-PL" dirty="0"/>
              <a:t> </a:t>
            </a:r>
            <a:r>
              <a:rPr lang="pl-PL" dirty="0" err="1"/>
              <a:t>Economics</a:t>
            </a:r>
            <a:r>
              <a:rPr lang="pl-PL" dirty="0"/>
              <a:t>, 2016.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7816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3E532B-3BC5-B97B-1530-B4378EE1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923" y="764372"/>
            <a:ext cx="10250277" cy="5482191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43665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660983-A95D-B033-86EA-418D1B4D4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Czego się nauczymy?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1862EE-801E-5E6A-A25E-502587A68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 err="1"/>
              <a:t>Heurestyka</a:t>
            </a: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Ograniczona racjonalność</a:t>
            </a:r>
          </a:p>
          <a:p>
            <a:pPr marL="457200" indent="-457200">
              <a:buAutoNum type="arabicPeriod"/>
            </a:pPr>
            <a:r>
              <a:rPr lang="pl-PL" dirty="0"/>
              <a:t>Gry (gra dobra publicznego)</a:t>
            </a:r>
          </a:p>
          <a:p>
            <a:pPr marL="457200" indent="-457200">
              <a:buAutoNum type="arabicPeriod"/>
            </a:pPr>
            <a:r>
              <a:rPr lang="pl-PL" dirty="0"/>
              <a:t>„Efekt posiadania”</a:t>
            </a:r>
          </a:p>
          <a:p>
            <a:pPr marL="457200" indent="-457200">
              <a:buAutoNum type="arabicPeriod"/>
            </a:pPr>
            <a:r>
              <a:rPr lang="pl-PL" dirty="0"/>
              <a:t>Przesunięcie w czasie korzyści</a:t>
            </a:r>
          </a:p>
          <a:p>
            <a:pPr marL="457200" indent="-457200">
              <a:buAutoNum type="arabicPeriod"/>
            </a:pPr>
            <a:r>
              <a:rPr lang="pl-PL" dirty="0"/>
              <a:t>Błąd potwierdzenia</a:t>
            </a:r>
          </a:p>
          <a:p>
            <a:pPr marL="457200" indent="-457200">
              <a:buAutoNum type="arabicPeriod"/>
            </a:pPr>
            <a:r>
              <a:rPr lang="pl-PL" dirty="0"/>
              <a:t>Nadmiar wyboru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0" indent="0">
              <a:buNone/>
            </a:pPr>
            <a:r>
              <a:rPr lang="pl-PL" dirty="0"/>
              <a:t>i inne.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6630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5E1F65-D107-D642-AFF9-5B42FB9D2F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Psychologia </a:t>
            </a:r>
            <a:r>
              <a:rPr lang="pl-PL" dirty="0" err="1"/>
              <a:t>zachowań</a:t>
            </a:r>
            <a:r>
              <a:rPr lang="pl-PL" dirty="0"/>
              <a:t> ekonomicznych 1.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39952C4-6F93-92E4-0FC5-9E6386A6C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Daniel </a:t>
            </a:r>
            <a:r>
              <a:rPr lang="pl-PL" dirty="0" err="1"/>
              <a:t>Butyter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183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B4F3EF-D518-442B-EA04-B8635D79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Koncepcja homo </a:t>
            </a:r>
            <a:r>
              <a:rPr lang="pl-PL" dirty="0" err="1"/>
              <a:t>economicus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3C65C4-0486-BCE7-2CD7-BDE5275CE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Nieograniczone zdolności poznawcze</a:t>
            </a:r>
          </a:p>
          <a:p>
            <a:pPr>
              <a:buFontTx/>
              <a:buChar char="-"/>
            </a:pPr>
            <a:r>
              <a:rPr lang="pl-PL" dirty="0"/>
              <a:t>Maksymalizacja korzyści</a:t>
            </a:r>
          </a:p>
          <a:p>
            <a:pPr>
              <a:buFontTx/>
              <a:buChar char="-"/>
            </a:pPr>
            <a:r>
              <a:rPr lang="pl-PL" dirty="0"/>
              <a:t>Kieruje się stałymi preferencjami odnośnie ryzyka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r>
              <a:rPr lang="pl-PL" dirty="0"/>
              <a:t>XXI wiek – Nobel dla osób, które stosują instrumenty psychologii dla analizy ekonomicznej</a:t>
            </a:r>
            <a:r>
              <a:rPr lang="uk-UA" dirty="0"/>
              <a:t> (</a:t>
            </a:r>
            <a:r>
              <a:rPr lang="pl-PL" dirty="0"/>
              <a:t>V. </a:t>
            </a:r>
            <a:r>
              <a:rPr lang="pl-PL" dirty="0" err="1"/>
              <a:t>Smith</a:t>
            </a:r>
            <a:r>
              <a:rPr lang="pl-PL" dirty="0"/>
              <a:t>; D. </a:t>
            </a:r>
            <a:r>
              <a:rPr lang="pl-PL" dirty="0" err="1"/>
              <a:t>Kahnemann</a:t>
            </a:r>
            <a:r>
              <a:rPr lang="uk-UA" dirty="0"/>
              <a:t>)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G. </a:t>
            </a:r>
            <a:r>
              <a:rPr lang="pl-PL" dirty="0" err="1"/>
              <a:t>Akerloff</a:t>
            </a:r>
            <a:r>
              <a:rPr lang="pl-PL" dirty="0"/>
              <a:t> i R. </a:t>
            </a:r>
            <a:r>
              <a:rPr lang="pl-PL" dirty="0" err="1"/>
              <a:t>Shiller</a:t>
            </a:r>
            <a:r>
              <a:rPr lang="pl-PL" dirty="0"/>
              <a:t> „</a:t>
            </a:r>
            <a:r>
              <a:rPr lang="pl-PL" dirty="0" err="1"/>
              <a:t>Animal</a:t>
            </a:r>
            <a:r>
              <a:rPr lang="pl-PL" dirty="0"/>
              <a:t> </a:t>
            </a:r>
            <a:r>
              <a:rPr lang="pl-PL" dirty="0" err="1"/>
              <a:t>Spirit</a:t>
            </a:r>
            <a:r>
              <a:rPr lang="pl-PL" dirty="0"/>
              <a:t>” – jak przy wykorzystaniu wiedzy o psychice człowieka można wyjaśnić załamanie na rynkach finansowych</a:t>
            </a:r>
          </a:p>
        </p:txBody>
      </p:sp>
    </p:spTree>
    <p:extLst>
      <p:ext uri="{BB962C8B-B14F-4D97-AF65-F5344CB8AC3E}">
        <p14:creationId xmlns:p14="http://schemas.microsoft.com/office/powerpoint/2010/main" val="265883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Człowiek Racjonalny czy nie?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Teoria racjonalnych </a:t>
            </a:r>
            <a:r>
              <a:rPr lang="pl-PL" dirty="0" err="1"/>
              <a:t>zachowań</a:t>
            </a:r>
            <a:r>
              <a:rPr lang="pl-PL" dirty="0"/>
              <a:t> (eksperyment </a:t>
            </a:r>
            <a:r>
              <a:rPr lang="pl-PL" dirty="0" err="1"/>
              <a:t>Arieliego</a:t>
            </a:r>
            <a:r>
              <a:rPr lang="pl-PL" dirty="0"/>
              <a:t> – the </a:t>
            </a:r>
            <a:r>
              <a:rPr lang="pl-PL" dirty="0" err="1"/>
              <a:t>Economist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Ważny jest kontekst wyboru.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Model wyboru opartego na argumentach (telewizor Sony). 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253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Ekonomia behawioralna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Ekonomiści zainteresowani psychologią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Wykorzystanie testów empirycznych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Racjonalna teoria oszczędzania (ekonomia klasyczna) (wraz ze wiekiem – tendencja do oszczędzania powinna się zmniejszać – emeryci już tylko konsumować, to dlaczego emeryci oszczędzają?) – </a:t>
            </a:r>
            <a:r>
              <a:rPr lang="pl-PL" dirty="0" err="1"/>
              <a:t>alternatwny</a:t>
            </a:r>
            <a:r>
              <a:rPr lang="pl-PL" dirty="0"/>
              <a:t> model (oszczędzania)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Podsumowując - Klasyczna teoria </a:t>
            </a:r>
            <a:r>
              <a:rPr lang="pl-PL" dirty="0" err="1"/>
              <a:t>uzuełniona</a:t>
            </a:r>
            <a:r>
              <a:rPr lang="pl-PL" dirty="0"/>
              <a:t> o elementy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633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6E059-A157-7CC9-871C-8DEFC44A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Człowiek Racjonalny czy nie?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F2D908-CFEB-0F7A-A375-077998388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Finanse behawioralne</a:t>
            </a:r>
          </a:p>
          <a:p>
            <a:pPr marL="0" indent="0">
              <a:buNone/>
            </a:pPr>
            <a:r>
              <a:rPr lang="uk-UA" dirty="0"/>
              <a:t>2 </a:t>
            </a:r>
            <a:r>
              <a:rPr lang="pl-PL" dirty="0"/>
              <a:t>założenia nowoczesnej teorii finansów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arenR"/>
            </a:pPr>
            <a:r>
              <a:rPr lang="pl-PL" dirty="0"/>
              <a:t>efektywność rynków</a:t>
            </a:r>
          </a:p>
          <a:p>
            <a:pPr marL="457200" indent="-457200">
              <a:buAutoNum type="arabicParenR"/>
            </a:pPr>
            <a:r>
              <a:rPr lang="pl-PL" dirty="0"/>
              <a:t>racjonalność decyzji inwestorów</a:t>
            </a:r>
          </a:p>
          <a:p>
            <a:pPr marL="457200" indent="-457200">
              <a:buAutoNum type="arabicParenR"/>
            </a:pPr>
            <a:endParaRPr lang="pl-PL" dirty="0"/>
          </a:p>
          <a:p>
            <a:pPr marL="0" indent="0">
              <a:buNone/>
            </a:pPr>
            <a:r>
              <a:rPr lang="pl-PL" dirty="0"/>
              <a:t>(ten model nie obejmuje psychologicznych kwestii zakupów, a finanse behawioralne już tak)</a:t>
            </a:r>
          </a:p>
          <a:p>
            <a:pPr marL="0" indent="0">
              <a:buNone/>
            </a:pPr>
            <a:r>
              <a:rPr lang="pl-PL" dirty="0"/>
              <a:t>Badania empiryczne wykazały, że gracze popełniają wiele błędów – nadmierna pewność siebie, nierealistyczny optymizm, efekt kotwiczenia (pewną informację dostosowujemy do naszych wymogów) i in.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Behawioralna teoria  portfelowa (H. </a:t>
            </a:r>
            <a:r>
              <a:rPr lang="pl-PL" dirty="0" err="1"/>
              <a:t>Shefrin</a:t>
            </a:r>
            <a:r>
              <a:rPr lang="pl-PL" dirty="0"/>
              <a:t> i M. </a:t>
            </a:r>
            <a:r>
              <a:rPr lang="pl-PL" dirty="0" err="1"/>
              <a:t>Statman</a:t>
            </a:r>
            <a:r>
              <a:rPr lang="pl-PL" dirty="0"/>
              <a:t>) – nie dążymy do stworzenia idealnie zdywersyfikowanego portfela (zgodnie z modelem klasycznym) lecz kierujemy się osiągnięcia pewnego poziomu aspiracji oraz odnaleźć równowagę między lękiem przed stratami finansowymi a nadzieją na wysokie zyski.</a:t>
            </a:r>
          </a:p>
          <a:p>
            <a:pPr marL="457200" indent="-457200">
              <a:buAutoNum type="arabicParenR"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0318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EA380D-554F-939E-EC98-607E41F0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Efekt kotwiczenia (Amos </a:t>
            </a:r>
            <a:r>
              <a:rPr lang="pl-PL" dirty="0" err="1"/>
              <a:t>Tversky</a:t>
            </a:r>
            <a:r>
              <a:rPr lang="pl-PL" dirty="0"/>
              <a:t> i Daniel </a:t>
            </a:r>
            <a:r>
              <a:rPr lang="pl-PL" dirty="0" err="1"/>
              <a:t>KAhneman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759B18-3F7A-8BE8-AE1D-EAA7E0AA9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0" dirty="0">
                <a:effectLst/>
              </a:rPr>
              <a:t>1. Badacze poprosili osoby badane o oszacowanie jaki procent krajów afrykańskich należy do </a:t>
            </a:r>
            <a:r>
              <a:rPr lang="pl-PL" b="0" u="none" strike="noStrike" dirty="0">
                <a:effectLst/>
                <a:hlinkClick r:id="rId2" tooltip="Organizacja Narodów Zjednoczonych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ONZ</a:t>
            </a:r>
            <a:r>
              <a:rPr lang="pl-PL" b="0" dirty="0">
                <a:effectLst/>
              </a:rPr>
              <a:t>. Jako punkt wyjściowy potraktowano liczbę wskazaną przez koło ruletki, a badani mieli oszacować, czy procent krajów jest większy, czy mniejszy od tego, który wskazała ruletka oraz podać ile on − według nich − wynosi. W grupie A koło ruletki wskazało 10%, a </a:t>
            </a:r>
            <a:r>
              <a:rPr lang="pl-PL" b="0" u="none" strike="noStrike" dirty="0">
                <a:effectLst/>
                <a:hlinkClick r:id="rId3" tooltip="Media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mediana</a:t>
            </a:r>
            <a:r>
              <a:rPr lang="pl-PL" b="0" dirty="0">
                <a:effectLst/>
              </a:rPr>
              <a:t> z oszacowania osób badanych wyniosła 25%. W grupie B koło ruletki wskazało 65%, a mediana z oszacowania osób badanych wyniosła tym razem 45%.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b="0" dirty="0">
              <a:effectLst/>
            </a:endParaRPr>
          </a:p>
          <a:p>
            <a:pPr marL="0" indent="0" algn="just">
              <a:buNone/>
            </a:pPr>
            <a:r>
              <a:rPr lang="pl-PL" b="0" dirty="0">
                <a:effectLst/>
              </a:rPr>
              <a:t>2. Uczniowie szkoły średniej mieli za zadanie oszacować w ciągu 5 sekund wynik mnożenia kolejnych rosnących lub malejących liczb. Grupie A pokazano rosnącą sekwencję: 1 × 2 × 3 × 4 × 5 × 6 × 7 × 8. Mediana dla grupy wyniosła 512. Grupie B pokazano malejącą sekwencję: 8 × 7 × 6 × 5 × 4 × 3 × 2 × 1. Mediana dla tej grupy wyniosła 2250. Prawdziwa wartość mnożenia to 40320.</a:t>
            </a:r>
          </a:p>
          <a:p>
            <a:pPr marL="0" indent="0" algn="l">
              <a:buNone/>
            </a:pPr>
            <a:endParaRPr lang="pl-PL" dirty="0"/>
          </a:p>
          <a:p>
            <a:pPr marL="0" indent="0" algn="l">
              <a:buNone/>
            </a:pPr>
            <a:r>
              <a:rPr lang="pl-PL" b="0" i="0" dirty="0">
                <a:effectLst/>
              </a:rPr>
              <a:t>Wyniki obu eksperymentów pokazały, że osoby badane zakotwiczyły się na podanej informacji i do niej właśnie dostosowały swoją odpowiedź. Badacze zwracają szczególny fakt na to, że dostosowanie (czyli zmodyfikowanie pierwotnej informacji) było </a:t>
            </a:r>
            <a:r>
              <a:rPr lang="pl-PL" b="1" i="0" dirty="0">
                <a:effectLst/>
              </a:rPr>
              <a:t>niewystarczające</a:t>
            </a:r>
            <a:r>
              <a:rPr lang="pl-PL" b="0" i="0" dirty="0">
                <a:effectLst/>
              </a:rPr>
              <a:t> i to właśnie jest przyczyną tego, że używanie tej heurystyki prowadzi do błędów poznawczych</a:t>
            </a:r>
            <a:endParaRPr lang="pl-PL" b="0" dirty="0">
              <a:effectLst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8426443"/>
      </p:ext>
    </p:extLst>
  </p:cSld>
  <p:clrMapOvr>
    <a:masterClrMapping/>
  </p:clrMapOvr>
</p:sld>
</file>

<file path=ppt/theme/theme1.xml><?xml version="1.0" encoding="utf-8"?>
<a:theme xmlns:a="http://schemas.openxmlformats.org/drawingml/2006/main" name="Par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</Template>
  <TotalTime>2422</TotalTime>
  <Words>1170</Words>
  <Application>Microsoft Macintosh PowerPoint</Application>
  <PresentationFormat>Panoramiczny</PresentationFormat>
  <Paragraphs>155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Arial</vt:lpstr>
      <vt:lpstr>Century Gothic</vt:lpstr>
      <vt:lpstr>Para</vt:lpstr>
      <vt:lpstr>Wprowadzenie</vt:lpstr>
      <vt:lpstr>LITERATURA</vt:lpstr>
      <vt:lpstr>Czego się nauczymy?</vt:lpstr>
      <vt:lpstr>Psychologia zachowań ekonomicznych 1.</vt:lpstr>
      <vt:lpstr>Koncepcja homo economicus </vt:lpstr>
      <vt:lpstr>Człowiek Racjonalny czy nie?</vt:lpstr>
      <vt:lpstr>Ekonomia behawioralna</vt:lpstr>
      <vt:lpstr>Człowiek Racjonalny czy nie?</vt:lpstr>
      <vt:lpstr>Efekt kotwiczenia (Amos Tversky i Daniel KAhneman)</vt:lpstr>
      <vt:lpstr>Ekonomia eksperymentalna</vt:lpstr>
      <vt:lpstr>Neuroekonomia</vt:lpstr>
      <vt:lpstr>Wnioskowanie</vt:lpstr>
      <vt:lpstr>1.Ludzie racjonalnie dokonują ocen lub wyborów ekonomicznych</vt:lpstr>
      <vt:lpstr>2. Podejmując Decyzje, Ludzie Maksymalizują Oczekiwaną Korzyść</vt:lpstr>
      <vt:lpstr>3. Ludzie kierują się egoistycznymi motywami i ignorują wyniki uzyskiwane przez innych uczestników interakcji ekonomicznej</vt:lpstr>
      <vt:lpstr>4. Ludzie w sposób racjonalny kalkulują prawdopodobieństwa</vt:lpstr>
      <vt:lpstr>5. Ludzie ujawniają stałe preferencje, gdy dokonują wyborów między opcjami o odroczonych skutkach</vt:lpstr>
      <vt:lpstr>6. Wszystkie źródła dochodów są zamienne</vt:lpstr>
      <vt:lpstr>PODSUMOWANIE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Psychologia zachowań ekonomicznych</dc:title>
  <dc:creator>Daniel Butyter</dc:creator>
  <cp:lastModifiedBy>Daniel Butyter</cp:lastModifiedBy>
  <cp:revision>9</cp:revision>
  <dcterms:created xsi:type="dcterms:W3CDTF">2024-02-21T20:34:03Z</dcterms:created>
  <dcterms:modified xsi:type="dcterms:W3CDTF">2025-02-27T08:34:02Z</dcterms:modified>
</cp:coreProperties>
</file>