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Shape 16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12" name="Treść - poziom 1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–Janek Jabłonka</a:t>
            </a:r>
          </a:p>
        </p:txBody>
      </p:sp>
      <p:sp>
        <p:nvSpPr>
          <p:cNvPr id="94" name="„Wpisz tu cytat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„Wpisz tu cytat.” </a:t>
            </a:r>
          </a:p>
        </p:txBody>
      </p:sp>
      <p:sp>
        <p:nvSpPr>
          <p:cNvPr id="95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641C66">
                <a:alpha val="90979"/>
              </a:srgbClr>
            </a:gs>
            <a:gs pos="42001">
              <a:srgbClr val="000000">
                <a:alpha val="94767"/>
              </a:srgbClr>
            </a:gs>
            <a:gs pos="100000">
              <a:srgbClr val="000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kst tytułowy"/>
          <p:cNvSpPr/>
          <p:nvPr>
            <p:ph type="title"/>
          </p:nvPr>
        </p:nvSpPr>
        <p:spPr>
          <a:xfrm>
            <a:off x="650238" y="390595"/>
            <a:ext cx="11704324" cy="1625601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18" name="Treść - poziom 1…"/>
          <p:cNvSpPr/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52713" indent="-795513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59465" indent="-745065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64126" indent="-892527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21326" indent="-892526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Numer slajdu"/>
          <p:cNvSpPr/>
          <p:nvPr>
            <p:ph type="sldNum" sz="quarter" idx="2"/>
          </p:nvPr>
        </p:nvSpPr>
        <p:spPr>
          <a:xfrm>
            <a:off x="11985797" y="9122660"/>
            <a:ext cx="368763" cy="351996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kst tytułowy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27" name="Treść - poziom 1…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8" name="Numer slajdu"/>
          <p:cNvSpPr/>
          <p:nvPr>
            <p:ph type="sldNum" sz="quarter" idx="2"/>
          </p:nvPr>
        </p:nvSpPr>
        <p:spPr>
          <a:xfrm>
            <a:off x="12005840" y="9114115"/>
            <a:ext cx="348722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kst tytułowy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36" name="Treść - poziom 1…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7" name="Numer slajdu"/>
          <p:cNvSpPr/>
          <p:nvPr>
            <p:ph type="sldNum" sz="quarter" idx="2"/>
          </p:nvPr>
        </p:nvSpPr>
        <p:spPr>
          <a:xfrm>
            <a:off x="12005839" y="9114115"/>
            <a:ext cx="348722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kst tytułowy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45" name="Treść - poziom 1…"/>
          <p:cNvSpPr/>
          <p:nvPr>
            <p:ph type="body" sz="quarter" idx="1"/>
          </p:nvPr>
        </p:nvSpPr>
        <p:spPr>
          <a:xfrm>
            <a:off x="650239" y="2183270"/>
            <a:ext cx="5746046" cy="909886"/>
          </a:xfrm>
          <a:prstGeom prst="rect">
            <a:avLst/>
          </a:prstGeom>
        </p:spPr>
        <p:txBody>
          <a:bodyPr lIns="65021" tIns="65021" rIns="65021" bIns="65021" anchor="b"/>
          <a:lstStyle>
            <a:lvl1pPr marL="0" indent="0" defTabSz="1300480">
              <a:spcBef>
                <a:spcPts val="700"/>
              </a:spcBef>
              <a:buSzTx/>
              <a:buNone/>
              <a:defRPr b="1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defTabSz="1300480">
              <a:spcBef>
                <a:spcPts val="700"/>
              </a:spcBef>
              <a:buSzTx/>
              <a:buNone/>
              <a:defRPr b="1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defTabSz="1300480">
              <a:spcBef>
                <a:spcPts val="700"/>
              </a:spcBef>
              <a:buSzTx/>
              <a:buNone/>
              <a:defRPr b="1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defTabSz="1300480">
              <a:spcBef>
                <a:spcPts val="700"/>
              </a:spcBef>
              <a:buSzTx/>
              <a:buNone/>
              <a:defRPr b="1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defTabSz="1300480">
              <a:spcBef>
                <a:spcPts val="700"/>
              </a:spcBef>
              <a:buSzTx/>
              <a:buNone/>
              <a:defRPr b="1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46" name="Shape 139"/>
          <p:cNvSpPr/>
          <p:nvPr>
            <p:ph type="body" sz="quarter" idx="13"/>
          </p:nvPr>
        </p:nvSpPr>
        <p:spPr>
          <a:xfrm>
            <a:off x="6606257" y="2183270"/>
            <a:ext cx="5748304" cy="909886"/>
          </a:xfrm>
          <a:prstGeom prst="rect">
            <a:avLst/>
          </a:prstGeom>
        </p:spPr>
        <p:txBody>
          <a:bodyPr lIns="65021" tIns="65021" rIns="65021" bIns="65021" anchor="b"/>
          <a:lstStyle/>
          <a:p>
            <a:pPr marL="471487" indent="-471487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7" name="Numer slajdu"/>
          <p:cNvSpPr/>
          <p:nvPr>
            <p:ph type="sldNum" sz="quarter" idx="2"/>
          </p:nvPr>
        </p:nvSpPr>
        <p:spPr>
          <a:xfrm>
            <a:off x="12005839" y="9114115"/>
            <a:ext cx="348722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umer slajdu"/>
          <p:cNvSpPr/>
          <p:nvPr>
            <p:ph type="sldNum" sz="quarter" idx="2"/>
          </p:nvPr>
        </p:nvSpPr>
        <p:spPr>
          <a:xfrm>
            <a:off x="11985799" y="9123789"/>
            <a:ext cx="368764" cy="351996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kst tytułowy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22" name="Treść - poziom 1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1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kst tytułowy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40" name="Treść - poziom 1…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9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7" name="Treść - poziom 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67" name="Treść - poziom 1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azek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azek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rawo rzymskie 2017 - zajęcia IX: Kontrakty konsensualne"/>
          <p:cNvSpPr/>
          <p:nvPr>
            <p:ph type="title"/>
          </p:nvPr>
        </p:nvSpPr>
        <p:spPr>
          <a:xfrm>
            <a:off x="975359" y="3029936"/>
            <a:ext cx="11054082" cy="2090704"/>
          </a:xfrm>
          <a:prstGeom prst="rect">
            <a:avLst/>
          </a:prstGeom>
        </p:spPr>
        <p:txBody>
          <a:bodyPr/>
          <a:lstStyle/>
          <a:p>
            <a:pPr defTabSz="715264">
              <a:defRPr sz="297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Prawo rzymskie 2017 - </a:t>
            </a:r>
          </a:p>
          <a:p>
            <a:pPr defTabSz="715264">
              <a:defRPr sz="297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zajęcia XI: Rozszerzenie systemu kontraktowego</a:t>
            </a:r>
          </a:p>
          <a:p>
            <a:pPr defTabSz="715264">
              <a:defRPr sz="297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zajęcia XII: zobowiązania quasi ex contractu oraz quasi ex delictu</a:t>
            </a:r>
          </a:p>
          <a:p>
            <a:pPr defTabSz="715264">
              <a:defRPr sz="297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zajęcia XIII: zobowiązania deliktowe</a:t>
            </a:r>
          </a:p>
        </p:txBody>
      </p:sp>
      <p:sp>
        <p:nvSpPr>
          <p:cNvPr id="164" name="dr Mateusz Szymura…"/>
          <p:cNvSpPr/>
          <p:nvPr>
            <p:ph type="body" sz="quarter" idx="1"/>
          </p:nvPr>
        </p:nvSpPr>
        <p:spPr>
          <a:xfrm>
            <a:off x="1950719" y="5527040"/>
            <a:ext cx="9103361" cy="2492588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dr Mateusz Szymura</a:t>
            </a:r>
            <a:endParaRPr sz="400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Zakład Prawa Rzymskiego</a:t>
            </a:r>
            <a:endParaRPr sz="400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Wydział Prawa Administracji i Ekonomii</a:t>
            </a:r>
            <a:endParaRPr sz="400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729"/>
          <p:cNvSpPr/>
          <p:nvPr>
            <p:ph type="body" idx="1"/>
          </p:nvPr>
        </p:nvSpPr>
        <p:spPr>
          <a:xfrm>
            <a:off x="650239" y="370699"/>
            <a:ext cx="11704322" cy="9114614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buSzTx/>
              <a:buNone/>
              <a:defRPr>
                <a:solidFill>
                  <a:srgbClr val="FFFFFF"/>
                </a:solidFill>
              </a:defRPr>
            </a:pPr>
            <a:r>
              <a:t>Pacta adiecta</a:t>
            </a:r>
          </a:p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Były to klauzule dodatkowe dołączane do kontraktów bonae fidei w calu zwiększenia bądź zmniejszenia odpowiedzialności dłużnika.</a:t>
            </a:r>
          </a:p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Przy zawarciu kontraktu można było zawrzeć klauzule obu typów, jeżeli zaś dodano je po pewnym czasie – to mogły one jedynie zmniejszać odpowiedzialność dłużnika.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731"/>
          <p:cNvSpPr/>
          <p:nvPr>
            <p:ph type="body" idx="1"/>
          </p:nvPr>
        </p:nvSpPr>
        <p:spPr>
          <a:xfrm>
            <a:off x="460127" y="370699"/>
            <a:ext cx="11982135" cy="9114614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Pacta pretoria</a:t>
            </a:r>
          </a:p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Przykłady: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Constitutum debiti – własnego lub cudzego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Recepta arbitrii – umowa o arbitraż (umowa z sędzią polubownym)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Receptum stabulatorium – nieformalna umowa gwarancyjna z właścicielem stajni (podobne w odniesieniu do gospód i właścicieli statków)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Receptum argentarii – nieformalne przyrzeczenie bankiera do zapłaty długu swojego klienta zaciągniętego wobec osoby trzeciej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Iusiurandum voluntarium – pactum w sprawie dobrowolnej przysięgi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733"/>
          <p:cNvSpPr/>
          <p:nvPr>
            <p:ph type="title"/>
          </p:nvPr>
        </p:nvSpPr>
        <p:spPr>
          <a:xfrm>
            <a:off x="650239" y="390591"/>
            <a:ext cx="11704322" cy="901815"/>
          </a:xfrm>
          <a:prstGeom prst="rect">
            <a:avLst/>
          </a:prstGeom>
        </p:spPr>
        <p:txBody>
          <a:bodyPr/>
          <a:lstStyle>
            <a:lvl1pPr defTabSz="1170429"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Pacta legitima</a:t>
            </a:r>
          </a:p>
        </p:txBody>
      </p:sp>
      <p:sp>
        <p:nvSpPr>
          <p:cNvPr id="192" name="Shape 734"/>
          <p:cNvSpPr/>
          <p:nvPr>
            <p:ph type="body" idx="1"/>
          </p:nvPr>
        </p:nvSpPr>
        <p:spPr>
          <a:xfrm>
            <a:off x="650239" y="1497224"/>
            <a:ext cx="11704322" cy="7783266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Przykłady: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Compromissum – nieformalna umowa, której przedmiotem było oddanie sprawy pod rozstrzygnięcie sądu polubownego</a:t>
            </a:r>
          </a:p>
          <a:p>
            <a:pPr marL="709448" indent="-709448" algn="just">
              <a:lnSpc>
                <a:spcPct val="90000"/>
              </a:lnSpc>
              <a:spcBef>
                <a:spcPts val="800"/>
              </a:spcBef>
              <a:buFontTx/>
              <a:buAutoNum type="arabicPeriod" startAt="1"/>
              <a:defRPr sz="4000">
                <a:solidFill>
                  <a:srgbClr val="FFFFFF"/>
                </a:solidFill>
              </a:defRPr>
            </a:pPr>
            <a:r>
              <a:t>Darowizna – przedmiotem tej umowy było zobowiązanie darczyńcy do dokonania bezpłatnego przysporzenia majątkowego na rzecz obdarowanego (dwustronna czynność prawna).</a:t>
            </a:r>
          </a:p>
          <a:p>
            <a:pPr marL="731519" indent="-731519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Ograniczenia: darowizny między małżonkami, wymóg rejestracji większych darowizn w aktach publicznych (cele podatkowe) 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736"/>
          <p:cNvSpPr/>
          <p:nvPr>
            <p:ph type="title"/>
          </p:nvPr>
        </p:nvSpPr>
        <p:spPr>
          <a:xfrm>
            <a:off x="664950" y="-2"/>
            <a:ext cx="11704322" cy="1189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Delikty – co już wiemy?</a:t>
            </a:r>
          </a:p>
        </p:txBody>
      </p:sp>
      <p:sp>
        <p:nvSpPr>
          <p:cNvPr id="195" name="Shape 737"/>
          <p:cNvSpPr/>
          <p:nvPr>
            <p:ph type="body" idx="1"/>
          </p:nvPr>
        </p:nvSpPr>
        <p:spPr>
          <a:xfrm>
            <a:off x="650239" y="1189988"/>
            <a:ext cx="11704322" cy="8090503"/>
          </a:xfrm>
          <a:prstGeom prst="rect">
            <a:avLst/>
          </a:prstGeom>
        </p:spPr>
        <p:txBody>
          <a:bodyPr/>
          <a:lstStyle/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Najstarszy rodzaj zobowiązań (ewolucja modelu odpowiedzialności odszkodowawczej od zemsty osobistej do formy zobowiązania 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Szkoda jako źródło delikty w opozycji do szkody jako czynnika modyfikującego pierwotną treść zobowiązania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Podział na przestępstwa prawa prywatnego i prawa publicznego – słabość państwa czy kryterium dobra prawnie chronionego? 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Od samego początku odpowiedzialność deliktowa miała charakter odpowiedzialności indywidualnej (co odróżniało ją od bardziej archaicznej, choć występującej także w epokach późniejszych, odpowiedzialności zbiorowej)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Rola deliktów: ochrona istniejącego stanu majątkowego oraz ochrona osoby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739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 defTabSz="1222451">
              <a:defRPr sz="5000">
                <a:solidFill>
                  <a:srgbClr val="FFFFFF"/>
                </a:solidFill>
              </a:defRPr>
            </a:lvl1pPr>
          </a:lstStyle>
          <a:p>
            <a:pPr/>
            <a:r>
              <a:t>Etapy rozwoju deliktów w prawie rzymskim</a:t>
            </a:r>
          </a:p>
        </p:txBody>
      </p:sp>
      <p:sp>
        <p:nvSpPr>
          <p:cNvPr id="198" name="Shape 740"/>
          <p:cNvSpPr/>
          <p:nvPr>
            <p:ph type="body" idx="1"/>
          </p:nvPr>
        </p:nvSpPr>
        <p:spPr>
          <a:xfrm>
            <a:off x="460127" y="2009279"/>
            <a:ext cx="12186958" cy="7373624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 Etap zemsty prywatnej (znaczenie prawne w formie decyzji społeczności kiedy zemsta jest słuszna - &gt; stworzenie prawa odwetu)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II Etap „układu” –uregulowanie możliwości zawarcia dobrowolnego układu między sprawcą a pokrzywdzonym o zadośćuczynienie pieniężne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III Etap układu legalnego – ingerencja państwa, zakaz użycia siły – regulacja zawarcia układu (wysokość oraz przesłanki) w przepisach obowiązującego prawa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IV Etap „inkwizycyjny” – ściganie przez państwo za czynny będące deliktami ), „kryminalizacja” deliktów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742"/>
          <p:cNvSpPr/>
          <p:nvPr>
            <p:ph type="title"/>
          </p:nvPr>
        </p:nvSpPr>
        <p:spPr>
          <a:xfrm>
            <a:off x="767361" y="-2"/>
            <a:ext cx="11704322" cy="1087583"/>
          </a:xfrm>
          <a:prstGeom prst="rect">
            <a:avLst/>
          </a:prstGeom>
        </p:spPr>
        <p:txBody>
          <a:bodyPr/>
          <a:lstStyle>
            <a:lvl1pPr defTabSz="1287473"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Przestępstwa prawa publicznego</a:t>
            </a:r>
          </a:p>
        </p:txBody>
      </p:sp>
      <p:sp>
        <p:nvSpPr>
          <p:cNvPr id="201" name="Shape 743"/>
          <p:cNvSpPr/>
          <p:nvPr>
            <p:ph type="body" idx="1"/>
          </p:nvPr>
        </p:nvSpPr>
        <p:spPr>
          <a:xfrm>
            <a:off x="650239" y="1292400"/>
            <a:ext cx="11704322" cy="8192914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Przykłady przestępstw prawa publicznego (crimina) : 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solidFill>
                  <a:srgbClr val="FFFFFF"/>
                </a:solidFill>
              </a:defRPr>
            </a:pPr>
            <a:r>
              <a:t>Zabójstwo (homocidum)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solidFill>
                  <a:srgbClr val="FFFFFF"/>
                </a:solidFill>
              </a:defRPr>
            </a:pPr>
            <a:r>
              <a:t>Zdrada państwa (perduellio)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solidFill>
                  <a:srgbClr val="FFFFFF"/>
                </a:solidFill>
              </a:defRPr>
            </a:pPr>
            <a:r>
              <a:t>Dezercja</a:t>
            </a:r>
          </a:p>
          <a:p>
            <a:pPr marL="487680" indent="-487680" algn="just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Kary: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buFontTx/>
              <a:buChar char="-"/>
              <a:defRPr sz="3400">
                <a:solidFill>
                  <a:srgbClr val="FFFFFF"/>
                </a:solidFill>
              </a:defRPr>
            </a:pPr>
            <a:r>
              <a:t>rozmaite formy kary śmierci (z ukrzyżowaniem, ukamienowaniem oraz zrzuceniem ze Skały Tarpejskiej włącznie; śmierć „przez teatr”)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buFontTx/>
              <a:buChar char="-"/>
              <a:defRPr sz="3400">
                <a:solidFill>
                  <a:srgbClr val="FFFFFF"/>
                </a:solidFill>
              </a:defRPr>
            </a:pPr>
            <a:r>
              <a:t>skazanie na walkę na arenie (w tym również z dzikimi zwierzętami), pracę w kopalniach – połączone z utratą wolności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buFontTx/>
              <a:buChar char="-"/>
              <a:defRPr sz="3400">
                <a:solidFill>
                  <a:srgbClr val="FFFFFF"/>
                </a:solidFill>
              </a:defRPr>
            </a:pPr>
            <a:r>
              <a:t>wygnanie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buFontTx/>
              <a:buChar char="-"/>
              <a:defRPr sz="3400">
                <a:solidFill>
                  <a:srgbClr val="FFFFFF"/>
                </a:solidFill>
              </a:defRPr>
            </a:pPr>
            <a:r>
              <a:t>Lex Pompeia de parricidiis – skazanego za zabójstwo ojca biczowano do krwi, zaszywano w worku razem z kogutem, psem, małpą i żmiją – a worek wrzucano do morza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745"/>
          <p:cNvSpPr/>
          <p:nvPr>
            <p:ph type="title"/>
          </p:nvPr>
        </p:nvSpPr>
        <p:spPr>
          <a:xfrm>
            <a:off x="650239" y="390594"/>
            <a:ext cx="11704322" cy="901810"/>
          </a:xfrm>
          <a:prstGeom prst="rect">
            <a:avLst/>
          </a:prstGeom>
        </p:spPr>
        <p:txBody>
          <a:bodyPr/>
          <a:lstStyle>
            <a:lvl1pPr defTabSz="1170430"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Zasady odpowiedzialności deliktowej</a:t>
            </a:r>
          </a:p>
        </p:txBody>
      </p:sp>
      <p:sp>
        <p:nvSpPr>
          <p:cNvPr id="204" name="Shape 746"/>
          <p:cNvSpPr/>
          <p:nvPr>
            <p:ph type="body" idx="1"/>
          </p:nvPr>
        </p:nvSpPr>
        <p:spPr>
          <a:xfrm>
            <a:off x="650239" y="1497222"/>
            <a:ext cx="11704322" cy="7885681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Odpowiedzialność zindywidualizowana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Czyny zabronione co do zasady tworzyły zobowiązania osobiste, nie podlegające dziedziczeniu (pewne odstępstwa po dokonaniu litis contestatio przez poszkodowanego)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Kategoria deliktów wyrządzających szkodę w majątku jako odstępstwo od powyższej zasady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Zasada kumulacji skarg penalnych przy wielości sprawców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Suplementowanie odpowiedzialności deliktowej przez odpowiedzialność noksalną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Zawsze pieniężny charakter świadczenia (świadczenie tylko jednej strony – sprawcy)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748"/>
          <p:cNvSpPr/>
          <p:nvPr>
            <p:ph type="body" idx="1"/>
          </p:nvPr>
        </p:nvSpPr>
        <p:spPr>
          <a:xfrm>
            <a:off x="460127" y="268287"/>
            <a:ext cx="12084546" cy="9217026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III rodzaje skarg: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Skargi reipersekuratoryjne – służyły do uzyskania wynagrodzenia za szkodę (np. rei vindicatio, condictio furtiva)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Skargi penalne – służyły do nałożenia grzywny (poena) na sprawcę deliktu na rzecz poszkodowanego (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Skargi mieszane – mające jednocześnie oba powyższe aspekty (np. actio quod metus causa) 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Zasady kumulacji: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Skargi mieszane nie łączą się z innymi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Skargi penalne kumulują się między sobą oraz ze skargami reipersekuratoryjnymi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Skargi reipersekuratoryjne nie kumulują się miedzy sobą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750"/>
          <p:cNvSpPr/>
          <p:nvPr>
            <p:ph type="title"/>
          </p:nvPr>
        </p:nvSpPr>
        <p:spPr>
          <a:xfrm>
            <a:off x="650239" y="390596"/>
            <a:ext cx="11704322" cy="1106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Delikty prawa cywilnego</a:t>
            </a:r>
          </a:p>
        </p:txBody>
      </p:sp>
      <p:sp>
        <p:nvSpPr>
          <p:cNvPr id="209" name="Shape 751"/>
          <p:cNvSpPr/>
          <p:nvPr>
            <p:ph type="body" idx="1"/>
          </p:nvPr>
        </p:nvSpPr>
        <p:spPr>
          <a:xfrm>
            <a:off x="460127" y="1599634"/>
            <a:ext cx="12186958" cy="7885680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Podział deliktów na: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Delikty prawa cywilnego (starsze)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Delikty prawa pretorskiego (dotyczące w dużej mierze obrotu gospodarczego, wytworzone w drodze działalności prawnej pretorów)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„Delikty” w ustawie XII Tablic: czyny karane ustawową grzywną np. wypas bydła na cudzym terenie, kradzież belki wykorzystanej do budowy, narażenie na ewikcję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Delikty prawa cywilnego: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i="1" sz="3800">
                <a:solidFill>
                  <a:srgbClr val="FFFFFF"/>
                </a:solidFill>
              </a:defRPr>
            </a:pPr>
            <a:r>
              <a:t>Furtum (</a:t>
            </a:r>
            <a:r>
              <a:rPr i="0"/>
              <a:t>Kradzież) -&gt; art. 278 kk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i="1" sz="3800">
                <a:solidFill>
                  <a:srgbClr val="FFFFFF"/>
                </a:solidFill>
              </a:defRPr>
            </a:pPr>
            <a:r>
              <a:t>Rapina (</a:t>
            </a:r>
            <a:r>
              <a:rPr i="0"/>
              <a:t>Rabunek)  -&gt; art. 280 kk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i="1" sz="3800">
                <a:solidFill>
                  <a:srgbClr val="FFFFFF"/>
                </a:solidFill>
              </a:defRPr>
            </a:pPr>
            <a:r>
              <a:t>Iniuria  (</a:t>
            </a:r>
            <a:r>
              <a:rPr i="0"/>
              <a:t>Zniewaga) -&gt; art. 212 kk / art. 216 kk</a:t>
            </a:r>
          </a:p>
          <a:p>
            <a:pPr marL="482600" indent="-482600" algn="just">
              <a:lnSpc>
                <a:spcPct val="80000"/>
              </a:lnSpc>
              <a:spcBef>
                <a:spcPts val="800"/>
              </a:spcBef>
              <a:buFontTx/>
              <a:buChar char="-"/>
              <a:defRPr i="1" sz="3800">
                <a:solidFill>
                  <a:srgbClr val="FFFFFF"/>
                </a:solidFill>
              </a:defRPr>
            </a:pPr>
            <a:r>
              <a:t>Damnum iniuria datum (</a:t>
            </a:r>
            <a:r>
              <a:rPr i="0"/>
              <a:t>Bezprawne wyrządzenie szkody) -&gt; art. 288 kk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753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>
              <a:defRPr sz="7600">
                <a:solidFill>
                  <a:srgbClr val="FFFFFF"/>
                </a:solidFill>
              </a:defRPr>
            </a:pPr>
            <a:r>
              <a:t>Kradzież (</a:t>
            </a:r>
            <a:r>
              <a:rPr i="1"/>
              <a:t>furtum</a:t>
            </a:r>
            <a:r>
              <a:t>)</a:t>
            </a:r>
          </a:p>
        </p:txBody>
      </p:sp>
      <p:sp>
        <p:nvSpPr>
          <p:cNvPr id="212" name="Shape 754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Paulus (D.47,2,1,3)/Justynian(I.4,1,1): Kradzież jest jest to umyślny zabór rzeczy dla osiągnięcia korzyści, i to bądź samej rzeczy, bądź jej używania lub posiadania.</a:t>
            </a:r>
          </a:p>
          <a:p>
            <a:pPr marL="0" indent="0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</a:p>
          <a:p>
            <a:pPr marL="0" indent="0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Według art. 278 §1 k.k.: kradzież jest to zabranie rzeczy ruchomej w celu przywłaszczenia (rozszerzone w kolejnych paragrafach i artykułach).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708"/>
          <p:cNvSpPr/>
          <p:nvPr>
            <p:ph type="title"/>
          </p:nvPr>
        </p:nvSpPr>
        <p:spPr>
          <a:xfrm>
            <a:off x="562540" y="-1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Rozszerzenie systemu kontraktowego</a:t>
            </a:r>
          </a:p>
        </p:txBody>
      </p:sp>
      <p:sp>
        <p:nvSpPr>
          <p:cNvPr id="167" name="Shape 709"/>
          <p:cNvSpPr/>
          <p:nvPr>
            <p:ph type="body" idx="1"/>
          </p:nvPr>
        </p:nvSpPr>
        <p:spPr>
          <a:xfrm>
            <a:off x="460127" y="1394808"/>
            <a:ext cx="12084546" cy="8090509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9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Rozwój gospodarki handlowej oraz potrzeby obrotu prawnego sprawiły, że dotychczasowego kontrakty (kontrakty nazwane) okazały się niewystarczające 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Ukształtowane głównie w prawie poklasycznym oraz justyniańskim kontrakty nienazwane stanowią odpowiedź na te potrzeby oraz na kryzys III w. n.e. który wymusił uproszczenie nieraz bardzo skomplikowanych konstrukcji prawa klasycznego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Możliwość wymiany dóbr i usług bez pośrednictwa pieniądza, zmniejszono formalizm co jednak miało również niekorzystne skutki – np. dotyczące możliwości niespełnienia świadczenia przez jedną ze stron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756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 sz="6800">
                <a:solidFill>
                  <a:srgbClr val="FFFFFF"/>
                </a:solidFill>
              </a:defRPr>
            </a:lvl1pPr>
          </a:lstStyle>
          <a:p>
            <a:pPr/>
            <a:r>
              <a:t>Podział ze względu na przedmiot</a:t>
            </a:r>
          </a:p>
        </p:txBody>
      </p:sp>
      <p:sp>
        <p:nvSpPr>
          <p:cNvPr id="215" name="Shape 757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>
              <a:defRPr i="1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furtum rei -</a:t>
            </a:r>
            <a:r>
              <a:rPr i="0"/>
              <a:t> kradzież rzeczy - zabór rzczy ruchomej, a także człowieka;</a:t>
            </a:r>
          </a:p>
          <a:p>
            <a:pPr>
              <a:defRPr i="1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furtum usus </a:t>
            </a:r>
            <a:r>
              <a:rPr i="0"/>
              <a:t>- kradzież używania - bezprawne użycie rzeczy;</a:t>
            </a:r>
          </a:p>
          <a:p>
            <a:pPr>
              <a:defRPr i="1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furtum possessionis</a:t>
            </a:r>
            <a:r>
              <a:rPr i="0"/>
              <a:t> - kradzież posiadania - kradzież rzeczy przez właściciela pełnoprawnemu posiadaczowi.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759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>
              <a:defRPr sz="7600">
                <a:solidFill>
                  <a:srgbClr val="FFFFFF"/>
                </a:solidFill>
              </a:defRPr>
            </a:pPr>
            <a:r>
              <a:t>Złodziej (</a:t>
            </a:r>
            <a:r>
              <a:rPr i="1"/>
              <a:t>fur</a:t>
            </a:r>
            <a:r>
              <a:t>)</a:t>
            </a:r>
          </a:p>
        </p:txBody>
      </p:sp>
      <p:sp>
        <p:nvSpPr>
          <p:cNvPr id="218" name="Shape 76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fałszywy wierzyciel;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osoba przywłaszczająca rzecz, którą ma z innego tytułu;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poplecznik;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podżegacz;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osoba ukrywająca sprawcę lub skradzioną rzecz.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Warunki kradzieży: rozmyślne działanie wbrew woli właściciela i chęć zysku!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Złodziej jest zawsze w zwłoce!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762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FFFFFF"/>
                </a:solidFill>
              </a:defRPr>
            </a:lvl1pPr>
          </a:lstStyle>
          <a:p>
            <a:pPr/>
            <a:r>
              <a:t>Ustawa XII tablic</a:t>
            </a:r>
          </a:p>
        </p:txBody>
      </p:sp>
      <p:sp>
        <p:nvSpPr>
          <p:cNvPr id="221" name="Shape 763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surowość wobec złodziei;</a:t>
            </a:r>
          </a:p>
          <a:p>
            <a:pPr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gdy kradzież nocą lub zbrojnie - możliwość zabicia (sąsiedzi świadkami);</a:t>
            </a:r>
          </a:p>
          <a:p>
            <a:pPr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gdy doprowadzano do magistratury - chłosta;</a:t>
            </a:r>
          </a:p>
          <a:p>
            <a:pPr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człowiek wolny stawał się niewolnikiem;</a:t>
            </a:r>
          </a:p>
          <a:p>
            <a:pPr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niewolnika strącano ze Skały Tarpejskiej.</a:t>
            </a:r>
          </a:p>
          <a:p>
            <a:pPr marL="0" indent="0"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Złagodzone edyktem pretorskim.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765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 defTabSz="1040383"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Podział ze względu na sposób ujawnienia</a:t>
            </a:r>
          </a:p>
        </p:txBody>
      </p:sp>
      <p:sp>
        <p:nvSpPr>
          <p:cNvPr id="224" name="Shape 766"/>
          <p:cNvSpPr/>
          <p:nvPr>
            <p:ph type="body" sz="quarter" idx="1"/>
          </p:nvPr>
        </p:nvSpPr>
        <p:spPr>
          <a:xfrm>
            <a:off x="650239" y="2183270"/>
            <a:ext cx="5746047" cy="9098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furtum manifestum</a:t>
            </a:r>
          </a:p>
        </p:txBody>
      </p:sp>
      <p:sp>
        <p:nvSpPr>
          <p:cNvPr id="225" name="Shape 767"/>
          <p:cNvSpPr/>
          <p:nvPr/>
        </p:nvSpPr>
        <p:spPr>
          <a:xfrm>
            <a:off x="650239" y="3093155"/>
            <a:ext cx="5746047" cy="3647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normAutofit fontScale="100000" lnSpcReduction="0"/>
          </a:bodyPr>
          <a:lstStyle/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złodziej jest oczywisty, złapany na gorącym uczynku;</a:t>
            </a:r>
          </a:p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rewizja wg rytuału </a:t>
            </a:r>
            <a:r>
              <a:rPr i="1"/>
              <a:t>questio lance et licio - </a:t>
            </a:r>
            <a:r>
              <a:t>obwiniony jest jedynie w przepasce, a w rękach ma misę z wodą.</a:t>
            </a:r>
          </a:p>
        </p:txBody>
      </p:sp>
      <p:sp>
        <p:nvSpPr>
          <p:cNvPr id="226" name="Shape 768"/>
          <p:cNvSpPr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defTabSz="1300480">
              <a:spcBef>
                <a:spcPts val="700"/>
              </a:spcBef>
              <a:buSzTx/>
              <a:buFont typeface="Arial"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furtum nec manifestum</a:t>
            </a:r>
          </a:p>
        </p:txBody>
      </p:sp>
      <p:sp>
        <p:nvSpPr>
          <p:cNvPr id="227" name="Shape 769"/>
          <p:cNvSpPr/>
          <p:nvPr/>
        </p:nvSpPr>
        <p:spPr>
          <a:xfrm>
            <a:off x="6606257" y="3093155"/>
            <a:ext cx="5748304" cy="110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normAutofit fontScale="100000" lnSpcReduction="0"/>
          </a:bodyPr>
          <a:lstStyle>
            <a:lvl1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/>
            <a:r>
              <a:t>złodzieja wykryto w inny sposób.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771"/>
          <p:cNvSpPr/>
          <p:nvPr>
            <p:ph type="title"/>
          </p:nvPr>
        </p:nvSpPr>
        <p:spPr>
          <a:xfrm>
            <a:off x="1381759" y="1397565"/>
            <a:ext cx="10241282" cy="1503733"/>
          </a:xfrm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FFFFFF"/>
                </a:solidFill>
              </a:defRPr>
            </a:lvl1pPr>
          </a:lstStyle>
          <a:p>
            <a:pPr/>
            <a:r>
              <a:t>Ochrona procesowa</a:t>
            </a:r>
          </a:p>
        </p:txBody>
      </p:sp>
      <p:sp>
        <p:nvSpPr>
          <p:cNvPr id="230" name="Shape 772"/>
          <p:cNvSpPr/>
          <p:nvPr>
            <p:ph type="body" sz="quarter" idx="1"/>
          </p:nvPr>
        </p:nvSpPr>
        <p:spPr>
          <a:xfrm>
            <a:off x="1381760" y="3650564"/>
            <a:ext cx="5032588" cy="9507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Powództwa penalne (</a:t>
            </a:r>
            <a:r>
              <a:rPr i="1"/>
              <a:t>actiones poenales</a:t>
            </a:r>
            <a:r>
              <a:t>) - kary prywatne dla poszkodowanego: </a:t>
            </a:r>
          </a:p>
        </p:txBody>
      </p:sp>
      <p:sp>
        <p:nvSpPr>
          <p:cNvPr id="231" name="Shape 773"/>
          <p:cNvSpPr/>
          <p:nvPr/>
        </p:nvSpPr>
        <p:spPr>
          <a:xfrm>
            <a:off x="650239" y="3093155"/>
            <a:ext cx="5746047" cy="5214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normAutofit fontScale="100000" lnSpcReduction="0"/>
          </a:bodyPr>
          <a:lstStyle/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i="1"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a. furti manifesti - </a:t>
            </a:r>
            <a:r>
              <a:rPr i="0"/>
              <a:t>na poczwórną wartość rzeczy;</a:t>
            </a:r>
          </a:p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i="1"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a. furti nec manifesti - </a:t>
            </a:r>
            <a:r>
              <a:rPr i="0"/>
              <a:t>na podwójną wartość rzeczy.</a:t>
            </a:r>
          </a:p>
          <a:p>
            <a:pPr algn="l" defTabSz="1300480">
              <a:spcBef>
                <a:spcPts val="700"/>
              </a:spcBef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Przysługiwało tym, którzy odpowiadali z tytułu </a:t>
            </a:r>
            <a:r>
              <a:rPr i="1"/>
              <a:t>custodia.</a:t>
            </a:r>
            <a:r>
              <a:t> Możliwe było kumulowanie powództw.</a:t>
            </a:r>
            <a:r>
              <a:rPr i="1"/>
              <a:t> </a:t>
            </a:r>
            <a:r>
              <a:t>Powodowało infamię zasądzonego!</a:t>
            </a:r>
          </a:p>
        </p:txBody>
      </p:sp>
      <p:sp>
        <p:nvSpPr>
          <p:cNvPr id="232" name="Shape 774"/>
          <p:cNvSpPr/>
          <p:nvPr/>
        </p:nvSpPr>
        <p:spPr>
          <a:xfrm>
            <a:off x="6606257" y="3093155"/>
            <a:ext cx="5748304" cy="3855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normAutofit fontScale="100000" lnSpcReduction="0"/>
          </a:bodyPr>
          <a:lstStyle/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rei vindicatio;</a:t>
            </a:r>
          </a:p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 Publiciana;</a:t>
            </a:r>
          </a:p>
          <a:p>
            <a:pPr marL="485775" indent="-485775" algn="l" defTabSz="1300480">
              <a:spcBef>
                <a:spcPts val="700"/>
              </a:spcBef>
              <a:buSzPct val="100000"/>
              <a:buFont typeface="Arial"/>
              <a:buChar char="•"/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condictio furtiva - gdy skarga windykacyjna była wątpliwa, a złodziej zdążył pozbyć się rzeczy.</a:t>
            </a:r>
          </a:p>
          <a:p>
            <a:pPr algn="l" defTabSz="1300480">
              <a:spcBef>
                <a:spcPts val="700"/>
              </a:spcBef>
              <a:defRPr sz="3400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Niemożliwe kumulowanie.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776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FFFFFF"/>
                </a:solidFill>
              </a:defRPr>
            </a:lvl1pPr>
          </a:lstStyle>
          <a:p>
            <a:pPr/>
            <a:r>
              <a:t>Kradzież a małżeństwo</a:t>
            </a:r>
          </a:p>
        </p:txBody>
      </p:sp>
      <p:sp>
        <p:nvSpPr>
          <p:cNvPr id="235" name="Shape 777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Ze względu na </a:t>
            </a:r>
            <a:r>
              <a:rPr i="1"/>
              <a:t>honor matrimonii </a:t>
            </a:r>
            <a:r>
              <a:t>nie mogło dojść do </a:t>
            </a:r>
            <a:r>
              <a:rPr i="1"/>
              <a:t>furtum </a:t>
            </a:r>
            <a:r>
              <a:t>między małżonkami.</a:t>
            </a: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Gdy małżonek dokonał faktycznej kradzieży wobec żony, prawnie ta rzecz była jedynie zabrana (</a:t>
            </a:r>
            <a:r>
              <a:rPr i="1"/>
              <a:t>res amotae</a:t>
            </a:r>
            <a:r>
              <a:t>).</a:t>
            </a: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Możliwe było jedynie powództwo restytucyjne (</a:t>
            </a:r>
            <a:r>
              <a:rPr i="1"/>
              <a:t>actio rerum amotarum</a:t>
            </a:r>
            <a:r>
              <a:t>), które nie powodowało infamii, jak skargi penalne (były zakazane między małżonkami).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779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 defTabSz="1144422">
              <a:defRPr sz="5800">
                <a:solidFill>
                  <a:srgbClr val="FFFFFF"/>
                </a:solidFill>
              </a:defRPr>
            </a:pPr>
            <a:r>
              <a:t>Znaczenie </a:t>
            </a:r>
            <a:r>
              <a:rPr i="1"/>
              <a:t>furtum</a:t>
            </a:r>
            <a:r>
              <a:t> w prawie rzymskim</a:t>
            </a:r>
          </a:p>
        </p:txBody>
      </p:sp>
      <p:sp>
        <p:nvSpPr>
          <p:cNvPr id="238" name="Shape 78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Najważniejszy delikt - zdarzenia najczęstsze!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Chronił klasę posiadającą przed gwałtownymi zmianami;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Ostrze socjalne skierowane przeciwko najbiedniejszym;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Ochrona ma charakter wyłącznie prywatnyprawny, w czasach cesarstwa stopniowo wzmacniana środkami prawa publicznego;</a:t>
            </a:r>
          </a:p>
          <a:p>
            <a:pPr marL="472965" indent="-472965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Możliwość dziedziczenia zobowiązania po </a:t>
            </a:r>
            <a:r>
              <a:rPr i="1"/>
              <a:t>litis contestatio 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782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>
              <a:defRPr sz="7600">
                <a:solidFill>
                  <a:srgbClr val="FFFFFF"/>
                </a:solidFill>
              </a:defRPr>
            </a:pPr>
            <a:r>
              <a:t>Rabunek (</a:t>
            </a:r>
            <a:r>
              <a:rPr i="1"/>
              <a:t>rapina</a:t>
            </a:r>
            <a:r>
              <a:t>)</a:t>
            </a:r>
          </a:p>
        </p:txBody>
      </p:sp>
      <p:sp>
        <p:nvSpPr>
          <p:cNvPr id="241" name="Shape 783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</a:pPr>
            <a:r>
              <a:t>	</a:t>
            </a:r>
            <a:r>
              <a:rPr b="1">
                <a:solidFill>
                  <a:srgbClr val="FFFFFF"/>
                </a:solidFill>
              </a:rPr>
              <a:t>Początkowo rabunek traktowany był jako szczególny rodzaj kradzieży jawnej (furtum manifestum). Został uznany za osobny delikt dopiero w roku 76 p.n.e. </a:t>
            </a:r>
            <a:endParaRPr b="1">
              <a:solidFill>
                <a:srgbClr val="FFFFFF"/>
              </a:solidFill>
            </a:endParaRPr>
          </a:p>
          <a:p>
            <a:pPr marL="0" indent="0" algn="just">
              <a:buSzTx/>
              <a:buNone/>
              <a:defRPr b="1">
                <a:solidFill>
                  <a:srgbClr val="FFFFFF"/>
                </a:solidFill>
              </a:defRPr>
            </a:pPr>
          </a:p>
          <a:p>
            <a:pPr marL="0" indent="0" algn="just">
              <a:buSzTx/>
              <a:buNone/>
              <a:defRPr b="1">
                <a:solidFill>
                  <a:srgbClr val="FFFFFF"/>
                </a:solidFill>
              </a:defRPr>
            </a:pPr>
            <a:r>
              <a:t>	Za rabunek uważano kradzież gwałtowną, dokonaną połączonymi siłami zbrojnej bandy.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785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FFFFFF"/>
                </a:solidFill>
              </a:defRPr>
            </a:lvl1pPr>
          </a:lstStyle>
          <a:p>
            <a:pPr/>
            <a:r>
              <a:t>Ochrona procesowa</a:t>
            </a:r>
          </a:p>
        </p:txBody>
      </p:sp>
      <p:sp>
        <p:nvSpPr>
          <p:cNvPr id="244" name="Shape 786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	</a:t>
            </a:r>
            <a:r>
              <a:rPr b="1"/>
              <a:t>Ustawa XII tablic nie przewidywała specjalnej odpowiedzialności wobec rabusia, stosowano przepisy dotyczące </a:t>
            </a:r>
            <a:r>
              <a:rPr b="1" i="1"/>
              <a:t>furtum manifestum</a:t>
            </a:r>
            <a:r>
              <a:rPr b="1"/>
              <a:t>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SzTx/>
              <a:buNone/>
              <a:defRPr b="1" sz="3800">
                <a:solidFill>
                  <a:srgbClr val="FFFFFF"/>
                </a:solidFill>
              </a:defRPr>
            </a:pPr>
            <a:r>
              <a:t>	Pretor Locullus wprowadził specjalną skargę zwaną </a:t>
            </a:r>
            <a:r>
              <a:rPr i="1"/>
              <a:t>actio vi bonorum raptorum (skarga mienia zrabowanego przemocą). 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SzTx/>
              <a:buNone/>
              <a:defRPr b="1" i="1" sz="3800">
                <a:solidFill>
                  <a:srgbClr val="FFFFFF"/>
                </a:solidFill>
              </a:defRPr>
            </a:pPr>
            <a:r>
              <a:t>	</a:t>
            </a:r>
            <a:r>
              <a:rPr i="0"/>
              <a:t>Jeżeli powództwo wytoczono w ciągu roku, zasądzano czterokrotność wartości zrabowanego mienia.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SzTx/>
              <a:buNone/>
              <a:defRPr b="1" sz="3800">
                <a:solidFill>
                  <a:srgbClr val="FFFFFF"/>
                </a:solidFill>
              </a:defRPr>
            </a:pPr>
            <a:r>
              <a:t>	 Po roku, domagać się można było jedynie jednokrotności wartości. Poszkodowany mógł jednak wystąpić z cywilną </a:t>
            </a:r>
            <a:r>
              <a:rPr i="1"/>
              <a:t>actio furti nec manifesti in duplum</a:t>
            </a:r>
            <a:r>
              <a:rPr b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788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>
              <a:defRPr i="1">
                <a:solidFill>
                  <a:srgbClr val="FFFFFF"/>
                </a:solidFill>
              </a:defRPr>
            </a:pPr>
            <a:r>
              <a:t>Rapina</a:t>
            </a:r>
            <a:r>
              <a:rPr i="0"/>
              <a:t> w prawie justyniańskim</a:t>
            </a:r>
          </a:p>
        </p:txBody>
      </p:sp>
      <p:sp>
        <p:nvSpPr>
          <p:cNvPr id="247" name="Shape 789"/>
          <p:cNvSpPr/>
          <p:nvPr>
            <p:ph type="body" idx="1"/>
          </p:nvPr>
        </p:nvSpPr>
        <p:spPr>
          <a:xfrm>
            <a:off x="650239" y="2009279"/>
            <a:ext cx="11704322" cy="737362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	</a:t>
            </a:r>
            <a:r>
              <a:rPr b="1"/>
              <a:t>W prawie klasycznym iuryści sprzeczali się, czy </a:t>
            </a:r>
            <a:r>
              <a:rPr b="1" i="1"/>
              <a:t>actio vi bonorum raptorum</a:t>
            </a:r>
            <a:r>
              <a:rPr b="1"/>
              <a:t> należy uznań za skargę penalną czy mieszaną.</a:t>
            </a:r>
            <a:endParaRPr b="1"/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b="1" sz="38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b="1" sz="3800">
                <a:solidFill>
                  <a:srgbClr val="FFFFFF"/>
                </a:solidFill>
              </a:defRPr>
            </a:pPr>
            <a:r>
              <a:t>	Justynian uznał ją za skargę mieszaną, gdzie zasądzone </a:t>
            </a:r>
            <a:r>
              <a:rPr i="1"/>
              <a:t>quadruplum </a:t>
            </a:r>
            <a:r>
              <a:t>dzieliło się na odszkodowanie </a:t>
            </a:r>
            <a:r>
              <a:rPr i="1"/>
              <a:t>triplum </a:t>
            </a:r>
            <a:r>
              <a:t>i grzywnę </a:t>
            </a:r>
            <a:r>
              <a:rPr i="1"/>
              <a:t>simplum, </a:t>
            </a:r>
            <a:r>
              <a:t>co powodało jednak konkurencję ze skargą o wydanie rzeczy zrabowanej.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b="1" sz="38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b="1" sz="3800">
                <a:solidFill>
                  <a:srgbClr val="FFFFFF"/>
                </a:solidFill>
              </a:defRPr>
            </a:pPr>
            <a:r>
              <a:t>	Ponadto, powództwo to zostało uznane za </a:t>
            </a:r>
            <a:r>
              <a:rPr i="1"/>
              <a:t>actio famosa</a:t>
            </a:r>
            <a:r>
              <a:t> – powodowało infamię.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b="1" i="1" sz="3800">
                <a:solidFill>
                  <a:srgbClr val="FFFFFF"/>
                </a:solidFill>
              </a:defRPr>
            </a:pPr>
            <a: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711"/>
          <p:cNvSpPr/>
          <p:nvPr>
            <p:ph type="body" idx="1"/>
          </p:nvPr>
        </p:nvSpPr>
        <p:spPr>
          <a:xfrm>
            <a:off x="650239" y="677929"/>
            <a:ext cx="11704322" cy="8704977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Kontrakty te nazywano czasami kontraktami rzeczowymi nienazwanymi – dla ich ważności wymagano:</a:t>
            </a:r>
          </a:p>
          <a:p>
            <a:pPr marL="788275" indent="-788275" algn="just">
              <a:lnSpc>
                <a:spcPct val="80000"/>
              </a:lnSpc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Zawarcia umowy co do wzajemnych świadczeń (causa umowy)</a:t>
            </a:r>
          </a:p>
          <a:p>
            <a:pPr marL="788275" indent="-788275" algn="just">
              <a:lnSpc>
                <a:spcPct val="80000"/>
              </a:lnSpc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Wykonanie tej umowy przynajmniej przez jedną ze stron</a:t>
            </a:r>
          </a:p>
          <a:p>
            <a:pPr marL="812800" indent="-81280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Te prosty schemat w przypadku niespełnienia świadczenia przez drugą ze stron początkowo umożliwiał jedynie dochodzenie zwrotu własnego świadczenia, z czasem zaś na podstawie actio praescriptis verbis także żądanie zasądzenie odszkodowania z tytułu niewykonania umowy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791"/>
          <p:cNvSpPr/>
          <p:nvPr>
            <p:ph type="title"/>
          </p:nvPr>
        </p:nvSpPr>
        <p:spPr>
          <a:xfrm>
            <a:off x="664950" y="-2"/>
            <a:ext cx="11704322" cy="12924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Zniewaga</a:t>
            </a:r>
          </a:p>
        </p:txBody>
      </p:sp>
      <p:sp>
        <p:nvSpPr>
          <p:cNvPr id="250" name="Shape 792"/>
          <p:cNvSpPr/>
          <p:nvPr>
            <p:ph type="body" idx="1"/>
          </p:nvPr>
        </p:nvSpPr>
        <p:spPr>
          <a:xfrm>
            <a:off x="650239" y="1292400"/>
            <a:ext cx="11704322" cy="8192914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Zniewaga to naruszenie czci lub dobrego imienia osoby wolnej (alieni iuris?)</a:t>
            </a:r>
          </a:p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Zakres ochrony ulegał rozszerzeniu (w prawie klasycznym ochrona nietykalności osobistej, w okresie późniejszym cześć jako przedmiot ochrony) </a:t>
            </a:r>
          </a:p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Problem terminologiczny związany ze zwrotem </a:t>
            </a:r>
            <a:r>
              <a:rPr i="1"/>
              <a:t>iniuria </a:t>
            </a:r>
            <a:r>
              <a:t>– który można tłumaczyć na wiele sposobów, w tym jako bezprawie.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794"/>
          <p:cNvSpPr/>
          <p:nvPr>
            <p:ph type="title"/>
          </p:nvPr>
        </p:nvSpPr>
        <p:spPr>
          <a:xfrm>
            <a:off x="650239" y="390596"/>
            <a:ext cx="11704322" cy="1004219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Zniewaga w ustawie XII Tablic</a:t>
            </a:r>
          </a:p>
        </p:txBody>
      </p:sp>
      <p:sp>
        <p:nvSpPr>
          <p:cNvPr id="253" name="Shape 795"/>
          <p:cNvSpPr/>
          <p:nvPr>
            <p:ph type="body" idx="1"/>
          </p:nvPr>
        </p:nvSpPr>
        <p:spPr>
          <a:xfrm>
            <a:off x="650239" y="1804457"/>
            <a:ext cx="11704322" cy="7271212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Formy zniewagi: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malum carmen (kara śmierci)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 membrum ruptum (kara talionu lub omówione z poszkodowanym odszkodowanie)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os fractum (300 asów wolny, 150 asów – niewolnik)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iniuria (25 asów)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797"/>
          <p:cNvSpPr/>
          <p:nvPr>
            <p:ph type="title"/>
          </p:nvPr>
        </p:nvSpPr>
        <p:spPr>
          <a:xfrm>
            <a:off x="664950" y="-1"/>
            <a:ext cx="11704322" cy="780346"/>
          </a:xfrm>
          <a:prstGeom prst="rect">
            <a:avLst/>
          </a:prstGeom>
        </p:spPr>
        <p:txBody>
          <a:bodyPr/>
          <a:lstStyle>
            <a:lvl1pPr defTabSz="988364"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Reformy prawa pretorskiego</a:t>
            </a:r>
          </a:p>
        </p:txBody>
      </p:sp>
      <p:sp>
        <p:nvSpPr>
          <p:cNvPr id="256" name="Shape 798"/>
          <p:cNvSpPr/>
          <p:nvPr>
            <p:ph type="body" idx="1"/>
          </p:nvPr>
        </p:nvSpPr>
        <p:spPr>
          <a:xfrm>
            <a:off x="357716" y="882754"/>
            <a:ext cx="12391779" cy="8602560"/>
          </a:xfrm>
          <a:prstGeom prst="rect">
            <a:avLst/>
          </a:prstGeom>
        </p:spPr>
        <p:txBody>
          <a:bodyPr/>
          <a:lstStyle/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b="1" sz="3400">
                <a:solidFill>
                  <a:srgbClr val="FFFFFF"/>
                </a:solidFill>
              </a:defRPr>
            </a:pPr>
            <a:r>
              <a:t>actio iniuriarum aestimatoria </a:t>
            </a:r>
            <a:r>
              <a:rPr b="0"/>
              <a:t>oraz kwestia iniuria atrox (facto, loco, persona) – ocena przez poszkodowanego lub magistraturę; powództwo jednoroczne, z karą za niesłuszne pozwanie, jedna z </a:t>
            </a:r>
            <a:r>
              <a:rPr b="0" i="1"/>
              <a:t>actiones famosae  </a:t>
            </a:r>
            <a:r>
              <a:rPr b="0"/>
              <a:t>oraz skarg „dyszących zemstą” (niedziedzicznych po obu stronach)</a:t>
            </a:r>
            <a:endParaRPr i="1"/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solidFill>
                  <a:srgbClr val="FFFFFF"/>
                </a:solidFill>
              </a:defRPr>
            </a:pPr>
            <a:r>
              <a:t>cztery źródła przestępstw zniewagi w edyktach:</a:t>
            </a:r>
          </a:p>
          <a:p>
            <a:pPr marL="809625" indent="-809625" algn="just">
              <a:lnSpc>
                <a:spcPct val="80000"/>
              </a:lnSpc>
              <a:spcBef>
                <a:spcPts val="700"/>
              </a:spcBef>
              <a:buFontTx/>
              <a:buAutoNum type="romanUcPeriod" startAt="1"/>
              <a:defRPr sz="3400">
                <a:solidFill>
                  <a:srgbClr val="FFFFFF"/>
                </a:solidFill>
              </a:defRPr>
            </a:pPr>
            <a:r>
              <a:t>edictum generalne – karał przypadki przewidziane w L.D.T</a:t>
            </a:r>
          </a:p>
          <a:p>
            <a:pPr marL="809625" indent="-809625" algn="just">
              <a:lnSpc>
                <a:spcPct val="80000"/>
              </a:lnSpc>
              <a:spcBef>
                <a:spcPts val="700"/>
              </a:spcBef>
              <a:buFontTx/>
              <a:buAutoNum type="romanUcPeriod" startAt="1"/>
              <a:defRPr sz="3400">
                <a:solidFill>
                  <a:srgbClr val="FFFFFF"/>
                </a:solidFill>
              </a:defRPr>
            </a:pPr>
            <a:r>
              <a:t>edictum de convicio – karał wykrzykiwanie obelżywych słów w miejscu publicznych (zagrożenie dla porządku publicznego)</a:t>
            </a:r>
          </a:p>
          <a:p>
            <a:pPr marL="809625" indent="-809625" algn="just">
              <a:lnSpc>
                <a:spcPct val="80000"/>
              </a:lnSpc>
              <a:spcBef>
                <a:spcPts val="700"/>
              </a:spcBef>
              <a:buFontTx/>
              <a:buAutoNum type="romanUcPeriod" startAt="1"/>
              <a:defRPr sz="3400">
                <a:solidFill>
                  <a:srgbClr val="FFFFFF"/>
                </a:solidFill>
              </a:defRPr>
            </a:pPr>
            <a:r>
              <a:t> edictum de adtemptata pudicitia – karał zniewagi wobec kobiet oraz nieletnich</a:t>
            </a:r>
          </a:p>
          <a:p>
            <a:pPr marL="809625" indent="-809625" algn="just">
              <a:lnSpc>
                <a:spcPct val="80000"/>
              </a:lnSpc>
              <a:spcBef>
                <a:spcPts val="700"/>
              </a:spcBef>
              <a:buFontTx/>
              <a:buAutoNum type="romanUcPeriod" startAt="1"/>
              <a:defRPr sz="3400">
                <a:solidFill>
                  <a:srgbClr val="FFFFFF"/>
                </a:solidFill>
              </a:defRPr>
            </a:pPr>
            <a:r>
              <a:t>edictum ne quid infamandi causa fiat – karał przypadki nieprzewidziane w poprzednich tytułach</a:t>
            </a:r>
          </a:p>
          <a:p>
            <a:pPr marL="809625" indent="-809625" algn="just">
              <a:lnSpc>
                <a:spcPct val="80000"/>
              </a:lnSpc>
              <a:spcBef>
                <a:spcPts val="700"/>
              </a:spcBef>
              <a:defRPr b="1" sz="3400">
                <a:solidFill>
                  <a:srgbClr val="FFFFFF"/>
                </a:solidFill>
              </a:defRPr>
            </a:pPr>
            <a:r>
              <a:t>Lex Cornelia de iniuriis </a:t>
            </a:r>
            <a:r>
              <a:rPr b="0"/>
              <a:t>– wydana w okresie panowania Sulli, wprowadziła postępowanie przed specjalnym trybunałem (quaestio)  w przypadku pobicia, oćwiczenia ruzgami lub naruszenia miru domowego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800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Damnum iniuria datum</a:t>
            </a:r>
          </a:p>
        </p:txBody>
      </p:sp>
      <p:sp>
        <p:nvSpPr>
          <p:cNvPr id="259" name="Shape 801"/>
          <p:cNvSpPr/>
          <p:nvPr>
            <p:ph type="body" idx="1"/>
          </p:nvPr>
        </p:nvSpPr>
        <p:spPr>
          <a:xfrm>
            <a:off x="650239" y="1906868"/>
            <a:ext cx="11704322" cy="7373623"/>
          </a:xfrm>
          <a:prstGeom prst="rect">
            <a:avLst/>
          </a:prstGeom>
        </p:spPr>
        <p:txBody>
          <a:bodyPr/>
          <a:lstStyle/>
          <a:p>
            <a:pPr marL="476962" indent="-476962" algn="just" defTabSz="1274469">
              <a:defRPr>
                <a:solidFill>
                  <a:srgbClr val="FFFFFF"/>
                </a:solidFill>
              </a:defRPr>
            </a:pPr>
            <a:r>
              <a:t>przedmiot ochrony: majątek -&gt; początkowo ochrona plebejuszy przed patrycjuszami</a:t>
            </a:r>
          </a:p>
          <a:p>
            <a:pPr marL="476962" indent="-476962" algn="just" defTabSz="1274469">
              <a:defRPr>
                <a:solidFill>
                  <a:srgbClr val="FFFFFF"/>
                </a:solidFill>
              </a:defRPr>
            </a:pPr>
            <a:r>
              <a:t>rodzaj deliktu powstały dość wcześnie (patrz: delikty w L.D.T.), jednak jego kazuistyczna regulacja i interpretacja nie pozwalała na szersze zastosowanie reżimu deliktowego </a:t>
            </a:r>
          </a:p>
          <a:p>
            <a:pPr marL="476962" indent="-476962" algn="just" defTabSz="1274469">
              <a:defRPr>
                <a:solidFill>
                  <a:srgbClr val="FFFFFF"/>
                </a:solidFill>
              </a:defRPr>
            </a:pPr>
            <a:r>
              <a:t>reforma przeprowadzona przez składającą się z trzech rozdziałów lex Aquilia de damno z 286 r. p.n.e.  (</a:t>
            </a:r>
            <a:r>
              <a:rPr i="1"/>
              <a:t>plebiscitum, </a:t>
            </a:r>
            <a:r>
              <a:t>jedno z pierwszych obowiązujących wszystkich obywateli</a:t>
            </a:r>
            <a:r>
              <a:rPr i="1"/>
              <a:t>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803"/>
          <p:cNvSpPr/>
          <p:nvPr>
            <p:ph type="body" idx="1"/>
          </p:nvPr>
        </p:nvSpPr>
        <p:spPr>
          <a:xfrm>
            <a:off x="0" y="268286"/>
            <a:ext cx="12749494" cy="9485316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Rozdział I dotyczył bezprawnego zabicia niewolnika lub zwierzęcia należącego do pecus – grzywna wynosząca najwyższą wartość rzeczy w poprzedzającym zdarzenie roku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Rozdział II dotyczył odpowiedzialność adstipulatora, który umorzył dług przez acceptilatio w miejsce żądania zapłaty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defRPr sz="4000">
                <a:solidFill>
                  <a:srgbClr val="FFFFFF"/>
                </a:solidFill>
              </a:defRPr>
            </a:pPr>
            <a:r>
              <a:t>Rozdział III przewidywał 3 rodzaje przestępstw:</a:t>
            </a:r>
          </a:p>
          <a:p>
            <a:pPr marL="709448" indent="-709448" algn="just">
              <a:lnSpc>
                <a:spcPct val="80000"/>
              </a:lnSpc>
              <a:spcBef>
                <a:spcPts val="800"/>
              </a:spcBef>
              <a:buFontTx/>
              <a:buAutoNum type="alphaLcParenR" startAt="1"/>
              <a:defRPr sz="4000">
                <a:solidFill>
                  <a:srgbClr val="FFFFFF"/>
                </a:solidFill>
              </a:defRPr>
            </a:pPr>
            <a:r>
              <a:t>zranienie przedmiot z I rozdziału</a:t>
            </a:r>
          </a:p>
          <a:p>
            <a:pPr marL="709448" indent="-709448" algn="just">
              <a:lnSpc>
                <a:spcPct val="80000"/>
              </a:lnSpc>
              <a:spcBef>
                <a:spcPts val="800"/>
              </a:spcBef>
              <a:buFontTx/>
              <a:buAutoNum type="alphaLcParenR" startAt="1"/>
              <a:defRPr sz="4000">
                <a:solidFill>
                  <a:srgbClr val="FFFFFF"/>
                </a:solidFill>
              </a:defRPr>
            </a:pPr>
            <a:r>
              <a:t>zabicie lub zranienie innych zwierząt</a:t>
            </a:r>
          </a:p>
          <a:p>
            <a:pPr marL="709448" indent="-709448" algn="just">
              <a:lnSpc>
                <a:spcPct val="80000"/>
              </a:lnSpc>
              <a:spcBef>
                <a:spcPts val="800"/>
              </a:spcBef>
              <a:buFontTx/>
              <a:buAutoNum type="alphaLcParenR" startAt="1"/>
              <a:defRPr sz="4000">
                <a:solidFill>
                  <a:srgbClr val="FFFFFF"/>
                </a:solidFill>
              </a:defRPr>
            </a:pPr>
            <a:r>
              <a:t>wszelkie szkody wynikłe z kazuistycznie zakreślone katalogu czynności takich jak: spalenie, złamanie, zniszczenie</a:t>
            </a:r>
          </a:p>
          <a:p>
            <a:pPr marL="731519" indent="-731519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Sprawca musiał zapłacić grzywnę wynoszącą najwyższą wartość rzeczy w ciągu ostatnich 30 dni przed zdarzeniem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805"/>
          <p:cNvSpPr/>
          <p:nvPr>
            <p:ph type="title"/>
          </p:nvPr>
        </p:nvSpPr>
        <p:spPr>
          <a:xfrm>
            <a:off x="650239" y="390596"/>
            <a:ext cx="11704322" cy="1004219"/>
          </a:xfrm>
          <a:prstGeom prst="rect">
            <a:avLst/>
          </a:prstGeom>
        </p:spPr>
        <p:txBody>
          <a:bodyPr/>
          <a:lstStyle>
            <a:lvl1pPr defTabSz="988364"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Warunki odpowiedzialności na podstawie Lex Aquilia </a:t>
            </a:r>
          </a:p>
        </p:txBody>
      </p:sp>
      <p:sp>
        <p:nvSpPr>
          <p:cNvPr id="264" name="Shape 806"/>
          <p:cNvSpPr/>
          <p:nvPr>
            <p:ph type="body" idx="1"/>
          </p:nvPr>
        </p:nvSpPr>
        <p:spPr>
          <a:xfrm>
            <a:off x="650239" y="1906868"/>
            <a:ext cx="11704322" cy="7271212"/>
          </a:xfrm>
          <a:prstGeom prst="rect">
            <a:avLst/>
          </a:prstGeom>
        </p:spPr>
        <p:txBody>
          <a:bodyPr/>
          <a:lstStyle/>
          <a:p>
            <a:pPr marL="788275" indent="-788275" algn="just"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szkoda musiała być wyrządzona bezprawnie (przesłanka obiektywna)</a:t>
            </a:r>
          </a:p>
          <a:p>
            <a:pPr marL="788275" indent="-788275" algn="just"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szkoda musiała być wyrządzona działaniem (datum) </a:t>
            </a:r>
          </a:p>
          <a:p>
            <a:pPr marL="788275" indent="-788275" algn="just"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szkoda musiała być wynikiem bezpośredniego działania sprawcy</a:t>
            </a:r>
          </a:p>
          <a:p>
            <a:pPr marL="788275" indent="-788275" algn="just"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szkoda musiała powstać bezpośrednio na skutek działania sprawcy (bezpośredni związek przyczynowy)</a:t>
            </a:r>
          </a:p>
          <a:p>
            <a:pPr marL="788275" indent="-788275" algn="just"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</a:defRPr>
            </a:pPr>
            <a:r>
              <a:t>pokrzywdzony musiał być właścicielem rzeczy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808"/>
          <p:cNvSpPr/>
          <p:nvPr>
            <p:ph type="title"/>
          </p:nvPr>
        </p:nvSpPr>
        <p:spPr>
          <a:xfrm>
            <a:off x="650239" y="390596"/>
            <a:ext cx="11704322" cy="1209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Reformy pretorów i doktryny</a:t>
            </a:r>
          </a:p>
        </p:txBody>
      </p:sp>
      <p:sp>
        <p:nvSpPr>
          <p:cNvPr id="267" name="Shape 809"/>
          <p:cNvSpPr/>
          <p:nvPr>
            <p:ph type="body" idx="1"/>
          </p:nvPr>
        </p:nvSpPr>
        <p:spPr>
          <a:xfrm>
            <a:off x="650239" y="1804457"/>
            <a:ext cx="11704322" cy="6963977"/>
          </a:xfrm>
          <a:prstGeom prst="rect">
            <a:avLst/>
          </a:prstGeom>
        </p:spPr>
        <p:txBody>
          <a:bodyPr/>
          <a:lstStyle/>
          <a:p>
            <a:pPr marL="460709" indent="-460709" algn="just" defTabSz="128747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zrezygnowano z wymogu pozytywnego działanie (penalizacja zaniechania)</a:t>
            </a:r>
          </a:p>
          <a:p>
            <a:pPr marL="460709" indent="-460709" algn="just" defTabSz="128747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obiektywna przesłanka odpowiedzialności suplementowana przez aspekt subiektywny („wina akwiliańska” – najmniejszy brak staranności, brak fachowości np. lekarza,)</a:t>
            </a:r>
          </a:p>
          <a:p>
            <a:pPr marL="460709" indent="-460709" algn="just" defTabSz="128747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uelastycznienie stawki odszkodowania (kazus niewolnika-spadkobiercy)</a:t>
            </a:r>
          </a:p>
          <a:p>
            <a:pPr marL="460709" indent="-460709" algn="just" defTabSz="128747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rozszerzenie przedmiotowego (znamiona czasownikowe) oraz podmiotowego (poszkodowany) zakresu ustawy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811"/>
          <p:cNvSpPr/>
          <p:nvPr>
            <p:ph type="title"/>
          </p:nvPr>
        </p:nvSpPr>
        <p:spPr>
          <a:xfrm>
            <a:off x="650239" y="390596"/>
            <a:ext cx="11704322" cy="696985"/>
          </a:xfrm>
          <a:prstGeom prst="rect">
            <a:avLst/>
          </a:prstGeom>
        </p:spPr>
        <p:txBody>
          <a:bodyPr/>
          <a:lstStyle>
            <a:lvl1pPr defTabSz="884324"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Ochrona procesowa</a:t>
            </a:r>
          </a:p>
        </p:txBody>
      </p:sp>
      <p:sp>
        <p:nvSpPr>
          <p:cNvPr id="270" name="Shape 812"/>
          <p:cNvSpPr/>
          <p:nvPr>
            <p:ph type="body" idx="1"/>
          </p:nvPr>
        </p:nvSpPr>
        <p:spPr>
          <a:xfrm>
            <a:off x="650239" y="1497222"/>
            <a:ext cx="11704322" cy="7578447"/>
          </a:xfrm>
          <a:prstGeom prst="rect">
            <a:avLst/>
          </a:prstGeom>
        </p:spPr>
        <p:txBody>
          <a:bodyPr/>
          <a:lstStyle/>
          <a:p>
            <a:pPr marL="482801" indent="-482801" algn="just" defTabSz="1287473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Actio legis Aquliae:</a:t>
            </a:r>
          </a:p>
          <a:p>
            <a:pPr marL="460709" indent="-460709" algn="just" defTabSz="1287473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wprowadzona w procesie formułkowym (w procesie legisakcyjnym korzystano z l.a. sacramento in personam)</a:t>
            </a:r>
          </a:p>
          <a:p>
            <a:pPr marL="460709" indent="-460709" algn="just" defTabSz="1287473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skarga penalna z grzywną określoną przez ustawę </a:t>
            </a:r>
          </a:p>
          <a:p>
            <a:pPr marL="460709" indent="-460709" algn="just" defTabSz="1287473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skarga penalna, ale były pewne wątpliwości -&gt; dwoistość: formula infitatiatoria (dwukrotność przy zaprzeczeniu) lub confessoria (simplum przy przyznaniu)</a:t>
            </a:r>
          </a:p>
          <a:p>
            <a:pPr marL="460709" indent="-460709" algn="just" defTabSz="1287473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Justynian zaliczył ją do actiones mixtae </a:t>
            </a:r>
          </a:p>
          <a:p>
            <a:pPr marL="460709" indent="-460709" algn="just" defTabSz="1287473">
              <a:lnSpc>
                <a:spcPct val="80000"/>
              </a:lnSpc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rozszerzano jej zastosowanie poprzez udzielanie actiones utiles wzorowanych na tej skardze (np. w przypadku szkody niematerialnej)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4007" y="677933"/>
            <a:ext cx="11294338" cy="83977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816"/>
          <p:cNvSpPr/>
          <p:nvPr>
            <p:ph type="title"/>
          </p:nvPr>
        </p:nvSpPr>
        <p:spPr>
          <a:xfrm>
            <a:off x="664950" y="-1"/>
            <a:ext cx="11704322" cy="1004218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DOLUS</a:t>
            </a:r>
          </a:p>
        </p:txBody>
      </p:sp>
      <p:sp>
        <p:nvSpPr>
          <p:cNvPr id="275" name="Shape 817"/>
          <p:cNvSpPr/>
          <p:nvPr>
            <p:ph type="body" idx="1"/>
          </p:nvPr>
        </p:nvSpPr>
        <p:spPr>
          <a:xfrm>
            <a:off x="255305" y="1292400"/>
            <a:ext cx="12391779" cy="819291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  <a:r>
              <a:t>Podstęp, oszustwo. Mianem tym oznaczano, oprócz np. najwyższego stopnia winy przy wykonywaniu zobowiązań, przestępstwo prawa pretorskiego, polegające na rozmyślnym wyrządzeniu szkody majątkowej innej osobie przez podstępne wprowadzenie jej w błąd. </a:t>
            </a:r>
            <a:br/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  <a:r>
              <a:t>Penalnym środkiem ochrony poszkodowanego przez dolus była </a:t>
            </a:r>
            <a:r>
              <a:rPr b="1"/>
              <a:t>actio doli</a:t>
            </a:r>
            <a:r>
              <a:t>. Umożliwiała dochodzenie odszkodowania, wprawdzie tylko pojedynczej wysokości, ale jej zasądzenie sprowadzało na sprawcę infamię. Ten skutek został złagodzony przez pretorów- actio doli można było wnieść tylko w ciągu roku od popełnienia przestępstwa, i tylko subsydiarnie-  jeżeli nie było do dyspozycji innego środka procesowego.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  <a:r>
              <a:t>Nie była też dopuszczalna przeciw pewnym osobom- rodzicom, patronom, a także wtedy, gdy plebejusz próbował wnieść ją przeciwko osobie wyższego stanu. </a:t>
            </a:r>
            <a:br/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  <a:r>
              <a:t>Każdy pozwany mógł uniknąć infamii, jeśli na wniosek sędziego zrealizował roszczenia powoda- była to actio arbitraria. +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713"/>
          <p:cNvSpPr/>
          <p:nvPr>
            <p:ph type="title"/>
          </p:nvPr>
        </p:nvSpPr>
        <p:spPr>
          <a:xfrm>
            <a:off x="650239" y="390594"/>
            <a:ext cx="11704322" cy="100422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Konstrukcja kontraktów nienazwanych</a:t>
            </a:r>
          </a:p>
        </p:txBody>
      </p:sp>
      <p:sp>
        <p:nvSpPr>
          <p:cNvPr id="172" name="Shape 714"/>
          <p:cNvSpPr/>
          <p:nvPr>
            <p:ph type="body" idx="1"/>
          </p:nvPr>
        </p:nvSpPr>
        <p:spPr>
          <a:xfrm>
            <a:off x="460127" y="1906867"/>
            <a:ext cx="12186958" cy="7271215"/>
          </a:xfrm>
          <a:prstGeom prst="rect">
            <a:avLst/>
          </a:prstGeom>
        </p:spPr>
        <p:txBody>
          <a:bodyPr/>
          <a:lstStyle/>
          <a:p>
            <a:pPr marL="487680" indent="-487680">
              <a:buSzTx/>
              <a:buNone/>
              <a:defRPr>
                <a:solidFill>
                  <a:srgbClr val="FFFFFF"/>
                </a:solidFill>
              </a:defRPr>
            </a:pPr>
            <a:r>
              <a:t>Świadczenie każdej ze stron mogło polegać bądź na dare bądź na facere, dlatego wyróżniamy następujące schematy tych kontraktów:</a:t>
            </a:r>
          </a:p>
          <a:p>
            <a:pPr marL="785812" indent="-785812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Do ut des – daję, abyś dał (np. zamiana)</a:t>
            </a:r>
          </a:p>
          <a:p>
            <a:pPr marL="785812" indent="-785812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Do ut facias – daję, abyś uczynił (np. przeniesienie własności rzeczy za wykonanie rzeźby)</a:t>
            </a:r>
          </a:p>
          <a:p>
            <a:pPr marL="785812" indent="-785812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Facio ut des – czynię, abyś dał </a:t>
            </a:r>
          </a:p>
          <a:p>
            <a:pPr marL="785812" indent="-785812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Facio ut facias – czynię, byś czynił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819"/>
          <p:cNvSpPr/>
          <p:nvPr>
            <p:ph type="title"/>
          </p:nvPr>
        </p:nvSpPr>
        <p:spPr>
          <a:xfrm>
            <a:off x="562540" y="-2"/>
            <a:ext cx="11704322" cy="12924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METUS</a:t>
            </a:r>
          </a:p>
        </p:txBody>
      </p:sp>
      <p:sp>
        <p:nvSpPr>
          <p:cNvPr id="278" name="Shape 820"/>
          <p:cNvSpPr/>
          <p:nvPr>
            <p:ph type="body" idx="1"/>
          </p:nvPr>
        </p:nvSpPr>
        <p:spPr>
          <a:xfrm>
            <a:off x="357716" y="1189988"/>
            <a:ext cx="12391779" cy="819291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Polegał na bezprawnym przymuszeniu innej osoby do niekorzystnej czynności prawnej. </a:t>
            </a:r>
            <a:br/>
            <a:endParaRPr sz="5200"/>
          </a:p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Spośród środków ochrony poszkodowanych przez metus penalny charakter miała actio quod metus causa. Kierowała się nie tylko przeciw sprawcy wymuszenia, ale także przeciw każdemu, kto uzyskał korzyść z wymuszonej czynności. Powód mógł zarządać quadruplum (poczwórnej wartości poniesionej szkody), ale tylko w ciągu roku; później już tylko wartości pojedynczej. Była to również a.arbitraria, dzięki czemu pozwany mógł uniknąć zasądzenia na quadruplum; ponadto zasądzenie nie było połączone z infamią. </a:t>
            </a:r>
            <a:endParaRPr sz="3000"/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5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Sprawców wymuszeń traktowano więc stosunkowo łagodnie, prawdopodobnie dlatego, że często byli nimi wpływowi urzędnicy.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822"/>
          <p:cNvSpPr/>
          <p:nvPr>
            <p:ph type="title"/>
          </p:nvPr>
        </p:nvSpPr>
        <p:spPr>
          <a:xfrm>
            <a:off x="562540" y="-1"/>
            <a:ext cx="11704322" cy="1004218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FRAUS CREDITORUM</a:t>
            </a:r>
          </a:p>
        </p:txBody>
      </p:sp>
      <p:sp>
        <p:nvSpPr>
          <p:cNvPr id="281" name="Shape 823"/>
          <p:cNvSpPr/>
          <p:nvPr>
            <p:ph type="body" idx="1"/>
          </p:nvPr>
        </p:nvSpPr>
        <p:spPr>
          <a:xfrm>
            <a:off x="460127" y="1189988"/>
            <a:ext cx="12289369" cy="829532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Fraus creditorum- działanie na szkodę wierzycieli, zazwyczaj przez umniejszanie własnego majątku przez dłużnika, częste po pojawieniu się egzekucji majątkowej.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Formą działania fraudatora (niesumiennego dłużnika) były ,,czynności fraudacyjne”, dokonywane z osobami postronnymi- np. sprzedaż, darowizna, ustanowienie posagu. Często były to pozorne czynności prawne organizowane przez fraudatora w zmowie z powiernikami w celu zachowania części majątku dla siebie (np. pozorne zwolnienie z zobowiązania).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Począwszy od I w. p.n.e. pretorowie umożliwiali wierzycielom likwidowanie umniejszeń majątku dłużnika za pomocą restitutio in integrum, a także specjalnego interdyktu (interdictum fraudatorium). Wyzwoleniom na szkodę wierzycieli kres położyła lex Aelia Sentia.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825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FRAUS CREDITORUM</a:t>
            </a:r>
          </a:p>
        </p:txBody>
      </p:sp>
      <p:sp>
        <p:nvSpPr>
          <p:cNvPr id="284" name="Shape 826"/>
          <p:cNvSpPr/>
          <p:nvPr>
            <p:ph type="body" idx="1"/>
          </p:nvPr>
        </p:nvSpPr>
        <p:spPr>
          <a:xfrm>
            <a:off x="650239" y="2009279"/>
            <a:ext cx="11704322" cy="747603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Ostatecznie, środkiem ochrony wierzycieli stało się osobne powództwo znane szeroko pod nazwą actio Pauliana.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Powództwo pauliańskie można było wnieść w terminie rocznym, jego celem był zwykły zwrot dokonanego umniejszenia na majątku dłużnika. Wartość praktyczna polegała na możliwości pozwania o zwrot dokonanego umniejszenia nie tylko samego fraudatora, ale także osób, które skorzystały z czynności fraudacyjnych. Przysporzenia bezpłatne musiały one wydać nawet wtedy, gdy otrzymały je w dobrej wierze.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828"/>
          <p:cNvSpPr/>
          <p:nvPr>
            <p:ph type="title"/>
          </p:nvPr>
        </p:nvSpPr>
        <p:spPr>
          <a:xfrm>
            <a:off x="650239" y="390596"/>
            <a:ext cx="11704322" cy="1209039"/>
          </a:xfrm>
          <a:prstGeom prst="rect">
            <a:avLst/>
          </a:prstGeom>
        </p:spPr>
        <p:txBody>
          <a:bodyPr/>
          <a:lstStyle>
            <a:lvl1pPr defTabSz="1274469"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SERVI CORRUPTIO – gorszenie niewolnika</a:t>
            </a:r>
          </a:p>
        </p:txBody>
      </p:sp>
      <p:sp>
        <p:nvSpPr>
          <p:cNvPr id="287" name="Shape 829"/>
          <p:cNvSpPr/>
          <p:nvPr>
            <p:ph type="body" idx="1"/>
          </p:nvPr>
        </p:nvSpPr>
        <p:spPr>
          <a:xfrm>
            <a:off x="460127" y="1702047"/>
            <a:ext cx="12084546" cy="768085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br/>
            <a:r>
              <a:t>Typowe sposoby gorszenia niewolnika to podsycanie tendencji do oporu, do obniżania wydajności pracy, do lekceważenia panów. Przeciw sprawcom tego rodzaju ,,gorszenia” pretorowie postawili do dyspozycji właścicieli actio servi corrupti o zapłatę podwójnej wartości poniesionej szkody.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Było to powództwo typowo karne, o tyle przy tym charakterystyczne, że miało charakter ,,wieczysty”, podczas gdy inne powództwa przedawniały się w ciągu jednego roku.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br/>
            <a:r>
              <a:t>Actio servi corrupti była wyjątkowo wyraźnie nastawiona na umocnienie i ochronę władzy nad niewolnikami.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831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FUNKCJA I ZNACZENIE</a:t>
            </a:r>
          </a:p>
        </p:txBody>
      </p:sp>
      <p:sp>
        <p:nvSpPr>
          <p:cNvPr id="290" name="Shape 832"/>
          <p:cNvSpPr/>
          <p:nvPr>
            <p:ph type="body" idx="1"/>
          </p:nvPr>
        </p:nvSpPr>
        <p:spPr>
          <a:xfrm>
            <a:off x="650239" y="2009279"/>
            <a:ext cx="11704322" cy="71688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FFFFFF"/>
                </a:solidFill>
              </a:defRPr>
            </a:pPr>
            <a:r>
              <a:t>Przestępstwa prawa pretorskiego uzupełniały system ochrony prawa cywilnego, który pod koniec trwania republiki okazał się niewystarczający w wielu kierunkach. Pretorska represja niepożądanych zjawisk społecznych cechowała się większą łagodnością.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834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Zobowiązania </a:t>
            </a:r>
            <a:r>
              <a:rPr i="1"/>
              <a:t>quasi ex delictu</a:t>
            </a:r>
          </a:p>
        </p:txBody>
      </p:sp>
      <p:sp>
        <p:nvSpPr>
          <p:cNvPr id="293" name="Shape 835"/>
          <p:cNvSpPr/>
          <p:nvPr>
            <p:ph type="body" idx="1"/>
          </p:nvPr>
        </p:nvSpPr>
        <p:spPr>
          <a:xfrm>
            <a:off x="650239" y="2275839"/>
            <a:ext cx="11704322" cy="690223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Różne podstawy faktyczne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Podobieństwo do deliktów oraz aspekt karny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Grupa zobowiązań wyodrębniona w prawie justyniańskim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4 przypadki:</a:t>
            </a:r>
          </a:p>
          <a:p>
            <a:pPr lvl="1" marL="845003" indent="-38780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Odpowiedzialność sędziego</a:t>
            </a:r>
          </a:p>
          <a:p>
            <a:pPr lvl="1" marL="845003" indent="-38780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Odpowiedzialność przedsiębiorcy za personel</a:t>
            </a:r>
          </a:p>
          <a:p>
            <a:pPr lvl="1" marL="845003" indent="-38780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Odpowiedzialność za wyrzucenie rzeczy z budynku</a:t>
            </a:r>
          </a:p>
          <a:p>
            <a:pPr lvl="1" marL="845003" indent="-387803">
              <a:lnSpc>
                <a:spcPct val="90000"/>
              </a:lnSpc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Odpowiedzialność za bezpieczeństwo ruchu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837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Odpowiedzialność sędziego</a:t>
            </a:r>
          </a:p>
        </p:txBody>
      </p:sp>
      <p:sp>
        <p:nvSpPr>
          <p:cNvPr id="296" name="Shape 838"/>
          <p:cNvSpPr/>
          <p:nvPr>
            <p:ph type="body" idx="1"/>
          </p:nvPr>
        </p:nvSpPr>
        <p:spPr>
          <a:xfrm>
            <a:off x="650239" y="2275839"/>
            <a:ext cx="11704322" cy="690223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„sędzia, który źle prowadzi spór sprowadza go na siebie”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Kwestia dowodu: szkoda i wina? (imprudentia)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Obywatelski charakter sądu jako gwarant prawidłowości działania sędziego prywatnego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Infamujący skutek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Quasi-delikt jako remedium na brak środka zaskarżenia w procesach legisakcyjnym i formułkowym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840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 defTabSz="988364">
              <a:defRPr sz="4000">
                <a:solidFill>
                  <a:srgbClr val="FFFFFF"/>
                </a:solidFill>
              </a:defRPr>
            </a:pPr>
            <a:r>
              <a:t>Odpowiedzialność </a:t>
            </a:r>
            <a:br/>
            <a:r>
              <a:t>za wyrzucenie/ wylanie oraz bezpieczeństwo w ruchu</a:t>
            </a:r>
          </a:p>
        </p:txBody>
      </p:sp>
      <p:sp>
        <p:nvSpPr>
          <p:cNvPr id="299" name="Shape 841"/>
          <p:cNvSpPr/>
          <p:nvPr>
            <p:ph type="body" idx="1"/>
          </p:nvPr>
        </p:nvSpPr>
        <p:spPr>
          <a:xfrm>
            <a:off x="664950" y="3316673"/>
            <a:ext cx="11704322" cy="6436928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Podobieństwo zobowiązań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Skargi popularne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Wysokość odszkodowań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Quasi-delikty jako odpowiedź na problemy poszukiwania sprawcy szkody (domniemanie odpowiedzialności)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843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/>
          <a:p>
            <a:pPr defTabSz="1131416">
              <a:defRPr sz="4600">
                <a:solidFill>
                  <a:srgbClr val="FFFFFF"/>
                </a:solidFill>
              </a:defRPr>
            </a:pPr>
            <a:r>
              <a:t>Odpowiedzialność przedsiębiorcy </a:t>
            </a:r>
            <a:br/>
            <a:r>
              <a:t>za personel</a:t>
            </a:r>
          </a:p>
        </p:txBody>
      </p:sp>
      <p:sp>
        <p:nvSpPr>
          <p:cNvPr id="302" name="Shape 844"/>
          <p:cNvSpPr/>
          <p:nvPr>
            <p:ph type="body" idx="1"/>
          </p:nvPr>
        </p:nvSpPr>
        <p:spPr>
          <a:xfrm>
            <a:off x="664950" y="2623749"/>
            <a:ext cx="11704322" cy="64369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Odpowiedzialność suplementowała odpowiedzialność z tytułu custodii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Penalny aspekt odpowiedzialności: dwukrotna wartość szkody jako wynik przyjęcia konstrukcji </a:t>
            </a:r>
            <a:r>
              <a:rPr i="1"/>
              <a:t>culpa in eligendo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846"/>
          <p:cNvSpPr/>
          <p:nvPr>
            <p:ph type="title"/>
          </p:nvPr>
        </p:nvSpPr>
        <p:spPr>
          <a:xfrm>
            <a:off x="650239" y="390596"/>
            <a:ext cx="11704322" cy="1625602"/>
          </a:xfrm>
          <a:prstGeom prst="rect">
            <a:avLst/>
          </a:prstGeom>
        </p:spPr>
        <p:txBody>
          <a:bodyPr/>
          <a:lstStyle>
            <a:lvl1pPr defTabSz="1131416">
              <a:defRPr sz="4600">
                <a:solidFill>
                  <a:srgbClr val="FFFFFF"/>
                </a:solidFill>
              </a:defRPr>
            </a:lvl1pPr>
          </a:lstStyle>
          <a:p>
            <a:pPr/>
            <a:r>
              <a:t>Odpowiedzialność za zobowiązania osób alieni iuris</a:t>
            </a:r>
          </a:p>
        </p:txBody>
      </p:sp>
      <p:sp>
        <p:nvSpPr>
          <p:cNvPr id="305" name="Shape 847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476962" indent="-476962" defTabSz="1274469">
              <a:defRPr>
                <a:solidFill>
                  <a:srgbClr val="FFFFFF"/>
                </a:solidFill>
              </a:defRPr>
            </a:pPr>
            <a:r>
              <a:t>2 formy odpowiedzialności:</a:t>
            </a:r>
          </a:p>
          <a:p>
            <a:pPr marL="477926" indent="-477926" defTabSz="1274469">
              <a:buSzTx/>
              <a:buNone/>
              <a:defRPr>
                <a:solidFill>
                  <a:srgbClr val="FFFFFF"/>
                </a:solidFill>
              </a:defRPr>
            </a:pPr>
            <a:r>
              <a:t>	</a:t>
            </a:r>
            <a:r>
              <a:rPr sz="3800"/>
              <a:t>odpowiedzialność kontraktowa : </a:t>
            </a:r>
            <a:r>
              <a:rPr i="1" sz="3800"/>
              <a:t>actiones adiecticiae qualitatis</a:t>
            </a:r>
            <a:endParaRPr i="1" sz="3800"/>
          </a:p>
          <a:p>
            <a:pPr marL="477926" indent="-477926" defTabSz="1274469">
              <a:spcBef>
                <a:spcPts val="800"/>
              </a:spcBef>
              <a:buSzTx/>
              <a:buNone/>
              <a:defRPr i="1" sz="3800">
                <a:solidFill>
                  <a:srgbClr val="FFFFFF"/>
                </a:solidFill>
              </a:defRPr>
            </a:pPr>
            <a:r>
              <a:t>	</a:t>
            </a:r>
            <a:r>
              <a:rPr i="0"/>
              <a:t>odpowiedzialność deliktowa : odpowiedzialność noksalna</a:t>
            </a:r>
          </a:p>
          <a:p>
            <a:pPr marL="456056" indent="-456056" defTabSz="1274469"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Odpowiedzialność pana/zwierzchnika familijnego jako odpowiedź na potrzeby obrotu handlowego</a:t>
            </a:r>
          </a:p>
          <a:p>
            <a:pPr marL="456056" indent="-456056" defTabSz="1274469">
              <a:spcBef>
                <a:spcPts val="800"/>
              </a:spcBef>
              <a:defRPr sz="3800">
                <a:solidFill>
                  <a:srgbClr val="FFFFFF"/>
                </a:solidFill>
              </a:defRPr>
            </a:pPr>
            <a:r>
              <a:t>Najpowszechniejsze typy zobowiązań: zobowiązania synów alieni iuris oraz niewolników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716"/>
          <p:cNvSpPr/>
          <p:nvPr>
            <p:ph type="title"/>
          </p:nvPr>
        </p:nvSpPr>
        <p:spPr>
          <a:xfrm>
            <a:off x="767361" y="268286"/>
            <a:ext cx="11704322" cy="614471"/>
          </a:xfrm>
          <a:prstGeom prst="rect">
            <a:avLst/>
          </a:prstGeom>
        </p:spPr>
        <p:txBody>
          <a:bodyPr/>
          <a:lstStyle>
            <a:lvl1pPr defTabSz="741273">
              <a:defRPr sz="3000">
                <a:solidFill>
                  <a:srgbClr val="FFFFFF"/>
                </a:solidFill>
              </a:defRPr>
            </a:lvl1pPr>
          </a:lstStyle>
          <a:p>
            <a:pPr/>
            <a:r>
              <a:t>„Nazwane” kontrakty nienazwane</a:t>
            </a:r>
          </a:p>
        </p:txBody>
      </p:sp>
      <p:sp>
        <p:nvSpPr>
          <p:cNvPr id="175" name="Shape 717"/>
          <p:cNvSpPr/>
          <p:nvPr>
            <p:ph type="body" idx="1"/>
          </p:nvPr>
        </p:nvSpPr>
        <p:spPr>
          <a:xfrm>
            <a:off x="650239" y="1189986"/>
            <a:ext cx="11704322" cy="8295331"/>
          </a:xfrm>
          <a:prstGeom prst="rect">
            <a:avLst/>
          </a:prstGeom>
        </p:spPr>
        <p:txBody>
          <a:bodyPr/>
          <a:lstStyle/>
          <a:p>
            <a:pPr marL="487680" indent="-487680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W okresie kodyfikacji justyniańskiej niektóre z kontraktów nienazwanych, z uwagi na ich znaczenie oraz częstotliwość zawierania uzyskały nazwy.</a:t>
            </a:r>
          </a:p>
          <a:p>
            <a:pPr marL="487680" indent="-487680">
              <a:lnSpc>
                <a:spcPct val="9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Były to m.in. :</a:t>
            </a:r>
          </a:p>
          <a:p>
            <a:pPr marL="804333" indent="-804333" algn="just">
              <a:lnSpc>
                <a:spcPct val="90000"/>
              </a:lnSpc>
              <a:spcBef>
                <a:spcPts val="800"/>
              </a:spcBef>
              <a:buFontTx/>
              <a:buAutoNum type="romanUcPeriod" startAt="1"/>
              <a:defRPr sz="3800">
                <a:solidFill>
                  <a:srgbClr val="FFFFFF"/>
                </a:solidFill>
              </a:defRPr>
            </a:pPr>
            <a:r>
              <a:t>Kontrakt estymatoryjny (aestimatum) – jedna osoba oddawał drugiej rzecz przeznaczoną na sprzedaż, zaś druga miała bądź to zapłacić sumę wynikającą z oszacowania wartości lub zwrócić rzecz (jeżeli nie doszło do sprzedaży). Ewentualna nadwyżka stanowiła wynagrodzenie drugiej strony, która jednak ponosiła ryzyko przypadkowej utraty rzeczy; schematy:</a:t>
            </a:r>
          </a:p>
          <a:p>
            <a:pPr marL="804333" indent="-804333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800">
                <a:solidFill>
                  <a:srgbClr val="FFFFFF"/>
                </a:solidFill>
              </a:defRPr>
            </a:pPr>
            <a:r>
              <a:t>Facio ut des – gdy doszło do sprzedaży</a:t>
            </a:r>
          </a:p>
          <a:p>
            <a:pPr marL="804333" indent="-804333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800">
                <a:solidFill>
                  <a:srgbClr val="FFFFFF"/>
                </a:solidFill>
              </a:defRPr>
            </a:pPr>
            <a:r>
              <a:t>Factio ut facias – gdy zwracano przedmiot kontraktu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849"/>
          <p:cNvSpPr/>
          <p:nvPr>
            <p:ph type="body" idx="1"/>
          </p:nvPr>
        </p:nvSpPr>
        <p:spPr>
          <a:xfrm>
            <a:off x="650239" y="575520"/>
            <a:ext cx="11704322" cy="860256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Actio de peculio (ograniczona odpowiedzialność, prawo dedukcji)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Actio de in rem verso (kwestia korzyści)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Actio tributoria (reakcja na przeprowadzenie dedukcji w przypadku peculium handlowego)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Actio quod issu (upoważnienie)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Actio exercitoria (</a:t>
            </a:r>
            <a:r>
              <a:rPr i="1"/>
              <a:t>protoagencja) </a:t>
            </a:r>
            <a:endParaRPr i="1"/>
          </a:p>
          <a:p>
            <a:pPr>
              <a:defRPr>
                <a:solidFill>
                  <a:srgbClr val="FFFFFF"/>
                </a:solidFill>
              </a:defRPr>
            </a:pPr>
            <a:r>
              <a:t>Actio institoria (przedsiębiorstwo handlowe prowadzone przez agenta)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719"/>
          <p:cNvSpPr/>
          <p:nvPr>
            <p:ph type="body" idx="1"/>
          </p:nvPr>
        </p:nvSpPr>
        <p:spPr>
          <a:xfrm>
            <a:off x="650239" y="370694"/>
            <a:ext cx="11704322" cy="8807389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II. Kontrakt zamiany (permutatio) – zamiana była nie tylko jednym z prototypów sprzedaży ( kwestia sporu prawników), ale także realną formą wymiany dóbr w pogrążonym w kryzysie gospodarki gotówkowej Cesarstwie;</a:t>
            </a:r>
          </a:p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Najważniejsze różnice w stosunku do kontraktu sprzedaży: obowiązek przeniesienia własności przez obie stron, realny sposób zawarcia kontraktu (w odróżnieniu od konsensualnej sprzedaży).</a:t>
            </a:r>
          </a:p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III. Ugoda (transactio) –  jedna ze stron rezygnowała ze swojego uprawnienia w zamian za ustępstwo z drugiej strony (factio ut facias)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721"/>
          <p:cNvSpPr/>
          <p:nvPr>
            <p:ph type="body" idx="1"/>
          </p:nvPr>
        </p:nvSpPr>
        <p:spPr>
          <a:xfrm>
            <a:off x="650239" y="677933"/>
            <a:ext cx="11704322" cy="8034832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Inne przykłady: 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Umowa, której przedmiotem było świadczenia niewolnika w zamian za przyrzeczenie wyzwolenia niewolnika w przyszłości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Donatio sub modo – darowizna z dołączonym do nim poleceniem w formie klauzuli obciążającej obdarowanego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Datio dotis causa – umowa przenoszą warunkowo na męża pewną rzecz tytułem posagu z obowiązkiem jej zwrotu w przypadku zaistnienia określonych w umowie okoliczności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Precarium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723"/>
          <p:cNvSpPr/>
          <p:nvPr>
            <p:ph type="title"/>
          </p:nvPr>
        </p:nvSpPr>
        <p:spPr>
          <a:xfrm>
            <a:off x="650239" y="390596"/>
            <a:ext cx="11704322" cy="1209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Kontrakty a pacta</a:t>
            </a:r>
          </a:p>
        </p:txBody>
      </p:sp>
      <p:sp>
        <p:nvSpPr>
          <p:cNvPr id="182" name="Shape 724"/>
          <p:cNvSpPr/>
          <p:nvPr>
            <p:ph type="body" idx="1"/>
          </p:nvPr>
        </p:nvSpPr>
        <p:spPr>
          <a:xfrm>
            <a:off x="650239" y="1804456"/>
            <a:ext cx="11704322" cy="7271215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Umowy nie należące do systemu kontraktowego były początkowo niezaskarżalne – pacta nuda („gołe umowy”), stanowiły jednak źródło ekscepcji w procesie. 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Pacta można było podnieść do rangi kontraktu dzięki stypulacji. 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Wykonania tych umów upartywano w fides Romana – wierności złożonemu przyrzeczeniu.</a:t>
            </a:r>
          </a:p>
          <a:p>
            <a:pPr marL="487680" indent="-487680" algn="just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Z czasem część tych umów otrzymało atrybut zaskarżalności – nazywano je pacta vestima (dosłownie- umowy ubrane – w domyśle „w szatę zaskarżalności”)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726"/>
          <p:cNvSpPr/>
          <p:nvPr>
            <p:ph type="title"/>
          </p:nvPr>
        </p:nvSpPr>
        <p:spPr>
          <a:xfrm>
            <a:off x="650239" y="390596"/>
            <a:ext cx="11704322" cy="799395"/>
          </a:xfrm>
          <a:prstGeom prst="rect">
            <a:avLst/>
          </a:prstGeom>
        </p:spPr>
        <p:txBody>
          <a:bodyPr/>
          <a:lstStyle>
            <a:lvl1pPr defTabSz="1027379">
              <a:defRPr sz="4200">
                <a:solidFill>
                  <a:srgbClr val="FFFFFF"/>
                </a:solidFill>
              </a:defRPr>
            </a:lvl1pPr>
          </a:lstStyle>
          <a:p>
            <a:pPr/>
            <a:r>
              <a:t>Pacta vestima - podział</a:t>
            </a:r>
          </a:p>
        </p:txBody>
      </p:sp>
      <p:sp>
        <p:nvSpPr>
          <p:cNvPr id="185" name="Shape 727"/>
          <p:cNvSpPr/>
          <p:nvPr>
            <p:ph type="body" idx="1"/>
          </p:nvPr>
        </p:nvSpPr>
        <p:spPr>
          <a:xfrm>
            <a:off x="650239" y="1599631"/>
            <a:ext cx="11704322" cy="7578452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Zaskarżalność poszczególnych rodzajów umów typu pacta kształtowała się stopniowo. Dlatego mówimy tradycyjnie o trzech grupach tych umów:</a:t>
            </a:r>
          </a:p>
          <a:p>
            <a:pPr marL="785812" indent="-785812" algn="just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Pacta adiecta – zaskarżalne na gruncie prawa cywilnego</a:t>
            </a:r>
          </a:p>
          <a:p>
            <a:pPr marL="785812" indent="-785812" algn="just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Pacta praetoria – zaskarżalne na gruncie prawa pretorskiego</a:t>
            </a:r>
          </a:p>
          <a:p>
            <a:pPr marL="785812" indent="-785812" algn="just"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Pacta legitima – zaskarżalne na gruncie prawa cesarskiego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