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2"/>
  </p:notesMasterIdLst>
  <p:sldIdLst>
    <p:sldId id="573" r:id="rId2"/>
    <p:sldId id="846" r:id="rId3"/>
    <p:sldId id="1150" r:id="rId4"/>
    <p:sldId id="1171" r:id="rId5"/>
    <p:sldId id="1172" r:id="rId6"/>
    <p:sldId id="1152" r:id="rId7"/>
    <p:sldId id="1173" r:id="rId8"/>
    <p:sldId id="1037" r:id="rId9"/>
    <p:sldId id="1174" r:id="rId10"/>
    <p:sldId id="1130" r:id="rId11"/>
    <p:sldId id="1132" r:id="rId12"/>
    <p:sldId id="1176" r:id="rId13"/>
    <p:sldId id="1177" r:id="rId14"/>
    <p:sldId id="1175" r:id="rId15"/>
    <p:sldId id="1058" r:id="rId16"/>
    <p:sldId id="1134" r:id="rId17"/>
    <p:sldId id="1137" r:id="rId18"/>
    <p:sldId id="1135" r:id="rId19"/>
    <p:sldId id="1091" r:id="rId20"/>
    <p:sldId id="1136" r:id="rId21"/>
    <p:sldId id="882" r:id="rId22"/>
    <p:sldId id="883" r:id="rId23"/>
    <p:sldId id="1090" r:id="rId24"/>
    <p:sldId id="1140" r:id="rId25"/>
    <p:sldId id="1059" r:id="rId26"/>
    <p:sldId id="1138" r:id="rId27"/>
    <p:sldId id="1074" r:id="rId28"/>
    <p:sldId id="1060" r:id="rId29"/>
    <p:sldId id="1092" r:id="rId30"/>
    <p:sldId id="1075" r:id="rId31"/>
    <p:sldId id="886" r:id="rId32"/>
    <p:sldId id="1139" r:id="rId33"/>
    <p:sldId id="1066" r:id="rId34"/>
    <p:sldId id="1093" r:id="rId35"/>
    <p:sldId id="891" r:id="rId36"/>
    <p:sldId id="1061" r:id="rId37"/>
    <p:sldId id="901" r:id="rId38"/>
    <p:sldId id="896" r:id="rId39"/>
    <p:sldId id="1096" r:id="rId40"/>
    <p:sldId id="1141" r:id="rId41"/>
    <p:sldId id="1142" r:id="rId42"/>
    <p:sldId id="1170" r:id="rId43"/>
    <p:sldId id="894" r:id="rId44"/>
    <p:sldId id="903" r:id="rId45"/>
    <p:sldId id="917" r:id="rId46"/>
    <p:sldId id="907" r:id="rId47"/>
    <p:sldId id="908" r:id="rId48"/>
    <p:sldId id="909" r:id="rId49"/>
    <p:sldId id="910" r:id="rId50"/>
    <p:sldId id="1165" r:id="rId51"/>
    <p:sldId id="1080" r:id="rId52"/>
    <p:sldId id="1062" r:id="rId53"/>
    <p:sldId id="1063" r:id="rId54"/>
    <p:sldId id="919" r:id="rId55"/>
    <p:sldId id="1166" r:id="rId56"/>
    <p:sldId id="1167" r:id="rId57"/>
    <p:sldId id="1081" r:id="rId58"/>
    <p:sldId id="1143" r:id="rId59"/>
    <p:sldId id="1168" r:id="rId60"/>
    <p:sldId id="1082" r:id="rId61"/>
    <p:sldId id="1144" r:id="rId62"/>
    <p:sldId id="1145" r:id="rId63"/>
    <p:sldId id="1146" r:id="rId64"/>
    <p:sldId id="1147" r:id="rId65"/>
    <p:sldId id="1119" r:id="rId66"/>
    <p:sldId id="1120" r:id="rId67"/>
    <p:sldId id="1097" r:id="rId68"/>
    <p:sldId id="1169" r:id="rId69"/>
    <p:sldId id="1148" r:id="rId70"/>
    <p:sldId id="1149" r:id="rId7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534" autoAdjust="0"/>
  </p:normalViewPr>
  <p:slideViewPr>
    <p:cSldViewPr>
      <p:cViewPr varScale="1">
        <p:scale>
          <a:sx n="107" d="100"/>
          <a:sy n="107" d="100"/>
        </p:scale>
        <p:origin x="-5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62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312972-1681-41EE-80FE-1FEA2CC88389}" type="datetimeFigureOut">
              <a:rPr lang="pl-PL"/>
              <a:pPr>
                <a:defRPr/>
              </a:pPr>
              <a:t>06.05.17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DDA472-4083-48C4-8C43-D40F97CCD845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7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D032B-25A7-41BE-B667-056E56BF9B13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129B-DC4E-40B9-8D63-4D9231E25984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AE6A8-EB93-4774-B0FB-DAE2A3D87821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D75EE-2667-4F47-AE2F-8EF175C04B81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8B4E8-1804-434E-B548-8147189E6F20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944C-FD8F-4407-B0DA-50980649DA27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2FC4C-076D-4A5C-95AD-1BA2463EF768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708D-657D-430E-911C-26B8026F7D3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AFE85-8131-4185-9A67-8BE77D1503F4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ED74-5E7F-4092-9F9F-9925844FF6BF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9FAE-F349-4BDD-AB9E-902605CCF775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1607-DBC9-46E8-A090-DFFE994716E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D950-72D8-42C2-9EC9-89B9075220AA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FB53-1DE5-4802-8D17-73FA0FC556D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23671-07CA-433A-8A80-ECF225C85B53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F65A-A497-47D5-9768-95647A3616CD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ABE00-CBD3-4AAC-96B2-0112D3A1BA3A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7E137-A708-41DD-883D-F4749471DA9B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E04A0-E8B6-4CF4-BF88-A30A84C782A8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6C4F-F62C-4266-95F3-943EA405097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06.05.17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ngos.wordpress.com/about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Q-yNyzECk" TargetMode="External"/><Relationship Id="rId4" Type="http://schemas.openxmlformats.org/officeDocument/2006/relationships/hyperlink" Target="https://www.youtube.com/watch?v=mOvLWjlDIq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n7mrXyMZg" TargetMode="External"/><Relationship Id="rId4" Type="http://schemas.openxmlformats.org/officeDocument/2006/relationships/hyperlink" Target="https://www.youtube.com/watch?v=302D8sIQtTQ" TargetMode="External"/><Relationship Id="rId5" Type="http://schemas.openxmlformats.org/officeDocument/2006/relationships/hyperlink" Target="https://www.youtube.com/watch?v=15RP1Xj4KJ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www.youtube.com/watch?v=1BCA8dQfGi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Łukasz Prus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175351" cy="3881399"/>
          </a:xfrm>
        </p:spPr>
        <p:txBody>
          <a:bodyPr/>
          <a:lstStyle/>
          <a:p>
            <a:r>
              <a:rPr lang="en-AU" sz="5500" dirty="0" smtClean="0">
                <a:effectLst/>
              </a:rPr>
              <a:t>Religious</a:t>
            </a:r>
            <a:br>
              <a:rPr lang="en-AU" sz="5500" dirty="0" smtClean="0">
                <a:effectLst/>
              </a:rPr>
            </a:br>
            <a:r>
              <a:rPr lang="en-AU" sz="5500" dirty="0">
                <a:effectLst/>
              </a:rPr>
              <a:t>International </a:t>
            </a:r>
            <a:r>
              <a:rPr lang="en-AU" sz="5500" dirty="0" smtClean="0">
                <a:effectLst/>
              </a:rPr>
              <a:t> </a:t>
            </a:r>
            <a:br>
              <a:rPr lang="en-AU" sz="5500" dirty="0" smtClean="0">
                <a:effectLst/>
              </a:rPr>
            </a:br>
            <a:r>
              <a:rPr lang="en-AU" sz="5500" dirty="0" smtClean="0">
                <a:effectLst/>
              </a:rPr>
              <a:t>Non-Governmental Organizations </a:t>
            </a:r>
            <a:endParaRPr lang="en-AU" sz="5500" dirty="0"/>
          </a:p>
        </p:txBody>
      </p:sp>
    </p:spTree>
    <p:extLst>
      <p:ext uri="{BB962C8B-B14F-4D97-AF65-F5344CB8AC3E}">
        <p14:creationId xmlns:p14="http://schemas.microsoft.com/office/powerpoint/2010/main" val="18428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583264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/>
              <a:t>Religion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not a </a:t>
            </a:r>
            <a:r>
              <a:rPr lang="pl-PL" sz="3200" dirty="0" err="1"/>
              <a:t>main</a:t>
            </a:r>
            <a:r>
              <a:rPr lang="pl-PL" sz="3200" dirty="0"/>
              <a:t>, </a:t>
            </a:r>
            <a:r>
              <a:rPr lang="pl-PL" sz="3200" dirty="0" err="1"/>
              <a:t>typical</a:t>
            </a:r>
            <a:r>
              <a:rPr lang="pl-PL" sz="3200" dirty="0"/>
              <a:t> (</a:t>
            </a:r>
            <a:r>
              <a:rPr lang="pl-PL" sz="3200" dirty="0" err="1"/>
              <a:t>general</a:t>
            </a:r>
            <a:r>
              <a:rPr lang="pl-PL" sz="3200" dirty="0"/>
              <a:t>) </a:t>
            </a:r>
            <a:r>
              <a:rPr lang="pl-PL" sz="3200" dirty="0" err="1"/>
              <a:t>feature</a:t>
            </a:r>
            <a:r>
              <a:rPr lang="pl-PL" sz="3200" dirty="0"/>
              <a:t> in the </a:t>
            </a:r>
            <a:r>
              <a:rPr lang="pl-PL" sz="3200" dirty="0" err="1"/>
              <a:t>operations</a:t>
            </a:r>
            <a:r>
              <a:rPr lang="pl-PL" sz="3200" dirty="0"/>
              <a:t> of </a:t>
            </a:r>
            <a:r>
              <a:rPr lang="pl-PL" sz="3200" dirty="0" err="1" smtClean="0"/>
              <a:t>INGOs</a:t>
            </a:r>
            <a:r>
              <a:rPr lang="pl-PL" sz="3200" dirty="0" smtClean="0"/>
              <a:t>.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Unlike</a:t>
            </a:r>
            <a:r>
              <a:rPr lang="pl-PL" sz="3200" dirty="0" smtClean="0"/>
              <a:t> </a:t>
            </a:r>
            <a:r>
              <a:rPr lang="pl-PL" sz="3200" dirty="0" err="1"/>
              <a:t>issues</a:t>
            </a:r>
            <a:r>
              <a:rPr lang="pl-PL" sz="3200" dirty="0"/>
              <a:t> </a:t>
            </a:r>
            <a:r>
              <a:rPr lang="pl-PL" sz="3200" dirty="0" err="1"/>
              <a:t>like</a:t>
            </a:r>
            <a:r>
              <a:rPr lang="pl-PL" sz="3200" dirty="0"/>
              <a:t> </a:t>
            </a:r>
            <a:r>
              <a:rPr lang="pl-PL" sz="3200" dirty="0" err="1"/>
              <a:t>human</a:t>
            </a:r>
            <a:r>
              <a:rPr lang="pl-PL" sz="3200" dirty="0"/>
              <a:t> </a:t>
            </a:r>
            <a:r>
              <a:rPr lang="pl-PL" sz="3200" dirty="0" err="1"/>
              <a:t>rights</a:t>
            </a:r>
            <a:r>
              <a:rPr lang="pl-PL" sz="3200" dirty="0"/>
              <a:t>, </a:t>
            </a:r>
            <a:endParaRPr lang="pl-PL" sz="32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humanitarian</a:t>
            </a:r>
            <a:r>
              <a:rPr lang="pl-PL" sz="3200" dirty="0" smtClean="0"/>
              <a:t> </a:t>
            </a:r>
            <a:r>
              <a:rPr lang="pl-PL" sz="3200" dirty="0" err="1"/>
              <a:t>aid</a:t>
            </a:r>
            <a:r>
              <a:rPr lang="pl-PL" sz="3200" dirty="0"/>
              <a:t>, </a:t>
            </a:r>
            <a:endParaRPr lang="pl-PL" sz="32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environmental</a:t>
            </a:r>
            <a:r>
              <a:rPr lang="pl-PL" sz="3200" dirty="0" smtClean="0"/>
              <a:t> </a:t>
            </a:r>
            <a:r>
              <a:rPr lang="pl-PL" sz="3200" dirty="0" err="1"/>
              <a:t>concerns</a:t>
            </a:r>
            <a:r>
              <a:rPr lang="pl-PL" sz="3200" dirty="0"/>
              <a:t>, </a:t>
            </a:r>
            <a:endParaRPr lang="pl-PL" sz="32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religion</a:t>
            </a:r>
            <a:r>
              <a:rPr lang="pl-PL" sz="3200" dirty="0" smtClean="0"/>
              <a:t> </a:t>
            </a:r>
            <a:r>
              <a:rPr lang="pl-PL" sz="3200" dirty="0" err="1"/>
              <a:t>does</a:t>
            </a:r>
            <a:r>
              <a:rPr lang="pl-PL" sz="3200" dirty="0"/>
              <a:t> not </a:t>
            </a:r>
            <a:r>
              <a:rPr lang="pl-PL" sz="3200" dirty="0" err="1"/>
              <a:t>fit</a:t>
            </a:r>
            <a:r>
              <a:rPr lang="pl-PL" sz="3200" dirty="0"/>
              <a:t> the </a:t>
            </a:r>
            <a:r>
              <a:rPr lang="pl-PL" sz="3200" dirty="0" err="1"/>
              <a:t>modes</a:t>
            </a:r>
            <a:r>
              <a:rPr lang="pl-PL" sz="3200" dirty="0"/>
              <a:t> and </a:t>
            </a:r>
            <a:r>
              <a:rPr lang="pl-PL" sz="3200" dirty="0" err="1"/>
              <a:t>practices</a:t>
            </a:r>
            <a:r>
              <a:rPr lang="pl-PL" sz="3200" dirty="0"/>
              <a:t> of most </a:t>
            </a:r>
            <a:r>
              <a:rPr lang="pl-PL" sz="3200" dirty="0" err="1"/>
              <a:t>INGOs</a:t>
            </a:r>
            <a:r>
              <a:rPr lang="pl-PL" sz="3200" dirty="0"/>
              <a:t>, </a:t>
            </a:r>
            <a:endParaRPr lang="pl-PL" sz="32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which</a:t>
            </a:r>
            <a:r>
              <a:rPr lang="pl-PL" sz="3200" dirty="0" smtClean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commonly</a:t>
            </a:r>
            <a:r>
              <a:rPr lang="pl-PL" sz="3200" dirty="0"/>
              <a:t> </a:t>
            </a:r>
            <a:r>
              <a:rPr lang="pl-PL" sz="3200" dirty="0" err="1"/>
              <a:t>derived</a:t>
            </a:r>
            <a:r>
              <a:rPr lang="pl-PL" sz="3200" dirty="0"/>
              <a:t> from the </a:t>
            </a:r>
            <a:r>
              <a:rPr lang="pl-PL" sz="3200" dirty="0" err="1"/>
              <a:t>problems</a:t>
            </a:r>
            <a:r>
              <a:rPr lang="pl-PL" sz="3200" dirty="0"/>
              <a:t> and </a:t>
            </a:r>
            <a:r>
              <a:rPr lang="pl-PL" sz="3200" dirty="0" err="1"/>
              <a:t>requirements</a:t>
            </a:r>
            <a:r>
              <a:rPr lang="pl-PL" sz="3200" dirty="0"/>
              <a:t> of modern, </a:t>
            </a:r>
            <a:endParaRPr lang="pl-PL" sz="32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200" dirty="0" err="1" smtClean="0"/>
              <a:t>secular</a:t>
            </a:r>
            <a:r>
              <a:rPr lang="pl-PL" sz="3200" dirty="0" smtClean="0"/>
              <a:t> </a:t>
            </a:r>
            <a:r>
              <a:rPr lang="pl-PL" sz="3200" dirty="0"/>
              <a:t>and </a:t>
            </a:r>
            <a:r>
              <a:rPr lang="pl-PL" sz="3200" dirty="0" err="1"/>
              <a:t>functionally</a:t>
            </a:r>
            <a:r>
              <a:rPr lang="pl-PL" sz="3200" dirty="0"/>
              <a:t> </a:t>
            </a:r>
            <a:r>
              <a:rPr lang="pl-PL" sz="3200" dirty="0" err="1"/>
              <a:t>differentiated</a:t>
            </a:r>
            <a:r>
              <a:rPr lang="pl-PL" sz="3200" dirty="0"/>
              <a:t> </a:t>
            </a:r>
            <a:r>
              <a:rPr lang="pl-PL" sz="3200" dirty="0" err="1"/>
              <a:t>nation</a:t>
            </a:r>
            <a:r>
              <a:rPr lang="pl-PL" sz="3200" dirty="0"/>
              <a:t> </a:t>
            </a:r>
            <a:r>
              <a:rPr lang="pl-PL" sz="3200" dirty="0" err="1"/>
              <a:t>states</a:t>
            </a:r>
            <a:r>
              <a:rPr lang="pl-PL" sz="3200" dirty="0"/>
              <a:t> and </a:t>
            </a:r>
            <a:r>
              <a:rPr lang="pl-PL" sz="3200" dirty="0" err="1"/>
              <a:t>their</a:t>
            </a:r>
            <a:r>
              <a:rPr lang="pl-PL" sz="3200" dirty="0"/>
              <a:t> non-</a:t>
            </a:r>
            <a:r>
              <a:rPr lang="pl-PL" sz="3200" dirty="0" err="1"/>
              <a:t>state</a:t>
            </a:r>
            <a:r>
              <a:rPr lang="pl-PL" sz="3200" dirty="0"/>
              <a:t> </a:t>
            </a:r>
            <a:r>
              <a:rPr lang="pl-PL" sz="3200" dirty="0" err="1"/>
              <a:t>actors</a:t>
            </a:r>
            <a:r>
              <a:rPr lang="pl-PL" sz="3200" dirty="0"/>
              <a:t>.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en-CA" sz="32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en-AU" sz="3200" dirty="0" smtClean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2766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583264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/>
              <a:t>For </a:t>
            </a:r>
            <a:r>
              <a:rPr lang="pl-PL" sz="3000" dirty="0" err="1"/>
              <a:t>decades</a:t>
            </a:r>
            <a:r>
              <a:rPr lang="pl-PL" sz="3000" dirty="0"/>
              <a:t>, </a:t>
            </a:r>
            <a:r>
              <a:rPr lang="pl-PL" sz="3000" dirty="0" err="1"/>
              <a:t>religion</a:t>
            </a:r>
            <a:r>
              <a:rPr lang="pl-PL" sz="3000" dirty="0"/>
              <a:t> was </a:t>
            </a:r>
            <a:r>
              <a:rPr lang="pl-PL" sz="3000" dirty="0" err="1"/>
              <a:t>ignored</a:t>
            </a:r>
            <a:r>
              <a:rPr lang="pl-PL" sz="3000" dirty="0"/>
              <a:t> by </a:t>
            </a:r>
            <a:r>
              <a:rPr lang="pl-PL" sz="3000" dirty="0" err="1"/>
              <a:t>practitioners</a:t>
            </a:r>
            <a:r>
              <a:rPr lang="pl-PL" sz="3000" dirty="0"/>
              <a:t> and </a:t>
            </a:r>
            <a:r>
              <a:rPr lang="pl-PL" sz="3000" dirty="0" err="1"/>
              <a:t>researchers</a:t>
            </a:r>
            <a:r>
              <a:rPr lang="pl-PL" sz="3000" dirty="0"/>
              <a:t> </a:t>
            </a:r>
            <a:r>
              <a:rPr lang="pl-PL" sz="3000" dirty="0" err="1"/>
              <a:t>concerned</a:t>
            </a:r>
            <a:r>
              <a:rPr lang="pl-PL" sz="3000" dirty="0"/>
              <a:t> with </a:t>
            </a:r>
            <a:r>
              <a:rPr lang="pl-PL" sz="3000" dirty="0" err="1" smtClean="0"/>
              <a:t>INGOs</a:t>
            </a:r>
            <a:r>
              <a:rPr lang="pl-PL" sz="3000" dirty="0" smtClean="0"/>
              <a:t> (</a:t>
            </a:r>
            <a:r>
              <a:rPr lang="pl-PL" sz="3000" dirty="0"/>
              <a:t>K.A. </a:t>
            </a:r>
            <a:r>
              <a:rPr lang="pl-PL" sz="3000" dirty="0" err="1"/>
              <a:t>ver</a:t>
            </a:r>
            <a:r>
              <a:rPr lang="pl-PL" sz="3000" dirty="0"/>
              <a:t> </a:t>
            </a:r>
            <a:r>
              <a:rPr lang="pl-PL" sz="3000" dirty="0" err="1"/>
              <a:t>Beek</a:t>
            </a:r>
            <a:r>
              <a:rPr lang="pl-PL" sz="3000" dirty="0"/>
              <a:t>, </a:t>
            </a:r>
            <a:r>
              <a:rPr lang="pl-PL" sz="3000" i="1" dirty="0" err="1"/>
              <a:t>Spirituality</a:t>
            </a:r>
            <a:r>
              <a:rPr lang="pl-PL" sz="3000" i="1" dirty="0"/>
              <a:t>: a development </a:t>
            </a:r>
            <a:r>
              <a:rPr lang="pl-PL" sz="3000" i="1" dirty="0" err="1"/>
              <a:t>taboo</a:t>
            </a:r>
            <a:r>
              <a:rPr lang="pl-PL" sz="3000" dirty="0"/>
              <a:t>, Development in </a:t>
            </a:r>
            <a:r>
              <a:rPr lang="pl-PL" sz="3000" dirty="0" err="1"/>
              <a:t>Practice</a:t>
            </a:r>
            <a:r>
              <a:rPr lang="pl-PL" sz="3000" dirty="0"/>
              <a:t> 2000, no. </a:t>
            </a:r>
            <a:r>
              <a:rPr lang="pl-PL" sz="3000" dirty="0" smtClean="0"/>
              <a:t>1)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 err="1" smtClean="0"/>
              <a:t>However</a:t>
            </a:r>
            <a:r>
              <a:rPr lang="pl-PL" sz="3000" dirty="0" smtClean="0"/>
              <a:t>, in </a:t>
            </a:r>
            <a:r>
              <a:rPr lang="pl-PL" sz="3000" dirty="0" err="1" smtClean="0"/>
              <a:t>recent</a:t>
            </a:r>
            <a:r>
              <a:rPr lang="pl-PL" sz="3000" dirty="0" smtClean="0"/>
              <a:t> </a:t>
            </a:r>
            <a:r>
              <a:rPr lang="pl-PL" sz="3000" dirty="0" err="1" smtClean="0"/>
              <a:t>years</a:t>
            </a:r>
            <a:r>
              <a:rPr lang="pl-PL" sz="3000" dirty="0" smtClean="0"/>
              <a:t>, the </a:t>
            </a:r>
            <a:r>
              <a:rPr lang="pl-PL" sz="3000" dirty="0" err="1" smtClean="0"/>
              <a:t>taboo</a:t>
            </a:r>
            <a:r>
              <a:rPr lang="pl-PL" sz="3000" dirty="0" smtClean="0"/>
              <a:t> </a:t>
            </a:r>
            <a:r>
              <a:rPr lang="pl-PL" sz="3000" dirty="0" err="1" smtClean="0"/>
              <a:t>has</a:t>
            </a:r>
            <a:r>
              <a:rPr lang="pl-PL" sz="3000" dirty="0" smtClean="0"/>
              <a:t> </a:t>
            </a:r>
            <a:r>
              <a:rPr lang="pl-PL" sz="3000" dirty="0" err="1" smtClean="0"/>
              <a:t>been</a:t>
            </a:r>
            <a:r>
              <a:rPr lang="pl-PL" sz="3000" dirty="0" smtClean="0"/>
              <a:t> </a:t>
            </a:r>
            <a:r>
              <a:rPr lang="pl-PL" sz="3000" dirty="0" err="1" smtClean="0"/>
              <a:t>broken</a:t>
            </a:r>
            <a:r>
              <a:rPr lang="pl-PL" sz="3000" dirty="0" smtClean="0"/>
              <a:t>.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 smtClean="0">
                <a:latin typeface="Arial" charset="0"/>
              </a:rPr>
              <a:t>First, </a:t>
            </a:r>
            <a:r>
              <a:rPr lang="pl-PL" sz="3000" dirty="0" err="1" smtClean="0">
                <a:latin typeface="Arial" charset="0"/>
              </a:rPr>
              <a:t>religion</a:t>
            </a:r>
            <a:r>
              <a:rPr lang="pl-PL" sz="3000" dirty="0" smtClean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has</a:t>
            </a:r>
            <a:r>
              <a:rPr lang="pl-PL" sz="3000" dirty="0">
                <a:latin typeface="Arial" charset="0"/>
              </a:rPr>
              <a:t> not </a:t>
            </a:r>
            <a:r>
              <a:rPr lang="pl-PL" sz="3000" dirty="0" err="1" smtClean="0">
                <a:latin typeface="Arial" charset="0"/>
              </a:rPr>
              <a:t>disappeared</a:t>
            </a:r>
            <a:r>
              <a:rPr lang="pl-PL" sz="3000" dirty="0" smtClean="0">
                <a:latin typeface="Arial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 err="1">
                <a:latin typeface="Arial" charset="0"/>
              </a:rPr>
              <a:t>I</a:t>
            </a:r>
            <a:r>
              <a:rPr lang="pl-PL" sz="3000" dirty="0" err="1" smtClean="0">
                <a:latin typeface="Arial" charset="0"/>
              </a:rPr>
              <a:t>nstead</a:t>
            </a:r>
            <a:r>
              <a:rPr lang="pl-PL" sz="3000" dirty="0" smtClean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it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has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become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even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more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visible</a:t>
            </a:r>
            <a:r>
              <a:rPr lang="pl-PL" sz="3000" dirty="0">
                <a:latin typeface="Arial" charset="0"/>
              </a:rPr>
              <a:t>, </a:t>
            </a:r>
            <a:r>
              <a:rPr lang="pl-PL" sz="3000" dirty="0" err="1">
                <a:latin typeface="Arial" charset="0"/>
              </a:rPr>
              <a:t>e.g</a:t>
            </a:r>
            <a:r>
              <a:rPr lang="pl-PL" sz="3000" dirty="0">
                <a:latin typeface="Arial" charset="0"/>
              </a:rPr>
              <a:t>. the 1979 </a:t>
            </a:r>
            <a:r>
              <a:rPr lang="pl-PL" sz="3000" dirty="0" err="1">
                <a:latin typeface="Arial" charset="0"/>
              </a:rPr>
              <a:t>Iranian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revolution</a:t>
            </a:r>
            <a:r>
              <a:rPr lang="pl-PL" sz="3000" dirty="0">
                <a:latin typeface="Arial" charset="0"/>
              </a:rPr>
              <a:t>,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>
                <a:latin typeface="Arial" charset="0"/>
              </a:rPr>
              <a:t> the role of the </a:t>
            </a:r>
            <a:r>
              <a:rPr lang="pl-PL" sz="3000" dirty="0" err="1">
                <a:latin typeface="Arial" charset="0"/>
              </a:rPr>
              <a:t>Catholic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church</a:t>
            </a:r>
            <a:r>
              <a:rPr lang="pl-PL" sz="3000" dirty="0">
                <a:latin typeface="Arial" charset="0"/>
              </a:rPr>
              <a:t> in the </a:t>
            </a:r>
            <a:r>
              <a:rPr lang="pl-PL" sz="3000" dirty="0" err="1">
                <a:latin typeface="Arial" charset="0"/>
              </a:rPr>
              <a:t>democratic</a:t>
            </a:r>
            <a:r>
              <a:rPr lang="pl-PL" sz="3000" dirty="0">
                <a:latin typeface="Arial" charset="0"/>
              </a:rPr>
              <a:t> </a:t>
            </a:r>
            <a:r>
              <a:rPr lang="pl-PL" sz="3000" dirty="0" err="1">
                <a:latin typeface="Arial" charset="0"/>
              </a:rPr>
              <a:t>transitions</a:t>
            </a:r>
            <a:r>
              <a:rPr lang="pl-PL" sz="3000" dirty="0">
                <a:latin typeface="Arial" charset="0"/>
              </a:rPr>
              <a:t> in </a:t>
            </a:r>
            <a:r>
              <a:rPr lang="pl-PL" sz="3000" dirty="0" err="1">
                <a:latin typeface="Arial" charset="0"/>
              </a:rPr>
              <a:t>Eastern</a:t>
            </a:r>
            <a:r>
              <a:rPr lang="pl-PL" sz="3000" dirty="0">
                <a:latin typeface="Arial" charset="0"/>
              </a:rPr>
              <a:t> Europe,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000" dirty="0">
                <a:latin typeface="Arial" charset="0"/>
              </a:rPr>
              <a:t> and </a:t>
            </a:r>
            <a:r>
              <a:rPr lang="pl-PL" sz="3000" dirty="0" err="1" smtClean="0">
                <a:latin typeface="Arial" charset="0"/>
              </a:rPr>
              <a:t>finally</a:t>
            </a:r>
            <a:r>
              <a:rPr lang="pl-PL" sz="3000" dirty="0" smtClean="0">
                <a:latin typeface="Arial" charset="0"/>
              </a:rPr>
              <a:t> </a:t>
            </a:r>
            <a:r>
              <a:rPr lang="pl-PL" sz="3000" dirty="0">
                <a:latin typeface="Arial" charset="0"/>
              </a:rPr>
              <a:t>9/11.</a:t>
            </a:r>
            <a:endParaRPr lang="fr-BE" sz="3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583264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 smtClean="0">
                <a:latin typeface="Arial" charset="0"/>
              </a:rPr>
              <a:t>Second, there </a:t>
            </a:r>
            <a:r>
              <a:rPr lang="fr-BE" sz="3000" dirty="0">
                <a:latin typeface="Arial" charset="0"/>
              </a:rPr>
              <a:t>has been a dramatic increase in the number </a:t>
            </a:r>
            <a:r>
              <a:rPr lang="fr-BE" sz="3000" dirty="0" smtClean="0">
                <a:latin typeface="Arial" charset="0"/>
              </a:rPr>
              <a:t>RNGOs and RINGOs involved </a:t>
            </a:r>
            <a:r>
              <a:rPr lang="fr-BE" sz="3000" dirty="0">
                <a:latin typeface="Arial" charset="0"/>
              </a:rPr>
              <a:t>in development and humanitarian aid</a:t>
            </a:r>
            <a:r>
              <a:rPr lang="fr-BE" sz="3000" dirty="0" smtClean="0">
                <a:latin typeface="Arial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>
                <a:latin typeface="Arial" charset="0"/>
              </a:rPr>
              <a:t>Naturally, religious organizations are not a new </a:t>
            </a:r>
            <a:r>
              <a:rPr lang="fr-BE" sz="3000" dirty="0" smtClean="0">
                <a:latin typeface="Arial" charset="0"/>
              </a:rPr>
              <a:t>invention.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 smtClean="0">
                <a:latin typeface="Arial" charset="0"/>
              </a:rPr>
              <a:t>Throughout </a:t>
            </a:r>
            <a:r>
              <a:rPr lang="fr-BE" sz="3000" dirty="0">
                <a:latin typeface="Arial" charset="0"/>
              </a:rPr>
              <a:t>history, Catholic hospitals, Islamic foundations and Buddhist monasteries, among many others, have provided aid to the </a:t>
            </a:r>
            <a:r>
              <a:rPr lang="fr-BE" sz="3000" dirty="0" smtClean="0">
                <a:latin typeface="Arial" charset="0"/>
              </a:rPr>
              <a:t>poor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>
                <a:latin typeface="Arial" charset="0"/>
              </a:rPr>
              <a:t>However, in recent years, some of the largest INGOs are religious (World Vision alone has an annual budget of 1.6 billion $), Muslim NGOs are on the rise, and locally.</a:t>
            </a:r>
            <a:endParaRPr lang="fr-BE" sz="3000" dirty="0" smtClean="0"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fr-BE" sz="3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583264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475"/>
              </a:spcBef>
            </a:pPr>
            <a:endParaRPr lang="fr-BE" sz="3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583264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 smtClean="0">
                <a:latin typeface="Arial" charset="0"/>
              </a:rPr>
              <a:t>Religious IGOs, NGOs </a:t>
            </a:r>
            <a:r>
              <a:rPr lang="fr-BE" sz="3000" dirty="0">
                <a:latin typeface="Arial" charset="0"/>
              </a:rPr>
              <a:t>and INGOs increasingly try to influence policymaking at the UN,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>
                <a:latin typeface="Arial" charset="0"/>
              </a:rPr>
              <a:t>global financial institutions have realized the importance of sensitivity towards local value systems in order to further development efforts,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fr-BE" sz="3000" dirty="0">
                <a:latin typeface="Arial" charset="0"/>
              </a:rPr>
              <a:t>and the protection of religious freedom and </a:t>
            </a:r>
            <a:r>
              <a:rPr lang="fr-BE" sz="3200" dirty="0"/>
              <a:t>religiously motivated persecution has risen to the top of the agenda of international human rights organizations</a:t>
            </a:r>
            <a:endParaRPr lang="en-AU" sz="32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fr-BE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2800" dirty="0" smtClean="0"/>
              <a:t>RNGOs </a:t>
            </a:r>
            <a:r>
              <a:rPr lang="en-AU" sz="2800" dirty="0"/>
              <a:t>represent a unique hybrid of religious beliefs and </a:t>
            </a:r>
            <a:endParaRPr lang="en-AU" sz="2800" dirty="0" smtClean="0"/>
          </a:p>
          <a:p>
            <a:r>
              <a:rPr lang="en-AU" sz="2800" dirty="0" smtClean="0"/>
              <a:t>socio</a:t>
            </a:r>
            <a:r>
              <a:rPr lang="en-AU" sz="2800" dirty="0"/>
              <a:t>-political activism at all levels of society and </a:t>
            </a:r>
            <a:endParaRPr lang="en-AU" sz="2800" dirty="0" smtClean="0"/>
          </a:p>
          <a:p>
            <a:r>
              <a:rPr lang="en-AU" sz="2800" dirty="0" smtClean="0"/>
              <a:t>humanitarian </a:t>
            </a:r>
            <a:r>
              <a:rPr lang="en-AU" sz="2800" dirty="0"/>
              <a:t>aid</a:t>
            </a:r>
            <a:r>
              <a:rPr lang="en-AU" sz="2800" dirty="0" smtClean="0"/>
              <a:t>.</a:t>
            </a:r>
          </a:p>
          <a:p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7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1024px-Bengal_Tiger_Miami_MetroZoo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4" b="-4464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6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699848"/>
            <a:ext cx="6512511" cy="1143000"/>
          </a:xfrm>
        </p:spPr>
        <p:txBody>
          <a:bodyPr/>
          <a:lstStyle/>
          <a:p>
            <a:r>
              <a:rPr lang="en-AU" sz="3600" dirty="0"/>
              <a:t>The Himalayas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lev-87250968_Stupa_3556668b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6511"/>
          <a:stretch>
            <a:fillRect/>
          </a:stretch>
        </p:blipFill>
        <p:spPr>
          <a:xfrm>
            <a:off x="1143000" y="731520"/>
            <a:ext cx="6400800" cy="5001736"/>
          </a:xfrm>
        </p:spPr>
      </p:pic>
    </p:spTree>
    <p:extLst>
      <p:ext uri="{BB962C8B-B14F-4D97-AF65-F5344CB8AC3E}">
        <p14:creationId xmlns:p14="http://schemas.microsoft.com/office/powerpoint/2010/main" val="11073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675437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517232"/>
            <a:ext cx="6512511" cy="1143000"/>
          </a:xfrm>
        </p:spPr>
        <p:txBody>
          <a:bodyPr/>
          <a:lstStyle/>
          <a:p>
            <a:r>
              <a:rPr lang="en-AU" sz="3600" dirty="0"/>
              <a:t>the Western Ghats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800px-Western_Ghats_Gobi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6" r="-7336"/>
          <a:stretch>
            <a:fillRect/>
          </a:stretch>
        </p:blipFill>
        <p:spPr>
          <a:xfrm>
            <a:off x="1143000" y="731520"/>
            <a:ext cx="6400800" cy="4785712"/>
          </a:xfrm>
        </p:spPr>
      </p:pic>
    </p:spTree>
    <p:extLst>
      <p:ext uri="{BB962C8B-B14F-4D97-AF65-F5344CB8AC3E}">
        <p14:creationId xmlns:p14="http://schemas.microsoft.com/office/powerpoint/2010/main" val="13207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en-AU" sz="3600" dirty="0"/>
              <a:t>North East India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tumblr_inline_mrtzh7HDM81qz4rgp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2" r="-11342"/>
          <a:stretch>
            <a:fillRect/>
          </a:stretch>
        </p:blipFill>
        <p:spPr>
          <a:xfrm>
            <a:off x="1143000" y="731520"/>
            <a:ext cx="6400800" cy="4425672"/>
          </a:xfrm>
        </p:spPr>
      </p:pic>
    </p:spTree>
    <p:extLst>
      <p:ext uri="{BB962C8B-B14F-4D97-AF65-F5344CB8AC3E}">
        <p14:creationId xmlns:p14="http://schemas.microsoft.com/office/powerpoint/2010/main" val="31221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CCA24-FD26-460B-8EBA-59C428847D53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34146" name="Tytuł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512511" cy="1143000"/>
          </a:xfrm>
        </p:spPr>
        <p:txBody>
          <a:bodyPr/>
          <a:lstStyle/>
          <a:p>
            <a:endParaRPr lang="pl-PL" sz="3200" dirty="0" smtClean="0"/>
          </a:p>
        </p:txBody>
      </p:sp>
      <p:sp>
        <p:nvSpPr>
          <p:cNvPr id="134147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669360" cy="4581128"/>
          </a:xfrm>
        </p:spPr>
        <p:txBody>
          <a:bodyPr>
            <a:noAutofit/>
          </a:bodyPr>
          <a:lstStyle/>
          <a:p>
            <a:r>
              <a:rPr lang="pl-PL" sz="3600" dirty="0" smtClean="0"/>
              <a:t>“</a:t>
            </a:r>
            <a:r>
              <a:rPr lang="pl-PL" sz="3600" dirty="0" err="1" smtClean="0"/>
              <a:t>Religious</a:t>
            </a:r>
            <a:r>
              <a:rPr lang="pl-PL" sz="3600" dirty="0"/>
              <a:t>”, “</a:t>
            </a:r>
            <a:r>
              <a:rPr lang="pl-PL" sz="3600" dirty="0" err="1"/>
              <a:t>spiritual</a:t>
            </a:r>
            <a:r>
              <a:rPr lang="pl-PL" sz="3600" dirty="0"/>
              <a:t>”, </a:t>
            </a:r>
            <a:r>
              <a:rPr lang="pl-PL" sz="3600" dirty="0" err="1"/>
              <a:t>or</a:t>
            </a:r>
            <a:r>
              <a:rPr lang="pl-PL" sz="3600" dirty="0"/>
              <a:t> “</a:t>
            </a:r>
            <a:r>
              <a:rPr lang="pl-PL" sz="3600" dirty="0" err="1"/>
              <a:t>faith-based</a:t>
            </a:r>
            <a:r>
              <a:rPr lang="pl-PL" sz="3600" dirty="0"/>
              <a:t>” </a:t>
            </a:r>
            <a:r>
              <a:rPr lang="pl-PL" sz="3600" dirty="0" err="1"/>
              <a:t>NGOs</a:t>
            </a:r>
            <a:r>
              <a:rPr lang="pl-PL" sz="3600" dirty="0"/>
              <a:t> </a:t>
            </a:r>
            <a:endParaRPr lang="pl-PL" sz="3600" dirty="0" smtClean="0"/>
          </a:p>
          <a:p>
            <a:r>
              <a:rPr lang="pl-PL" sz="3600" dirty="0" err="1" smtClean="0"/>
              <a:t>Faith-Based</a:t>
            </a:r>
            <a:r>
              <a:rPr lang="pl-PL" sz="3600" dirty="0" smtClean="0"/>
              <a:t> </a:t>
            </a:r>
            <a:r>
              <a:rPr lang="pl-PL" sz="3600" dirty="0" err="1"/>
              <a:t>O</a:t>
            </a:r>
            <a:r>
              <a:rPr lang="pl-PL" sz="3600" dirty="0" err="1" smtClean="0"/>
              <a:t>rganizations</a:t>
            </a:r>
            <a:r>
              <a:rPr lang="pl-PL" sz="3600" dirty="0" smtClean="0"/>
              <a:t> (</a:t>
            </a:r>
            <a:r>
              <a:rPr lang="pl-PL" sz="3600" dirty="0" err="1" smtClean="0"/>
              <a:t>FBOs</a:t>
            </a:r>
            <a:r>
              <a:rPr lang="pl-PL" sz="3600" dirty="0" smtClean="0"/>
              <a:t>)</a:t>
            </a:r>
          </a:p>
          <a:p>
            <a:r>
              <a:rPr lang="pl-PL" sz="3600" dirty="0" err="1" smtClean="0"/>
              <a:t>Spiritual</a:t>
            </a:r>
            <a:r>
              <a:rPr lang="pl-PL" sz="3600" dirty="0" smtClean="0"/>
              <a:t> </a:t>
            </a:r>
            <a:r>
              <a:rPr lang="pl-PL" sz="3600" dirty="0"/>
              <a:t>Non-</a:t>
            </a:r>
            <a:r>
              <a:rPr lang="pl-PL" sz="3600" dirty="0" err="1"/>
              <a:t>Governmental</a:t>
            </a:r>
            <a:r>
              <a:rPr lang="pl-PL" sz="3600" dirty="0"/>
              <a:t> </a:t>
            </a:r>
            <a:r>
              <a:rPr lang="pl-PL" sz="3600" dirty="0" err="1"/>
              <a:t>Organizations</a:t>
            </a:r>
            <a:r>
              <a:rPr lang="pl-PL" sz="3600" dirty="0"/>
              <a:t> </a:t>
            </a:r>
            <a:endParaRPr lang="pl-PL" sz="3600" dirty="0" smtClean="0"/>
          </a:p>
          <a:p>
            <a:r>
              <a:rPr lang="pl-PL" sz="3600" dirty="0" err="1" smtClean="0"/>
              <a:t>Religious</a:t>
            </a:r>
            <a:r>
              <a:rPr lang="pl-PL" sz="3600" dirty="0" smtClean="0"/>
              <a:t> </a:t>
            </a:r>
            <a:r>
              <a:rPr lang="pl-PL" sz="3600" dirty="0"/>
              <a:t>Non-</a:t>
            </a:r>
            <a:r>
              <a:rPr lang="pl-PL" sz="3600" dirty="0" err="1"/>
              <a:t>Governmental</a:t>
            </a:r>
            <a:r>
              <a:rPr lang="pl-PL" sz="3600" dirty="0"/>
              <a:t> </a:t>
            </a:r>
            <a:r>
              <a:rPr lang="pl-PL" sz="3600" dirty="0" err="1"/>
              <a:t>Organizations</a:t>
            </a:r>
            <a:r>
              <a:rPr lang="pl-PL" sz="3600" dirty="0"/>
              <a:t> </a:t>
            </a:r>
            <a:r>
              <a:rPr lang="pl-PL" sz="3600" dirty="0" smtClean="0"/>
              <a:t>(</a:t>
            </a:r>
            <a:r>
              <a:rPr lang="pl-PL" sz="3600" dirty="0" err="1" smtClean="0"/>
              <a:t>RNGOs</a:t>
            </a:r>
            <a:r>
              <a:rPr lang="pl-PL" sz="3600" dirty="0" smtClean="0"/>
              <a:t>)</a:t>
            </a:r>
          </a:p>
          <a:p>
            <a:r>
              <a:rPr lang="en-AU" sz="3600" dirty="0" smtClean="0"/>
              <a:t>Religious International  </a:t>
            </a: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/>
              <a:t>Non-Governmental Organizations </a:t>
            </a:r>
            <a:r>
              <a:rPr lang="en-AU" sz="3600" dirty="0" smtClean="0"/>
              <a:t>(RINGOs)</a:t>
            </a:r>
          </a:p>
          <a:p>
            <a:endParaRPr lang="pl-PL" sz="2800" dirty="0" smtClean="0"/>
          </a:p>
          <a:p>
            <a:endParaRPr lang="pl-PL" sz="2800" dirty="0"/>
          </a:p>
          <a:p>
            <a:endParaRPr lang="en-AU" sz="4800" dirty="0" smtClean="0"/>
          </a:p>
          <a:p>
            <a:endParaRPr lang="en-AU" sz="4800" dirty="0" smtClean="0"/>
          </a:p>
          <a:p>
            <a:pPr>
              <a:buNone/>
            </a:pPr>
            <a:endParaRPr lang="en-AU" sz="4800" dirty="0" smtClean="0"/>
          </a:p>
        </p:txBody>
      </p:sp>
    </p:spTree>
    <p:extLst>
      <p:ext uri="{BB962C8B-B14F-4D97-AF65-F5344CB8AC3E}">
        <p14:creationId xmlns:p14="http://schemas.microsoft.com/office/powerpoint/2010/main" val="41615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en-AU" sz="3600" dirty="0"/>
              <a:t>Nicobar Islands in India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Symbol zastępczy zawartości 6" descr="b1ec2a35755f9cfbf11be2ba91acec5c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 b="14263"/>
          <a:stretch/>
        </p:blipFill>
        <p:spPr>
          <a:xfrm>
            <a:off x="1143000" y="731838"/>
            <a:ext cx="6400800" cy="3475037"/>
          </a:xfrm>
        </p:spPr>
      </p:pic>
    </p:spTree>
    <p:extLst>
      <p:ext uri="{BB962C8B-B14F-4D97-AF65-F5344CB8AC3E}">
        <p14:creationId xmlns:p14="http://schemas.microsoft.com/office/powerpoint/2010/main" val="31582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800" dirty="0" smtClean="0"/>
              <a:t>Mission </a:t>
            </a:r>
            <a:r>
              <a:rPr lang="en-CA" sz="3800" dirty="0"/>
              <a:t>International Union for Conservation of Nature </a:t>
            </a:r>
            <a:endParaRPr lang="en-CA" sz="3800" dirty="0" smtClean="0"/>
          </a:p>
          <a:p>
            <a:r>
              <a:rPr lang="en-AU" sz="3800" dirty="0" smtClean="0"/>
              <a:t> is to influence, assist </a:t>
            </a:r>
          </a:p>
          <a:p>
            <a:r>
              <a:rPr lang="en-AU" sz="3800" dirty="0" smtClean="0"/>
              <a:t>societies the world to conserve nature and </a:t>
            </a:r>
          </a:p>
          <a:p>
            <a:r>
              <a:rPr lang="en-AU" sz="3800" dirty="0" smtClean="0"/>
              <a:t>to ensure that any use of natural resources </a:t>
            </a:r>
          </a:p>
          <a:p>
            <a:r>
              <a:rPr lang="en-AU" sz="3800" dirty="0" smtClean="0"/>
              <a:t>is equitable and ecologically </a:t>
            </a:r>
          </a:p>
          <a:p>
            <a:endParaRPr lang="en-AU" sz="40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5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6192688"/>
          </a:xfrm>
        </p:spPr>
        <p:txBody>
          <a:bodyPr>
            <a:normAutofit/>
          </a:bodyPr>
          <a:lstStyle/>
          <a:p>
            <a:r>
              <a:rPr lang="fr-BE" sz="2400" b="1" dirty="0">
                <a:latin typeface="Arial" charset="0"/>
              </a:rPr>
              <a:t>What is </a:t>
            </a:r>
            <a:r>
              <a:rPr lang="en-CA" sz="2400" b="1" dirty="0"/>
              <a:t>International Union for Conservation of Nature </a:t>
            </a:r>
            <a:r>
              <a:rPr lang="fr-BE" sz="2400" b="1" dirty="0" smtClean="0">
                <a:latin typeface="Arial" charset="0"/>
              </a:rPr>
              <a:t>doing?</a:t>
            </a:r>
          </a:p>
          <a:p>
            <a:r>
              <a:rPr lang="en-US" dirty="0" smtClean="0"/>
              <a:t>ENVIRONMENTAL </a:t>
            </a:r>
            <a:r>
              <a:rPr lang="en-US" dirty="0"/>
              <a:t>LAW</a:t>
            </a:r>
          </a:p>
          <a:p>
            <a:r>
              <a:rPr lang="en-US" dirty="0"/>
              <a:t>FORESTS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WORLD HERITAGE</a:t>
            </a:r>
          </a:p>
          <a:p>
            <a:r>
              <a:rPr lang="en-US" dirty="0"/>
              <a:t>MARINE AND POLAR PROTECTED AREAS</a:t>
            </a:r>
          </a:p>
          <a:p>
            <a:r>
              <a:rPr lang="en-US" dirty="0"/>
              <a:t>SCIENCE AND KNOWLEDGE</a:t>
            </a:r>
          </a:p>
          <a:p>
            <a:r>
              <a:rPr lang="en-US" dirty="0" smtClean="0"/>
              <a:t>BUISNESS</a:t>
            </a:r>
            <a:endParaRPr lang="en-US" dirty="0"/>
          </a:p>
          <a:p>
            <a:r>
              <a:rPr lang="en-US" dirty="0"/>
              <a:t>CLIMATE </a:t>
            </a:r>
            <a:r>
              <a:rPr lang="en-US" dirty="0" smtClean="0"/>
              <a:t>CHANGE</a:t>
            </a:r>
            <a:endParaRPr lang="en-US" dirty="0"/>
          </a:p>
          <a:p>
            <a:r>
              <a:rPr lang="en-US" dirty="0"/>
              <a:t>ECOSYSTEM MANAGEMENT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4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CA" sz="4000" dirty="0"/>
              <a:t>Providing scientific expertise on biodiversity issues</a:t>
            </a:r>
          </a:p>
          <a:p>
            <a:r>
              <a:rPr lang="en-CA" sz="4000" dirty="0"/>
              <a:t>- IUCN Red List of Threatened Species</a:t>
            </a:r>
          </a:p>
          <a:p>
            <a:r>
              <a:rPr lang="en-CA" sz="4000" dirty="0"/>
              <a:t>- IUCN Categories of Protected Areas</a:t>
            </a:r>
          </a:p>
          <a:p>
            <a:r>
              <a:rPr lang="en-CA" sz="4000" dirty="0"/>
              <a:t>- Natural World Heritage Sites 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3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pPr marL="228600" lvl="1"/>
            <a:r>
              <a:rPr lang="en-CA" sz="3400" dirty="0"/>
              <a:t>It is best known to the wider public for </a:t>
            </a:r>
            <a:endParaRPr lang="en-CA" sz="3400" dirty="0" smtClean="0"/>
          </a:p>
          <a:p>
            <a:pPr marL="228600" lvl="1"/>
            <a:r>
              <a:rPr lang="en-CA" sz="3400" dirty="0" smtClean="0"/>
              <a:t>compiling </a:t>
            </a:r>
            <a:r>
              <a:rPr lang="en-CA" sz="3400" dirty="0"/>
              <a:t>and publishing </a:t>
            </a:r>
            <a:r>
              <a:rPr lang="en-CA" sz="3400" dirty="0" smtClean="0"/>
              <a:t>the International Union for Conservation of Nature</a:t>
            </a:r>
            <a:r>
              <a:rPr lang="en-CA" sz="3400" dirty="0"/>
              <a:t> </a:t>
            </a:r>
          </a:p>
          <a:p>
            <a:r>
              <a:rPr lang="en-CA" sz="3400" dirty="0" smtClean="0"/>
              <a:t>Red </a:t>
            </a:r>
            <a:r>
              <a:rPr lang="en-CA" sz="3400" dirty="0"/>
              <a:t>List of Threatened Species, </a:t>
            </a:r>
            <a:endParaRPr lang="en-CA" sz="3400" dirty="0" smtClean="0"/>
          </a:p>
          <a:p>
            <a:r>
              <a:rPr lang="en-CA" sz="3400" dirty="0" smtClean="0"/>
              <a:t>which </a:t>
            </a:r>
            <a:r>
              <a:rPr lang="en-CA" sz="3400" dirty="0"/>
              <a:t>assesses the conservation status of species worldwide.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2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iucn-red-list-logo-red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96" b="-31696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CA" sz="2800" dirty="0"/>
              <a:t>IUCN Red List </a:t>
            </a:r>
            <a:endParaRPr lang="en-CA" sz="2800" dirty="0" smtClean="0"/>
          </a:p>
          <a:p>
            <a:r>
              <a:rPr lang="en-CA" sz="2800" dirty="0"/>
              <a:t>First published in 1964</a:t>
            </a:r>
          </a:p>
          <a:p>
            <a:r>
              <a:rPr lang="en-CA" sz="2800" dirty="0"/>
              <a:t>IUCN Global species programme working with IUCN Species Survival Commission (SSC)</a:t>
            </a:r>
          </a:p>
          <a:p>
            <a:r>
              <a:rPr lang="en-CA" sz="2800" dirty="0"/>
              <a:t>Access the conservation status of species, subspecies, varieties and even selected sub populations on global scale</a:t>
            </a:r>
          </a:p>
          <a:p>
            <a:r>
              <a:rPr lang="en-CA" sz="2800" dirty="0"/>
              <a:t>Highlight the taxa threatened with extinction and thereby promote their conservation</a:t>
            </a:r>
            <a:endParaRPr lang="en-CA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3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Total </a:t>
            </a:r>
            <a:r>
              <a:rPr lang="pl-PL" sz="3200" dirty="0" err="1"/>
              <a:t>number</a:t>
            </a:r>
            <a:r>
              <a:rPr lang="pl-PL" sz="3200" dirty="0"/>
              <a:t> of </a:t>
            </a:r>
            <a:r>
              <a:rPr lang="pl-PL" sz="3200" dirty="0" err="1"/>
              <a:t>species</a:t>
            </a:r>
            <a:r>
              <a:rPr lang="pl-PL" sz="3200" dirty="0"/>
              <a:t>: 8-14 </a:t>
            </a:r>
            <a:r>
              <a:rPr lang="pl-PL" sz="3200" dirty="0" err="1"/>
              <a:t>millions</a:t>
            </a:r>
            <a:endParaRPr lang="pl-PL" sz="3200" dirty="0"/>
          </a:p>
          <a:p>
            <a:r>
              <a:rPr lang="pl-PL" sz="3200" dirty="0" err="1"/>
              <a:t>Species</a:t>
            </a:r>
            <a:r>
              <a:rPr lang="pl-PL" sz="3200" dirty="0"/>
              <a:t> </a:t>
            </a:r>
            <a:r>
              <a:rPr lang="pl-PL" sz="3200" dirty="0" err="1"/>
              <a:t>described</a:t>
            </a:r>
            <a:r>
              <a:rPr lang="pl-PL" sz="3200" dirty="0"/>
              <a:t>: 1.8 </a:t>
            </a:r>
            <a:r>
              <a:rPr lang="pl-PL" sz="3200" dirty="0" err="1"/>
              <a:t>million</a:t>
            </a:r>
            <a:endParaRPr lang="pl-PL" sz="3200" dirty="0"/>
          </a:p>
          <a:p>
            <a:r>
              <a:rPr lang="pl-PL" sz="3200" dirty="0" err="1"/>
              <a:t>Species</a:t>
            </a:r>
            <a:r>
              <a:rPr lang="pl-PL" sz="3200" dirty="0"/>
              <a:t> </a:t>
            </a:r>
            <a:r>
              <a:rPr lang="pl-PL" sz="3200" dirty="0" err="1"/>
              <a:t>assessed</a:t>
            </a:r>
            <a:r>
              <a:rPr lang="pl-PL" sz="3200" dirty="0"/>
              <a:t>: 45,000</a:t>
            </a:r>
          </a:p>
          <a:p>
            <a:r>
              <a:rPr lang="pl-PL" sz="3200" dirty="0" err="1"/>
              <a:t>Species</a:t>
            </a:r>
            <a:r>
              <a:rPr lang="pl-PL" sz="3200" dirty="0"/>
              <a:t> in </a:t>
            </a:r>
            <a:r>
              <a:rPr lang="pl-PL" sz="3200" dirty="0" err="1"/>
              <a:t>danger</a:t>
            </a:r>
            <a:r>
              <a:rPr lang="pl-PL" sz="3200" dirty="0"/>
              <a:t>: 17,000 (38%)</a:t>
            </a:r>
          </a:p>
        </p:txBody>
      </p:sp>
    </p:spTree>
    <p:extLst>
      <p:ext uri="{BB962C8B-B14F-4D97-AF65-F5344CB8AC3E}">
        <p14:creationId xmlns:p14="http://schemas.microsoft.com/office/powerpoint/2010/main" val="6570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100" u="sng" dirty="0"/>
              <a:t>This system is designed to determine the relative risk of extinction</a:t>
            </a:r>
            <a:r>
              <a:rPr lang="en-AU" sz="3100" dirty="0"/>
              <a:t>, </a:t>
            </a:r>
            <a:endParaRPr lang="en-AU" sz="3100" dirty="0" smtClean="0"/>
          </a:p>
          <a:p>
            <a:r>
              <a:rPr lang="en-AU" sz="3100" dirty="0" smtClean="0"/>
              <a:t>and </a:t>
            </a:r>
            <a:r>
              <a:rPr lang="en-AU" sz="3100" u="sng" dirty="0"/>
              <a:t>the main purpose of the IUCN Red List is to catalogue </a:t>
            </a:r>
            <a:endParaRPr lang="en-AU" sz="3100" u="sng" dirty="0" smtClean="0"/>
          </a:p>
          <a:p>
            <a:r>
              <a:rPr lang="en-AU" sz="3100" u="sng" dirty="0" smtClean="0"/>
              <a:t>and </a:t>
            </a:r>
            <a:r>
              <a:rPr lang="en-AU" sz="3100" u="sng" dirty="0"/>
              <a:t>highlight those plants and animals that are facing a higher risk of global extinction </a:t>
            </a:r>
          </a:p>
          <a:p>
            <a:r>
              <a:rPr lang="en-AU" sz="3100" dirty="0" smtClean="0"/>
              <a:t>i.e. those listed as Critically Endangered, Endangered</a:t>
            </a:r>
            <a:endParaRPr lang="en-AU" sz="31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832648"/>
          </a:xfrm>
        </p:spPr>
        <p:txBody>
          <a:bodyPr>
            <a:noAutofit/>
          </a:bodyPr>
          <a:lstStyle/>
          <a:p>
            <a:r>
              <a:rPr lang="en-AU" sz="2700" dirty="0"/>
              <a:t>The IUCN Red List also includes information on plants, </a:t>
            </a:r>
            <a:r>
              <a:rPr lang="en-AU" sz="2700" dirty="0" smtClean="0"/>
              <a:t>fungi </a:t>
            </a:r>
            <a:r>
              <a:rPr lang="en-AU" sz="2700" dirty="0"/>
              <a:t>and animals </a:t>
            </a:r>
            <a:r>
              <a:rPr lang="en-AU" sz="2700" dirty="0" smtClean="0"/>
              <a:t>that </a:t>
            </a:r>
            <a:r>
              <a:rPr lang="en-AU" sz="2700" dirty="0"/>
              <a:t>are categorized as Extinct or Extinct in the Wild; </a:t>
            </a:r>
            <a:endParaRPr lang="en-AU" sz="2700" dirty="0" smtClean="0"/>
          </a:p>
          <a:p>
            <a:r>
              <a:rPr lang="en-AU" sz="2700" dirty="0" smtClean="0"/>
              <a:t>and </a:t>
            </a:r>
            <a:r>
              <a:rPr lang="en-AU" sz="2700" dirty="0"/>
              <a:t>on plants, fungi and animals that are either close to meeting the threatened thresholds or </a:t>
            </a:r>
            <a:endParaRPr lang="en-AU" sz="2700" dirty="0" smtClean="0"/>
          </a:p>
          <a:p>
            <a:r>
              <a:rPr lang="en-AU" sz="2700" dirty="0" smtClean="0"/>
              <a:t>that </a:t>
            </a:r>
            <a:r>
              <a:rPr lang="en-AU" sz="2700" dirty="0"/>
              <a:t>would be threatened were it not for an ongoing taxon-specific conservation programme (i.e., are Near </a:t>
            </a:r>
            <a:r>
              <a:rPr lang="en-AU" sz="2700" dirty="0" smtClean="0"/>
              <a:t>Threatened)</a:t>
            </a:r>
            <a:endParaRPr lang="en-AU" sz="27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332656"/>
            <a:ext cx="6400800" cy="5417840"/>
          </a:xfrm>
        </p:spPr>
        <p:txBody>
          <a:bodyPr>
            <a:noAutofit/>
          </a:bodyPr>
          <a:lstStyle/>
          <a:p>
            <a:r>
              <a:rPr lang="pl-PL" sz="3100" dirty="0" err="1" smtClean="0"/>
              <a:t>Background</a:t>
            </a:r>
            <a:endParaRPr lang="pl-PL" sz="3100" dirty="0" smtClean="0"/>
          </a:p>
          <a:p>
            <a:r>
              <a:rPr lang="pl-PL" sz="3100" dirty="0" smtClean="0"/>
              <a:t>Definition</a:t>
            </a:r>
            <a:r>
              <a:rPr lang="pl-PL" sz="3100" dirty="0"/>
              <a:t>, </a:t>
            </a:r>
            <a:endParaRPr lang="pl-PL" sz="3100" dirty="0" smtClean="0"/>
          </a:p>
          <a:p>
            <a:r>
              <a:rPr lang="pl-PL" sz="3100" dirty="0" err="1" smtClean="0"/>
              <a:t>Roles</a:t>
            </a:r>
            <a:endParaRPr lang="pl-PL" sz="3100" dirty="0" smtClean="0"/>
          </a:p>
          <a:p>
            <a:r>
              <a:rPr lang="pl-PL" sz="3100" dirty="0" smtClean="0"/>
              <a:t>and </a:t>
            </a:r>
            <a:r>
              <a:rPr lang="pl-PL" sz="3100" dirty="0" err="1" smtClean="0"/>
              <a:t>Functions</a:t>
            </a:r>
            <a:r>
              <a:rPr lang="pl-PL" sz="3100" dirty="0" smtClean="0"/>
              <a:t> </a:t>
            </a:r>
            <a:r>
              <a:rPr lang="pl-PL" sz="3100" dirty="0"/>
              <a:t>of </a:t>
            </a:r>
            <a:r>
              <a:rPr lang="pl-PL" sz="3100" dirty="0" err="1" smtClean="0"/>
              <a:t>RINGOs</a:t>
            </a:r>
            <a:r>
              <a:rPr lang="pl-PL" sz="3100" dirty="0" smtClean="0"/>
              <a:t> </a:t>
            </a:r>
            <a:endParaRPr lang="pl-PL" sz="3100" dirty="0" smtClean="0"/>
          </a:p>
          <a:p>
            <a:r>
              <a:rPr lang="pl-PL" sz="3200" dirty="0" err="1" smtClean="0"/>
              <a:t>secular</a:t>
            </a:r>
            <a:r>
              <a:rPr lang="pl-PL" sz="3200" dirty="0" smtClean="0"/>
              <a:t> </a:t>
            </a:r>
            <a:r>
              <a:rPr lang="pl-PL" sz="3200" dirty="0"/>
              <a:t>and </a:t>
            </a:r>
            <a:r>
              <a:rPr lang="pl-PL" sz="3200" dirty="0" err="1"/>
              <a:t>faith-</a:t>
            </a:r>
            <a:r>
              <a:rPr lang="pl-PL" sz="3200" dirty="0" err="1" smtClean="0"/>
              <a:t>based</a:t>
            </a:r>
            <a:endParaRPr lang="pl-PL" sz="3200" dirty="0"/>
          </a:p>
          <a:p>
            <a:r>
              <a:rPr lang="pl-PL" sz="3200" dirty="0" err="1" smtClean="0"/>
              <a:t>Secularism</a:t>
            </a:r>
            <a:r>
              <a:rPr lang="pl-PL" sz="3200" dirty="0" smtClean="0"/>
              <a:t> </a:t>
            </a:r>
            <a:r>
              <a:rPr lang="pl-PL" sz="3200" dirty="0" err="1"/>
              <a:t>is</a:t>
            </a:r>
            <a:r>
              <a:rPr lang="pl-PL" sz="3200" dirty="0"/>
              <a:t> not a </a:t>
            </a:r>
            <a:r>
              <a:rPr lang="pl-PL" sz="3200" dirty="0" err="1"/>
              <a:t>clear-cut</a:t>
            </a:r>
            <a:r>
              <a:rPr lang="pl-PL" sz="3200" dirty="0"/>
              <a:t> </a:t>
            </a:r>
            <a:r>
              <a:rPr lang="pl-PL" sz="3200" dirty="0" err="1"/>
              <a:t>concept</a:t>
            </a:r>
            <a:r>
              <a:rPr lang="pl-PL" sz="3200" dirty="0"/>
              <a:t> and </a:t>
            </a:r>
            <a:endParaRPr lang="pl-PL" sz="3200" dirty="0" smtClean="0"/>
          </a:p>
          <a:p>
            <a:r>
              <a:rPr lang="pl-PL" sz="3200" dirty="0" err="1" smtClean="0"/>
              <a:t>some</a:t>
            </a:r>
            <a:r>
              <a:rPr lang="pl-PL" sz="3200" dirty="0" smtClean="0"/>
              <a:t> </a:t>
            </a:r>
            <a:r>
              <a:rPr lang="pl-PL" sz="3200" dirty="0" err="1"/>
              <a:t>parts</a:t>
            </a:r>
            <a:r>
              <a:rPr lang="pl-PL" sz="3200" dirty="0"/>
              <a:t> of </a:t>
            </a:r>
            <a:r>
              <a:rPr lang="pl-PL" sz="3200" dirty="0" err="1"/>
              <a:t>it</a:t>
            </a:r>
            <a:r>
              <a:rPr lang="pl-PL" sz="3200" dirty="0"/>
              <a:t> go </a:t>
            </a:r>
            <a:r>
              <a:rPr lang="pl-PL" sz="3200" dirty="0" err="1"/>
              <a:t>back</a:t>
            </a:r>
            <a:r>
              <a:rPr lang="pl-PL" sz="3200" dirty="0"/>
              <a:t> to Judeo-Christian </a:t>
            </a:r>
            <a:r>
              <a:rPr lang="pl-PL" sz="3200" dirty="0" err="1"/>
              <a:t>origins</a:t>
            </a:r>
            <a:r>
              <a:rPr lang="pl-PL" sz="3200" dirty="0"/>
              <a:t>. </a:t>
            </a:r>
          </a:p>
          <a:p>
            <a:pPr marL="45720" indent="0">
              <a:buNone/>
            </a:pPr>
            <a:endParaRPr lang="pl-PL" sz="3200" dirty="0"/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  <a:p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6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err="1" smtClean="0"/>
              <a:t>Categories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6" name="Picture 2" descr="C:\Users\user\Desktop\iucn\endangered_species_structure_of_categoriesH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l="-5638" r="-5638"/>
          <a:stretch>
            <a:fillRect/>
          </a:stretch>
        </p:blipFill>
        <p:spPr bwMode="auto">
          <a:xfrm>
            <a:off x="1258888" y="0"/>
            <a:ext cx="6400800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/>
              <a:t>Four out of six of the </a:t>
            </a:r>
            <a:r>
              <a:rPr lang="en-AU" sz="3200" dirty="0" smtClean="0"/>
              <a:t>great ape </a:t>
            </a:r>
            <a:r>
              <a:rPr lang="en-AU" sz="3200" dirty="0"/>
              <a:t>species </a:t>
            </a:r>
            <a:endParaRPr lang="en-AU" sz="3200" dirty="0" smtClean="0"/>
          </a:p>
          <a:p>
            <a:r>
              <a:rPr lang="en-AU" sz="3200" dirty="0" smtClean="0"/>
              <a:t>are </a:t>
            </a:r>
            <a:r>
              <a:rPr lang="en-AU" sz="3200" dirty="0"/>
              <a:t>now Critically Endangered, after the Eastern Gorilla (Gorilla </a:t>
            </a:r>
            <a:r>
              <a:rPr lang="en-AU" sz="3200" dirty="0" err="1"/>
              <a:t>beringei</a:t>
            </a:r>
            <a:r>
              <a:rPr lang="en-AU" sz="3200" dirty="0"/>
              <a:t>) </a:t>
            </a:r>
            <a:endParaRPr lang="en-AU" sz="3200" dirty="0" smtClean="0"/>
          </a:p>
          <a:p>
            <a:r>
              <a:rPr lang="en-AU" sz="3200" u="sng" dirty="0" smtClean="0"/>
              <a:t>was </a:t>
            </a:r>
            <a:r>
              <a:rPr lang="en-AU" sz="3200" u="sng" dirty="0" err="1"/>
              <a:t>uplisted</a:t>
            </a:r>
            <a:r>
              <a:rPr lang="en-AU" sz="3200" u="sng" dirty="0"/>
              <a:t> from Endangered to Critically Endangered in 2016 </a:t>
            </a:r>
            <a:r>
              <a:rPr lang="en-AU" sz="3200" dirty="0"/>
              <a:t>due to an ongoing population decline. </a:t>
            </a:r>
            <a:endParaRPr lang="en-AU" sz="3200" dirty="0" smtClean="0"/>
          </a:p>
          <a:p>
            <a:r>
              <a:rPr lang="en-AU" sz="3200" dirty="0" smtClean="0"/>
              <a:t>If </a:t>
            </a:r>
            <a:r>
              <a:rPr lang="en-AU" sz="3200" dirty="0"/>
              <a:t>this </a:t>
            </a:r>
            <a:r>
              <a:rPr lang="en-AU" sz="3200" dirty="0" smtClean="0"/>
              <a:t>continues, </a:t>
            </a:r>
            <a:r>
              <a:rPr lang="en-AU" sz="3200" dirty="0"/>
              <a:t>around 93% of Eastern Gorillas will be gone by 2054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Gorilla_beringei_Intu_Boedhihartono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 b="904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8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4000" dirty="0"/>
              <a:t>Previously listed as Endangered, the Giant Panda has now been assessed as Vulnerable/Sensitive, </a:t>
            </a:r>
            <a:endParaRPr lang="en-AU" sz="4000" dirty="0" smtClean="0"/>
          </a:p>
          <a:p>
            <a:r>
              <a:rPr lang="en-AU" sz="4000" dirty="0" smtClean="0"/>
              <a:t>as </a:t>
            </a:r>
            <a:r>
              <a:rPr lang="en-AU" sz="4000" dirty="0"/>
              <a:t>its population has grown due to </a:t>
            </a:r>
            <a:endParaRPr lang="en-AU" sz="4000" dirty="0" smtClean="0"/>
          </a:p>
          <a:p>
            <a:r>
              <a:rPr lang="en-AU" sz="4000" dirty="0" smtClean="0"/>
              <a:t>effective </a:t>
            </a:r>
            <a:r>
              <a:rPr lang="en-AU" sz="4000" dirty="0"/>
              <a:t>forest protection and reforestation. 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0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2800" dirty="0"/>
              <a:t>The improved status confirms that the Chinese government's efforts to conserve this species are effective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However</a:t>
            </a:r>
            <a:r>
              <a:rPr lang="en-AU" sz="2800" dirty="0"/>
              <a:t>, climate change is predicted to eliminate more than 35% of the Panda's bamboo habitat in the next 80 </a:t>
            </a:r>
            <a:r>
              <a:rPr lang="en-AU" sz="2800" dirty="0" smtClean="0"/>
              <a:t>years. </a:t>
            </a:r>
          </a:p>
          <a:p>
            <a:r>
              <a:rPr lang="en-AU" sz="2800" dirty="0" smtClean="0"/>
              <a:t>The </a:t>
            </a:r>
            <a:r>
              <a:rPr lang="en-AU" sz="2800" dirty="0"/>
              <a:t>Chinese government's plan to expand existing conservation policy for the species is a positive step and </a:t>
            </a:r>
            <a:endParaRPr lang="en-AU" sz="2800" dirty="0" smtClean="0"/>
          </a:p>
          <a:p>
            <a:r>
              <a:rPr lang="en-AU" sz="2800" dirty="0" smtClean="0"/>
              <a:t>must </a:t>
            </a:r>
            <a:r>
              <a:rPr lang="en-AU" sz="2800" dirty="0"/>
              <a:t>be strongly supported to ensure its effective implementation.</a:t>
            </a:r>
            <a:endParaRPr lang="en-AU" sz="2800" dirty="0" smtClean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99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229200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greenpeace-logo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4" r="-11404"/>
          <a:stretch>
            <a:fillRect/>
          </a:stretch>
        </p:blipFill>
        <p:spPr>
          <a:xfrm>
            <a:off x="1115616" y="620688"/>
            <a:ext cx="6400800" cy="5184576"/>
          </a:xfrm>
        </p:spPr>
      </p:pic>
    </p:spTree>
    <p:extLst>
      <p:ext uri="{BB962C8B-B14F-4D97-AF65-F5344CB8AC3E}">
        <p14:creationId xmlns:p14="http://schemas.microsoft.com/office/powerpoint/2010/main" val="34372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gre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81" b="-35781"/>
          <a:stretch>
            <a:fillRect/>
          </a:stretch>
        </p:blipFill>
        <p:spPr>
          <a:xfrm>
            <a:off x="1258888" y="188913"/>
            <a:ext cx="6400800" cy="6048399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1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4000" dirty="0" err="1"/>
              <a:t>Being</a:t>
            </a:r>
            <a:r>
              <a:rPr lang="pl-PL" sz="4000" dirty="0"/>
              <a:t> the </a:t>
            </a:r>
            <a:r>
              <a:rPr lang="pl-PL" sz="4000" dirty="0" err="1"/>
              <a:t>largest</a:t>
            </a:r>
            <a:r>
              <a:rPr lang="pl-PL" sz="4000" dirty="0"/>
              <a:t> and most </a:t>
            </a:r>
            <a:r>
              <a:rPr lang="pl-PL" sz="4000" dirty="0" err="1"/>
              <a:t>influential</a:t>
            </a:r>
            <a:r>
              <a:rPr lang="pl-PL" sz="4000" dirty="0"/>
              <a:t> </a:t>
            </a:r>
            <a:r>
              <a:rPr lang="pl-PL" sz="4000" dirty="0" err="1"/>
              <a:t>international</a:t>
            </a:r>
            <a:r>
              <a:rPr lang="pl-PL" sz="4000" dirty="0"/>
              <a:t> </a:t>
            </a:r>
            <a:r>
              <a:rPr lang="pl-PL" sz="4000" dirty="0" err="1"/>
              <a:t>environmental</a:t>
            </a:r>
            <a:r>
              <a:rPr lang="pl-PL" sz="4000" dirty="0"/>
              <a:t> </a:t>
            </a:r>
            <a:r>
              <a:rPr lang="pl-PL" sz="4000" dirty="0" err="1"/>
              <a:t>organization</a:t>
            </a:r>
            <a:r>
              <a:rPr lang="pl-PL" sz="4000" dirty="0"/>
              <a:t>, </a:t>
            </a:r>
            <a:endParaRPr lang="pl-PL" sz="4000" dirty="0" smtClean="0"/>
          </a:p>
          <a:p>
            <a:r>
              <a:rPr lang="pl-PL" sz="4000" dirty="0" err="1" smtClean="0"/>
              <a:t>Greenpeace</a:t>
            </a:r>
            <a:r>
              <a:rPr lang="pl-PL" sz="4000" dirty="0" smtClean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also</a:t>
            </a:r>
            <a:r>
              <a:rPr lang="pl-PL" sz="4000" dirty="0"/>
              <a:t> </a:t>
            </a:r>
            <a:r>
              <a:rPr lang="pl-PL" sz="4000" dirty="0" err="1"/>
              <a:t>known</a:t>
            </a:r>
            <a:r>
              <a:rPr lang="pl-PL" sz="4000" dirty="0"/>
              <a:t> as a </a:t>
            </a:r>
            <a:r>
              <a:rPr lang="pl-PL" sz="4000" dirty="0" err="1" smtClean="0"/>
              <a:t>signicant</a:t>
            </a:r>
            <a:r>
              <a:rPr lang="pl-PL" sz="4000" dirty="0" smtClean="0"/>
              <a:t> </a:t>
            </a:r>
            <a:r>
              <a:rPr lang="pl-PL" sz="4000" dirty="0" err="1"/>
              <a:t>pacifist</a:t>
            </a:r>
            <a:r>
              <a:rPr lang="pl-PL" sz="4000" dirty="0"/>
              <a:t> </a:t>
            </a:r>
            <a:r>
              <a:rPr lang="pl-PL" sz="4000" dirty="0" err="1" smtClean="0"/>
              <a:t>organization</a:t>
            </a:r>
            <a:endParaRPr lang="pl-PL" sz="4000" dirty="0" smtClean="0"/>
          </a:p>
          <a:p>
            <a:endParaRPr lang="pl-PL" sz="40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History</a:t>
            </a:r>
            <a:endParaRPr lang="pl-PL" sz="3200" dirty="0" smtClean="0"/>
          </a:p>
          <a:p>
            <a:r>
              <a:rPr lang="pl-PL" sz="3200" dirty="0"/>
              <a:t>In 1971, a small </a:t>
            </a:r>
            <a:r>
              <a:rPr lang="pl-PL" sz="3200" dirty="0" err="1"/>
              <a:t>group</a:t>
            </a:r>
            <a:r>
              <a:rPr lang="pl-PL" sz="3200" dirty="0"/>
              <a:t> of </a:t>
            </a:r>
            <a:r>
              <a:rPr lang="pl-PL" sz="3200" dirty="0" err="1"/>
              <a:t>activists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smtClean="0"/>
              <a:t>set </a:t>
            </a:r>
            <a:r>
              <a:rPr lang="pl-PL" sz="3200" dirty="0" err="1"/>
              <a:t>sail</a:t>
            </a:r>
            <a:r>
              <a:rPr lang="pl-PL" sz="3200" dirty="0"/>
              <a:t> to the </a:t>
            </a:r>
            <a:r>
              <a:rPr lang="pl-PL" sz="3200" dirty="0" err="1"/>
              <a:t>Amchitka</a:t>
            </a:r>
            <a:r>
              <a:rPr lang="pl-PL" sz="3200" dirty="0"/>
              <a:t> </a:t>
            </a:r>
            <a:r>
              <a:rPr lang="pl-PL" sz="3200" dirty="0" err="1"/>
              <a:t>island</a:t>
            </a:r>
            <a:r>
              <a:rPr lang="pl-PL" sz="3200" dirty="0"/>
              <a:t> off Alaska </a:t>
            </a:r>
            <a:endParaRPr lang="pl-PL" sz="3200" dirty="0" smtClean="0"/>
          </a:p>
          <a:p>
            <a:r>
              <a:rPr lang="pl-PL" sz="3200" dirty="0" smtClean="0"/>
              <a:t>to </a:t>
            </a:r>
            <a:r>
              <a:rPr lang="pl-PL" sz="3200" dirty="0" err="1"/>
              <a:t>try</a:t>
            </a:r>
            <a:r>
              <a:rPr lang="pl-PL" sz="3200" dirty="0"/>
              <a:t> and stop a US </a:t>
            </a:r>
            <a:r>
              <a:rPr lang="pl-PL" sz="3200" dirty="0" err="1"/>
              <a:t>nuclear</a:t>
            </a:r>
            <a:r>
              <a:rPr lang="pl-PL" sz="3200" dirty="0"/>
              <a:t> </a:t>
            </a:r>
            <a:r>
              <a:rPr lang="pl-PL" sz="3200" dirty="0" err="1"/>
              <a:t>weapons</a:t>
            </a:r>
            <a:r>
              <a:rPr lang="pl-PL" sz="3200" dirty="0"/>
              <a:t> </a:t>
            </a:r>
            <a:r>
              <a:rPr lang="pl-PL" sz="3200" dirty="0" smtClean="0"/>
              <a:t>test</a:t>
            </a:r>
          </a:p>
          <a:p>
            <a:r>
              <a:rPr lang="pl-PL" sz="3200" dirty="0"/>
              <a:t>M</a:t>
            </a:r>
            <a:r>
              <a:rPr lang="pl-PL" sz="3200" dirty="0" smtClean="0"/>
              <a:t>oney </a:t>
            </a:r>
            <a:r>
              <a:rPr lang="pl-PL" sz="3200" dirty="0"/>
              <a:t>for the </a:t>
            </a:r>
            <a:r>
              <a:rPr lang="pl-PL" sz="3200" dirty="0" err="1"/>
              <a:t>mission</a:t>
            </a:r>
            <a:r>
              <a:rPr lang="pl-PL" sz="3200" dirty="0"/>
              <a:t> was </a:t>
            </a:r>
            <a:r>
              <a:rPr lang="pl-PL" sz="3200" dirty="0" err="1"/>
              <a:t>raised</a:t>
            </a:r>
            <a:r>
              <a:rPr lang="pl-PL" sz="3200" dirty="0"/>
              <a:t> with a </a:t>
            </a:r>
            <a:r>
              <a:rPr lang="pl-PL" sz="3200" dirty="0" err="1" smtClean="0"/>
              <a:t>concert</a:t>
            </a:r>
            <a:endParaRPr lang="pl-PL" sz="3200" dirty="0" smtClean="0"/>
          </a:p>
          <a:p>
            <a:r>
              <a:rPr lang="pl-PL" sz="3200" dirty="0" err="1"/>
              <a:t>sixteen</a:t>
            </a:r>
            <a:r>
              <a:rPr lang="pl-PL" sz="3200" dirty="0"/>
              <a:t> </a:t>
            </a:r>
            <a:r>
              <a:rPr lang="pl-PL" sz="3200" dirty="0" err="1"/>
              <a:t>thousand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filled</a:t>
            </a:r>
            <a:r>
              <a:rPr lang="pl-PL" sz="3200" dirty="0"/>
              <a:t> </a:t>
            </a:r>
            <a:r>
              <a:rPr lang="pl-PL" sz="3200" dirty="0" err="1"/>
              <a:t>Vancouver’s</a:t>
            </a:r>
            <a:r>
              <a:rPr lang="pl-PL" sz="3200" dirty="0"/>
              <a:t> Pacific </a:t>
            </a:r>
            <a:r>
              <a:rPr lang="pl-PL" sz="3200" dirty="0" err="1"/>
              <a:t>Coliseum</a:t>
            </a:r>
            <a:r>
              <a:rPr lang="pl-PL" sz="3200" dirty="0"/>
              <a:t> </a:t>
            </a:r>
            <a:r>
              <a:rPr lang="pl-PL" sz="3200" dirty="0" err="1"/>
              <a:t>left</a:t>
            </a:r>
            <a:r>
              <a:rPr lang="pl-PL" sz="3200" dirty="0"/>
              <a:t> the </a:t>
            </a:r>
            <a:r>
              <a:rPr lang="pl-PL" sz="3200" dirty="0" err="1"/>
              <a:t>concert</a:t>
            </a:r>
            <a:r>
              <a:rPr lang="pl-PL" sz="3200" dirty="0"/>
              <a:t> </a:t>
            </a:r>
            <a:r>
              <a:rPr lang="pl-PL" sz="3200" dirty="0" err="1" smtClean="0"/>
              <a:t>entranced</a:t>
            </a:r>
            <a:endParaRPr lang="pl-PL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7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6264696"/>
          </a:xfrm>
        </p:spPr>
        <p:txBody>
          <a:bodyPr>
            <a:normAutofit lnSpcReduction="10000"/>
          </a:bodyPr>
          <a:lstStyle/>
          <a:p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old</a:t>
            </a:r>
            <a:r>
              <a:rPr lang="pl-PL" sz="3200" dirty="0"/>
              <a:t> </a:t>
            </a:r>
            <a:r>
              <a:rPr lang="pl-PL" sz="3200" dirty="0" err="1"/>
              <a:t>fishing</a:t>
            </a:r>
            <a:r>
              <a:rPr lang="pl-PL" sz="3200" dirty="0"/>
              <a:t> </a:t>
            </a:r>
            <a:r>
              <a:rPr lang="pl-PL" sz="3200" dirty="0" err="1"/>
              <a:t>boat</a:t>
            </a:r>
            <a:r>
              <a:rPr lang="pl-PL" sz="3200" dirty="0"/>
              <a:t> was </a:t>
            </a:r>
            <a:r>
              <a:rPr lang="pl-PL" sz="3200" dirty="0" err="1"/>
              <a:t>called</a:t>
            </a:r>
            <a:r>
              <a:rPr lang="pl-PL" sz="3200" dirty="0"/>
              <a:t> “The </a:t>
            </a:r>
            <a:r>
              <a:rPr lang="pl-PL" sz="3200" dirty="0" err="1"/>
              <a:t>Greenpeace</a:t>
            </a:r>
            <a:r>
              <a:rPr lang="pl-PL" sz="3200" dirty="0"/>
              <a:t>”. </a:t>
            </a:r>
            <a:endParaRPr lang="en-US" sz="3200" dirty="0">
              <a:solidFill>
                <a:srgbClr val="404040"/>
              </a:solidFill>
            </a:endParaRPr>
          </a:p>
          <a:p>
            <a:r>
              <a:rPr lang="en-US" sz="3200" dirty="0" smtClean="0">
                <a:solidFill>
                  <a:srgbClr val="404040"/>
                </a:solidFill>
              </a:rPr>
              <a:t>They </a:t>
            </a:r>
            <a:r>
              <a:rPr lang="en-US" sz="3200" dirty="0">
                <a:solidFill>
                  <a:srgbClr val="404040"/>
                </a:solidFill>
              </a:rPr>
              <a:t>choose the </a:t>
            </a:r>
            <a:r>
              <a:rPr lang="en-US" sz="3200" dirty="0" smtClean="0">
                <a:solidFill>
                  <a:srgbClr val="404040"/>
                </a:solidFill>
              </a:rPr>
              <a:t>name “</a:t>
            </a:r>
            <a:r>
              <a:rPr lang="en-US" sz="3200" dirty="0">
                <a:solidFill>
                  <a:srgbClr val="404040"/>
                </a:solidFill>
              </a:rPr>
              <a:t>Greenpeace</a:t>
            </a:r>
            <a:r>
              <a:rPr lang="en-US" sz="3200" dirty="0" smtClean="0">
                <a:solidFill>
                  <a:srgbClr val="404040"/>
                </a:solidFill>
              </a:rPr>
              <a:t>”: </a:t>
            </a:r>
          </a:p>
          <a:p>
            <a:r>
              <a:rPr lang="en-US" sz="3200" dirty="0" smtClean="0">
                <a:solidFill>
                  <a:srgbClr val="404040"/>
                </a:solidFill>
              </a:rPr>
              <a:t>summarize </a:t>
            </a:r>
            <a:r>
              <a:rPr lang="en-US" sz="3200" dirty="0">
                <a:solidFill>
                  <a:srgbClr val="404040"/>
                </a:solidFill>
              </a:rPr>
              <a:t>their two </a:t>
            </a:r>
            <a:r>
              <a:rPr lang="en-US" sz="3200" dirty="0" smtClean="0">
                <a:solidFill>
                  <a:srgbClr val="404040"/>
                </a:solidFill>
              </a:rPr>
              <a:t>concerns </a:t>
            </a:r>
            <a:r>
              <a:rPr lang="mr-IN" sz="3200" dirty="0" smtClean="0">
                <a:solidFill>
                  <a:srgbClr val="404040"/>
                </a:solidFill>
              </a:rPr>
              <a:t>–</a:t>
            </a:r>
            <a:endParaRPr lang="en-US" sz="3200" dirty="0" smtClean="0">
              <a:solidFill>
                <a:srgbClr val="404040"/>
              </a:solidFill>
            </a:endParaRPr>
          </a:p>
          <a:p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dirty="0">
                <a:solidFill>
                  <a:srgbClr val="404040"/>
                </a:solidFill>
              </a:rPr>
              <a:t>environment and </a:t>
            </a:r>
            <a:r>
              <a:rPr lang="en-US" sz="3200" dirty="0" smtClean="0">
                <a:solidFill>
                  <a:srgbClr val="404040"/>
                </a:solidFill>
              </a:rPr>
              <a:t>pacifism</a:t>
            </a:r>
          </a:p>
          <a:p>
            <a:r>
              <a:rPr lang="en-US" sz="3200" dirty="0" smtClean="0">
                <a:solidFill>
                  <a:srgbClr val="404040"/>
                </a:solidFill>
              </a:rPr>
              <a:t>These </a:t>
            </a:r>
            <a:r>
              <a:rPr lang="en-US" sz="3200" dirty="0">
                <a:solidFill>
                  <a:srgbClr val="404040"/>
                </a:solidFill>
              </a:rPr>
              <a:t>activists, the founders of Greenpeace, believed a few people could make a difference. </a:t>
            </a:r>
            <a:endParaRPr lang="en-US" sz="3200" dirty="0" smtClean="0">
              <a:solidFill>
                <a:srgbClr val="404040"/>
              </a:solidFill>
            </a:endParaRPr>
          </a:p>
          <a:p>
            <a:r>
              <a:rPr lang="en-US" sz="3200" dirty="0" smtClean="0">
                <a:solidFill>
                  <a:srgbClr val="404040"/>
                </a:solidFill>
              </a:rPr>
              <a:t>Nowadays</a:t>
            </a:r>
            <a:r>
              <a:rPr lang="en-US" sz="3200" dirty="0">
                <a:solidFill>
                  <a:srgbClr val="404040"/>
                </a:solidFill>
              </a:rPr>
              <a:t>, Greenpeace has 2.8 million supporters worldwide and exists in 41 countries</a:t>
            </a:r>
            <a:r>
              <a:rPr lang="en-US" sz="3200" dirty="0" smtClean="0">
                <a:solidFill>
                  <a:srgbClr val="404040"/>
                </a:solidFill>
              </a:rPr>
              <a:t>.</a:t>
            </a: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7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332656"/>
            <a:ext cx="6400800" cy="5417840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FBOs</a:t>
            </a:r>
            <a:r>
              <a:rPr lang="pl-PL" sz="3200" dirty="0" smtClean="0"/>
              <a:t>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/>
              <a:t>groups</a:t>
            </a:r>
            <a:r>
              <a:rPr lang="pl-PL" sz="3200" dirty="0"/>
              <a:t> </a:t>
            </a:r>
            <a:r>
              <a:rPr lang="pl-PL" sz="3200" dirty="0" err="1"/>
              <a:t>which</a:t>
            </a:r>
            <a:r>
              <a:rPr lang="pl-PL" sz="3200" dirty="0"/>
              <a:t> </a:t>
            </a:r>
            <a:r>
              <a:rPr lang="pl-PL" sz="3200" dirty="0" err="1"/>
              <a:t>sustain</a:t>
            </a:r>
            <a:r>
              <a:rPr lang="pl-PL" sz="3200" dirty="0"/>
              <a:t> </a:t>
            </a:r>
            <a:r>
              <a:rPr lang="pl-PL" sz="3200" u="sng" dirty="0" err="1"/>
              <a:t>certain</a:t>
            </a:r>
            <a:r>
              <a:rPr lang="pl-PL" sz="3200" u="sng" dirty="0"/>
              <a:t> </a:t>
            </a:r>
            <a:r>
              <a:rPr lang="pl-PL" sz="3200" u="sng" dirty="0" err="1"/>
              <a:t>belief</a:t>
            </a:r>
            <a:r>
              <a:rPr lang="pl-PL" sz="3200" u="sng" dirty="0"/>
              <a:t> </a:t>
            </a:r>
            <a:r>
              <a:rPr lang="pl-PL" sz="3200" u="sng" dirty="0" err="1"/>
              <a:t>systems</a:t>
            </a:r>
            <a:r>
              <a:rPr lang="pl-PL" sz="3200" u="sng" dirty="0"/>
              <a:t> </a:t>
            </a:r>
            <a:r>
              <a:rPr lang="pl-PL" sz="3200" dirty="0"/>
              <a:t>by </a:t>
            </a:r>
            <a:endParaRPr lang="pl-PL" sz="3200" dirty="0" smtClean="0"/>
          </a:p>
          <a:p>
            <a:r>
              <a:rPr lang="pl-PL" sz="3200" dirty="0" err="1" smtClean="0"/>
              <a:t>facilitating</a:t>
            </a:r>
            <a:r>
              <a:rPr lang="pl-PL" sz="3200" dirty="0" smtClean="0"/>
              <a:t> </a:t>
            </a:r>
            <a:r>
              <a:rPr lang="pl-PL" sz="3200" dirty="0" err="1"/>
              <a:t>social</a:t>
            </a:r>
            <a:r>
              <a:rPr lang="pl-PL" sz="3200" dirty="0"/>
              <a:t> </a:t>
            </a:r>
            <a:r>
              <a:rPr lang="pl-PL" sz="3200" dirty="0" err="1"/>
              <a:t>interactions</a:t>
            </a:r>
            <a:r>
              <a:rPr lang="pl-PL" sz="3200" dirty="0"/>
              <a:t> </a:t>
            </a:r>
            <a:r>
              <a:rPr lang="pl-PL" sz="3200" dirty="0" err="1"/>
              <a:t>among</a:t>
            </a:r>
            <a:r>
              <a:rPr lang="pl-PL" sz="3200" dirty="0"/>
              <a:t> </a:t>
            </a:r>
            <a:r>
              <a:rPr lang="pl-PL" sz="3200" dirty="0" err="1"/>
              <a:t>like-minded</a:t>
            </a:r>
            <a:r>
              <a:rPr lang="pl-PL" sz="3200" dirty="0"/>
              <a:t> </a:t>
            </a:r>
            <a:r>
              <a:rPr lang="pl-PL" sz="3200" dirty="0" err="1"/>
              <a:t>people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2000" dirty="0"/>
              <a:t>J.-P. </a:t>
            </a:r>
            <a:r>
              <a:rPr lang="pl-PL" sz="2000" dirty="0" err="1"/>
              <a:t>Carvalho</a:t>
            </a:r>
            <a:r>
              <a:rPr lang="pl-PL" sz="2000" dirty="0"/>
              <a:t>, </a:t>
            </a:r>
            <a:r>
              <a:rPr lang="pl-PL" sz="2000" i="1" dirty="0" err="1"/>
              <a:t>Faith-Based</a:t>
            </a:r>
            <a:r>
              <a:rPr lang="pl-PL" sz="2000" i="1" dirty="0"/>
              <a:t> </a:t>
            </a:r>
            <a:r>
              <a:rPr lang="pl-PL" sz="2000" i="1" dirty="0" err="1"/>
              <a:t>Organizations</a:t>
            </a:r>
            <a:r>
              <a:rPr lang="pl-PL" sz="2000" i="1" dirty="0"/>
              <a:t> Preliminary and </a:t>
            </a:r>
            <a:r>
              <a:rPr lang="pl-PL" sz="2000" i="1" dirty="0" err="1"/>
              <a:t>incomplete</a:t>
            </a:r>
            <a:r>
              <a:rPr lang="pl-PL" sz="2000" i="1" dirty="0"/>
              <a:t> - do not </a:t>
            </a:r>
            <a:r>
              <a:rPr lang="pl-PL" sz="2000" i="1" dirty="0" err="1"/>
              <a:t>quote</a:t>
            </a:r>
            <a:r>
              <a:rPr lang="pl-PL" sz="2000" i="1" dirty="0"/>
              <a:t> </a:t>
            </a:r>
            <a:r>
              <a:rPr lang="pl-PL" sz="2000" i="1" dirty="0" err="1"/>
              <a:t>or</a:t>
            </a:r>
            <a:r>
              <a:rPr lang="pl-PL" sz="2000" i="1" dirty="0"/>
              <a:t> </a:t>
            </a:r>
            <a:r>
              <a:rPr lang="pl-PL" sz="2000" i="1" dirty="0" err="1"/>
              <a:t>cite</a:t>
            </a:r>
            <a:r>
              <a:rPr lang="pl-PL" sz="2000" dirty="0"/>
              <a:t>, </a:t>
            </a:r>
            <a:r>
              <a:rPr lang="pl-PL" sz="2000" dirty="0" smtClean="0"/>
              <a:t>2012</a:t>
            </a:r>
          </a:p>
          <a:p>
            <a:r>
              <a:rPr lang="pl-PL" sz="3200" dirty="0" err="1"/>
              <a:t>FBOs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an</a:t>
            </a:r>
            <a:r>
              <a:rPr lang="pl-PL" sz="3200" dirty="0"/>
              <a:t> </a:t>
            </a:r>
            <a:r>
              <a:rPr lang="pl-PL" sz="3200" dirty="0" err="1"/>
              <a:t>organization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has</a:t>
            </a:r>
            <a:r>
              <a:rPr lang="pl-PL" sz="3200" dirty="0"/>
              <a:t> </a:t>
            </a:r>
            <a:r>
              <a:rPr lang="pl-PL" sz="3200" dirty="0" err="1"/>
              <a:t>its</a:t>
            </a:r>
            <a:r>
              <a:rPr lang="pl-PL" sz="3200" dirty="0"/>
              <a:t> </a:t>
            </a:r>
            <a:r>
              <a:rPr lang="pl-PL" sz="3200" dirty="0" err="1"/>
              <a:t>mission</a:t>
            </a:r>
            <a:r>
              <a:rPr lang="pl-PL" sz="3200" dirty="0"/>
              <a:t> </a:t>
            </a:r>
            <a:r>
              <a:rPr lang="pl-PL" sz="3200" dirty="0" err="1"/>
              <a:t>based</a:t>
            </a:r>
            <a:r>
              <a:rPr lang="pl-PL" sz="3200" dirty="0"/>
              <a:t> in a </a:t>
            </a:r>
            <a:r>
              <a:rPr lang="pl-PL" sz="3200" dirty="0" err="1"/>
              <a:t>faith</a:t>
            </a:r>
            <a:r>
              <a:rPr lang="pl-PL" sz="3200" dirty="0"/>
              <a:t> system</a:t>
            </a:r>
            <a:r>
              <a:rPr lang="pl-PL" sz="3200" dirty="0"/>
              <a:t> </a:t>
            </a:r>
            <a:endParaRPr lang="pl-PL" sz="3200" dirty="0"/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  <a:p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9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381328"/>
          </a:xfrm>
        </p:spPr>
        <p:txBody>
          <a:bodyPr>
            <a:noAutofit/>
          </a:bodyPr>
          <a:lstStyle/>
          <a:p>
            <a:r>
              <a:rPr lang="pl-PL" sz="2800" dirty="0"/>
              <a:t>In 1985 French </a:t>
            </a:r>
            <a:r>
              <a:rPr lang="pl-PL" sz="2800" dirty="0" err="1"/>
              <a:t>agents</a:t>
            </a:r>
            <a:r>
              <a:rPr lang="pl-PL" sz="2800" dirty="0"/>
              <a:t> </a:t>
            </a:r>
            <a:r>
              <a:rPr lang="pl-PL" sz="2800" dirty="0" err="1"/>
              <a:t>attempted</a:t>
            </a:r>
            <a:r>
              <a:rPr lang="pl-PL" sz="2800" dirty="0"/>
              <a:t> to stop </a:t>
            </a:r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members</a:t>
            </a:r>
            <a:r>
              <a:rPr lang="pl-PL" sz="2800" dirty="0"/>
              <a:t> from </a:t>
            </a:r>
            <a:r>
              <a:rPr lang="pl-PL" sz="2800" dirty="0" err="1"/>
              <a:t>traveling</a:t>
            </a:r>
            <a:r>
              <a:rPr lang="pl-PL" sz="2800" dirty="0"/>
              <a:t> to </a:t>
            </a:r>
            <a:endParaRPr lang="pl-PL" sz="2800" dirty="0" smtClean="0"/>
          </a:p>
          <a:p>
            <a:r>
              <a:rPr lang="pl-PL" sz="2800" dirty="0" smtClean="0"/>
              <a:t>France </a:t>
            </a:r>
            <a:r>
              <a:rPr lang="pl-PL" sz="2800" dirty="0"/>
              <a:t>for a </a:t>
            </a:r>
            <a:r>
              <a:rPr lang="pl-PL" sz="2800" dirty="0" err="1"/>
              <a:t>demonstration</a:t>
            </a:r>
            <a:r>
              <a:rPr lang="pl-PL" sz="2800" dirty="0"/>
              <a:t> </a:t>
            </a:r>
            <a:r>
              <a:rPr lang="pl-PL" sz="2800" dirty="0" err="1"/>
              <a:t>against</a:t>
            </a:r>
            <a:r>
              <a:rPr lang="pl-PL" sz="2800" dirty="0"/>
              <a:t> the </a:t>
            </a:r>
            <a:r>
              <a:rPr lang="pl-PL" sz="2800" dirty="0" err="1"/>
              <a:t>nuclear</a:t>
            </a:r>
            <a:r>
              <a:rPr lang="pl-PL" sz="2800" dirty="0"/>
              <a:t> test in the </a:t>
            </a:r>
            <a:r>
              <a:rPr lang="pl-PL" sz="2800" dirty="0" err="1"/>
              <a:t>South</a:t>
            </a:r>
            <a:r>
              <a:rPr lang="pl-PL" sz="2800" dirty="0"/>
              <a:t> Pacific. </a:t>
            </a:r>
            <a:endParaRPr lang="pl-PL" sz="2800" dirty="0" smtClean="0"/>
          </a:p>
          <a:p>
            <a:r>
              <a:rPr lang="pl-PL" sz="2800" dirty="0" err="1" smtClean="0"/>
              <a:t>Their</a:t>
            </a:r>
            <a:r>
              <a:rPr lang="pl-PL" sz="2800" dirty="0" smtClean="0"/>
              <a:t> </a:t>
            </a:r>
            <a:r>
              <a:rPr lang="pl-PL" sz="2800" dirty="0" err="1"/>
              <a:t>ship</a:t>
            </a:r>
            <a:r>
              <a:rPr lang="pl-PL" sz="2800" dirty="0"/>
              <a:t> “</a:t>
            </a:r>
            <a:r>
              <a:rPr lang="pl-PL" sz="2800" dirty="0" err="1"/>
              <a:t>Rainbow</a:t>
            </a:r>
            <a:r>
              <a:rPr lang="pl-PL" sz="2800" dirty="0"/>
              <a:t> Warrior” was </a:t>
            </a:r>
            <a:r>
              <a:rPr lang="pl-PL" sz="2800" dirty="0" err="1"/>
              <a:t>bombed</a:t>
            </a:r>
            <a:r>
              <a:rPr lang="pl-PL" sz="2800" dirty="0"/>
              <a:t> in the port of Auckland in New </a:t>
            </a:r>
            <a:r>
              <a:rPr lang="pl-PL" sz="2800" dirty="0" err="1"/>
              <a:t>Zealand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The </a:t>
            </a:r>
            <a:r>
              <a:rPr lang="pl-PL" sz="2800" dirty="0"/>
              <a:t>French </a:t>
            </a:r>
            <a:r>
              <a:rPr lang="pl-PL" sz="2800" dirty="0" err="1"/>
              <a:t>government</a:t>
            </a:r>
            <a:r>
              <a:rPr lang="pl-PL" sz="2800" dirty="0"/>
              <a:t> </a:t>
            </a:r>
            <a:r>
              <a:rPr lang="pl-PL" sz="2800" dirty="0" err="1"/>
              <a:t>later</a:t>
            </a:r>
            <a:r>
              <a:rPr lang="pl-PL" sz="2800" dirty="0"/>
              <a:t> </a:t>
            </a:r>
            <a:r>
              <a:rPr lang="pl-PL" sz="2800" dirty="0" err="1"/>
              <a:t>paid</a:t>
            </a:r>
            <a:r>
              <a:rPr lang="pl-PL" sz="2800" dirty="0"/>
              <a:t> a </a:t>
            </a:r>
            <a:r>
              <a:rPr lang="pl-PL" sz="2800" dirty="0" err="1"/>
              <a:t>compensation</a:t>
            </a:r>
            <a:r>
              <a:rPr lang="pl-PL" sz="2800" dirty="0"/>
              <a:t> of USD 3.1 </a:t>
            </a:r>
            <a:r>
              <a:rPr lang="pl-PL" sz="2800" dirty="0" err="1"/>
              <a:t>million</a:t>
            </a:r>
            <a:r>
              <a:rPr lang="pl-PL" sz="2800" dirty="0"/>
              <a:t> </a:t>
            </a:r>
            <a:r>
              <a:rPr lang="pl-PL" sz="2800" dirty="0" err="1"/>
              <a:t>after</a:t>
            </a:r>
            <a:r>
              <a:rPr lang="pl-PL" sz="2800" dirty="0"/>
              <a:t> the </a:t>
            </a:r>
            <a:r>
              <a:rPr lang="pl-PL" sz="2800" dirty="0" err="1"/>
              <a:t>incident</a:t>
            </a:r>
            <a:r>
              <a:rPr lang="pl-PL" sz="2800" dirty="0"/>
              <a:t> was </a:t>
            </a:r>
            <a:r>
              <a:rPr lang="pl-PL" sz="2800" dirty="0" err="1"/>
              <a:t>publicized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As </a:t>
            </a:r>
            <a:r>
              <a:rPr lang="pl-PL" sz="2800" dirty="0"/>
              <a:t>the </a:t>
            </a:r>
            <a:r>
              <a:rPr lang="pl-PL" sz="2800" dirty="0" err="1"/>
              <a:t>event</a:t>
            </a:r>
            <a:r>
              <a:rPr lang="pl-PL" sz="2800" dirty="0"/>
              <a:t> </a:t>
            </a:r>
            <a:r>
              <a:rPr lang="pl-PL" sz="2800" dirty="0" err="1"/>
              <a:t>caused</a:t>
            </a:r>
            <a:r>
              <a:rPr lang="pl-PL" sz="2800" dirty="0"/>
              <a:t> a </a:t>
            </a:r>
            <a:r>
              <a:rPr lang="pl-PL" sz="2800" dirty="0" err="1"/>
              <a:t>sensation</a:t>
            </a:r>
            <a:r>
              <a:rPr lang="pl-PL" sz="2800" dirty="0"/>
              <a:t>, </a:t>
            </a:r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received</a:t>
            </a:r>
            <a:r>
              <a:rPr lang="pl-PL" sz="2800" dirty="0"/>
              <a:t> much publicity</a:t>
            </a:r>
          </a:p>
        </p:txBody>
      </p:sp>
    </p:spTree>
    <p:extLst>
      <p:ext uri="{BB962C8B-B14F-4D97-AF65-F5344CB8AC3E}">
        <p14:creationId xmlns:p14="http://schemas.microsoft.com/office/powerpoint/2010/main" val="37617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381328"/>
          </a:xfrm>
        </p:spPr>
        <p:txBody>
          <a:bodyPr>
            <a:noAutofit/>
          </a:bodyPr>
          <a:lstStyle/>
          <a:p>
            <a:r>
              <a:rPr lang="pl-PL" sz="2800" dirty="0"/>
              <a:t>The major </a:t>
            </a:r>
            <a:r>
              <a:rPr lang="pl-PL" sz="2800" dirty="0" err="1"/>
              <a:t>activities</a:t>
            </a:r>
            <a:r>
              <a:rPr lang="pl-PL" sz="2800" dirty="0"/>
              <a:t> of </a:t>
            </a:r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to </a:t>
            </a:r>
            <a:r>
              <a:rPr lang="pl-PL" sz="2800" dirty="0" err="1"/>
              <a:t>prevent</a:t>
            </a:r>
            <a:r>
              <a:rPr lang="pl-PL" sz="2800" dirty="0"/>
              <a:t> </a:t>
            </a:r>
            <a:r>
              <a:rPr lang="pl-PL" sz="2800" dirty="0" err="1"/>
              <a:t>any</a:t>
            </a:r>
            <a:r>
              <a:rPr lang="pl-PL" sz="2800" dirty="0"/>
              <a:t> sort of </a:t>
            </a:r>
            <a:r>
              <a:rPr lang="pl-PL" sz="2800" dirty="0" err="1"/>
              <a:t>harm</a:t>
            </a:r>
            <a:r>
              <a:rPr lang="pl-PL" sz="2800" dirty="0"/>
              <a:t> </a:t>
            </a:r>
          </a:p>
          <a:p>
            <a:r>
              <a:rPr lang="pl-PL" sz="2800" dirty="0" smtClean="0"/>
              <a:t>and </a:t>
            </a:r>
            <a:r>
              <a:rPr lang="pl-PL" sz="2800" dirty="0" err="1"/>
              <a:t>bring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 </a:t>
            </a:r>
            <a:r>
              <a:rPr lang="pl-PL" sz="2800" dirty="0" err="1"/>
              <a:t>harmony</a:t>
            </a:r>
            <a:r>
              <a:rPr lang="pl-PL" sz="2800" dirty="0"/>
              <a:t> </a:t>
            </a:r>
            <a:r>
              <a:rPr lang="pl-PL" sz="2800" dirty="0" err="1"/>
              <a:t>between</a:t>
            </a:r>
            <a:r>
              <a:rPr lang="pl-PL" sz="2800" dirty="0"/>
              <a:t> men and </a:t>
            </a:r>
            <a:r>
              <a:rPr lang="pl-PL" sz="2800" dirty="0" err="1"/>
              <a:t>nature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 smtClean="0"/>
              <a:t>also</a:t>
            </a:r>
            <a:r>
              <a:rPr lang="pl-PL" sz="2800" dirty="0" smtClean="0"/>
              <a:t> </a:t>
            </a:r>
            <a:r>
              <a:rPr lang="pl-PL" sz="2800" dirty="0" err="1"/>
              <a:t>attempts</a:t>
            </a:r>
            <a:r>
              <a:rPr lang="pl-PL" sz="2800" dirty="0"/>
              <a:t> to stop </a:t>
            </a:r>
            <a:r>
              <a:rPr lang="pl-PL" sz="2800" dirty="0" err="1"/>
              <a:t>toxic</a:t>
            </a:r>
            <a:r>
              <a:rPr lang="pl-PL" sz="2800" dirty="0"/>
              <a:t> chemicals </a:t>
            </a:r>
            <a:r>
              <a:rPr lang="pl-PL" sz="2800" dirty="0" smtClean="0"/>
              <a:t>from </a:t>
            </a:r>
            <a:r>
              <a:rPr lang="pl-PL" sz="2800" dirty="0" err="1" smtClean="0"/>
              <a:t>polluting</a:t>
            </a:r>
            <a:r>
              <a:rPr lang="pl-PL" sz="2800" dirty="0" smtClean="0"/>
              <a:t> the environment</a:t>
            </a:r>
          </a:p>
          <a:p>
            <a:r>
              <a:rPr lang="pl-PL" sz="2800" dirty="0" err="1" smtClean="0"/>
              <a:t>Climatic</a:t>
            </a:r>
            <a:r>
              <a:rPr lang="pl-PL" sz="2800" dirty="0" smtClean="0"/>
              <a:t> </a:t>
            </a:r>
            <a:r>
              <a:rPr lang="pl-PL" sz="2800" dirty="0" err="1" smtClean="0"/>
              <a:t>changes</a:t>
            </a:r>
            <a:r>
              <a:rPr lang="pl-PL" sz="2800" dirty="0" smtClean="0"/>
              <a:t>, </a:t>
            </a:r>
          </a:p>
          <a:p>
            <a:r>
              <a:rPr lang="pl-PL" sz="2800" dirty="0" err="1" smtClean="0"/>
              <a:t>global</a:t>
            </a:r>
            <a:r>
              <a:rPr lang="pl-PL" sz="2800" dirty="0" smtClean="0"/>
              <a:t> </a:t>
            </a:r>
            <a:r>
              <a:rPr lang="pl-PL" sz="2800" dirty="0" err="1" smtClean="0"/>
              <a:t>warming</a:t>
            </a:r>
            <a:r>
              <a:rPr lang="pl-PL" sz="2800" dirty="0" smtClean="0"/>
              <a:t>,</a:t>
            </a:r>
          </a:p>
          <a:p>
            <a:r>
              <a:rPr lang="pl-PL" sz="2800" dirty="0" smtClean="0"/>
              <a:t> and </a:t>
            </a:r>
            <a:r>
              <a:rPr lang="pl-PL" sz="2800" dirty="0" err="1" smtClean="0"/>
              <a:t>opposing</a:t>
            </a:r>
            <a:r>
              <a:rPr lang="pl-PL" sz="2800" dirty="0" smtClean="0"/>
              <a:t> </a:t>
            </a:r>
            <a:r>
              <a:rPr lang="pl-PL" sz="2800" dirty="0" err="1"/>
              <a:t>genetically</a:t>
            </a:r>
            <a:r>
              <a:rPr lang="pl-PL" sz="2800" dirty="0"/>
              <a:t> </a:t>
            </a:r>
            <a:r>
              <a:rPr lang="pl-PL" sz="2800" dirty="0" err="1"/>
              <a:t>modified</a:t>
            </a:r>
            <a:r>
              <a:rPr lang="pl-PL" sz="2800" dirty="0"/>
              <a:t> (GM) </a:t>
            </a:r>
            <a:r>
              <a:rPr lang="pl-PL" sz="2800" dirty="0" err="1" smtClean="0"/>
              <a:t>foods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pl-PL" sz="2800" dirty="0" err="1" smtClean="0"/>
              <a:t>also</a:t>
            </a:r>
            <a:r>
              <a:rPr lang="pl-PL" sz="2800" dirty="0" smtClean="0"/>
              <a:t> part of </a:t>
            </a:r>
            <a:r>
              <a:rPr lang="pl-PL" sz="2800" dirty="0" err="1" smtClean="0"/>
              <a:t>Greenpeace’s</a:t>
            </a:r>
            <a:r>
              <a:rPr lang="pl-PL" sz="2800" dirty="0" smtClean="0"/>
              <a:t> agenda 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857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381328"/>
          </a:xfrm>
        </p:spPr>
        <p:txBody>
          <a:bodyPr>
            <a:noAutofit/>
          </a:bodyPr>
          <a:lstStyle/>
          <a:p>
            <a:r>
              <a:rPr lang="pl-PL" sz="2800" dirty="0" err="1"/>
              <a:t>https</a:t>
            </a:r>
            <a:r>
              <a:rPr lang="pl-PL" sz="2800" dirty="0"/>
              <a:t>://</a:t>
            </a:r>
            <a:r>
              <a:rPr lang="pl-PL" sz="2800" dirty="0" err="1"/>
              <a:t>www.youtube.com</a:t>
            </a:r>
            <a:r>
              <a:rPr lang="pl-PL" sz="2800" dirty="0"/>
              <a:t>/</a:t>
            </a:r>
            <a:r>
              <a:rPr lang="pl-PL" sz="2800" dirty="0" err="1"/>
              <a:t>watch?v</a:t>
            </a:r>
            <a:r>
              <a:rPr lang="pl-PL" sz="2800" dirty="0"/>
              <a:t>=</a:t>
            </a:r>
            <a:r>
              <a:rPr lang="pl-PL" sz="2800" dirty="0" err="1"/>
              <a:t>wNN</a:t>
            </a:r>
            <a:r>
              <a:rPr lang="pl-PL" sz="2800" dirty="0"/>
              <a:t>-</a:t>
            </a:r>
            <a:r>
              <a:rPr lang="pl-PL" sz="2800" dirty="0" err="1"/>
              <a:t>Yl</a:t>
            </a:r>
            <a:r>
              <a:rPr lang="pl-PL" sz="2800"/>
              <a:t>-SBTM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094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defRPr/>
            </a:pPr>
            <a:r>
              <a:rPr lang="en-AU" sz="5400" dirty="0" smtClean="0">
                <a:latin typeface="Calibri" charset="0"/>
              </a:rPr>
              <a:t>Issues</a:t>
            </a:r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r>
              <a:rPr lang="en-AU" sz="5400" dirty="0" smtClean="0"/>
              <a:t>Arctic</a:t>
            </a:r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r>
              <a:rPr lang="en-AU" sz="5400" dirty="0" smtClean="0"/>
              <a:t>Climate and Energy</a:t>
            </a:r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r>
              <a:rPr lang="en-AU" sz="5400" dirty="0" smtClean="0"/>
              <a:t>Forests </a:t>
            </a:r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r>
              <a:rPr lang="en-AU" sz="5400" dirty="0" smtClean="0"/>
              <a:t>Oceans</a:t>
            </a:r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endParaRPr lang="en-AU" sz="5400" u="sng" dirty="0" smtClean="0"/>
          </a:p>
          <a:p>
            <a:pPr>
              <a:lnSpc>
                <a:spcPct val="80000"/>
              </a:lnSpc>
              <a:spcBef>
                <a:spcPts val="550"/>
              </a:spcBef>
              <a:defRPr/>
            </a:pPr>
            <a:endParaRPr lang="en-AU" sz="3600" u="sng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art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9333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89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-459432"/>
            <a:ext cx="6400800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AU" sz="3200" dirty="0" smtClean="0"/>
          </a:p>
          <a:p>
            <a:pPr marL="45720" indent="0">
              <a:buNone/>
            </a:pPr>
            <a:r>
              <a:rPr lang="en-AU" sz="3200" dirty="0"/>
              <a:t>The Arctic is in danger. </a:t>
            </a:r>
            <a:endParaRPr lang="en-AU" sz="3200" dirty="0" smtClean="0"/>
          </a:p>
          <a:p>
            <a:pPr marL="45720" indent="0">
              <a:buNone/>
            </a:pPr>
            <a:r>
              <a:rPr lang="en-AU" sz="3200" dirty="0" smtClean="0"/>
              <a:t>The </a:t>
            </a:r>
            <a:r>
              <a:rPr lang="en-AU" sz="3200" dirty="0"/>
              <a:t>ice is retreating at an increasing speed, </a:t>
            </a:r>
            <a:endParaRPr lang="en-AU" sz="3200" dirty="0" smtClean="0"/>
          </a:p>
          <a:p>
            <a:pPr marL="45720" indent="0">
              <a:buNone/>
            </a:pPr>
            <a:r>
              <a:rPr lang="en-AU" sz="3200" dirty="0" smtClean="0"/>
              <a:t>clearing </a:t>
            </a:r>
            <a:r>
              <a:rPr lang="en-AU" sz="3200" dirty="0"/>
              <a:t>the path for oil companies </a:t>
            </a:r>
            <a:endParaRPr lang="en-AU" sz="3200" dirty="0" smtClean="0"/>
          </a:p>
          <a:p>
            <a:pPr marL="45720" indent="0">
              <a:buNone/>
            </a:pPr>
            <a:r>
              <a:rPr lang="en-AU" sz="3200" dirty="0" smtClean="0"/>
              <a:t>that </a:t>
            </a:r>
            <a:r>
              <a:rPr lang="en-AU" sz="3200" dirty="0"/>
              <a:t>see this catastrophe as a business opportunity. </a:t>
            </a:r>
            <a:endParaRPr lang="en-AU" sz="3200" dirty="0" smtClean="0"/>
          </a:p>
          <a:p>
            <a:pPr marL="45720" indent="0">
              <a:buNone/>
            </a:pPr>
            <a:r>
              <a:rPr lang="en-AU" sz="3200" dirty="0" smtClean="0"/>
              <a:t>Greenpeace </a:t>
            </a:r>
            <a:r>
              <a:rPr lang="en-AU" sz="3200" dirty="0"/>
              <a:t>campaigning to ban oil drilling and </a:t>
            </a:r>
          </a:p>
          <a:p>
            <a:pPr marL="45720" indent="0">
              <a:buNone/>
            </a:pPr>
            <a:r>
              <a:rPr lang="en-AU" sz="3200" dirty="0" smtClean="0"/>
              <a:t>destructive </a:t>
            </a:r>
            <a:r>
              <a:rPr lang="en-AU" sz="3200" dirty="0"/>
              <a:t>fishing in Arctic waters. 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24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en-US" sz="2300" dirty="0"/>
              <a:t>Climate change and the threats of nuclear energy are real. </a:t>
            </a:r>
            <a:endParaRPr lang="en-US" sz="2300" dirty="0" smtClean="0"/>
          </a:p>
          <a:p>
            <a:r>
              <a:rPr lang="en-US" sz="2300" dirty="0" smtClean="0"/>
              <a:t>That </a:t>
            </a:r>
            <a:r>
              <a:rPr lang="en-US" sz="2300" dirty="0"/>
              <a:t>is why Greenpeace works to bring about a clean and just energy future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Nuclear </a:t>
            </a:r>
            <a:r>
              <a:rPr lang="en-US" sz="2300" dirty="0"/>
              <a:t>development plague the ecosystems and communities they occupy with safety and health risks. </a:t>
            </a:r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/>
              <a:t>Energy [R]evolution is a set of ready-to-implement solutions that lead away from the dangers of climate chaos and nuclear meltdown. </a:t>
            </a:r>
            <a:endParaRPr lang="en-US" sz="2300" dirty="0" smtClean="0"/>
          </a:p>
          <a:p>
            <a:r>
              <a:rPr lang="en-US" sz="2300" dirty="0" smtClean="0"/>
              <a:t>It </a:t>
            </a:r>
            <a:r>
              <a:rPr lang="en-US" sz="2300" dirty="0"/>
              <a:t>is a vision of the clean and just energy future for everyone on the planet</a:t>
            </a:r>
            <a:endParaRPr lang="en-US" sz="23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en-AU" sz="2400" dirty="0"/>
              <a:t>With 80 per cent of the planet's ancient forests already lost or degraded</a:t>
            </a:r>
            <a:r>
              <a:rPr lang="en-AU" sz="2400" dirty="0" smtClean="0"/>
              <a:t>,</a:t>
            </a:r>
          </a:p>
          <a:p>
            <a:r>
              <a:rPr lang="en-AU" sz="2400" dirty="0" smtClean="0"/>
              <a:t> </a:t>
            </a:r>
            <a:r>
              <a:rPr lang="en-AU" sz="2400" dirty="0"/>
              <a:t>the need for increased protection of the world’s remaining forests is more urgent than ever. </a:t>
            </a:r>
            <a:endParaRPr lang="en-AU" sz="2400" dirty="0" smtClean="0"/>
          </a:p>
          <a:p>
            <a:r>
              <a:rPr lang="en-AU" sz="2400" dirty="0" smtClean="0"/>
              <a:t>Forests </a:t>
            </a:r>
            <a:r>
              <a:rPr lang="en-AU" sz="2400" dirty="0"/>
              <a:t>help stabilize the climate, </a:t>
            </a:r>
            <a:endParaRPr lang="en-AU" sz="2400" dirty="0" smtClean="0"/>
          </a:p>
          <a:p>
            <a:r>
              <a:rPr lang="en-AU" sz="2400" dirty="0" smtClean="0"/>
              <a:t>sustain </a:t>
            </a:r>
            <a:r>
              <a:rPr lang="en-AU" sz="2400" dirty="0"/>
              <a:t>life, </a:t>
            </a:r>
            <a:endParaRPr lang="en-AU" sz="2400" dirty="0" smtClean="0"/>
          </a:p>
          <a:p>
            <a:r>
              <a:rPr lang="en-AU" sz="2400" dirty="0" smtClean="0"/>
              <a:t>and </a:t>
            </a:r>
            <a:r>
              <a:rPr lang="en-AU" sz="2400" dirty="0"/>
              <a:t>are the source of culture for many </a:t>
            </a:r>
            <a:r>
              <a:rPr lang="en-AU" sz="2400" dirty="0" smtClean="0"/>
              <a:t>communities</a:t>
            </a:r>
            <a:r>
              <a:rPr lang="en-AU" sz="2400" dirty="0"/>
              <a:t>. </a:t>
            </a:r>
            <a:endParaRPr lang="en-AU" sz="2400" dirty="0" smtClean="0"/>
          </a:p>
          <a:p>
            <a:r>
              <a:rPr lang="en-AU" sz="2400" dirty="0" smtClean="0"/>
              <a:t>Greenpeace challenge </a:t>
            </a:r>
            <a:r>
              <a:rPr lang="en-AU" sz="2400" dirty="0"/>
              <a:t>the global marketplace</a:t>
            </a:r>
            <a:r>
              <a:rPr lang="en-AU" sz="2400" dirty="0" smtClean="0"/>
              <a:t>,</a:t>
            </a:r>
          </a:p>
          <a:p>
            <a:r>
              <a:rPr lang="en-AU" sz="2400" dirty="0" smtClean="0"/>
              <a:t>engage </a:t>
            </a:r>
            <a:r>
              <a:rPr lang="en-AU" sz="2400" dirty="0"/>
              <a:t>consumers, </a:t>
            </a:r>
            <a:endParaRPr lang="en-AU" sz="2400" dirty="0" smtClean="0"/>
          </a:p>
          <a:p>
            <a:r>
              <a:rPr lang="en-AU" sz="2400" dirty="0" smtClean="0"/>
              <a:t>pressure </a:t>
            </a:r>
            <a:r>
              <a:rPr lang="en-AU" sz="2400" dirty="0"/>
              <a:t>governments and </a:t>
            </a:r>
            <a:endParaRPr lang="en-AU" sz="2400" dirty="0" smtClean="0"/>
          </a:p>
          <a:p>
            <a:r>
              <a:rPr lang="en-AU" sz="2400" dirty="0" smtClean="0"/>
              <a:t>work </a:t>
            </a:r>
            <a:r>
              <a:rPr lang="en-AU" sz="2400" dirty="0"/>
              <a:t>with industry to protect the Boreal Forest, the Great Bear Rainforest and the Indonesian Rainforest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3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4941168"/>
            <a:ext cx="6512511" cy="1503040"/>
          </a:xfrm>
        </p:spPr>
        <p:txBody>
          <a:bodyPr/>
          <a:lstStyle/>
          <a:p>
            <a:r>
              <a:rPr lang="pl-PL" sz="2000" dirty="0"/>
              <a:t>A </a:t>
            </a:r>
            <a:r>
              <a:rPr lang="pl-PL" sz="2000" dirty="0" err="1"/>
              <a:t>Greenpeace</a:t>
            </a:r>
            <a:r>
              <a:rPr lang="pl-PL" sz="2000" dirty="0"/>
              <a:t> </a:t>
            </a:r>
            <a:r>
              <a:rPr lang="pl-PL" sz="2000" dirty="0" err="1"/>
              <a:t>activist</a:t>
            </a:r>
            <a:r>
              <a:rPr lang="pl-PL" sz="2000" dirty="0"/>
              <a:t> </a:t>
            </a:r>
            <a:r>
              <a:rPr lang="pl-PL" sz="2000" dirty="0" err="1"/>
              <a:t>dressed</a:t>
            </a:r>
            <a:r>
              <a:rPr lang="pl-PL" sz="2000" dirty="0"/>
              <a:t> as </a:t>
            </a:r>
            <a:r>
              <a:rPr lang="pl-PL" sz="2000" dirty="0" err="1"/>
              <a:t>an</a:t>
            </a:r>
            <a:r>
              <a:rPr lang="pl-PL" sz="2000" dirty="0"/>
              <a:t> orangutan </a:t>
            </a:r>
            <a:r>
              <a:rPr lang="pl-PL" sz="2000" dirty="0" err="1"/>
              <a:t>sits</a:t>
            </a:r>
            <a:r>
              <a:rPr lang="pl-PL" sz="2000" dirty="0"/>
              <a:t> in a '</a:t>
            </a:r>
            <a:r>
              <a:rPr lang="pl-PL" sz="2000" dirty="0" err="1"/>
              <a:t>nest</a:t>
            </a:r>
            <a:r>
              <a:rPr lang="pl-PL" sz="2000" dirty="0"/>
              <a:t>' in front of the </a:t>
            </a:r>
            <a:r>
              <a:rPr lang="pl-PL" sz="2000" dirty="0" err="1"/>
              <a:t>Nestlé</a:t>
            </a:r>
            <a:r>
              <a:rPr lang="pl-PL" sz="2000" dirty="0"/>
              <a:t> </a:t>
            </a:r>
            <a:r>
              <a:rPr lang="pl-PL" sz="2000" dirty="0" err="1"/>
              <a:t>headquarters</a:t>
            </a:r>
            <a:r>
              <a:rPr lang="pl-PL" sz="2000" dirty="0"/>
              <a:t> in Amsterdam, and </a:t>
            </a:r>
            <a:r>
              <a:rPr lang="pl-PL" sz="2000" dirty="0" err="1"/>
              <a:t>urges</a:t>
            </a:r>
            <a:r>
              <a:rPr lang="pl-PL" sz="2000" dirty="0"/>
              <a:t> the </a:t>
            </a:r>
            <a:r>
              <a:rPr lang="pl-PL" sz="2000" dirty="0" err="1"/>
              <a:t>company</a:t>
            </a:r>
            <a:r>
              <a:rPr lang="pl-PL" sz="2000" dirty="0"/>
              <a:t> to stop </a:t>
            </a:r>
            <a:r>
              <a:rPr lang="pl-PL" sz="2000" dirty="0" err="1"/>
              <a:t>using</a:t>
            </a:r>
            <a:r>
              <a:rPr lang="pl-PL" sz="2000" dirty="0"/>
              <a:t> palm </a:t>
            </a:r>
            <a:r>
              <a:rPr lang="pl-PL" sz="2000" dirty="0" err="1"/>
              <a:t>oil</a:t>
            </a:r>
            <a:r>
              <a:rPr lang="pl-PL" sz="2000" dirty="0"/>
              <a:t> from </a:t>
            </a:r>
            <a:r>
              <a:rPr lang="pl-PL" sz="2000" dirty="0" err="1"/>
              <a:t>rainforest</a:t>
            </a:r>
            <a:r>
              <a:rPr lang="pl-PL" sz="2000" dirty="0"/>
              <a:t> </a:t>
            </a:r>
            <a:r>
              <a:rPr lang="pl-PL" sz="2000" dirty="0" err="1"/>
              <a:t>destruction</a:t>
            </a:r>
            <a:r>
              <a:rPr lang="pl-PL" sz="1800" dirty="0"/>
              <a:t>.</a:t>
            </a:r>
            <a:endParaRPr lang="pl-PL" sz="1800" dirty="0" smtClean="0"/>
          </a:p>
        </p:txBody>
      </p:sp>
      <p:pic>
        <p:nvPicPr>
          <p:cNvPr id="3" name="Symbol zastępczy zawartości 2" descr="GP021L5_Web_size_with_credit_line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1" b="-15621"/>
          <a:stretch>
            <a:fillRect/>
          </a:stretch>
        </p:blipFill>
        <p:spPr>
          <a:xfrm>
            <a:off x="1259632" y="-531440"/>
            <a:ext cx="6400800" cy="6048399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5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03648" y="260648"/>
            <a:ext cx="6400800" cy="52292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 err="1">
                <a:latin typeface="Calibri"/>
                <a:cs typeface="Calibri"/>
              </a:rPr>
              <a:t>Greenpeace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exposed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Nestlé's</a:t>
            </a:r>
            <a:r>
              <a:rPr lang="pl-PL" sz="2800" dirty="0">
                <a:latin typeface="Calibri"/>
                <a:cs typeface="Calibri"/>
              </a:rPr>
              <a:t> role in </a:t>
            </a:r>
            <a:r>
              <a:rPr lang="pl-PL" sz="2800" dirty="0" err="1">
                <a:latin typeface="Calibri"/>
                <a:cs typeface="Calibri"/>
              </a:rPr>
              <a:t>driving</a:t>
            </a:r>
            <a:r>
              <a:rPr lang="pl-PL" sz="2800" dirty="0">
                <a:latin typeface="Calibri"/>
                <a:cs typeface="Calibri"/>
              </a:rPr>
              <a:t> the </a:t>
            </a:r>
            <a:r>
              <a:rPr lang="pl-PL" sz="2800" dirty="0" err="1">
                <a:latin typeface="Calibri"/>
                <a:cs typeface="Calibri"/>
              </a:rPr>
              <a:t>destruction</a:t>
            </a:r>
            <a:r>
              <a:rPr lang="pl-PL" sz="2800" dirty="0">
                <a:latin typeface="Calibri"/>
                <a:cs typeface="Calibri"/>
              </a:rPr>
              <a:t> of </a:t>
            </a:r>
            <a:r>
              <a:rPr lang="pl-PL" sz="2800" dirty="0" err="1">
                <a:latin typeface="Calibri"/>
                <a:cs typeface="Calibri"/>
              </a:rPr>
              <a:t>Indonesia's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rainforests</a:t>
            </a:r>
            <a:r>
              <a:rPr lang="pl-PL" sz="2800" dirty="0">
                <a:latin typeface="Calibri"/>
                <a:cs typeface="Calibri"/>
              </a:rPr>
              <a:t> with a </a:t>
            </a:r>
            <a:r>
              <a:rPr lang="pl-PL" sz="2800" dirty="0" err="1">
                <a:latin typeface="Calibri"/>
                <a:cs typeface="Calibri"/>
              </a:rPr>
              <a:t>global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campaign</a:t>
            </a:r>
            <a:r>
              <a:rPr lang="pl-PL" sz="2800" dirty="0">
                <a:latin typeface="Calibri"/>
                <a:cs typeface="Calibri"/>
              </a:rPr>
              <a:t>. </a:t>
            </a:r>
            <a:endParaRPr lang="pl-PL" sz="28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>
                <a:latin typeface="Calibri"/>
                <a:cs typeface="Calibri"/>
              </a:rPr>
              <a:t>Under </a:t>
            </a:r>
            <a:r>
              <a:rPr lang="pl-PL" sz="2800" dirty="0" err="1">
                <a:latin typeface="Calibri"/>
                <a:cs typeface="Calibri"/>
              </a:rPr>
              <a:t>its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new</a:t>
            </a:r>
            <a:r>
              <a:rPr lang="pl-PL" sz="2800" dirty="0">
                <a:latin typeface="Calibri"/>
                <a:cs typeface="Calibri"/>
              </a:rPr>
              <a:t> policy, </a:t>
            </a:r>
            <a:r>
              <a:rPr lang="pl-PL" sz="2800" dirty="0" err="1">
                <a:latin typeface="Calibri"/>
                <a:cs typeface="Calibri"/>
              </a:rPr>
              <a:t>announced</a:t>
            </a:r>
            <a:r>
              <a:rPr lang="pl-PL" sz="2800" dirty="0">
                <a:latin typeface="Calibri"/>
                <a:cs typeface="Calibri"/>
              </a:rPr>
              <a:t> in May 2010,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 err="1">
                <a:latin typeface="Calibri"/>
                <a:cs typeface="Calibri"/>
              </a:rPr>
              <a:t>Nestlé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committed</a:t>
            </a:r>
            <a:r>
              <a:rPr lang="pl-PL" sz="2800" dirty="0">
                <a:latin typeface="Calibri"/>
                <a:cs typeface="Calibri"/>
              </a:rPr>
              <a:t> to </a:t>
            </a:r>
            <a:r>
              <a:rPr lang="pl-PL" sz="2800" dirty="0" err="1">
                <a:latin typeface="Calibri"/>
                <a:cs typeface="Calibri"/>
              </a:rPr>
              <a:t>identify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smtClean="0">
                <a:latin typeface="Calibri"/>
                <a:cs typeface="Calibri"/>
              </a:rPr>
              <a:t>and </a:t>
            </a:r>
            <a:r>
              <a:rPr lang="pl-PL" sz="2800" dirty="0" err="1">
                <a:latin typeface="Calibri"/>
                <a:cs typeface="Calibri"/>
              </a:rPr>
              <a:t>exclude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companies</a:t>
            </a:r>
            <a:r>
              <a:rPr lang="pl-PL" sz="2800" dirty="0">
                <a:latin typeface="Calibri"/>
                <a:cs typeface="Calibri"/>
              </a:rPr>
              <a:t> from </a:t>
            </a:r>
            <a:r>
              <a:rPr lang="pl-PL" sz="2800" dirty="0" err="1">
                <a:latin typeface="Calibri"/>
                <a:cs typeface="Calibri"/>
              </a:rPr>
              <a:t>its</a:t>
            </a:r>
            <a:r>
              <a:rPr lang="pl-PL" sz="2800" dirty="0">
                <a:latin typeface="Calibri"/>
                <a:cs typeface="Calibri"/>
              </a:rPr>
              <a:t> </a:t>
            </a:r>
            <a:endParaRPr lang="pl-PL" sz="28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 err="1" smtClean="0">
                <a:latin typeface="Calibri"/>
                <a:cs typeface="Calibri"/>
              </a:rPr>
              <a:t>supply</a:t>
            </a:r>
            <a:r>
              <a:rPr lang="pl-PL" sz="2800" dirty="0" smtClean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chain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that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own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or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manage</a:t>
            </a:r>
            <a:r>
              <a:rPr lang="pl-PL" sz="2800" dirty="0">
                <a:latin typeface="Calibri"/>
                <a:cs typeface="Calibri"/>
              </a:rPr>
              <a:t> </a:t>
            </a:r>
            <a:endParaRPr lang="pl-PL" sz="28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 smtClean="0">
                <a:latin typeface="Calibri"/>
                <a:cs typeface="Calibri"/>
              </a:rPr>
              <a:t>“</a:t>
            </a:r>
            <a:r>
              <a:rPr lang="pl-PL" sz="2800" dirty="0">
                <a:latin typeface="Calibri"/>
                <a:cs typeface="Calibri"/>
              </a:rPr>
              <a:t>high </a:t>
            </a:r>
            <a:r>
              <a:rPr lang="pl-PL" sz="2800" dirty="0" err="1">
                <a:latin typeface="Calibri"/>
                <a:cs typeface="Calibri"/>
              </a:rPr>
              <a:t>risk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plantations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or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farms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linked</a:t>
            </a:r>
            <a:r>
              <a:rPr lang="pl-PL" sz="2800" dirty="0">
                <a:latin typeface="Calibri"/>
                <a:cs typeface="Calibri"/>
              </a:rPr>
              <a:t> to </a:t>
            </a:r>
            <a:r>
              <a:rPr lang="pl-PL" sz="2800" dirty="0" err="1" smtClean="0">
                <a:latin typeface="Calibri"/>
                <a:cs typeface="Calibri"/>
              </a:rPr>
              <a:t>deforestation</a:t>
            </a:r>
            <a:r>
              <a:rPr lang="pl-PL" sz="2800" dirty="0" smtClean="0">
                <a:latin typeface="Calibri"/>
                <a:cs typeface="Calibri"/>
              </a:rPr>
              <a:t>”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defRPr/>
            </a:pPr>
            <a:r>
              <a:rPr lang="pl-PL" sz="2800" dirty="0" err="1">
                <a:latin typeface="Calibri"/>
                <a:cs typeface="Calibri"/>
              </a:rPr>
              <a:t>This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exclusion</a:t>
            </a:r>
            <a:r>
              <a:rPr lang="pl-PL" sz="2800" dirty="0">
                <a:latin typeface="Calibri"/>
                <a:cs typeface="Calibri"/>
              </a:rPr>
              <a:t> applied to </a:t>
            </a:r>
            <a:r>
              <a:rPr lang="pl-PL" sz="2800" dirty="0" err="1">
                <a:latin typeface="Calibri"/>
                <a:cs typeface="Calibri"/>
              </a:rPr>
              <a:t>companies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dirty="0" err="1">
                <a:latin typeface="Calibri"/>
                <a:cs typeface="Calibri"/>
              </a:rPr>
              <a:t>such</a:t>
            </a:r>
            <a:r>
              <a:rPr lang="pl-PL" sz="2800" dirty="0">
                <a:latin typeface="Calibri"/>
                <a:cs typeface="Calibri"/>
              </a:rPr>
              <a:t> as </a:t>
            </a:r>
            <a:r>
              <a:rPr lang="pl-PL" sz="2800" dirty="0" err="1">
                <a:latin typeface="Calibri"/>
                <a:cs typeface="Calibri"/>
              </a:rPr>
              <a:t>Sinar</a:t>
            </a:r>
            <a:r>
              <a:rPr lang="pl-PL" sz="2800" dirty="0">
                <a:latin typeface="Calibri"/>
                <a:cs typeface="Calibri"/>
              </a:rPr>
              <a:t> Mas, </a:t>
            </a:r>
            <a:r>
              <a:rPr lang="pl-PL" sz="2800" dirty="0" err="1">
                <a:latin typeface="Calibri"/>
                <a:cs typeface="Calibri"/>
              </a:rPr>
              <a:t>Indonesia’s</a:t>
            </a:r>
            <a:r>
              <a:rPr lang="pl-PL" sz="2800" dirty="0">
                <a:latin typeface="Calibri"/>
                <a:cs typeface="Calibri"/>
              </a:rPr>
              <a:t> most </a:t>
            </a:r>
            <a:r>
              <a:rPr lang="pl-PL" sz="2800" dirty="0" err="1">
                <a:latin typeface="Calibri"/>
                <a:cs typeface="Calibri"/>
              </a:rPr>
              <a:t>notorious</a:t>
            </a:r>
            <a:r>
              <a:rPr lang="pl-PL" sz="2800" dirty="0">
                <a:latin typeface="Calibri"/>
                <a:cs typeface="Calibri"/>
              </a:rPr>
              <a:t> </a:t>
            </a:r>
            <a:r>
              <a:rPr lang="pl-PL" sz="2800" u="sng" dirty="0">
                <a:latin typeface="Calibri"/>
                <a:cs typeface="Calibri"/>
              </a:rPr>
              <a:t>palm </a:t>
            </a:r>
            <a:r>
              <a:rPr lang="pl-PL" sz="2800" u="sng" dirty="0" err="1">
                <a:latin typeface="Calibri"/>
                <a:cs typeface="Calibri"/>
              </a:rPr>
              <a:t>oil</a:t>
            </a:r>
            <a:r>
              <a:rPr lang="pl-PL" sz="2800" u="sng" dirty="0">
                <a:latin typeface="Calibri"/>
                <a:cs typeface="Calibri"/>
              </a:rPr>
              <a:t> </a:t>
            </a:r>
            <a:r>
              <a:rPr lang="pl-PL" sz="2800" u="sng" dirty="0" err="1">
                <a:latin typeface="Calibri"/>
                <a:cs typeface="Calibri"/>
              </a:rPr>
              <a:t>supplier</a:t>
            </a:r>
            <a:r>
              <a:rPr lang="pl-PL" sz="28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1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332656"/>
            <a:ext cx="6400800" cy="5417840"/>
          </a:xfrm>
        </p:spPr>
        <p:txBody>
          <a:bodyPr>
            <a:noAutofit/>
          </a:bodyPr>
          <a:lstStyle/>
          <a:p>
            <a:r>
              <a:rPr lang="pl-PL" sz="3200" dirty="0"/>
              <a:t>The UN </a:t>
            </a:r>
            <a:r>
              <a:rPr lang="pl-PL" sz="3200" dirty="0" err="1"/>
              <a:t>has</a:t>
            </a:r>
            <a:r>
              <a:rPr lang="pl-PL" sz="3200" dirty="0"/>
              <a:t> </a:t>
            </a:r>
            <a:r>
              <a:rPr lang="pl-PL" sz="3200" dirty="0" err="1"/>
              <a:t>been</a:t>
            </a:r>
            <a:r>
              <a:rPr lang="pl-PL" sz="3200" dirty="0"/>
              <a:t> </a:t>
            </a:r>
            <a:r>
              <a:rPr lang="pl-PL" sz="3200" dirty="0" err="1"/>
              <a:t>engaged</a:t>
            </a:r>
            <a:r>
              <a:rPr lang="pl-PL" sz="3200" dirty="0"/>
              <a:t> with a </a:t>
            </a:r>
            <a:r>
              <a:rPr lang="pl-PL" sz="3200" dirty="0" err="1"/>
              <a:t>Committee</a:t>
            </a:r>
            <a:r>
              <a:rPr lang="pl-PL" sz="3200" dirty="0"/>
              <a:t> of </a:t>
            </a:r>
            <a:r>
              <a:rPr lang="pl-PL" sz="3200" dirty="0" err="1"/>
              <a:t>Religious</a:t>
            </a:r>
            <a:r>
              <a:rPr lang="pl-PL" sz="3200" dirty="0"/>
              <a:t> </a:t>
            </a:r>
            <a:r>
              <a:rPr lang="pl-PL" sz="3200" dirty="0" err="1"/>
              <a:t>NGOs</a:t>
            </a:r>
            <a:r>
              <a:rPr lang="pl-PL" sz="3200" dirty="0"/>
              <a:t> </a:t>
            </a:r>
            <a:r>
              <a:rPr lang="pl-PL" sz="3200" dirty="0" err="1"/>
              <a:t>since</a:t>
            </a:r>
            <a:r>
              <a:rPr lang="pl-PL" sz="3200" dirty="0"/>
              <a:t> 1972, </a:t>
            </a:r>
            <a:endParaRPr lang="pl-PL" sz="3200" dirty="0" smtClean="0"/>
          </a:p>
          <a:p>
            <a:r>
              <a:rPr lang="pl-PL" sz="3200" dirty="0" err="1" smtClean="0"/>
              <a:t>uniting</a:t>
            </a:r>
            <a:r>
              <a:rPr lang="pl-PL" sz="3200" dirty="0" smtClean="0"/>
              <a:t> </a:t>
            </a:r>
            <a:r>
              <a:rPr lang="pl-PL" sz="3200" dirty="0" err="1"/>
              <a:t>organizations</a:t>
            </a:r>
            <a:r>
              <a:rPr lang="pl-PL" sz="3200" dirty="0"/>
              <a:t> </a:t>
            </a:r>
            <a:r>
              <a:rPr lang="pl-PL" sz="3200" dirty="0" err="1"/>
              <a:t>which</a:t>
            </a:r>
            <a:r>
              <a:rPr lang="pl-PL" sz="3200" dirty="0"/>
              <a:t> “...</a:t>
            </a:r>
            <a:r>
              <a:rPr lang="pl-PL" sz="3200" dirty="0" err="1"/>
              <a:t>define</a:t>
            </a:r>
            <a:r>
              <a:rPr lang="pl-PL" sz="3200" dirty="0"/>
              <a:t>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work</a:t>
            </a:r>
            <a:r>
              <a:rPr lang="pl-PL" sz="3200" dirty="0"/>
              <a:t> as </a:t>
            </a:r>
            <a:r>
              <a:rPr lang="pl-PL" sz="3200" dirty="0" err="1"/>
              <a:t>religious</a:t>
            </a:r>
            <a:r>
              <a:rPr lang="pl-PL" sz="3200" dirty="0"/>
              <a:t>, </a:t>
            </a:r>
            <a:r>
              <a:rPr lang="pl-PL" sz="3200" dirty="0" err="1"/>
              <a:t>spiritual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ethical</a:t>
            </a:r>
            <a:r>
              <a:rPr lang="pl-PL" sz="3200" dirty="0"/>
              <a:t> in </a:t>
            </a:r>
            <a:r>
              <a:rPr lang="pl-PL" sz="3200" dirty="0" err="1"/>
              <a:t>nature</a:t>
            </a:r>
            <a:r>
              <a:rPr lang="pl-PL" sz="3200" dirty="0"/>
              <a:t>”.</a:t>
            </a:r>
          </a:p>
          <a:p>
            <a:r>
              <a:rPr lang="pl-PL" sz="3200" u="sng" dirty="0">
                <a:hlinkClick r:id="rId3"/>
              </a:rPr>
              <a:t>https://rngos.wordpress.com/about/</a:t>
            </a:r>
            <a:endParaRPr lang="pl-PL" sz="3200" dirty="0"/>
          </a:p>
          <a:p>
            <a:endParaRPr lang="pl-PL" sz="3200" dirty="0"/>
          </a:p>
          <a:p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4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GP02192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9199"/>
          <a:stretch>
            <a:fillRect/>
          </a:stretch>
        </p:blipFill>
        <p:spPr>
          <a:xfrm>
            <a:off x="1403350" y="260350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9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pl-PL" sz="4000" dirty="0" err="1"/>
              <a:t>Greenpeace</a:t>
            </a:r>
            <a:r>
              <a:rPr lang="pl-PL" sz="4000" dirty="0"/>
              <a:t> </a:t>
            </a:r>
            <a:r>
              <a:rPr lang="pl-PL" sz="4000" dirty="0" err="1"/>
              <a:t>fight</a:t>
            </a:r>
            <a:r>
              <a:rPr lang="pl-PL" sz="4000" dirty="0"/>
              <a:t> </a:t>
            </a:r>
            <a:r>
              <a:rPr lang="pl-PL" sz="4000" dirty="0" err="1" smtClean="0"/>
              <a:t>against</a:t>
            </a:r>
            <a:endParaRPr lang="pl-PL" sz="4000" dirty="0" smtClean="0"/>
          </a:p>
          <a:p>
            <a:r>
              <a:rPr lang="pl-PL" sz="4000" smtClean="0"/>
              <a:t> overfishing</a:t>
            </a:r>
            <a:r>
              <a:rPr lang="pl-PL" sz="4000" dirty="0"/>
              <a:t>, </a:t>
            </a:r>
            <a:endParaRPr lang="pl-PL" sz="4000" dirty="0" smtClean="0"/>
          </a:p>
          <a:p>
            <a:r>
              <a:rPr lang="pl-PL" sz="4000" dirty="0" smtClean="0"/>
              <a:t>the </a:t>
            </a:r>
            <a:r>
              <a:rPr lang="pl-PL" sz="4000" dirty="0" err="1"/>
              <a:t>marine</a:t>
            </a:r>
            <a:r>
              <a:rPr lang="pl-PL" sz="4000" dirty="0"/>
              <a:t> </a:t>
            </a:r>
            <a:r>
              <a:rPr lang="pl-PL" sz="4000" dirty="0" err="1"/>
              <a:t>pollution</a:t>
            </a:r>
            <a:r>
              <a:rPr lang="pl-PL" sz="4000" dirty="0"/>
              <a:t> </a:t>
            </a:r>
            <a:r>
              <a:rPr lang="pl-PL" sz="4000" dirty="0" smtClean="0"/>
              <a:t>and</a:t>
            </a:r>
          </a:p>
          <a:p>
            <a:r>
              <a:rPr lang="pl-PL" sz="4000" dirty="0" smtClean="0"/>
              <a:t> </a:t>
            </a:r>
            <a:r>
              <a:rPr lang="pl-PL" sz="4000" dirty="0" err="1" smtClean="0"/>
              <a:t>whaling</a:t>
            </a:r>
            <a:endParaRPr lang="pl-PL" sz="4000" dirty="0" smtClean="0"/>
          </a:p>
          <a:p>
            <a:r>
              <a:rPr lang="pl-PL" sz="4000" dirty="0" err="1"/>
              <a:t>Greenpeace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against</a:t>
            </a:r>
            <a:r>
              <a:rPr lang="pl-PL" sz="4000" dirty="0"/>
              <a:t> the </a:t>
            </a:r>
            <a:r>
              <a:rPr lang="pl-PL" sz="4000" dirty="0" err="1"/>
              <a:t>extinction</a:t>
            </a:r>
            <a:r>
              <a:rPr lang="pl-PL" sz="4000" dirty="0"/>
              <a:t> of </a:t>
            </a:r>
            <a:r>
              <a:rPr lang="pl-PL" sz="4000" dirty="0" err="1"/>
              <a:t>tuna</a:t>
            </a:r>
            <a:r>
              <a:rPr lang="pl-PL" sz="4000" dirty="0" smtClean="0"/>
              <a:t>.</a:t>
            </a:r>
          </a:p>
          <a:p>
            <a:endParaRPr lang="pl-PL" sz="40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3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endParaRPr lang="pl-PL" sz="2300" dirty="0" smtClean="0"/>
          </a:p>
          <a:p>
            <a:endParaRPr lang="pl-PL" sz="2300" dirty="0"/>
          </a:p>
          <a:p>
            <a:endParaRPr lang="pl-PL" sz="2300" dirty="0" smtClean="0"/>
          </a:p>
          <a:p>
            <a:pPr algn="ctr"/>
            <a:r>
              <a:rPr lang="pl-PL" sz="2300" dirty="0" smtClean="0">
                <a:hlinkClick r:id="rId3"/>
              </a:rPr>
              <a:t>https</a:t>
            </a:r>
            <a:r>
              <a:rPr lang="pl-PL" sz="2300" dirty="0">
                <a:hlinkClick r:id="rId3"/>
              </a:rPr>
              <a:t>://www.youtube.com/watch?v=hNQ-</a:t>
            </a:r>
            <a:r>
              <a:rPr lang="pl-PL" sz="2300" dirty="0" smtClean="0">
                <a:hlinkClick r:id="rId3"/>
              </a:rPr>
              <a:t>yNyzECk</a:t>
            </a:r>
            <a:endParaRPr lang="pl-PL" sz="2300" dirty="0" smtClean="0"/>
          </a:p>
          <a:p>
            <a:pPr algn="ctr"/>
            <a:endParaRPr lang="pl-PL" sz="2300" dirty="0"/>
          </a:p>
          <a:p>
            <a:pPr algn="ctr"/>
            <a:r>
              <a:rPr lang="pl-PL" sz="2300" dirty="0">
                <a:hlinkClick r:id="rId4"/>
              </a:rPr>
              <a:t>https://www.youtube.com/watch?v=</a:t>
            </a:r>
            <a:r>
              <a:rPr lang="pl-PL" sz="2300" dirty="0" smtClean="0">
                <a:hlinkClick r:id="rId4"/>
              </a:rPr>
              <a:t>mOvLWjlDIqw</a:t>
            </a:r>
            <a:endParaRPr lang="pl-PL" sz="2300" dirty="0" smtClean="0"/>
          </a:p>
          <a:p>
            <a:pPr algn="ctr"/>
            <a:endParaRPr lang="pl-PL" sz="23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en-US" sz="3200" dirty="0"/>
              <a:t>Greenpeace actions, impacts and </a:t>
            </a:r>
            <a:r>
              <a:rPr lang="en-US" sz="3200" dirty="0" smtClean="0"/>
              <a:t>criticism</a:t>
            </a:r>
          </a:p>
          <a:p>
            <a:r>
              <a:rPr lang="en-US" sz="3200" dirty="0"/>
              <a:t>Greenpeace method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inform </a:t>
            </a:r>
            <a:r>
              <a:rPr lang="en-US" sz="3200" dirty="0"/>
              <a:t>people about ecological problems and </a:t>
            </a:r>
            <a:endParaRPr lang="en-US" sz="3200" dirty="0" smtClean="0"/>
          </a:p>
          <a:p>
            <a:r>
              <a:rPr lang="en-US" sz="3200" dirty="0" smtClean="0"/>
              <a:t>pressure </a:t>
            </a:r>
            <a:r>
              <a:rPr lang="en-US" sz="3200" dirty="0"/>
              <a:t>on </a:t>
            </a:r>
            <a:r>
              <a:rPr lang="en-US" sz="3200" dirty="0" smtClean="0"/>
              <a:t>leaders</a:t>
            </a:r>
          </a:p>
          <a:p>
            <a:r>
              <a:rPr lang="en-US" sz="3200" dirty="0"/>
              <a:t>Greenpeace is famous for its ‘non-violent direct action’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69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000" dirty="0" err="1">
                <a:latin typeface="Calibri" charset="0"/>
              </a:rPr>
              <a:t>Terms</a:t>
            </a:r>
            <a:r>
              <a:rPr lang="pl-PL" sz="3000" dirty="0">
                <a:latin typeface="Calibri" charset="0"/>
              </a:rPr>
              <a:t> of </a:t>
            </a:r>
            <a:r>
              <a:rPr lang="pl-PL" sz="3000" dirty="0" err="1">
                <a:latin typeface="Calibri" charset="0"/>
              </a:rPr>
              <a:t>direct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action</a:t>
            </a:r>
            <a:r>
              <a:rPr lang="pl-PL" sz="3000" dirty="0">
                <a:latin typeface="Calibri" charset="0"/>
              </a:rPr>
              <a:t>, the </a:t>
            </a:r>
            <a:r>
              <a:rPr lang="pl-PL" sz="3000" dirty="0" err="1">
                <a:latin typeface="Calibri" charset="0"/>
              </a:rPr>
              <a:t>protests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organized</a:t>
            </a:r>
            <a:r>
              <a:rPr lang="pl-PL" sz="3000" dirty="0">
                <a:latin typeface="Calibri" charset="0"/>
              </a:rPr>
              <a:t> by </a:t>
            </a:r>
            <a:r>
              <a:rPr lang="pl-PL" sz="3000" dirty="0" err="1">
                <a:latin typeface="Calibri" charset="0"/>
              </a:rPr>
              <a:t>Greenpeace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members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are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always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thrilling</a:t>
            </a:r>
            <a:r>
              <a:rPr lang="pl-PL" sz="3000" dirty="0">
                <a:latin typeface="Calibri" charset="0"/>
              </a:rPr>
              <a:t>, of </a:t>
            </a:r>
            <a:r>
              <a:rPr lang="pl-PL" sz="3000" dirty="0" err="1">
                <a:latin typeface="Calibri" charset="0"/>
              </a:rPr>
              <a:t>individual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heroism</a:t>
            </a:r>
            <a:r>
              <a:rPr lang="pl-PL" sz="3000" dirty="0">
                <a:latin typeface="Calibri" charset="0"/>
              </a:rPr>
              <a:t>, </a:t>
            </a:r>
            <a:endParaRPr lang="pl-PL" sz="3000" dirty="0" smtClean="0">
              <a:latin typeface="Calibri" charset="0"/>
            </a:endParaRPr>
          </a:p>
          <a:p>
            <a:r>
              <a:rPr lang="pl-PL" sz="3000" dirty="0" err="1" smtClean="0">
                <a:latin typeface="Calibri" charset="0"/>
              </a:rPr>
              <a:t>dramatic</a:t>
            </a:r>
            <a:r>
              <a:rPr lang="pl-PL" sz="3000" dirty="0" smtClean="0">
                <a:latin typeface="Calibri" charset="0"/>
              </a:rPr>
              <a:t> </a:t>
            </a:r>
          </a:p>
          <a:p>
            <a:r>
              <a:rPr lang="pl-PL" sz="3000" dirty="0" smtClean="0">
                <a:latin typeface="Calibri" charset="0"/>
              </a:rPr>
              <a:t>and </a:t>
            </a:r>
            <a:r>
              <a:rPr lang="pl-PL" sz="3000" dirty="0" err="1">
                <a:latin typeface="Calibri" charset="0"/>
              </a:rPr>
              <a:t>wierd</a:t>
            </a:r>
            <a:r>
              <a:rPr lang="pl-PL" sz="3000" dirty="0">
                <a:latin typeface="Calibri" charset="0"/>
              </a:rPr>
              <a:t>:) </a:t>
            </a:r>
            <a:endParaRPr lang="pl-PL" sz="3000" dirty="0" smtClean="0">
              <a:latin typeface="Calibri" charset="0"/>
            </a:endParaRPr>
          </a:p>
          <a:p>
            <a:r>
              <a:rPr lang="pl-PL" sz="3000" dirty="0">
                <a:latin typeface="Calibri" charset="0"/>
              </a:rPr>
              <a:t>In </a:t>
            </a:r>
            <a:r>
              <a:rPr lang="pl-PL" sz="3000" dirty="0" err="1">
                <a:latin typeface="Calibri" charset="0"/>
              </a:rPr>
              <a:t>some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occasions</a:t>
            </a:r>
            <a:r>
              <a:rPr lang="pl-PL" sz="3000" dirty="0">
                <a:latin typeface="Calibri" charset="0"/>
              </a:rPr>
              <a:t>, </a:t>
            </a:r>
            <a:endParaRPr lang="pl-PL" sz="3000" dirty="0" smtClean="0">
              <a:latin typeface="Calibri" charset="0"/>
            </a:endParaRPr>
          </a:p>
          <a:p>
            <a:r>
              <a:rPr lang="pl-PL" sz="3000" dirty="0" err="1" smtClean="0">
                <a:latin typeface="Calibri" charset="0"/>
              </a:rPr>
              <a:t>members</a:t>
            </a:r>
            <a:r>
              <a:rPr lang="pl-PL" sz="3000" dirty="0" smtClean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chain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themselves</a:t>
            </a:r>
            <a:r>
              <a:rPr lang="pl-PL" sz="3000" dirty="0">
                <a:latin typeface="Calibri" charset="0"/>
              </a:rPr>
              <a:t> to </a:t>
            </a:r>
            <a:r>
              <a:rPr lang="pl-PL" sz="3000" dirty="0" err="1">
                <a:latin typeface="Calibri" charset="0"/>
              </a:rPr>
              <a:t>trees</a:t>
            </a:r>
            <a:r>
              <a:rPr lang="pl-PL" sz="3000" dirty="0">
                <a:latin typeface="Calibri" charset="0"/>
              </a:rPr>
              <a:t> in order to </a:t>
            </a:r>
            <a:r>
              <a:rPr lang="pl-PL" sz="3000" dirty="0" err="1">
                <a:latin typeface="Calibri" charset="0"/>
              </a:rPr>
              <a:t>prevent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them</a:t>
            </a:r>
            <a:r>
              <a:rPr lang="pl-PL" sz="3000" dirty="0">
                <a:latin typeface="Calibri" charset="0"/>
              </a:rPr>
              <a:t> from </a:t>
            </a:r>
            <a:r>
              <a:rPr lang="pl-PL" sz="3000" dirty="0" err="1">
                <a:latin typeface="Calibri" charset="0"/>
              </a:rPr>
              <a:t>being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chopped</a:t>
            </a:r>
            <a:r>
              <a:rPr lang="pl-PL" sz="3000" dirty="0">
                <a:latin typeface="Calibri" charset="0"/>
              </a:rPr>
              <a:t> down; </a:t>
            </a:r>
            <a:endParaRPr lang="pl-PL" sz="3000" dirty="0" smtClean="0">
              <a:latin typeface="Calibri" charset="0"/>
            </a:endParaRPr>
          </a:p>
          <a:p>
            <a:r>
              <a:rPr lang="pl-PL" sz="3000" dirty="0" err="1" smtClean="0">
                <a:latin typeface="Calibri" charset="0"/>
              </a:rPr>
              <a:t>other</a:t>
            </a:r>
            <a:r>
              <a:rPr lang="pl-PL" sz="3000" dirty="0" smtClean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examples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include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blocking</a:t>
            </a:r>
            <a:r>
              <a:rPr lang="pl-PL" sz="3000" dirty="0">
                <a:latin typeface="Calibri" charset="0"/>
              </a:rPr>
              <a:t> the </a:t>
            </a:r>
            <a:r>
              <a:rPr lang="pl-PL" sz="3000" dirty="0" err="1">
                <a:latin typeface="Calibri" charset="0"/>
              </a:rPr>
              <a:t>way</a:t>
            </a:r>
            <a:r>
              <a:rPr lang="pl-PL" sz="3000" dirty="0">
                <a:latin typeface="Calibri" charset="0"/>
              </a:rPr>
              <a:t> of the big </a:t>
            </a:r>
            <a:r>
              <a:rPr lang="pl-PL" sz="3000" dirty="0" err="1">
                <a:latin typeface="Calibri" charset="0"/>
              </a:rPr>
              <a:t>navigation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ships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which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carry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nuclear</a:t>
            </a:r>
            <a:r>
              <a:rPr lang="pl-PL" sz="3000" dirty="0">
                <a:latin typeface="Calibri" charset="0"/>
              </a:rPr>
              <a:t> </a:t>
            </a:r>
            <a:r>
              <a:rPr lang="pl-PL" sz="3000" dirty="0" err="1">
                <a:latin typeface="Calibri" charset="0"/>
              </a:rPr>
              <a:t>wastes</a:t>
            </a:r>
            <a:r>
              <a:rPr lang="pl-PL" sz="3000" dirty="0">
                <a:latin typeface="Calibri" charset="0"/>
              </a:rPr>
              <a:t>.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1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activists-camp-in-the-tree-top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11" b="-11311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61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GP04YPZ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8" t="1" r="-11398" b="-940"/>
          <a:stretch/>
        </p:blipFill>
        <p:spPr>
          <a:xfrm>
            <a:off x="1143000" y="731838"/>
            <a:ext cx="6400800" cy="5053222"/>
          </a:xfrm>
        </p:spPr>
      </p:pic>
    </p:spTree>
    <p:extLst>
      <p:ext uri="{BB962C8B-B14F-4D97-AF65-F5344CB8AC3E}">
        <p14:creationId xmlns:p14="http://schemas.microsoft.com/office/powerpoint/2010/main" val="38044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620688"/>
            <a:ext cx="6400800" cy="5229200"/>
          </a:xfrm>
        </p:spPr>
        <p:txBody>
          <a:bodyPr>
            <a:noAutofit/>
          </a:bodyPr>
          <a:lstStyle/>
          <a:p>
            <a:endParaRPr lang="pl-PL" sz="3000" dirty="0" smtClean="0">
              <a:latin typeface="Calibri" charset="0"/>
            </a:endParaRPr>
          </a:p>
          <a:p>
            <a:r>
              <a:rPr lang="pl-PL" sz="3000" u="sng" dirty="0">
                <a:hlinkClick r:id="rId3"/>
              </a:rPr>
              <a:t>https://www.youtube.com/watch?v=</a:t>
            </a:r>
            <a:r>
              <a:rPr lang="pl-PL" sz="3000" u="sng" dirty="0" smtClean="0">
                <a:hlinkClick r:id="rId3"/>
              </a:rPr>
              <a:t>Cyn7mrXyMZg</a:t>
            </a:r>
            <a:endParaRPr lang="pl-PL" sz="3000" u="sng" dirty="0" smtClean="0"/>
          </a:p>
          <a:p>
            <a:endParaRPr lang="pl-PL" sz="3000" u="sng" dirty="0"/>
          </a:p>
          <a:p>
            <a:r>
              <a:rPr lang="pl-PL" sz="3000" u="sng" dirty="0">
                <a:hlinkClick r:id="rId4"/>
              </a:rPr>
              <a:t>https://www.youtube.com/watch?v=</a:t>
            </a:r>
            <a:r>
              <a:rPr lang="pl-PL" sz="3000" u="sng" dirty="0" smtClean="0">
                <a:hlinkClick r:id="rId4"/>
              </a:rPr>
              <a:t>302D8sIQtTQ</a:t>
            </a:r>
            <a:endParaRPr lang="pl-PL" sz="3000" u="sng" dirty="0" smtClean="0"/>
          </a:p>
          <a:p>
            <a:endParaRPr lang="pl-PL" sz="3000" u="sng" dirty="0" smtClean="0"/>
          </a:p>
          <a:p>
            <a:r>
              <a:rPr lang="pl-PL" sz="3000" u="sng" dirty="0">
                <a:hlinkClick r:id="rId5"/>
              </a:rPr>
              <a:t>https://www.youtube.com/watch?v=</a:t>
            </a:r>
            <a:r>
              <a:rPr lang="pl-PL" sz="3000" u="sng" dirty="0" smtClean="0">
                <a:hlinkClick r:id="rId5"/>
              </a:rPr>
              <a:t>15RP1Xj4KJE</a:t>
            </a:r>
            <a:endParaRPr lang="pl-PL" sz="3000" u="sng" dirty="0" smtClean="0"/>
          </a:p>
          <a:p>
            <a:endParaRPr lang="pl-PL" sz="30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2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 err="1">
                <a:latin typeface="Calibri" charset="0"/>
              </a:rPr>
              <a:t>Sometimes</a:t>
            </a:r>
            <a:r>
              <a:rPr lang="pl-PL" sz="3200" dirty="0">
                <a:latin typeface="Calibri" charset="0"/>
              </a:rPr>
              <a:t>: </a:t>
            </a:r>
            <a:endParaRPr lang="pl-PL" sz="3200" dirty="0" smtClean="0">
              <a:latin typeface="Calibri" charset="0"/>
            </a:endParaRPr>
          </a:p>
          <a:p>
            <a:r>
              <a:rPr lang="pl-PL" sz="3200" dirty="0" err="1" smtClean="0">
                <a:latin typeface="Calibri" charset="0"/>
              </a:rPr>
              <a:t>radical</a:t>
            </a:r>
            <a:r>
              <a:rPr lang="pl-PL" sz="3200" dirty="0" smtClean="0">
                <a:latin typeface="Calibri" charset="0"/>
              </a:rPr>
              <a:t> </a:t>
            </a:r>
            <a:r>
              <a:rPr lang="pl-PL" sz="3200" dirty="0">
                <a:latin typeface="Calibri" charset="0"/>
              </a:rPr>
              <a:t>and </a:t>
            </a:r>
            <a:r>
              <a:rPr lang="pl-PL" sz="3200" dirty="0" err="1" smtClean="0">
                <a:latin typeface="Calibri" charset="0"/>
              </a:rPr>
              <a:t>illegal</a:t>
            </a:r>
            <a:r>
              <a:rPr lang="pl-PL" sz="3200" dirty="0" smtClean="0">
                <a:latin typeface="Calibri" charset="0"/>
              </a:rPr>
              <a:t> </a:t>
            </a:r>
            <a:r>
              <a:rPr lang="pl-PL" sz="3200" dirty="0" err="1" smtClean="0">
                <a:latin typeface="Calibri" charset="0"/>
              </a:rPr>
              <a:t>actions</a:t>
            </a:r>
            <a:endParaRPr lang="pl-PL" sz="3200" dirty="0" smtClean="0">
              <a:latin typeface="Calibri" charset="0"/>
            </a:endParaRPr>
          </a:p>
          <a:p>
            <a:r>
              <a:rPr lang="pl-PL" sz="3200" dirty="0" err="1">
                <a:latin typeface="Calibri" charset="0"/>
              </a:rPr>
              <a:t>Greenpeace</a:t>
            </a:r>
            <a:r>
              <a:rPr lang="pl-PL" sz="3200" dirty="0">
                <a:latin typeface="Calibri" charset="0"/>
              </a:rPr>
              <a:t> </a:t>
            </a:r>
            <a:r>
              <a:rPr lang="pl-PL" sz="3200" dirty="0" err="1">
                <a:latin typeface="Calibri" charset="0"/>
              </a:rPr>
              <a:t>criticisms</a:t>
            </a:r>
            <a:r>
              <a:rPr lang="pl-PL" sz="3200" dirty="0">
                <a:latin typeface="Calibri" charset="0"/>
              </a:rPr>
              <a:t>:</a:t>
            </a:r>
          </a:p>
          <a:p>
            <a:r>
              <a:rPr lang="pl-PL" sz="3200" dirty="0">
                <a:latin typeface="Calibri" charset="0"/>
              </a:rPr>
              <a:t>problem with </a:t>
            </a:r>
            <a:r>
              <a:rPr lang="pl-PL" sz="3200" dirty="0" err="1">
                <a:latin typeface="Calibri" charset="0"/>
              </a:rPr>
              <a:t>illegal</a:t>
            </a:r>
            <a:r>
              <a:rPr lang="pl-PL" sz="3200" dirty="0">
                <a:latin typeface="Calibri" charset="0"/>
              </a:rPr>
              <a:t> </a:t>
            </a:r>
            <a:r>
              <a:rPr lang="pl-PL" sz="3200" dirty="0" err="1">
                <a:latin typeface="Calibri" charset="0"/>
              </a:rPr>
              <a:t>action</a:t>
            </a:r>
            <a:endParaRPr lang="pl-PL" sz="3200" dirty="0">
              <a:latin typeface="Calibri" charset="0"/>
            </a:endParaRPr>
          </a:p>
          <a:p>
            <a:r>
              <a:rPr lang="pl-PL" sz="3200" dirty="0" smtClean="0">
                <a:latin typeface="Calibri" charset="0"/>
              </a:rPr>
              <a:t>Too </a:t>
            </a:r>
            <a:r>
              <a:rPr lang="pl-PL" sz="3200" dirty="0" err="1">
                <a:latin typeface="Calibri" charset="0"/>
              </a:rPr>
              <a:t>radical</a:t>
            </a:r>
            <a:r>
              <a:rPr lang="pl-PL" sz="3200" dirty="0">
                <a:latin typeface="Calibri" charset="0"/>
              </a:rPr>
              <a:t> </a:t>
            </a:r>
            <a:r>
              <a:rPr lang="pl-PL" sz="3200" dirty="0" err="1">
                <a:latin typeface="Calibri" charset="0"/>
              </a:rPr>
              <a:t>actions</a:t>
            </a:r>
            <a:r>
              <a:rPr lang="pl-PL" sz="3200" dirty="0">
                <a:latin typeface="Calibri" charset="0"/>
              </a:rPr>
              <a:t>, </a:t>
            </a:r>
            <a:endParaRPr lang="pl-PL" sz="3200" dirty="0" smtClean="0">
              <a:latin typeface="Calibri" charset="0"/>
            </a:endParaRPr>
          </a:p>
          <a:p>
            <a:r>
              <a:rPr lang="pl-PL" sz="3200" dirty="0" err="1" smtClean="0">
                <a:latin typeface="Calibri" charset="0"/>
              </a:rPr>
              <a:t>shocking</a:t>
            </a:r>
            <a:r>
              <a:rPr lang="pl-PL" sz="3200" dirty="0" smtClean="0">
                <a:latin typeface="Calibri" charset="0"/>
              </a:rPr>
              <a:t> </a:t>
            </a:r>
            <a:r>
              <a:rPr lang="pl-PL" sz="3200" dirty="0" err="1" smtClean="0">
                <a:latin typeface="Calibri" charset="0"/>
              </a:rPr>
              <a:t>actions</a:t>
            </a:r>
            <a:endParaRPr lang="pl-PL" sz="3200" dirty="0" smtClean="0">
              <a:latin typeface="Calibri" charset="0"/>
            </a:endParaRPr>
          </a:p>
          <a:p>
            <a:endParaRPr lang="pl-PL" sz="3200" dirty="0">
              <a:latin typeface="Calibri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67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Calibri" charset="0"/>
                <a:hlinkClick r:id="rId3"/>
              </a:rPr>
              <a:t>https://www.youtube.com/watch?v=</a:t>
            </a:r>
            <a:r>
              <a:rPr lang="pl-PL" sz="3200" dirty="0" smtClean="0">
                <a:latin typeface="Calibri" charset="0"/>
                <a:hlinkClick r:id="rId3"/>
              </a:rPr>
              <a:t>1BCA8dQfGi0</a:t>
            </a:r>
            <a:endParaRPr lang="pl-PL" sz="3200" dirty="0" smtClean="0">
              <a:latin typeface="Calibri" charset="0"/>
            </a:endParaRPr>
          </a:p>
          <a:p>
            <a:endParaRPr lang="pl-PL" sz="3200" dirty="0">
              <a:latin typeface="Calibri" charset="0"/>
            </a:endParaRPr>
          </a:p>
          <a:p>
            <a:r>
              <a:rPr lang="pl-PL" sz="3200" dirty="0" err="1">
                <a:latin typeface="Calibri" charset="0"/>
              </a:rPr>
              <a:t>https</a:t>
            </a:r>
            <a:r>
              <a:rPr lang="pl-PL" sz="3200" dirty="0">
                <a:latin typeface="Calibri" charset="0"/>
              </a:rPr>
              <a:t>://</a:t>
            </a:r>
            <a:r>
              <a:rPr lang="pl-PL" sz="3200" dirty="0" err="1">
                <a:latin typeface="Calibri" charset="0"/>
              </a:rPr>
              <a:t>www.youtube.com</a:t>
            </a:r>
            <a:r>
              <a:rPr lang="pl-PL" sz="3200" dirty="0">
                <a:latin typeface="Calibri" charset="0"/>
              </a:rPr>
              <a:t>/</a:t>
            </a:r>
            <a:r>
              <a:rPr lang="pl-PL" sz="3200" dirty="0" err="1">
                <a:latin typeface="Calibri" charset="0"/>
              </a:rPr>
              <a:t>watch?v</a:t>
            </a:r>
            <a:r>
              <a:rPr lang="pl-PL" sz="3200" dirty="0">
                <a:latin typeface="Calibri" charset="0"/>
              </a:rPr>
              <a:t>=2ExNmhDLsIk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0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332656"/>
            <a:ext cx="6400800" cy="5417840"/>
          </a:xfrm>
        </p:spPr>
        <p:txBody>
          <a:bodyPr>
            <a:noAutofit/>
          </a:bodyPr>
          <a:lstStyle/>
          <a:p>
            <a:r>
              <a:rPr lang="pl-PL" sz="2800" dirty="0" err="1"/>
              <a:t>RNGOs</a:t>
            </a:r>
            <a:r>
              <a:rPr lang="pl-PL" sz="2800" dirty="0"/>
              <a:t> </a:t>
            </a:r>
            <a:r>
              <a:rPr lang="pl-PL" sz="2800" dirty="0" err="1"/>
              <a:t>formal</a:t>
            </a:r>
            <a:r>
              <a:rPr lang="pl-PL" sz="2800" dirty="0"/>
              <a:t> </a:t>
            </a:r>
            <a:r>
              <a:rPr lang="pl-PL" sz="2800" dirty="0" err="1"/>
              <a:t>organizations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err="1" smtClean="0"/>
              <a:t>whose</a:t>
            </a:r>
            <a:r>
              <a:rPr lang="pl-PL" sz="2800" dirty="0" smtClean="0"/>
              <a:t> </a:t>
            </a:r>
            <a:r>
              <a:rPr lang="pl-PL" sz="2800" dirty="0" err="1"/>
              <a:t>identity</a:t>
            </a:r>
            <a:r>
              <a:rPr lang="pl-PL" sz="2800" dirty="0"/>
              <a:t> and </a:t>
            </a:r>
            <a:r>
              <a:rPr lang="pl-PL" sz="2800" dirty="0" err="1"/>
              <a:t>mission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self-consciously</a:t>
            </a:r>
            <a:r>
              <a:rPr lang="pl-PL" sz="2800" dirty="0"/>
              <a:t> </a:t>
            </a:r>
            <a:r>
              <a:rPr lang="pl-PL" sz="2800" dirty="0" err="1"/>
              <a:t>derived</a:t>
            </a:r>
            <a:r>
              <a:rPr lang="pl-PL" sz="2800" dirty="0"/>
              <a:t> from the </a:t>
            </a:r>
            <a:r>
              <a:rPr lang="pl-PL" sz="2800" dirty="0" err="1"/>
              <a:t>teachings</a:t>
            </a:r>
            <a:r>
              <a:rPr lang="pl-PL" sz="2800" dirty="0"/>
              <a:t> of one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more</a:t>
            </a:r>
            <a:r>
              <a:rPr lang="pl-PL" sz="2800" dirty="0"/>
              <a:t> </a:t>
            </a:r>
            <a:r>
              <a:rPr lang="pl-PL" sz="2800" dirty="0" err="1"/>
              <a:t>religious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spiritual</a:t>
            </a:r>
            <a:r>
              <a:rPr lang="pl-PL" sz="2800" dirty="0"/>
              <a:t> </a:t>
            </a:r>
            <a:r>
              <a:rPr lang="pl-PL" sz="2800" dirty="0" err="1"/>
              <a:t>traditions</a:t>
            </a:r>
            <a:r>
              <a:rPr lang="pl-PL" sz="2800" dirty="0"/>
              <a:t> and </a:t>
            </a:r>
            <a:endParaRPr lang="pl-PL" sz="2800" dirty="0" smtClean="0"/>
          </a:p>
          <a:p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/>
              <a:t>operates</a:t>
            </a:r>
            <a:r>
              <a:rPr lang="pl-PL" sz="2800" dirty="0"/>
              <a:t> on a </a:t>
            </a:r>
            <a:r>
              <a:rPr lang="pl-PL" sz="2800" dirty="0" err="1"/>
              <a:t>nonprofit</a:t>
            </a:r>
            <a:r>
              <a:rPr lang="pl-PL" sz="2800" dirty="0"/>
              <a:t>, independent, </a:t>
            </a:r>
            <a:r>
              <a:rPr lang="pl-PL" sz="2800" dirty="0" err="1"/>
              <a:t>voluntary</a:t>
            </a:r>
            <a:r>
              <a:rPr lang="pl-PL" sz="2800" dirty="0"/>
              <a:t> </a:t>
            </a:r>
            <a:r>
              <a:rPr lang="pl-PL" sz="2800" dirty="0" err="1"/>
              <a:t>basis</a:t>
            </a:r>
            <a:r>
              <a:rPr lang="pl-PL" sz="2800" dirty="0"/>
              <a:t> </a:t>
            </a:r>
            <a:r>
              <a:rPr lang="pl-PL" sz="2800" dirty="0" smtClean="0"/>
              <a:t>to</a:t>
            </a:r>
          </a:p>
          <a:p>
            <a:r>
              <a:rPr lang="pl-PL" sz="2800" dirty="0" smtClean="0"/>
              <a:t> </a:t>
            </a:r>
            <a:r>
              <a:rPr lang="pl-PL" sz="2800" dirty="0" err="1"/>
              <a:t>promote</a:t>
            </a:r>
            <a:r>
              <a:rPr lang="pl-PL" sz="2800" dirty="0"/>
              <a:t> and </a:t>
            </a:r>
            <a:r>
              <a:rPr lang="pl-PL" sz="2800" dirty="0" err="1"/>
              <a:t>realize</a:t>
            </a:r>
            <a:r>
              <a:rPr lang="pl-PL" sz="2800" dirty="0"/>
              <a:t> </a:t>
            </a:r>
            <a:r>
              <a:rPr lang="pl-PL" sz="2800" dirty="0" err="1"/>
              <a:t>collectively</a:t>
            </a:r>
            <a:r>
              <a:rPr lang="pl-PL" sz="2800" dirty="0"/>
              <a:t> </a:t>
            </a:r>
            <a:r>
              <a:rPr lang="pl-PL" sz="2800" dirty="0" err="1"/>
              <a:t>articulated</a:t>
            </a:r>
            <a:r>
              <a:rPr lang="pl-PL" sz="2800" dirty="0"/>
              <a:t> </a:t>
            </a:r>
            <a:r>
              <a:rPr lang="pl-PL" sz="2800" dirty="0" err="1"/>
              <a:t>ideas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 the public </a:t>
            </a:r>
            <a:r>
              <a:rPr lang="pl-PL" sz="2800" dirty="0" err="1"/>
              <a:t>good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the </a:t>
            </a:r>
            <a:r>
              <a:rPr lang="pl-PL" sz="2800" dirty="0" err="1"/>
              <a:t>national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international</a:t>
            </a:r>
            <a:r>
              <a:rPr lang="pl-PL" sz="2800" dirty="0"/>
              <a:t> </a:t>
            </a:r>
            <a:r>
              <a:rPr lang="pl-PL" sz="2800" dirty="0" err="1"/>
              <a:t>level</a:t>
            </a:r>
            <a:r>
              <a:rPr lang="pl-PL" sz="2800" dirty="0"/>
              <a:t>.</a:t>
            </a:r>
          </a:p>
          <a:p>
            <a:r>
              <a:rPr lang="pl-PL" sz="1800" dirty="0"/>
              <a:t>Julia Berger, </a:t>
            </a:r>
            <a:r>
              <a:rPr lang="pl-PL" sz="1800" dirty="0" err="1"/>
              <a:t>Religious</a:t>
            </a:r>
            <a:r>
              <a:rPr lang="pl-PL" sz="1800" dirty="0"/>
              <a:t> Non-</a:t>
            </a:r>
            <a:r>
              <a:rPr lang="pl-PL" sz="1800" dirty="0" err="1"/>
              <a:t>Governmental</a:t>
            </a:r>
            <a:r>
              <a:rPr lang="pl-PL" sz="1800" dirty="0"/>
              <a:t> </a:t>
            </a:r>
            <a:r>
              <a:rPr lang="pl-PL" sz="1800" dirty="0" err="1"/>
              <a:t>Organizations</a:t>
            </a:r>
            <a:r>
              <a:rPr lang="pl-PL" sz="1800" dirty="0"/>
              <a:t>: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Exploratory</a:t>
            </a:r>
            <a:r>
              <a:rPr lang="pl-PL" sz="1800" dirty="0"/>
              <a:t> Analysis, International </a:t>
            </a:r>
            <a:r>
              <a:rPr lang="pl-PL" sz="1800" dirty="0" err="1"/>
              <a:t>Society</a:t>
            </a:r>
            <a:r>
              <a:rPr lang="pl-PL" sz="1800" dirty="0"/>
              <a:t> for Third-</a:t>
            </a:r>
            <a:r>
              <a:rPr lang="pl-PL" sz="1800" dirty="0" err="1"/>
              <a:t>Sector</a:t>
            </a:r>
            <a:r>
              <a:rPr lang="pl-PL" sz="1800" dirty="0"/>
              <a:t> </a:t>
            </a:r>
            <a:r>
              <a:rPr lang="pl-PL" sz="1800" dirty="0" err="1"/>
              <a:t>Research</a:t>
            </a:r>
            <a:r>
              <a:rPr lang="pl-PL" sz="1800" dirty="0"/>
              <a:t> and the </a:t>
            </a:r>
            <a:r>
              <a:rPr lang="pl-PL" sz="1800" dirty="0" err="1"/>
              <a:t>Johns</a:t>
            </a:r>
            <a:r>
              <a:rPr lang="pl-PL" sz="1800" dirty="0"/>
              <a:t> Hopkins </a:t>
            </a:r>
            <a:r>
              <a:rPr lang="pl-PL" sz="1800" dirty="0" err="1"/>
              <a:t>University</a:t>
            </a:r>
            <a:r>
              <a:rPr lang="pl-PL" sz="1800" dirty="0"/>
              <a:t> 2003</a:t>
            </a:r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6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/>
              <a:t>In </a:t>
            </a:r>
            <a:r>
              <a:rPr lang="pl-PL" sz="2800" dirty="0" smtClean="0"/>
              <a:t>2002</a:t>
            </a:r>
            <a:r>
              <a:rPr lang="pl-PL" sz="2800" dirty="0"/>
              <a:t>, </a:t>
            </a:r>
            <a:r>
              <a:rPr lang="pl-PL" sz="2800" dirty="0" err="1"/>
              <a:t>Esso</a:t>
            </a:r>
            <a:r>
              <a:rPr lang="pl-PL" sz="2800" dirty="0"/>
              <a:t> </a:t>
            </a:r>
            <a:r>
              <a:rPr lang="pl-PL" sz="2800" dirty="0" err="1" smtClean="0"/>
              <a:t>began</a:t>
            </a:r>
            <a:r>
              <a:rPr lang="pl-PL" sz="2800" dirty="0" smtClean="0"/>
              <a:t> </a:t>
            </a:r>
            <a:r>
              <a:rPr lang="pl-PL" sz="2800" dirty="0" err="1"/>
              <a:t>legal</a:t>
            </a:r>
            <a:r>
              <a:rPr lang="pl-PL" sz="2800" dirty="0"/>
              <a:t> </a:t>
            </a:r>
            <a:r>
              <a:rPr lang="pl-PL" sz="2800" dirty="0" err="1"/>
              <a:t>action</a:t>
            </a:r>
            <a:r>
              <a:rPr lang="pl-PL" sz="2800" dirty="0"/>
              <a:t> </a:t>
            </a:r>
            <a:r>
              <a:rPr lang="pl-PL" sz="2800" dirty="0" err="1"/>
              <a:t>against</a:t>
            </a:r>
            <a:r>
              <a:rPr lang="pl-PL" sz="2800" dirty="0"/>
              <a:t> </a:t>
            </a:r>
            <a:r>
              <a:rPr lang="pl-PL" sz="2800" dirty="0" err="1"/>
              <a:t>Greenpeace</a:t>
            </a:r>
            <a:r>
              <a:rPr lang="pl-PL" sz="2800" dirty="0"/>
              <a:t> in France </a:t>
            </a:r>
            <a:r>
              <a:rPr lang="pl-PL" sz="2800" dirty="0" err="1" smtClean="0"/>
              <a:t>over</a:t>
            </a:r>
            <a:r>
              <a:rPr lang="pl-PL" sz="2800" dirty="0" smtClean="0"/>
              <a:t> </a:t>
            </a:r>
            <a:r>
              <a:rPr lang="pl-PL" sz="2800" dirty="0"/>
              <a:t>the </a:t>
            </a:r>
            <a:r>
              <a:rPr lang="pl-PL" sz="2800" dirty="0" err="1"/>
              <a:t>StopEsso</a:t>
            </a:r>
            <a:r>
              <a:rPr lang="pl-PL" sz="2800" dirty="0"/>
              <a:t> </a:t>
            </a:r>
            <a:r>
              <a:rPr lang="pl-PL" sz="2800" dirty="0" err="1"/>
              <a:t>website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/>
              <a:t>uses</a:t>
            </a:r>
            <a:r>
              <a:rPr lang="pl-PL" sz="2800" dirty="0"/>
              <a:t> a logo </a:t>
            </a:r>
            <a:r>
              <a:rPr lang="pl-PL" sz="2800" dirty="0" err="1"/>
              <a:t>featuring</a:t>
            </a:r>
            <a:r>
              <a:rPr lang="pl-PL" sz="2800" dirty="0"/>
              <a:t> a </a:t>
            </a:r>
            <a:r>
              <a:rPr lang="pl-PL" sz="2800" dirty="0" err="1"/>
              <a:t>double</a:t>
            </a:r>
            <a:r>
              <a:rPr lang="pl-PL" sz="2800" dirty="0"/>
              <a:t> </a:t>
            </a:r>
            <a:r>
              <a:rPr lang="pl-PL" sz="2800" dirty="0" err="1"/>
              <a:t>dollar</a:t>
            </a:r>
            <a:r>
              <a:rPr lang="pl-PL" sz="2800" dirty="0"/>
              <a:t> </a:t>
            </a:r>
            <a:r>
              <a:rPr lang="pl-PL" sz="2800" dirty="0" err="1"/>
              <a:t>sign</a:t>
            </a:r>
            <a:r>
              <a:rPr lang="pl-PL" sz="2800" dirty="0"/>
              <a:t> ($$) in place of the </a:t>
            </a:r>
            <a:r>
              <a:rPr lang="pl-PL" sz="2800" dirty="0" err="1"/>
              <a:t>double</a:t>
            </a:r>
            <a:r>
              <a:rPr lang="pl-PL" sz="2800" dirty="0"/>
              <a:t> "S" in the </a:t>
            </a:r>
            <a:r>
              <a:rPr lang="pl-PL" sz="2800" dirty="0" err="1"/>
              <a:t>oil</a:t>
            </a:r>
            <a:r>
              <a:rPr lang="pl-PL" sz="2800" dirty="0"/>
              <a:t> </a:t>
            </a:r>
            <a:r>
              <a:rPr lang="pl-PL" sz="2800" dirty="0" err="1"/>
              <a:t>giant's</a:t>
            </a:r>
            <a:r>
              <a:rPr lang="pl-PL" sz="2800" dirty="0"/>
              <a:t> red and </a:t>
            </a:r>
            <a:r>
              <a:rPr lang="pl-PL" sz="2800" dirty="0" err="1"/>
              <a:t>blue</a:t>
            </a:r>
            <a:r>
              <a:rPr lang="pl-PL" sz="2800" dirty="0"/>
              <a:t> logo. </a:t>
            </a:r>
            <a:endParaRPr lang="pl-PL" sz="2800" dirty="0" smtClean="0"/>
          </a:p>
          <a:p>
            <a:r>
              <a:rPr lang="pl-PL" sz="2800" dirty="0" err="1" smtClean="0"/>
              <a:t>StopEsso</a:t>
            </a:r>
            <a:r>
              <a:rPr lang="pl-PL" sz="2800" dirty="0"/>
              <a:t>, a </a:t>
            </a:r>
            <a:r>
              <a:rPr lang="pl-PL" sz="2800" dirty="0" err="1"/>
              <a:t>global</a:t>
            </a:r>
            <a:r>
              <a:rPr lang="pl-PL" sz="2800" dirty="0"/>
              <a:t> </a:t>
            </a:r>
            <a:r>
              <a:rPr lang="pl-PL" sz="2800" dirty="0" err="1"/>
              <a:t>coalition</a:t>
            </a:r>
            <a:r>
              <a:rPr lang="pl-PL" sz="2800" dirty="0"/>
              <a:t> of </a:t>
            </a:r>
            <a:r>
              <a:rPr lang="pl-PL" sz="2800" dirty="0" err="1"/>
              <a:t>groups</a:t>
            </a:r>
            <a:r>
              <a:rPr lang="pl-PL" sz="2800" dirty="0"/>
              <a:t> </a:t>
            </a:r>
            <a:r>
              <a:rPr lang="pl-PL" sz="2800" dirty="0" err="1"/>
              <a:t>including</a:t>
            </a:r>
            <a:r>
              <a:rPr lang="pl-PL" sz="2800" dirty="0"/>
              <a:t> </a:t>
            </a:r>
            <a:r>
              <a:rPr lang="pl-PL" sz="2800" dirty="0" err="1"/>
              <a:t>Greenpeace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/>
              <a:t>campaigning</a:t>
            </a:r>
            <a:r>
              <a:rPr lang="pl-PL" sz="2800" dirty="0"/>
              <a:t> </a:t>
            </a:r>
            <a:r>
              <a:rPr lang="pl-PL" sz="2800" dirty="0" err="1"/>
              <a:t>around</a:t>
            </a:r>
            <a:r>
              <a:rPr lang="pl-PL" sz="2800" dirty="0"/>
              <a:t> the </a:t>
            </a:r>
            <a:r>
              <a:rPr lang="pl-PL" sz="2800" dirty="0" err="1"/>
              <a:t>world</a:t>
            </a:r>
            <a:r>
              <a:rPr lang="pl-PL" sz="2800" dirty="0"/>
              <a:t> to stop </a:t>
            </a:r>
            <a:r>
              <a:rPr lang="pl-PL" sz="2800" dirty="0" err="1"/>
              <a:t>Esso</a:t>
            </a:r>
            <a:r>
              <a:rPr lang="pl-PL" sz="2800" dirty="0"/>
              <a:t> from </a:t>
            </a:r>
            <a:r>
              <a:rPr lang="pl-PL" sz="2800" dirty="0" err="1"/>
              <a:t>sabotaging</a:t>
            </a:r>
            <a:r>
              <a:rPr lang="pl-PL" sz="2800" dirty="0"/>
              <a:t> </a:t>
            </a:r>
            <a:r>
              <a:rPr lang="pl-PL" sz="2800" dirty="0" err="1"/>
              <a:t>international</a:t>
            </a:r>
            <a:r>
              <a:rPr lang="pl-PL" sz="2800" dirty="0"/>
              <a:t> </a:t>
            </a:r>
            <a:r>
              <a:rPr lang="pl-PL" sz="2800" dirty="0" err="1"/>
              <a:t>action</a:t>
            </a:r>
            <a:r>
              <a:rPr lang="pl-PL" sz="2800" dirty="0"/>
              <a:t> to </a:t>
            </a:r>
            <a:r>
              <a:rPr lang="pl-PL" sz="2800" dirty="0" err="1"/>
              <a:t>address</a:t>
            </a:r>
            <a:r>
              <a:rPr lang="pl-PL" sz="2800" dirty="0"/>
              <a:t> </a:t>
            </a:r>
            <a:r>
              <a:rPr lang="pl-PL" sz="2800" dirty="0" err="1"/>
              <a:t>climate</a:t>
            </a:r>
            <a:r>
              <a:rPr lang="pl-PL" sz="2800" dirty="0"/>
              <a:t> </a:t>
            </a:r>
            <a:r>
              <a:rPr lang="pl-PL" sz="2800" dirty="0" err="1" smtClean="0"/>
              <a:t>change</a:t>
            </a:r>
            <a:endParaRPr lang="pl-PL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Esso</a:t>
            </a:r>
            <a:r>
              <a:rPr lang="pl-PL" sz="2800" dirty="0"/>
              <a:t> </a:t>
            </a:r>
            <a:r>
              <a:rPr lang="pl-PL" sz="2800" dirty="0" err="1"/>
              <a:t>had</a:t>
            </a:r>
            <a:r>
              <a:rPr lang="pl-PL" sz="2800" dirty="0"/>
              <a:t> </a:t>
            </a:r>
            <a:r>
              <a:rPr lang="pl-PL" sz="2800" dirty="0" err="1"/>
              <a:t>earlier</a:t>
            </a:r>
            <a:r>
              <a:rPr lang="pl-PL" sz="2800" dirty="0"/>
              <a:t> </a:t>
            </a:r>
            <a:r>
              <a:rPr lang="pl-PL" sz="2800" dirty="0" err="1"/>
              <a:t>claimed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a </a:t>
            </a:r>
            <a:r>
              <a:rPr lang="pl-PL" sz="2800" dirty="0" err="1"/>
              <a:t>double</a:t>
            </a:r>
            <a:r>
              <a:rPr lang="pl-PL" sz="2800" dirty="0"/>
              <a:t> </a:t>
            </a:r>
            <a:r>
              <a:rPr lang="pl-PL" sz="2800" dirty="0" err="1"/>
              <a:t>dollar</a:t>
            </a:r>
            <a:r>
              <a:rPr lang="pl-PL" sz="2800" dirty="0"/>
              <a:t> </a:t>
            </a:r>
            <a:r>
              <a:rPr lang="pl-PL" sz="2800" dirty="0" err="1"/>
              <a:t>sign</a:t>
            </a:r>
            <a:r>
              <a:rPr lang="pl-PL" sz="2800" dirty="0"/>
              <a:t> logo </a:t>
            </a:r>
            <a:r>
              <a:rPr lang="pl-PL" sz="2800" dirty="0" err="1"/>
              <a:t>associated</a:t>
            </a:r>
            <a:r>
              <a:rPr lang="pl-PL" sz="2800" dirty="0"/>
              <a:t> the </a:t>
            </a:r>
            <a:r>
              <a:rPr lang="pl-PL" sz="2800" dirty="0" err="1"/>
              <a:t>company</a:t>
            </a:r>
            <a:r>
              <a:rPr lang="pl-PL" sz="2800" dirty="0"/>
              <a:t> with </a:t>
            </a:r>
            <a:endParaRPr lang="pl-PL" sz="2800" dirty="0" smtClean="0"/>
          </a:p>
          <a:p>
            <a:r>
              <a:rPr lang="pl-PL" sz="2800" dirty="0" smtClean="0"/>
              <a:t>the </a:t>
            </a:r>
            <a:r>
              <a:rPr lang="pl-PL" sz="2800" dirty="0"/>
              <a:t>Nazi SS, </a:t>
            </a:r>
            <a:endParaRPr lang="pl-PL" sz="2800" dirty="0" smtClean="0"/>
          </a:p>
          <a:p>
            <a:r>
              <a:rPr lang="pl-PL" sz="2800" dirty="0" smtClean="0"/>
              <a:t>but </a:t>
            </a:r>
            <a:r>
              <a:rPr lang="pl-PL" sz="2800" dirty="0" err="1"/>
              <a:t>this</a:t>
            </a:r>
            <a:r>
              <a:rPr lang="pl-PL" sz="2800" dirty="0"/>
              <a:t> was </a:t>
            </a:r>
            <a:r>
              <a:rPr lang="pl-PL" sz="2800" dirty="0" err="1"/>
              <a:t>rejected</a:t>
            </a:r>
            <a:r>
              <a:rPr lang="pl-PL" sz="2800" dirty="0"/>
              <a:t> by the </a:t>
            </a:r>
            <a:r>
              <a:rPr lang="pl-PL" sz="2800" dirty="0" err="1"/>
              <a:t>court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a </a:t>
            </a:r>
            <a:r>
              <a:rPr lang="pl-PL" sz="2800" dirty="0" err="1"/>
              <a:t>preliminary</a:t>
            </a:r>
            <a:r>
              <a:rPr lang="pl-PL" sz="2800" dirty="0"/>
              <a:t> </a:t>
            </a:r>
            <a:r>
              <a:rPr lang="pl-PL" sz="2800" dirty="0" err="1"/>
              <a:t>hearing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/>
              <a:t>Esso</a:t>
            </a:r>
            <a:r>
              <a:rPr lang="pl-PL" sz="2800" dirty="0"/>
              <a:t> </a:t>
            </a:r>
            <a:r>
              <a:rPr lang="pl-PL" sz="2800" dirty="0" err="1"/>
              <a:t>had</a:t>
            </a:r>
            <a:r>
              <a:rPr lang="pl-PL" sz="2800" dirty="0"/>
              <a:t> </a:t>
            </a:r>
            <a:r>
              <a:rPr lang="pl-PL" sz="2800" dirty="0" err="1"/>
              <a:t>demanded</a:t>
            </a:r>
            <a:r>
              <a:rPr lang="pl-PL" sz="2800" dirty="0"/>
              <a:t> the </a:t>
            </a:r>
            <a:r>
              <a:rPr lang="pl-PL" sz="2800" dirty="0" err="1"/>
              <a:t>withdrawal</a:t>
            </a:r>
            <a:r>
              <a:rPr lang="pl-PL" sz="2800" dirty="0"/>
              <a:t> of </a:t>
            </a:r>
            <a:r>
              <a:rPr lang="pl-PL" sz="2800" dirty="0" err="1"/>
              <a:t>all</a:t>
            </a:r>
            <a:r>
              <a:rPr lang="pl-PL" sz="2800" dirty="0"/>
              <a:t> the logos, a </a:t>
            </a:r>
            <a:r>
              <a:rPr lang="pl-PL" sz="2800" dirty="0" err="1"/>
              <a:t>penalty</a:t>
            </a:r>
            <a:r>
              <a:rPr lang="pl-PL" sz="2800" dirty="0"/>
              <a:t> of 80,000 </a:t>
            </a:r>
            <a:r>
              <a:rPr lang="pl-PL" sz="2800" dirty="0" err="1"/>
              <a:t>Euros</a:t>
            </a:r>
            <a:r>
              <a:rPr lang="pl-PL" sz="2800" dirty="0"/>
              <a:t> a </a:t>
            </a:r>
            <a:r>
              <a:rPr lang="pl-PL" sz="2800" dirty="0" err="1"/>
              <a:t>day</a:t>
            </a:r>
            <a:r>
              <a:rPr lang="pl-PL" sz="2800" dirty="0"/>
              <a:t> for </a:t>
            </a:r>
            <a:r>
              <a:rPr lang="pl-PL" sz="2800" dirty="0" err="1"/>
              <a:t>reputational</a:t>
            </a:r>
            <a:r>
              <a:rPr lang="pl-PL" sz="2800" dirty="0"/>
              <a:t> </a:t>
            </a:r>
            <a:r>
              <a:rPr lang="pl-PL" sz="2800" dirty="0" err="1"/>
              <a:t>damage</a:t>
            </a:r>
            <a:r>
              <a:rPr lang="pl-PL" sz="2800" dirty="0"/>
              <a:t> and 80,000 Euro per </a:t>
            </a:r>
            <a:r>
              <a:rPr lang="pl-PL" sz="2800" dirty="0" err="1"/>
              <a:t>day</a:t>
            </a:r>
            <a:r>
              <a:rPr lang="pl-PL" sz="2800" dirty="0"/>
              <a:t> per logo </a:t>
            </a:r>
            <a:r>
              <a:rPr lang="pl-PL" sz="2800" dirty="0" err="1"/>
              <a:t>if</a:t>
            </a:r>
            <a:r>
              <a:rPr lang="pl-PL" sz="2800" dirty="0"/>
              <a:t> </a:t>
            </a:r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failed</a:t>
            </a:r>
            <a:r>
              <a:rPr lang="pl-PL" sz="2800" dirty="0"/>
              <a:t> to </a:t>
            </a:r>
            <a:r>
              <a:rPr lang="pl-PL" sz="2800" dirty="0" err="1"/>
              <a:t>comply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It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demanded</a:t>
            </a:r>
            <a:r>
              <a:rPr lang="pl-PL" sz="2800" dirty="0"/>
              <a:t> </a:t>
            </a:r>
            <a:r>
              <a:rPr lang="pl-PL" sz="2800" dirty="0" err="1"/>
              <a:t>removal</a:t>
            </a:r>
            <a:r>
              <a:rPr lang="pl-PL" sz="2800" dirty="0"/>
              <a:t> of 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use</a:t>
            </a:r>
            <a:r>
              <a:rPr lang="pl-PL" sz="2800" dirty="0"/>
              <a:t> of the term "</a:t>
            </a:r>
            <a:r>
              <a:rPr lang="pl-PL" sz="2800" dirty="0" err="1"/>
              <a:t>StopEsso</a:t>
            </a:r>
            <a:r>
              <a:rPr lang="pl-PL" sz="2800" dirty="0"/>
              <a:t>"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es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1" r="-33721"/>
          <a:stretch>
            <a:fillRect/>
          </a:stretch>
        </p:blipFill>
        <p:spPr>
          <a:xfrm>
            <a:off x="1187450" y="115888"/>
            <a:ext cx="6400800" cy="5734050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64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ea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 r="-14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92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4" name="Symbol zastępczy zawartości 3" descr="eess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 r="-14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31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/>
              <a:t>The </a:t>
            </a:r>
            <a:r>
              <a:rPr lang="pl-PL" sz="2800" dirty="0" err="1"/>
              <a:t>networking</a:t>
            </a:r>
            <a:r>
              <a:rPr lang="pl-PL" sz="2800" dirty="0"/>
              <a:t> of </a:t>
            </a:r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has</a:t>
            </a:r>
            <a:r>
              <a:rPr lang="pl-PL" sz="2800" dirty="0"/>
              <a:t> a </a:t>
            </a:r>
            <a:r>
              <a:rPr lang="pl-PL" sz="2800" dirty="0" err="1"/>
              <a:t>wide</a:t>
            </a:r>
            <a:r>
              <a:rPr lang="pl-PL" sz="2800" dirty="0"/>
              <a:t> </a:t>
            </a:r>
            <a:r>
              <a:rPr lang="pl-PL" sz="2800" dirty="0" err="1"/>
              <a:t>coverage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As </a:t>
            </a:r>
            <a:r>
              <a:rPr lang="pl-PL" sz="2800" dirty="0" err="1"/>
              <a:t>early</a:t>
            </a:r>
            <a:r>
              <a:rPr lang="pl-PL" sz="2800" dirty="0"/>
              <a:t> as 80s, the Internet </a:t>
            </a:r>
            <a:r>
              <a:rPr lang="pl-PL" sz="2800" dirty="0" err="1"/>
              <a:t>had</a:t>
            </a:r>
            <a:r>
              <a:rPr lang="pl-PL" sz="2800" dirty="0"/>
              <a:t> </a:t>
            </a:r>
            <a:r>
              <a:rPr lang="pl-PL" sz="2800" dirty="0" err="1"/>
              <a:t>already</a:t>
            </a:r>
            <a:r>
              <a:rPr lang="pl-PL" sz="2800" dirty="0"/>
              <a:t> </a:t>
            </a:r>
            <a:r>
              <a:rPr lang="pl-PL" sz="2800" dirty="0" err="1"/>
              <a:t>been</a:t>
            </a:r>
            <a:r>
              <a:rPr lang="pl-PL" sz="2800" dirty="0"/>
              <a:t> </a:t>
            </a:r>
            <a:r>
              <a:rPr lang="pl-PL" sz="2800" dirty="0" err="1"/>
              <a:t>utilized</a:t>
            </a:r>
            <a:r>
              <a:rPr lang="pl-PL" sz="2800" dirty="0"/>
              <a:t> for </a:t>
            </a:r>
            <a:r>
              <a:rPr lang="pl-PL" sz="2800" dirty="0" err="1"/>
              <a:t>organizing</a:t>
            </a:r>
            <a:r>
              <a:rPr lang="pl-PL" sz="2800" dirty="0"/>
              <a:t> </a:t>
            </a:r>
            <a:r>
              <a:rPr lang="pl-PL" sz="2800" dirty="0" err="1"/>
              <a:t>events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In </a:t>
            </a:r>
            <a:r>
              <a:rPr lang="pl-PL" sz="2800" dirty="0"/>
              <a:t>1994, </a:t>
            </a:r>
            <a:r>
              <a:rPr lang="pl-PL" sz="2800" dirty="0" err="1"/>
              <a:t>its</a:t>
            </a:r>
            <a:r>
              <a:rPr lang="pl-PL" sz="2800" dirty="0"/>
              <a:t> </a:t>
            </a:r>
            <a:r>
              <a:rPr lang="pl-PL" sz="2800" dirty="0" err="1"/>
              <a:t>website</a:t>
            </a:r>
            <a:r>
              <a:rPr lang="pl-PL" sz="2800" dirty="0"/>
              <a:t> (</a:t>
            </a:r>
            <a:r>
              <a:rPr lang="pl-PL" sz="2800" dirty="0" err="1"/>
              <a:t>www.greenpeace.org</a:t>
            </a:r>
            <a:r>
              <a:rPr lang="pl-PL" sz="2800" dirty="0"/>
              <a:t>) was </a:t>
            </a:r>
            <a:r>
              <a:rPr lang="pl-PL" sz="2800" dirty="0" err="1"/>
              <a:t>established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/>
              <a:t>Greenpeace</a:t>
            </a:r>
            <a:r>
              <a:rPr lang="pl-PL" sz="2800" dirty="0"/>
              <a:t> </a:t>
            </a:r>
            <a:r>
              <a:rPr lang="pl-PL" sz="2800" dirty="0" err="1"/>
              <a:t>utilizes</a:t>
            </a:r>
            <a:r>
              <a:rPr lang="pl-PL" sz="2800" dirty="0"/>
              <a:t> the Internet to </a:t>
            </a:r>
            <a:r>
              <a:rPr lang="pl-PL" sz="2800" dirty="0" err="1"/>
              <a:t>promote</a:t>
            </a:r>
            <a:r>
              <a:rPr lang="pl-PL" sz="2800" dirty="0"/>
              <a:t> </a:t>
            </a:r>
            <a:r>
              <a:rPr lang="pl-PL" sz="2800" dirty="0" err="1"/>
              <a:t>its</a:t>
            </a:r>
            <a:r>
              <a:rPr lang="pl-PL" sz="2800" dirty="0"/>
              <a:t> </a:t>
            </a:r>
            <a:r>
              <a:rPr lang="pl-PL" sz="2800" dirty="0" err="1"/>
              <a:t>activities</a:t>
            </a:r>
            <a:r>
              <a:rPr lang="pl-PL" sz="2800" dirty="0"/>
              <a:t> by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 smtClean="0"/>
              <a:t>lots</a:t>
            </a:r>
            <a:r>
              <a:rPr lang="pl-PL" sz="2800" dirty="0" smtClean="0"/>
              <a:t> </a:t>
            </a:r>
            <a:r>
              <a:rPr lang="pl-PL" sz="2800" dirty="0"/>
              <a:t>of </a:t>
            </a:r>
            <a:r>
              <a:rPr lang="pl-PL" sz="2800" dirty="0" err="1"/>
              <a:t>pictures</a:t>
            </a:r>
            <a:r>
              <a:rPr lang="pl-PL" sz="2800" dirty="0"/>
              <a:t> and </a:t>
            </a:r>
            <a:r>
              <a:rPr lang="pl-PL" sz="2800" dirty="0" err="1"/>
              <a:t>images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smtClean="0"/>
              <a:t>with </a:t>
            </a:r>
            <a:r>
              <a:rPr lang="pl-PL" sz="2800" dirty="0" err="1"/>
              <a:t>great</a:t>
            </a:r>
            <a:r>
              <a:rPr lang="pl-PL" sz="2800" dirty="0"/>
              <a:t> </a:t>
            </a:r>
            <a:r>
              <a:rPr lang="pl-PL" sz="2800" dirty="0" err="1"/>
              <a:t>sensational</a:t>
            </a:r>
            <a:r>
              <a:rPr lang="pl-PL" sz="2800" dirty="0"/>
              <a:t> </a:t>
            </a:r>
            <a:r>
              <a:rPr lang="pl-PL" sz="2800" dirty="0" err="1"/>
              <a:t>effect</a:t>
            </a:r>
            <a:r>
              <a:rPr lang="pl-PL" sz="2800" dirty="0"/>
              <a:t> </a:t>
            </a:r>
            <a:r>
              <a:rPr lang="pl-PL" sz="2800" dirty="0" smtClean="0"/>
              <a:t>to</a:t>
            </a:r>
          </a:p>
          <a:p>
            <a:r>
              <a:rPr lang="pl-PL" sz="2800" dirty="0" smtClean="0"/>
              <a:t> </a:t>
            </a:r>
            <a:r>
              <a:rPr lang="pl-PL" sz="2800" dirty="0" err="1"/>
              <a:t>capture</a:t>
            </a:r>
            <a:r>
              <a:rPr lang="pl-PL" sz="2800" dirty="0"/>
              <a:t> </a:t>
            </a:r>
            <a:r>
              <a:rPr lang="pl-PL" sz="2800" dirty="0" err="1"/>
              <a:t>readers</a:t>
            </a:r>
            <a:r>
              <a:rPr lang="pl-PL" sz="2800" dirty="0"/>
              <a:t>’ </a:t>
            </a:r>
            <a:r>
              <a:rPr lang="pl-PL" sz="2800" dirty="0" err="1"/>
              <a:t>attention</a:t>
            </a:r>
            <a:endParaRPr lang="pl-PL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/>
              <a:t>Through the development of </a:t>
            </a:r>
            <a:r>
              <a:rPr lang="pl-PL" sz="2800" dirty="0" err="1"/>
              <a:t>technology</a:t>
            </a:r>
            <a:r>
              <a:rPr lang="pl-PL" sz="2800" dirty="0"/>
              <a:t> in </a:t>
            </a:r>
            <a:r>
              <a:rPr lang="pl-PL" sz="2800" dirty="0" err="1"/>
              <a:t>environmental</a:t>
            </a:r>
            <a:r>
              <a:rPr lang="pl-PL" sz="2800" dirty="0"/>
              <a:t> </a:t>
            </a:r>
            <a:r>
              <a:rPr lang="pl-PL" sz="2800" dirty="0" err="1"/>
              <a:t>conservation</a:t>
            </a:r>
            <a:r>
              <a:rPr lang="pl-PL" sz="2800" dirty="0"/>
              <a:t> </a:t>
            </a:r>
            <a:r>
              <a:rPr lang="pl-PL" sz="2800" dirty="0" smtClean="0"/>
              <a:t>and</a:t>
            </a:r>
          </a:p>
          <a:p>
            <a:r>
              <a:rPr lang="pl-PL" sz="2800" dirty="0" smtClean="0"/>
              <a:t> </a:t>
            </a:r>
            <a:r>
              <a:rPr lang="pl-PL" sz="2800" dirty="0" err="1"/>
              <a:t>promoting</a:t>
            </a:r>
            <a:r>
              <a:rPr lang="pl-PL" sz="2800" dirty="0"/>
              <a:t> </a:t>
            </a:r>
            <a:r>
              <a:rPr lang="pl-PL" sz="2800" dirty="0" err="1"/>
              <a:t>environmentally-friendly</a:t>
            </a:r>
            <a:r>
              <a:rPr lang="pl-PL" sz="2800" dirty="0"/>
              <a:t> products, </a:t>
            </a:r>
            <a:endParaRPr lang="pl-PL" sz="2800" dirty="0" smtClean="0"/>
          </a:p>
          <a:p>
            <a:r>
              <a:rPr lang="pl-PL" sz="2800" dirty="0" err="1" smtClean="0"/>
              <a:t>Greenpeace</a:t>
            </a:r>
            <a:r>
              <a:rPr lang="pl-PL" sz="2800" dirty="0" smtClean="0"/>
              <a:t> </a:t>
            </a:r>
            <a:r>
              <a:rPr lang="pl-PL" sz="2800" dirty="0" err="1"/>
              <a:t>tries</a:t>
            </a:r>
            <a:r>
              <a:rPr lang="pl-PL" sz="2800" dirty="0"/>
              <a:t> to </a:t>
            </a:r>
            <a:r>
              <a:rPr lang="pl-PL" sz="2800" dirty="0" err="1"/>
              <a:t>reduce</a:t>
            </a:r>
            <a:r>
              <a:rPr lang="pl-PL" sz="2800" dirty="0"/>
              <a:t> </a:t>
            </a:r>
            <a:r>
              <a:rPr lang="pl-PL" sz="2800" dirty="0" err="1"/>
              <a:t>harm</a:t>
            </a:r>
            <a:r>
              <a:rPr lang="pl-PL" sz="2800" dirty="0"/>
              <a:t> to the environment. </a:t>
            </a:r>
            <a:endParaRPr lang="pl-PL" sz="2800" dirty="0" smtClean="0"/>
          </a:p>
          <a:p>
            <a:endParaRPr lang="pl-PL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2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dirty="0"/>
              <a:t>In face of global warming, </a:t>
            </a:r>
            <a:endParaRPr lang="en-AU" sz="2800" dirty="0" smtClean="0"/>
          </a:p>
          <a:p>
            <a:r>
              <a:rPr lang="en-AU" sz="2800" dirty="0" smtClean="0"/>
              <a:t>Greenpeace </a:t>
            </a:r>
            <a:r>
              <a:rPr lang="en-AU" sz="2800" dirty="0"/>
              <a:t>has attempted to persuade oil companies in developing alternative energy</a:t>
            </a:r>
            <a:r>
              <a:rPr lang="en-AU" sz="2800" dirty="0" smtClean="0"/>
              <a:t>,</a:t>
            </a:r>
          </a:p>
          <a:p>
            <a:r>
              <a:rPr lang="en-AU" sz="2800" dirty="0" smtClean="0"/>
              <a:t> </a:t>
            </a:r>
            <a:r>
              <a:rPr lang="en-AU" sz="2800" dirty="0"/>
              <a:t>exerting much effort in promoting the use of solar and wind energy, </a:t>
            </a:r>
            <a:endParaRPr lang="en-AU" sz="2800" dirty="0" smtClean="0"/>
          </a:p>
          <a:p>
            <a:r>
              <a:rPr lang="en-AU" sz="2800" dirty="0" smtClean="0"/>
              <a:t>both </a:t>
            </a:r>
            <a:r>
              <a:rPr lang="en-AU" sz="2800" dirty="0"/>
              <a:t>of which are known to be non-pollutants.</a:t>
            </a:r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8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dirty="0"/>
              <a:t>https://</a:t>
            </a:r>
            <a:r>
              <a:rPr lang="en-AU" sz="2800" dirty="0" err="1"/>
              <a:t>www.youtube.com</a:t>
            </a:r>
            <a:r>
              <a:rPr lang="en-AU" sz="2800" dirty="0"/>
              <a:t>/</a:t>
            </a:r>
            <a:r>
              <a:rPr lang="en-AU" sz="2800" dirty="0" err="1"/>
              <a:t>watch?v</a:t>
            </a:r>
            <a:r>
              <a:rPr lang="en-AU" sz="2800" dirty="0"/>
              <a:t>=dHpHxA-9CVM</a:t>
            </a:r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2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dirty="0"/>
              <a:t>Green Cross International</a:t>
            </a:r>
          </a:p>
          <a:p>
            <a:r>
              <a:rPr lang="en-AU" sz="2800" dirty="0"/>
              <a:t>Promotes legal, ethical and </a:t>
            </a:r>
            <a:r>
              <a:rPr lang="en-AU" sz="2800" dirty="0" err="1"/>
              <a:t>behavioral</a:t>
            </a:r>
            <a:r>
              <a:rPr lang="en-AU" sz="2800" dirty="0"/>
              <a:t> norms that ensure basic changes in values, actions, and attitudes of government, the private sector, and civil society, necessary to build a global community</a:t>
            </a:r>
          </a:p>
          <a:p>
            <a:r>
              <a:rPr lang="en-AU" sz="2800" dirty="0"/>
              <a:t>Prevents and resolves conflicts arising from environmental degradation</a:t>
            </a:r>
          </a:p>
          <a:p>
            <a:r>
              <a:rPr lang="en-AU" sz="2800" dirty="0"/>
              <a:t>Provides assistance to people affected by the environmental consequences of wars and conflicts</a:t>
            </a:r>
          </a:p>
          <a:p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332656"/>
            <a:ext cx="6400800" cy="5417840"/>
          </a:xfrm>
        </p:spPr>
        <p:txBody>
          <a:bodyPr>
            <a:noAutofit/>
          </a:bodyPr>
          <a:lstStyle/>
          <a:p>
            <a:r>
              <a:rPr lang="en-AU" sz="2800" dirty="0" smtClean="0"/>
              <a:t>CARLO BENEDETTI identification </a:t>
            </a:r>
            <a:r>
              <a:rPr lang="en-AU" sz="2800" u="sng" dirty="0" smtClean="0"/>
              <a:t>RNGOs </a:t>
            </a:r>
            <a:r>
              <a:rPr lang="en-AU" sz="2800" u="sng" dirty="0"/>
              <a:t>as those that identify themselves as religious. </a:t>
            </a:r>
            <a:endParaRPr lang="en-AU" sz="2800" u="sng" dirty="0" smtClean="0"/>
          </a:p>
          <a:p>
            <a:r>
              <a:rPr lang="en-AU" sz="2800" dirty="0" smtClean="0"/>
              <a:t>RINGOs </a:t>
            </a:r>
            <a:r>
              <a:rPr lang="en-AU" sz="2800" dirty="0"/>
              <a:t>which are formal </a:t>
            </a:r>
            <a:r>
              <a:rPr lang="en-AU" sz="2800" dirty="0" smtClean="0"/>
              <a:t>independent organisations, </a:t>
            </a:r>
          </a:p>
          <a:p>
            <a:r>
              <a:rPr lang="en-AU" sz="2800" dirty="0" smtClean="0"/>
              <a:t>whose </a:t>
            </a:r>
            <a:r>
              <a:rPr lang="en-AU" sz="2800" dirty="0"/>
              <a:t>primary aim is to promote relief efforts in disaster situations at the international level, </a:t>
            </a:r>
            <a:endParaRPr lang="en-AU" sz="2800" dirty="0" smtClean="0"/>
          </a:p>
          <a:p>
            <a:r>
              <a:rPr lang="en-AU" sz="2800" dirty="0" smtClean="0"/>
              <a:t>and </a:t>
            </a:r>
            <a:r>
              <a:rPr lang="en-AU" sz="2800" dirty="0"/>
              <a:t>whose identity and mission are self-consciously derived from the teachings of one or more religious or spiritual </a:t>
            </a:r>
            <a:r>
              <a:rPr lang="en-AU" sz="2800" dirty="0" smtClean="0"/>
              <a:t>traditions</a:t>
            </a:r>
          </a:p>
          <a:p>
            <a:r>
              <a:rPr lang="en-AU" sz="1400" dirty="0" smtClean="0"/>
              <a:t>C. Benedetti, </a:t>
            </a:r>
            <a:r>
              <a:rPr lang="pl-PL" sz="1400" i="1" dirty="0" err="1"/>
              <a:t>Islamic</a:t>
            </a:r>
            <a:r>
              <a:rPr lang="pl-PL" sz="1400" i="1" dirty="0"/>
              <a:t> Aid and Christian </a:t>
            </a:r>
            <a:r>
              <a:rPr lang="pl-PL" sz="1400" i="1" dirty="0" err="1"/>
              <a:t>Inspired</a:t>
            </a:r>
            <a:r>
              <a:rPr lang="pl-PL" sz="1400" i="1" dirty="0"/>
              <a:t> Relief </a:t>
            </a:r>
            <a:r>
              <a:rPr lang="pl-PL" sz="1400" i="1" dirty="0" err="1"/>
              <a:t>NGOs</a:t>
            </a:r>
            <a:r>
              <a:rPr lang="pl-PL" sz="1400" i="1" dirty="0"/>
              <a:t>: </a:t>
            </a:r>
            <a:r>
              <a:rPr lang="pl-PL" sz="1400" i="1" dirty="0" err="1"/>
              <a:t>Between</a:t>
            </a:r>
            <a:r>
              <a:rPr lang="pl-PL" sz="1400" i="1" dirty="0"/>
              <a:t> </a:t>
            </a:r>
            <a:r>
              <a:rPr lang="pl-PL" sz="1400" i="1" dirty="0" err="1"/>
              <a:t>Tactical</a:t>
            </a:r>
            <a:r>
              <a:rPr lang="pl-PL" sz="1400" i="1" dirty="0"/>
              <a:t> Collaboration and Strategic  </a:t>
            </a:r>
            <a:r>
              <a:rPr lang="pl-PL" sz="1400" i="1" dirty="0" err="1"/>
              <a:t>Diffidence</a:t>
            </a:r>
            <a:r>
              <a:rPr lang="pl-PL" sz="1400" dirty="0"/>
              <a:t>?, </a:t>
            </a:r>
            <a:r>
              <a:rPr lang="pl-PL" sz="1400" dirty="0" err="1"/>
              <a:t>Journal</a:t>
            </a:r>
            <a:r>
              <a:rPr lang="pl-PL" sz="1400" dirty="0"/>
              <a:t> of International Development 2006, Nr 18 </a:t>
            </a:r>
          </a:p>
          <a:p>
            <a:endParaRPr lang="en-AU" sz="2800" dirty="0" smtClean="0"/>
          </a:p>
          <a:p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3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70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0"/>
            <a:ext cx="7766248" cy="6021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sz="3600" dirty="0" smtClean="0"/>
              <a:t>Examples of RINGOs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Caritas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World Vision</a:t>
            </a:r>
            <a:endParaRPr lang="en-AU" sz="3600" dirty="0" smtClean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Islamic Relief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Catholic Relief Service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Lutheran World Relief (LWR)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World Congress of Faiths (WCF)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World Jewish Congress (WJC)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World Muslim Congress (WMC)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en-AU" sz="3600" dirty="0" smtClean="0"/>
              <a:t>The Church of Scientology</a:t>
            </a:r>
          </a:p>
        </p:txBody>
      </p:sp>
    </p:spTree>
    <p:extLst>
      <p:ext uri="{BB962C8B-B14F-4D97-AF65-F5344CB8AC3E}">
        <p14:creationId xmlns:p14="http://schemas.microsoft.com/office/powerpoint/2010/main" val="36231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0"/>
            <a:ext cx="7766248" cy="6021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sz="3600" dirty="0" smtClean="0"/>
              <a:t>Examples of </a:t>
            </a:r>
            <a:r>
              <a:rPr lang="en-AU" sz="3600" dirty="0" smtClean="0"/>
              <a:t>RINGOs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/>
              <a:t>Alliance </a:t>
            </a:r>
            <a:r>
              <a:rPr lang="pl-PL" sz="3600" dirty="0" err="1"/>
              <a:t>Israélite</a:t>
            </a:r>
            <a:r>
              <a:rPr lang="pl-PL" sz="3600" dirty="0"/>
              <a:t> </a:t>
            </a:r>
            <a:r>
              <a:rPr lang="pl-PL" sz="3600" dirty="0" err="1"/>
              <a:t>Universelle</a:t>
            </a:r>
            <a:r>
              <a:rPr lang="pl-PL" sz="3600" dirty="0"/>
              <a:t> (AIU</a:t>
            </a:r>
            <a:r>
              <a:rPr lang="pl-PL" sz="3600" dirty="0" smtClean="0"/>
              <a:t>)</a:t>
            </a:r>
            <a:endParaRPr lang="pl-PL" sz="36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/>
              <a:t>Soka </a:t>
            </a:r>
            <a:r>
              <a:rPr lang="pl-PL" sz="3600" dirty="0" err="1"/>
              <a:t>Gakkai</a:t>
            </a:r>
            <a:r>
              <a:rPr lang="pl-PL" sz="3600" dirty="0"/>
              <a:t> International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/>
              <a:t>International </a:t>
            </a:r>
            <a:r>
              <a:rPr lang="pl-PL" sz="3600" dirty="0" err="1"/>
              <a:t>Buddhist</a:t>
            </a:r>
            <a:r>
              <a:rPr lang="pl-PL" sz="3600" dirty="0"/>
              <a:t> Foundation 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/>
              <a:t>World </a:t>
            </a:r>
            <a:r>
              <a:rPr lang="pl-PL" sz="3600" dirty="0" err="1"/>
              <a:t>Zionist</a:t>
            </a:r>
            <a:r>
              <a:rPr lang="pl-PL" sz="3600" dirty="0"/>
              <a:t> Organization (WZO)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 err="1"/>
              <a:t>World's</a:t>
            </a:r>
            <a:r>
              <a:rPr lang="pl-PL" sz="3600" dirty="0"/>
              <a:t> Student Christian </a:t>
            </a:r>
            <a:r>
              <a:rPr lang="pl-PL" sz="3600" dirty="0" err="1"/>
              <a:t>Federation</a:t>
            </a:r>
            <a:r>
              <a:rPr lang="pl-PL" sz="3600" dirty="0"/>
              <a:t> (WSCF</a:t>
            </a:r>
            <a:r>
              <a:rPr lang="pl-PL" sz="3600" dirty="0" smtClean="0"/>
              <a:t>)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/>
              <a:t>the </a:t>
            </a:r>
            <a:r>
              <a:rPr lang="pl-PL" sz="3600" dirty="0" err="1"/>
              <a:t>Salvation</a:t>
            </a:r>
            <a:r>
              <a:rPr lang="pl-PL" sz="3600" dirty="0"/>
              <a:t> </a:t>
            </a:r>
            <a:r>
              <a:rPr lang="pl-PL" sz="3600" dirty="0" err="1"/>
              <a:t>Army</a:t>
            </a:r>
            <a:r>
              <a:rPr lang="pl-PL" sz="3600" dirty="0"/>
              <a:t> </a:t>
            </a:r>
            <a:endParaRPr lang="pl-PL" sz="36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r>
              <a:rPr lang="pl-PL" sz="3600" dirty="0" err="1"/>
              <a:t>Sovereign</a:t>
            </a:r>
            <a:r>
              <a:rPr lang="pl-PL" sz="3600" dirty="0"/>
              <a:t> </a:t>
            </a:r>
            <a:r>
              <a:rPr lang="pl-PL" sz="3600" dirty="0" err="1"/>
              <a:t>Military</a:t>
            </a:r>
            <a:r>
              <a:rPr lang="pl-PL" sz="3600" dirty="0"/>
              <a:t> Order of Malta (SMOM) </a:t>
            </a:r>
            <a:r>
              <a:rPr lang="pl-PL" sz="3600" dirty="0" err="1"/>
              <a:t>or</a:t>
            </a:r>
            <a:r>
              <a:rPr lang="pl-PL" sz="3600" dirty="0"/>
              <a:t> Order of Malta</a:t>
            </a:r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pl-PL" sz="32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pl-PL" sz="3200" dirty="0"/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en-AU" sz="3200" dirty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ts val="475"/>
              </a:spcBef>
            </a:pPr>
            <a:endParaRPr lang="en-AU" sz="3600" dirty="0"/>
          </a:p>
          <a:p>
            <a:pPr>
              <a:lnSpc>
                <a:spcPct val="80000"/>
              </a:lnSpc>
            </a:pP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4157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Aerodynamiczny.thmx</Template>
  <TotalTime>43852</TotalTime>
  <Words>2355</Words>
  <Application>Microsoft Macintosh PowerPoint</Application>
  <PresentationFormat>Pokaz na ekranie (4:3)</PresentationFormat>
  <Paragraphs>386</Paragraphs>
  <Slides>70</Slides>
  <Notes>61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Aerodynamiczny</vt:lpstr>
      <vt:lpstr>Religious International   Non-Governmental Organizations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Himalayas</vt:lpstr>
      <vt:lpstr>the Western Ghats</vt:lpstr>
      <vt:lpstr>North East India</vt:lpstr>
      <vt:lpstr>Nicobar Islands in India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Categories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 Greenpeace activist dressed as an orangutan sits in a 'nest' in front of the Nestlé headquarters in Amsterdam, and urges the company to stop using palm oil from rainforest destruction.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APARTAMENTON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Troops In Iraq</dc:title>
  <dc:creator>ksieciunio</dc:creator>
  <cp:lastModifiedBy>Lukasz Prus</cp:lastModifiedBy>
  <cp:revision>640</cp:revision>
  <dcterms:created xsi:type="dcterms:W3CDTF">2008-06-12T03:42:31Z</dcterms:created>
  <dcterms:modified xsi:type="dcterms:W3CDTF">2017-05-07T12:56:41Z</dcterms:modified>
</cp:coreProperties>
</file>