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pl-PL" sz="1400">
                <a:latin typeface="Times New Roman"/>
              </a:rPr>
              <a:t>&lt;data/godzina&gt;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l-PL" sz="1400">
                <a:latin typeface="Times New Roman"/>
              </a:rPr>
              <a:t>&lt;stopka&gt;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D7A7F91-12FC-4D91-AD7E-D1563BFC3AF9}" type="slidenum">
              <a:rPr lang="pl-PL" sz="1400">
                <a:latin typeface="Times New Roman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Rzecznik Praw Obywatelskich 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3200">
                <a:latin typeface="Arial"/>
              </a:rPr>
              <a:t>Mgr Przemysław Mazurek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Podstawowe wiadomości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Jednoosobowy organ państwa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Instytucja Ombudsmana.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Rzecznik został powołany 1.01 .1988 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Obowiązki regulują: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Art. 208 – 212 Konstytucji RP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Ustawa o RPO z dnia 15.07.1987 roku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algn="just">
              <a:buSzPct val="45000"/>
              <a:buFont typeface="StarSymbol"/>
              <a:buChar char=""/>
            </a:pPr>
            <a:r>
              <a:rPr lang="pl-PL" sz="4000">
                <a:latin typeface="Times New Roman"/>
              </a:rPr>
              <a:t>Rzecznikiem może być osobą, która: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 </a:t>
            </a:r>
            <a:r>
              <a:rPr lang="pl-PL" sz="4000">
                <a:latin typeface="Times New Roman"/>
              </a:rPr>
              <a:t>nie może zajmować żadnego innego stanowiska,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 </a:t>
            </a:r>
            <a:r>
              <a:rPr lang="pl-PL" sz="4000">
                <a:latin typeface="Times New Roman"/>
              </a:rPr>
              <a:t>z wyjątkiem stanowiska profesora szkoły wyższej, 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wykonywać innych zajęć zawodowych. 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Nie może: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należeć do partii politycznej, związku zawodowego </a:t>
            </a:r>
            <a:endParaRPr/>
          </a:p>
          <a:p>
            <a:pPr lvl="1" algn="just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prowadzić działalności publicznej nie dającej się pogodzić z godnością jego urzędu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Kadencja RPO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Powołuje go Sejm w drodze uchwały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Na wniosek: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Marszałka Sejmu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Grupy 35 posłów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Za zgodą Senatu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5 letnia kadencja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Dwukrotnie jedna osoba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Odwołanie RPO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Times New Roman"/>
              </a:rPr>
              <a:t>Sejm przed upływem okresu, na jaki został powołany większością co najmniej 3/5 głosów w obecności co najmniej połowy ustawowej liczby posłów, jeżeli: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Times New Roman"/>
              </a:rPr>
              <a:t>zrzekł się wykonywania obowiązków,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Times New Roman"/>
              </a:rPr>
              <a:t>stał się trwale niezdolny do pełnienia obowiązków na skutek choroby, ułomności lub upadku sił – stwierdzonych orzeczeniem lekarskim.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Times New Roman"/>
              </a:rPr>
              <a:t>jeżeli Rzecznik sprzeniewierzył się złożonemu ślubowaniu.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Times New Roman"/>
              </a:rPr>
              <a:t>złożył niezgodne z prawdą oświadczenie lustracyjne, stwierdzone prawomocnym orzeczeniem sądu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Funkcje RPO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Rzecznik wypełnia 4 funkcje: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prewencyjną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diagnostyczną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kontrolną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kreującą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Zadania RPO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Stoi na straży wolności, praw człowieka i obywatela określonych w Konstytucji oraz w innych aktach normatywnych.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Kontroluje i podejmuje stosowne czynności jeśli stwierdzi, że z powodu celowego działania lub zaniechania przez organ, organizacje albo instytucje zobowiązane do przestrzegania i realizacji wolności człowieka i obywatela nastąpiło naruszenie prawa oraz zasad współżycia i sprawiedliwości społecznej.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Działalność RPO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 swojej działalności jest: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niezawisły i niezależny od innych organów władzy państwowej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odpowiada wyłącznie przez Sejmem na zasadach określonych w ustawie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nie może być on także bez zgody Sejmu pociągnięty do odpowiedzialności karnej ani pozbawiony wolności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4000">
                <a:latin typeface="Times New Roman"/>
              </a:rPr>
              <a:t>Rzecznik Praw Obywatelskich jest zobowiązany przedstawić co roku: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Sejmowi i Senatowi 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4000">
                <a:latin typeface="Times New Roman"/>
              </a:rPr>
              <a:t>informację o swojej działalności 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4000">
                <a:latin typeface="Times New Roman"/>
              </a:rPr>
              <a:t>o stanie przestrzegania wolności i praw człowieka i obywatela w Polsce.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