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43AF-679B-4215-8940-5224C199AD3A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AC1-D355-4E8D-9705-E27593636BD8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43AF-679B-4215-8940-5224C199AD3A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AC1-D355-4E8D-9705-E27593636BD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43AF-679B-4215-8940-5224C199AD3A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AC1-D355-4E8D-9705-E27593636BD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43AF-679B-4215-8940-5224C199AD3A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AC1-D355-4E8D-9705-E27593636BD8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43AF-679B-4215-8940-5224C199AD3A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AC1-D355-4E8D-9705-E27593636BD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43AF-679B-4215-8940-5224C199AD3A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AC1-D355-4E8D-9705-E27593636BD8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43AF-679B-4215-8940-5224C199AD3A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AC1-D355-4E8D-9705-E27593636BD8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43AF-679B-4215-8940-5224C199AD3A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AC1-D355-4E8D-9705-E27593636BD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43AF-679B-4215-8940-5224C199AD3A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AC1-D355-4E8D-9705-E27593636BD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43AF-679B-4215-8940-5224C199AD3A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AC1-D355-4E8D-9705-E27593636BD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43AF-679B-4215-8940-5224C199AD3A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AC1-D355-4E8D-9705-E27593636BD8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1D243AF-679B-4215-8940-5224C199AD3A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754AC1-D355-4E8D-9705-E27593636BD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858875" cy="1793167"/>
          </a:xfrm>
        </p:spPr>
        <p:txBody>
          <a:bodyPr/>
          <a:lstStyle/>
          <a:p>
            <a:pPr marL="182880" indent="0">
              <a:buNone/>
            </a:pPr>
            <a:r>
              <a:rPr lang="pl-PL" sz="4800" dirty="0" smtClean="0"/>
              <a:t>Rachunki zdań</a:t>
            </a:r>
            <a:br>
              <a:rPr lang="pl-PL" sz="4800" dirty="0" smtClean="0"/>
            </a:br>
            <a:r>
              <a:rPr lang="pl-PL" sz="4800" dirty="0" smtClean="0"/>
              <a:t>Tautologiczność funkcji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590347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7920880" cy="6192688"/>
          </a:xfrm>
        </p:spPr>
        <p:txBody>
          <a:bodyPr>
            <a:normAutofit/>
          </a:bodyPr>
          <a:lstStyle/>
          <a:p>
            <a:pPr algn="just"/>
            <a:r>
              <a:rPr lang="pl-PL" sz="2400" dirty="0" smtClean="0"/>
              <a:t>Każde zdanie można zapisać za pomocą wyrażeń rachunków zdań.</a:t>
            </a:r>
          </a:p>
          <a:p>
            <a:pPr algn="just"/>
            <a:r>
              <a:rPr lang="pl-PL" sz="2400" dirty="0" smtClean="0"/>
              <a:t>Wyrażenia rachunków zdań zapisuje się przy użyciu zmiennych (np. p, q, r) oraz spójników – znaków funktorów prawdziwościowych np. p &gt;q, A </a:t>
            </a:r>
            <a:r>
              <a:rPr lang="pl-PL" sz="2400" b="1" dirty="0" smtClean="0">
                <a:latin typeface="Franklin Gothic Book"/>
              </a:rPr>
              <a:t>≡ B.</a:t>
            </a:r>
          </a:p>
          <a:p>
            <a:pPr algn="just"/>
            <a:r>
              <a:rPr lang="pl-PL" sz="2400" dirty="0" smtClean="0">
                <a:latin typeface="Franklin Gothic Book"/>
              </a:rPr>
              <a:t>Można łączyć je w bardziej skomplikowane sekwencje np. </a:t>
            </a:r>
          </a:p>
          <a:p>
            <a:pPr marL="45720" indent="0" algn="just">
              <a:buNone/>
            </a:pPr>
            <a:r>
              <a:rPr lang="pl-PL" sz="2400" dirty="0" smtClean="0">
                <a:latin typeface="Franklin Gothic Book"/>
              </a:rPr>
              <a:t>[(~p &gt; ~ r) ^ (q v ~ p)</a:t>
            </a:r>
          </a:p>
          <a:p>
            <a:pPr marL="45720" indent="0" algn="just">
              <a:buNone/>
            </a:pPr>
            <a:r>
              <a:rPr lang="pl-PL" sz="2400" dirty="0" smtClean="0">
                <a:latin typeface="Franklin Gothic Book"/>
              </a:rPr>
              <a:t>Wyrażenia rachunku zdań, które przy wszelkich wstawieniach za występujące w nich zmienne przekształcają się w zdanie prawdziwe nazywamy </a:t>
            </a:r>
            <a:r>
              <a:rPr lang="pl-PL" sz="2400" b="1" dirty="0" smtClean="0">
                <a:latin typeface="Franklin Gothic Book"/>
              </a:rPr>
              <a:t>tezami rachunku </a:t>
            </a:r>
            <a:r>
              <a:rPr lang="pl-PL" sz="2400" b="1" dirty="0" smtClean="0">
                <a:latin typeface="Franklin Gothic Book"/>
              </a:rPr>
              <a:t>zdań, mówimy wtedy, że zdanie nie jest tautologią.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52721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metoda zero-jedynkowa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7076256" cy="394559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pl-PL" sz="2400" dirty="0" smtClean="0"/>
              <a:t>Polega na skonstruowaniu tabelki wykazującej, jaką wartość logiczną ma zdanie powstałe z badanego wyrażenia rachunku zdań przy określonej wartości logicznej zdań wstawianych za występujące w tym wyrażeniu zmienne.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49648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712968" cy="6192688"/>
          </a:xfrm>
        </p:spPr>
        <p:txBody>
          <a:bodyPr/>
          <a:lstStyle/>
          <a:p>
            <a:pPr marL="45720" indent="0">
              <a:buNone/>
            </a:pPr>
            <a:r>
              <a:rPr lang="pl-PL" dirty="0" smtClean="0"/>
              <a:t>Przykład: 	</a:t>
            </a:r>
            <a:r>
              <a:rPr lang="pl-PL" dirty="0" smtClean="0">
                <a:latin typeface="Adobe Gothic Std B" pitchFamily="34" charset="-128"/>
                <a:ea typeface="Adobe Gothic Std B" pitchFamily="34" charset="-128"/>
              </a:rPr>
              <a:t>~ (p ^ q) ≡ (~ p v ~ q)</a:t>
            </a:r>
          </a:p>
          <a:p>
            <a:pPr marL="45720" indent="0">
              <a:buNone/>
            </a:pPr>
            <a:endParaRPr lang="pl-PL" dirty="0">
              <a:latin typeface="Adobe Gothic Std B" pitchFamily="34" charset="-128"/>
              <a:ea typeface="Adobe Gothic Std B" pitchFamily="34" charset="-128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84206"/>
              </p:ext>
            </p:extLst>
          </p:nvPr>
        </p:nvGraphicFramePr>
        <p:xfrm>
          <a:off x="323528" y="1052738"/>
          <a:ext cx="8568952" cy="250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864096"/>
                <a:gridCol w="1008112"/>
                <a:gridCol w="936104"/>
                <a:gridCol w="1008112"/>
                <a:gridCol w="1080120"/>
                <a:gridCol w="1008112"/>
                <a:gridCol w="1944216"/>
              </a:tblGrid>
              <a:tr h="500454">
                <a:tc>
                  <a:txBody>
                    <a:bodyPr/>
                    <a:lstStyle/>
                    <a:p>
                      <a:r>
                        <a:rPr lang="pl-PL" dirty="0" smtClean="0"/>
                        <a:t>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q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~p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~q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p^q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~</a:t>
                      </a:r>
                      <a:r>
                        <a:rPr lang="pl-PL" baseline="0" dirty="0" smtClean="0"/>
                        <a:t>(</a:t>
                      </a:r>
                      <a:r>
                        <a:rPr lang="pl-PL" baseline="0" dirty="0" err="1" smtClean="0"/>
                        <a:t>p^q</a:t>
                      </a:r>
                      <a:r>
                        <a:rPr lang="pl-PL" baseline="0" dirty="0" smtClean="0"/>
                        <a:t>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~</a:t>
                      </a:r>
                      <a:r>
                        <a:rPr lang="pl-PL" dirty="0" err="1" smtClean="0"/>
                        <a:t>pv~q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~(</a:t>
                      </a:r>
                      <a:r>
                        <a:rPr lang="pl-PL" dirty="0" err="1" smtClean="0"/>
                        <a:t>p^q</a:t>
                      </a:r>
                      <a:r>
                        <a:rPr lang="pl-PL" dirty="0" smtClean="0"/>
                        <a:t>)</a:t>
                      </a:r>
                      <a:r>
                        <a:rPr lang="pl-PL" dirty="0" smtClean="0">
                          <a:latin typeface="Franklin Gothic Book"/>
                        </a:rPr>
                        <a:t>≡ (~p</a:t>
                      </a:r>
                      <a:r>
                        <a:rPr lang="pl-PL" baseline="0" dirty="0" smtClean="0">
                          <a:latin typeface="Franklin Gothic Book"/>
                        </a:rPr>
                        <a:t> v ~q)</a:t>
                      </a:r>
                      <a:endParaRPr lang="pl-PL" dirty="0"/>
                    </a:p>
                  </a:txBody>
                  <a:tcPr/>
                </a:tc>
              </a:tr>
              <a:tr h="500454"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500454"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500454"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500454"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2501" y="4139115"/>
            <a:ext cx="91214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dirty="0" smtClean="0"/>
              <a:t>Przy wszelkich podstawieniach zdanie jest prawdziwe, a więc wyrażenie to jest tezą rachunku zdań (prawem logicznym).</a:t>
            </a:r>
          </a:p>
          <a:p>
            <a:pPr algn="just"/>
            <a:r>
              <a:rPr lang="pl-PL" sz="2200" dirty="0" smtClean="0"/>
              <a:t>O liczbie rzędów decyduje liczba zmiennych występujących w wyrażeniu, gdy występują 1 zmienna tabela ma 2 rzędy, przy 2 zmiennych – 4 rzędy, przy 3 zmiennych ma 8 rzędów, a przy 4 zmiennych 16 rzędów….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15908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Metoda dowodu nie-wprost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43000" y="548680"/>
            <a:ext cx="7101408" cy="3657560"/>
          </a:xfrm>
        </p:spPr>
        <p:txBody>
          <a:bodyPr/>
          <a:lstStyle/>
          <a:p>
            <a:r>
              <a:rPr lang="pl-PL" dirty="0" smtClean="0"/>
              <a:t>Zastosowanie ma wyłącznie, gdy mamy do czynienia z implikacją, a więc głównym funktorem łączącym zdania składowe jest funktor implikacji.</a:t>
            </a:r>
          </a:p>
          <a:p>
            <a:r>
              <a:rPr lang="pl-PL" dirty="0"/>
              <a:t> Inaczej sposób dowodzenia twierdzeń przez wykazanie sprzeczności między zaprzeczeniem dowodzonej tezy a przyjętymi założeniami.</a:t>
            </a:r>
          </a:p>
        </p:txBody>
      </p:sp>
    </p:spTree>
    <p:extLst>
      <p:ext uri="{BB962C8B-B14F-4D97-AF65-F5344CB8AC3E}">
        <p14:creationId xmlns:p14="http://schemas.microsoft.com/office/powerpoint/2010/main" val="82923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7704" y="551723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Zadania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352928" cy="50405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sz="2300" dirty="0" smtClean="0">
                <a:latin typeface="Adobe Gothic Std B" pitchFamily="34" charset="-128"/>
                <a:ea typeface="Adobe Gothic Std B" pitchFamily="34" charset="-128"/>
              </a:rPr>
              <a:t>Sprawdź metodą 0-1, które z następujących wyrażeń są tezami rachunku zdań:</a:t>
            </a:r>
          </a:p>
          <a:p>
            <a:pPr marL="502920" indent="-457200">
              <a:buAutoNum type="arabicParenR"/>
            </a:pPr>
            <a:r>
              <a:rPr lang="pl-PL" sz="2400" dirty="0" smtClean="0">
                <a:latin typeface="Adobe Gothic Std B" pitchFamily="34" charset="-128"/>
                <a:ea typeface="Adobe Gothic Std B" pitchFamily="34" charset="-128"/>
              </a:rPr>
              <a:t>(~p &gt; ~q) &gt; (q &gt; p)</a:t>
            </a:r>
          </a:p>
          <a:p>
            <a:pPr marL="502920" indent="-457200">
              <a:buAutoNum type="arabicParenR"/>
            </a:pPr>
            <a:r>
              <a:rPr lang="pl-PL" sz="2400" dirty="0" smtClean="0">
                <a:latin typeface="Adobe Gothic Std B" pitchFamily="34" charset="-128"/>
                <a:ea typeface="Adobe Gothic Std B" pitchFamily="34" charset="-128"/>
              </a:rPr>
              <a:t>[q v (p &gt; r)] ≡ [~ r ≡ (p &gt; ~ q)]</a:t>
            </a:r>
          </a:p>
          <a:p>
            <a:pPr marL="502920" indent="-457200">
              <a:buAutoNum type="arabicParenR"/>
            </a:pPr>
            <a:r>
              <a:rPr lang="pl-PL" sz="2400" dirty="0" smtClean="0">
                <a:latin typeface="Adobe Gothic Std B" pitchFamily="34" charset="-128"/>
                <a:ea typeface="Adobe Gothic Std B" pitchFamily="34" charset="-128"/>
              </a:rPr>
              <a:t>[(~r v ~p) &gt; (q ≡ r)] ^ (p v q)</a:t>
            </a:r>
          </a:p>
          <a:p>
            <a:pPr marL="502920" indent="-457200">
              <a:buAutoNum type="arabicParenR"/>
            </a:pPr>
            <a:r>
              <a:rPr lang="pl-PL" sz="2400" dirty="0" smtClean="0">
                <a:latin typeface="Adobe Gothic Std B" pitchFamily="34" charset="-128"/>
                <a:ea typeface="Adobe Gothic Std B" pitchFamily="34" charset="-128"/>
              </a:rPr>
              <a:t>[(r ≡ q) ^ (~q &gt; p)] v [(p ^ ~q) &gt; (p v r)]</a:t>
            </a:r>
          </a:p>
          <a:p>
            <a:pPr marL="502920" indent="-457200">
              <a:buAutoNum type="arabicParenR"/>
            </a:pPr>
            <a:r>
              <a:rPr lang="pl-PL" sz="2400" dirty="0" smtClean="0">
                <a:latin typeface="Adobe Gothic Std B" pitchFamily="34" charset="-128"/>
                <a:ea typeface="Adobe Gothic Std B" pitchFamily="34" charset="-128"/>
              </a:rPr>
              <a:t>[(q ^ ~ p) &gt; r] ≡ ~ [(p v r) ^ ~ (r ≡ q</a:t>
            </a:r>
            <a:r>
              <a:rPr lang="pl-PL" sz="2400" dirty="0" smtClean="0">
                <a:latin typeface="Adobe Gothic Std B" pitchFamily="34" charset="-128"/>
                <a:ea typeface="Adobe Gothic Std B" pitchFamily="34" charset="-128"/>
              </a:rPr>
              <a:t>)]</a:t>
            </a:r>
            <a:endParaRPr lang="pl-PL" sz="2400" dirty="0" smtClean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314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568952" cy="6480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sz="4100" b="1" dirty="0" smtClean="0"/>
              <a:t>Odtwórz schemat logiczny argumentu.</a:t>
            </a:r>
          </a:p>
          <a:p>
            <a:endParaRPr lang="pl-PL" dirty="0" smtClean="0"/>
          </a:p>
          <a:p>
            <a:endParaRPr lang="pl-PL" dirty="0" smtClean="0"/>
          </a:p>
          <a:p>
            <a:pPr algn="just"/>
            <a:r>
              <a:rPr lang="pl-PL" sz="2400" dirty="0" smtClean="0"/>
              <a:t>Nie </a:t>
            </a:r>
            <a:r>
              <a:rPr lang="pl-PL" sz="2400" dirty="0"/>
              <a:t>ma tak, że szuka się szczęścia i zarazem się je znajduje. A to oznacza, że go nie szukamy względnie nie znajdujemy</a:t>
            </a:r>
            <a:r>
              <a:rPr lang="pl-PL" sz="2400" dirty="0" smtClean="0"/>
              <a:t>.</a:t>
            </a:r>
            <a:endParaRPr lang="pl-PL" sz="2400" dirty="0"/>
          </a:p>
          <a:p>
            <a:pPr algn="just"/>
            <a:r>
              <a:rPr lang="pl-PL" sz="2400" dirty="0" smtClean="0"/>
              <a:t>Albo jesteśmy na zajęciach z logiki albo pijemy kawę w barze, to jeśli nie siedzimy na zajęciach z logiki to pijemy kawę w barze.</a:t>
            </a:r>
          </a:p>
        </p:txBody>
      </p:sp>
    </p:spTree>
    <p:extLst>
      <p:ext uri="{BB962C8B-B14F-4D97-AF65-F5344CB8AC3E}">
        <p14:creationId xmlns:p14="http://schemas.microsoft.com/office/powerpoint/2010/main" val="52851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424936" cy="6336704"/>
          </a:xfrm>
        </p:spPr>
        <p:txBody>
          <a:bodyPr>
            <a:normAutofit/>
          </a:bodyPr>
          <a:lstStyle/>
          <a:p>
            <a:pPr algn="just"/>
            <a:r>
              <a:rPr lang="pl-PL" sz="2400" dirty="0" smtClean="0"/>
              <a:t>Jeśli każdy proces sądowy jest sprawiedliwy i jeśli Sokrates został skazany w procesie sądowym to Sokrates został skazany sprawiedliwie. Jednak nieprawda, że każdy proces sądowy jest sprawiedliwy. Zatem jeśli Sokrates został skazany w procesie sądowym to nieprawda, że Sokrates został skazany sprawiedliwie. </a:t>
            </a:r>
            <a:endParaRPr lang="pl-PL" sz="2400" dirty="0" smtClean="0"/>
          </a:p>
          <a:p>
            <a:pPr marL="45720" indent="0" algn="just">
              <a:buNone/>
            </a:pPr>
            <a:endParaRPr lang="pl-PL" sz="2400" dirty="0" smtClean="0"/>
          </a:p>
          <a:p>
            <a:pPr algn="just"/>
            <a:r>
              <a:rPr lang="pl-PL" sz="2400" dirty="0" smtClean="0"/>
              <a:t>Skoro </a:t>
            </a:r>
            <a:r>
              <a:rPr lang="pl-PL" sz="2400" dirty="0"/>
              <a:t>sędziowie stosuję wyłącznie „literę prawa”, to wydając wyroki nie odwołują się do innych systemów normatywnych. Podstawą wyroku jest  tylko prawo pozytywne. A zatem, jeśli sędziowie wydając wyroki odwołują się do innych systemów normatywnych, to podstawą wyroku nie jest tylko prawo pozytywne.</a:t>
            </a:r>
          </a:p>
        </p:txBody>
      </p:sp>
    </p:spTree>
    <p:extLst>
      <p:ext uri="{BB962C8B-B14F-4D97-AF65-F5344CB8AC3E}">
        <p14:creationId xmlns:p14="http://schemas.microsoft.com/office/powerpoint/2010/main" val="3070903969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czny">
  <a:themeElements>
    <a:clrScheme name="Niestandardowy 2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176</TotalTime>
  <Words>549</Words>
  <Application>Microsoft Office PowerPoint</Application>
  <PresentationFormat>Pokaz na ekranie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Aerodynamiczny</vt:lpstr>
      <vt:lpstr>Rachunki zdań Tautologiczność funkcji</vt:lpstr>
      <vt:lpstr>Prezentacja programu PowerPoint</vt:lpstr>
      <vt:lpstr>metoda zero-jedynkowa</vt:lpstr>
      <vt:lpstr>Prezentacja programu PowerPoint</vt:lpstr>
      <vt:lpstr>Metoda dowodu nie-wprost</vt:lpstr>
      <vt:lpstr>Zadania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Rachunki zdań</dc:title>
  <dc:creator>user</dc:creator>
  <cp:lastModifiedBy>user</cp:lastModifiedBy>
  <cp:revision>15</cp:revision>
  <dcterms:created xsi:type="dcterms:W3CDTF">2017-04-24T16:31:55Z</dcterms:created>
  <dcterms:modified xsi:type="dcterms:W3CDTF">2017-04-27T09:42:39Z</dcterms:modified>
</cp:coreProperties>
</file>