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" y="1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177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345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623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0543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9714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8286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68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711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7949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2356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61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90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0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3080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44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56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532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251719B-3C95-4D03-BDC2-A0A6D35C38C5}" type="datetimeFigureOut">
              <a:rPr lang="pl-PL" smtClean="0"/>
              <a:t>02.05.2017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E292-1C59-4693-BA9E-988160024B7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6410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hipertekst/16798613_art(125)_1?pit=2017-05-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hipertekst/16798613_art(170)_1?pit=2017-05-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46605" y="1447801"/>
            <a:ext cx="8034007" cy="1301010"/>
          </a:xfrm>
        </p:spPr>
        <p:txBody>
          <a:bodyPr/>
          <a:lstStyle/>
          <a:p>
            <a:r>
              <a:rPr lang="pl-PL" dirty="0" smtClean="0"/>
              <a:t>REFERENDUM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66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47809"/>
            <a:ext cx="10515600" cy="582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3. Zgodnie z treścią art. 63 ust 2. ustawy o referendum ogólnokrajowym jest ograniczenie możliwości poddania pod referendum z inicjatywy obywateli spraw związanych z wydatkami </a:t>
            </a:r>
            <a:r>
              <a:rPr lang="pl-PL" dirty="0"/>
              <a:t>i </a:t>
            </a:r>
            <a:r>
              <a:rPr lang="pl-PL" dirty="0" smtClean="0"/>
              <a:t>dochodami publicznymi państwa, </a:t>
            </a:r>
            <a:r>
              <a:rPr lang="pl-PL" dirty="0"/>
              <a:t>obronności państwa i amnestii.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 smtClean="0"/>
              <a:t>4. Konstytucja </a:t>
            </a:r>
            <a:r>
              <a:rPr lang="pl-PL" dirty="0"/>
              <a:t>RP, jak i ustawa o referendum </a:t>
            </a:r>
            <a:r>
              <a:rPr lang="pl-PL" dirty="0" smtClean="0"/>
              <a:t>ogólnokrajowym stanowią: </a:t>
            </a:r>
            <a:br>
              <a:rPr lang="pl-PL" dirty="0" smtClean="0"/>
            </a:br>
            <a:r>
              <a:rPr lang="pl-PL" dirty="0" smtClean="0"/>
              <a:t>aby </a:t>
            </a:r>
            <a:r>
              <a:rPr lang="pl-PL" dirty="0"/>
              <a:t>referendum było ważne, musi wziąć w nim udział więcej niż </a:t>
            </a:r>
            <a:r>
              <a:rPr lang="pl-PL" dirty="0" smtClean="0"/>
              <a:t>połowa uprawnionych </a:t>
            </a:r>
            <a:r>
              <a:rPr lang="pl-PL" dirty="0"/>
              <a:t>do głosowania.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r>
              <a:rPr lang="pl-PL" dirty="0" smtClean="0"/>
              <a:t>5. Rozstrzygnięcie </a:t>
            </a:r>
            <a:r>
              <a:rPr lang="pl-PL" dirty="0"/>
              <a:t>w referendum następuje, jeżeli w odpowiedzi na postawione pytanie oddano większość ważnych głosów pozytywnych </a:t>
            </a:r>
            <a:r>
              <a:rPr lang="pl-PL" dirty="0" smtClean="0"/>
              <a:t>lub </a:t>
            </a:r>
            <a:r>
              <a:rPr lang="pl-PL" dirty="0"/>
              <a:t>negatywnych </a:t>
            </a:r>
            <a:r>
              <a:rPr lang="pl-PL" dirty="0" smtClean="0"/>
              <a:t>albo w </a:t>
            </a:r>
            <a:r>
              <a:rPr lang="pl-PL" dirty="0"/>
              <a:t>przypadku </a:t>
            </a:r>
            <a:r>
              <a:rPr lang="pl-PL" dirty="0" smtClean="0"/>
              <a:t>zastosowania pytania </a:t>
            </a:r>
            <a:r>
              <a:rPr lang="pl-PL" dirty="0"/>
              <a:t>wariantowego na jeden z </a:t>
            </a:r>
            <a:r>
              <a:rPr lang="pl-PL" dirty="0" smtClean="0"/>
              <a:t>zaproponowanych </a:t>
            </a:r>
            <a:r>
              <a:rPr lang="pl-PL" dirty="0"/>
              <a:t>wariantów </a:t>
            </a:r>
            <a:r>
              <a:rPr lang="pl-PL" dirty="0" smtClean="0"/>
              <a:t>rozstrzygnięć  </a:t>
            </a:r>
            <a:r>
              <a:rPr lang="pl-PL" dirty="0"/>
              <a:t>w sprawie poddanej pod </a:t>
            </a:r>
            <a:r>
              <a:rPr lang="pl-PL" dirty="0" smtClean="0"/>
              <a:t>głosowanie oddano </a:t>
            </a:r>
            <a:r>
              <a:rPr lang="pl-PL" dirty="0"/>
              <a:t>najwięcej ważnych głosów.</a:t>
            </a:r>
            <a:br>
              <a:rPr lang="pl-PL" dirty="0"/>
            </a:br>
            <a:r>
              <a:rPr lang="pl-PL" dirty="0"/>
              <a:t> 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210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482444"/>
            <a:ext cx="9426313" cy="576595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RFERENDUM LOKALNE</a:t>
            </a:r>
          </a:p>
          <a:p>
            <a:pPr marL="457200" indent="-457200">
              <a:buAutoNum type="arabicPeriod"/>
            </a:pPr>
            <a:r>
              <a:rPr lang="pl-PL" dirty="0" smtClean="0"/>
              <a:t>Referendum lokalne zarządza się z inicjatyw rady/sejmiku lub na wniosek mieszkańców gminy/powiatu/województwa (koniczne jest zgromadzenie pod wnioskiem 10 % podpisów uprawnionych do głosowania mieszkańców danej gminy/powiatu natomiast 5 % </a:t>
            </a:r>
            <a:r>
              <a:rPr lang="pl-PL" dirty="0"/>
              <a:t>podpisów uprawnionych do głosowania </a:t>
            </a:r>
            <a:r>
              <a:rPr lang="pl-PL" dirty="0" smtClean="0"/>
              <a:t>mieszkańców województwa).</a:t>
            </a:r>
          </a:p>
          <a:p>
            <a:pPr marL="457200" indent="-457200">
              <a:buAutoNum type="arabicPeriod"/>
            </a:pPr>
            <a:r>
              <a:rPr lang="pl-PL" dirty="0" smtClean="0"/>
              <a:t>Referendum jest ważne jeżeli wzięło w nim udział 30% uprawnionych </a:t>
            </a:r>
            <a:r>
              <a:rPr lang="pl-PL" dirty="0"/>
              <a:t>do głosowania </a:t>
            </a:r>
            <a:r>
              <a:rPr lang="pl-PL" dirty="0" smtClean="0"/>
              <a:t>mieszkańców gminy/powiatu/województwa.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W przypadku referendum gminnego w sprawie </a:t>
            </a:r>
            <a:r>
              <a:rPr lang="pl-PL" smtClean="0"/>
              <a:t>samoopodatkowania 	się </a:t>
            </a:r>
            <a:r>
              <a:rPr lang="pl-PL" dirty="0" smtClean="0"/>
              <a:t>mieszkańców niniejsze referendum jest ważne gdy za </a:t>
            </a:r>
            <a:r>
              <a:rPr lang="pl-PL" smtClean="0"/>
              <a:t>tym 	rozwiązaniem opowie </a:t>
            </a:r>
            <a:r>
              <a:rPr lang="pl-PL" dirty="0" smtClean="0"/>
              <a:t>się dwie trzecie głosujących.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0327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268605"/>
            <a:ext cx="10210800" cy="6137910"/>
          </a:xfrm>
        </p:spPr>
        <p:txBody>
          <a:bodyPr>
            <a:normAutofit/>
          </a:bodyPr>
          <a:lstStyle/>
          <a:p>
            <a:r>
              <a:rPr lang="pl-PL" sz="2400" dirty="0" smtClean="0"/>
              <a:t>Referendum jest:</a:t>
            </a:r>
            <a:br>
              <a:rPr lang="pl-PL" sz="2400" dirty="0" smtClean="0"/>
            </a:br>
            <a:r>
              <a:rPr lang="pl-PL" sz="2400" dirty="0" smtClean="0"/>
              <a:t>„formą ustrojową zapewniającą </a:t>
            </a:r>
            <a:r>
              <a:rPr lang="pl-PL" sz="2400" dirty="0"/>
              <a:t>bezpośrednie decydowanie wyborców w drodze głosowania o różnych sprawach życia </a:t>
            </a:r>
            <a:r>
              <a:rPr lang="pl-PL" sz="2400" dirty="0" smtClean="0"/>
              <a:t>państwowego, będących </a:t>
            </a:r>
            <a:r>
              <a:rPr lang="pl-PL" sz="2400" dirty="0"/>
              <a:t>przedmiotem głosowania</a:t>
            </a:r>
            <a:r>
              <a:rPr lang="pl-PL" sz="2400" dirty="0" smtClean="0"/>
              <a:t>”, a także </a:t>
            </a:r>
            <a:r>
              <a:rPr lang="pl-PL" sz="2400" dirty="0"/>
              <a:t>„sposobem bezpośredniego decydowania przez osoby uprawnione w drodze głosowania o ważnych sprawach życia państwowego lub określonego terytorium, będących przedmiotem głosowania”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 </a:t>
            </a:r>
            <a:r>
              <a:rPr lang="pl-PL" sz="2400" dirty="0" smtClean="0"/>
              <a:t>  </a:t>
            </a:r>
            <a:br>
              <a:rPr lang="pl-PL" sz="2400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644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6810" y="213995"/>
            <a:ext cx="10515600" cy="63296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 smtClean="0"/>
              <a:t>Umocowanie instytucji referendum ogólnokrajowego w polskim systemie prawnym: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Konstytucja RP: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art. 4 ust. 2 „Naród sprawuje władzę przez swych przedstawicieli lub bezpośrednio”;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art. </a:t>
            </a:r>
            <a:r>
              <a:rPr lang="pl-PL" dirty="0"/>
              <a:t>125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	„ </a:t>
            </a:r>
            <a:r>
              <a:rPr lang="pl-PL" dirty="0"/>
              <a:t>1. W sprawach o szczególnym znaczeniu dla państwa może </a:t>
            </a:r>
            <a:r>
              <a:rPr lang="pl-PL" dirty="0" smtClean="0"/>
              <a:t>być przeprowadzone </a:t>
            </a:r>
            <a:r>
              <a:rPr lang="pl-PL" dirty="0"/>
              <a:t>referendum </a:t>
            </a:r>
            <a:r>
              <a:rPr lang="pl-PL" dirty="0" smtClean="0"/>
              <a:t>	ogólnokrajowe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 smtClean="0"/>
              <a:t>	2</a:t>
            </a:r>
            <a:r>
              <a:rPr lang="pl-PL" dirty="0"/>
              <a:t>. Referendum ogólnokrajowe ma prawo zarządzić Sejm bezwzględną  </a:t>
            </a:r>
            <a:r>
              <a:rPr lang="pl-PL" dirty="0" smtClean="0"/>
              <a:t>większością </a:t>
            </a:r>
            <a:r>
              <a:rPr lang="pl-PL" dirty="0"/>
              <a:t>głosów w </a:t>
            </a:r>
            <a:r>
              <a:rPr lang="pl-PL" dirty="0" smtClean="0"/>
              <a:t>	obecności </a:t>
            </a:r>
            <a:r>
              <a:rPr lang="pl-PL" dirty="0"/>
              <a:t>co najmniej połowy ustawowej liczby </a:t>
            </a:r>
            <a:r>
              <a:rPr lang="pl-PL" dirty="0" smtClean="0"/>
              <a:t>	posłów </a:t>
            </a:r>
            <a:r>
              <a:rPr lang="pl-PL" dirty="0"/>
              <a:t>lub Prezydent Rzeczypospolitej za zgodą </a:t>
            </a:r>
            <a:r>
              <a:rPr lang="pl-PL" dirty="0" smtClean="0"/>
              <a:t>	Senatu </a:t>
            </a:r>
            <a:r>
              <a:rPr lang="pl-PL" dirty="0"/>
              <a:t>wyrażoną </a:t>
            </a:r>
            <a:r>
              <a:rPr lang="pl-PL" dirty="0" smtClean="0"/>
              <a:t>	bezwzględną </a:t>
            </a:r>
            <a:r>
              <a:rPr lang="pl-PL" dirty="0"/>
              <a:t>większością głosów w obecności co najmniej połowy </a:t>
            </a:r>
            <a:r>
              <a:rPr lang="pl-PL" dirty="0" smtClean="0"/>
              <a:t>	ustawowej 	liczby senatorów.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3</a:t>
            </a:r>
            <a:r>
              <a:rPr lang="pl-PL" dirty="0"/>
              <a:t>. Jeżeli w referendum ogólnokrajowym wzięło udział więcej niż </a:t>
            </a:r>
            <a:r>
              <a:rPr lang="pl-PL" dirty="0" smtClean="0"/>
              <a:t>połowa </a:t>
            </a:r>
            <a:r>
              <a:rPr lang="pl-PL" dirty="0"/>
              <a:t>uprawnionych do </a:t>
            </a:r>
            <a:r>
              <a:rPr lang="pl-PL" dirty="0" smtClean="0"/>
              <a:t>	głosowania</a:t>
            </a:r>
            <a:r>
              <a:rPr lang="pl-PL" dirty="0"/>
              <a:t>, wynik referendum jest wiążący.</a:t>
            </a:r>
          </a:p>
          <a:p>
            <a:pPr marL="0" indent="0">
              <a:buNone/>
            </a:pPr>
            <a:r>
              <a:rPr lang="pl-PL" dirty="0" smtClean="0"/>
              <a:t>	4</a:t>
            </a:r>
            <a:r>
              <a:rPr lang="pl-PL" dirty="0"/>
              <a:t>. Ważność referendum ogólnokrajowego oraz referendum, o którym </a:t>
            </a:r>
            <a:r>
              <a:rPr lang="pl-PL" dirty="0" smtClean="0"/>
              <a:t>mowa </a:t>
            </a:r>
            <a:r>
              <a:rPr lang="pl-PL" dirty="0"/>
              <a:t>w art. 235 ust. 6, </a:t>
            </a:r>
            <a:r>
              <a:rPr lang="pl-PL" dirty="0" smtClean="0"/>
              <a:t>	stwierdza </a:t>
            </a:r>
            <a:r>
              <a:rPr lang="pl-PL" dirty="0"/>
              <a:t>Sąd Najwyższy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	5. </a:t>
            </a:r>
            <a:r>
              <a:rPr lang="pl-PL" dirty="0"/>
              <a:t>Zasady i tryb przeprowadzania referendum określa </a:t>
            </a:r>
            <a:r>
              <a:rPr lang="pl-PL" dirty="0">
                <a:hlinkClick r:id="rId2"/>
              </a:rPr>
              <a:t>ustawa</a:t>
            </a:r>
            <a:r>
              <a:rPr lang="pl-PL" dirty="0" smtClean="0"/>
              <a:t>.”;</a:t>
            </a:r>
            <a:endParaRPr lang="pl-PL" dirty="0"/>
          </a:p>
          <a:p>
            <a:pPr marL="514350" indent="-514350">
              <a:buFont typeface="+mj-lt"/>
              <a:buAutoNum type="alphaLcParenR" startAt="3"/>
            </a:pPr>
            <a:r>
              <a:rPr lang="pl-PL" dirty="0"/>
              <a:t>a</a:t>
            </a:r>
            <a:r>
              <a:rPr lang="pl-PL" dirty="0" smtClean="0"/>
              <a:t>rt. 90 ust. </a:t>
            </a:r>
            <a:r>
              <a:rPr lang="pl-PL" dirty="0"/>
              <a:t>3 </a:t>
            </a:r>
            <a:r>
              <a:rPr lang="pl-PL" dirty="0" smtClean="0"/>
              <a:t>„ </a:t>
            </a:r>
            <a:r>
              <a:rPr lang="pl-PL" dirty="0"/>
              <a:t>Wyrażenie zgody na ratyfikację takiej umowy może być uchwalone w referendum ogólnokrajowym zgodnie z przepisem art. 125</a:t>
            </a:r>
            <a:r>
              <a:rPr lang="pl-PL" dirty="0" smtClean="0"/>
              <a:t>.”:</a:t>
            </a:r>
          </a:p>
          <a:p>
            <a:pPr marL="514350" indent="-514350">
              <a:buFont typeface="+mj-lt"/>
              <a:buAutoNum type="alphaLcParenR" startAt="3"/>
            </a:pPr>
            <a:r>
              <a:rPr lang="pl-PL" dirty="0" smtClean="0"/>
              <a:t>art. 235 ust. </a:t>
            </a:r>
            <a:r>
              <a:rPr lang="pl-PL" dirty="0"/>
              <a:t>6 „Jeżeli ustawa o zmianie Konstytucji dotyczy przepisów rozdziału I, II lub XII, podmioty określone w ust. 1 mogą zażądać, w terminie 45 dni od dnia uchwalenia ustawy przez Senat, przeprowadzenia referendum zatwierdzającego. Z wnioskiem w tej sprawie podmioty te zwracają się do Marszałka Sejmu, który zarządza niezwłocznie przeprowadzenie referendum w ciągu 60 dni od dnia złożenia wniosku. Zmiana Konstytucji zostaje przyjęta, jeżeli za tą zmianą opowiedziała się większość głosujących</a:t>
            </a:r>
            <a:r>
              <a:rPr lang="pl-PL" dirty="0" smtClean="0"/>
              <a:t>.”.</a:t>
            </a:r>
          </a:p>
          <a:p>
            <a:pPr marL="0" indent="0">
              <a:buNone/>
            </a:pPr>
            <a:r>
              <a:rPr lang="pl-PL" dirty="0" smtClean="0"/>
              <a:t>2. Ustawa z dnia 14 marca 2003 r. o referendum ogólnokrajowym</a:t>
            </a:r>
          </a:p>
        </p:txBody>
      </p:sp>
    </p:spTree>
    <p:extLst>
      <p:ext uri="{BB962C8B-B14F-4D97-AF65-F5344CB8AC3E}">
        <p14:creationId xmlns:p14="http://schemas.microsoft.com/office/powerpoint/2010/main" val="321288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Umocowanie instytucji referendum </a:t>
            </a:r>
            <a:r>
              <a:rPr lang="pl-PL" dirty="0" smtClean="0"/>
              <a:t>lokalnego </a:t>
            </a:r>
            <a:r>
              <a:rPr lang="pl-PL" dirty="0"/>
              <a:t>w polskim systemie prawnym</a:t>
            </a:r>
            <a:r>
              <a:rPr lang="pl-PL" dirty="0" smtClean="0"/>
              <a:t>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r>
              <a:rPr lang="pl-PL" dirty="0" smtClean="0"/>
              <a:t>Konstytucja RP art. </a:t>
            </a:r>
            <a:r>
              <a:rPr lang="pl-PL" dirty="0"/>
              <a:t>170 Członkowie wspólnoty samorządowej mogą decydować, w drodze referendum, o sprawach dotyczących tej wspólnoty, w tym o odwołaniu pochodzącego z wyborów bezpośrednich organu samorządu terytorialnego. Zasady i tryb przeprowadzania referendum lokalnego określa </a:t>
            </a:r>
            <a:r>
              <a:rPr lang="pl-PL" dirty="0" smtClean="0">
                <a:hlinkClick r:id="rId2"/>
              </a:rPr>
              <a:t>ustawa</a:t>
            </a:r>
            <a:r>
              <a:rPr lang="pl-PL" dirty="0" smtClean="0"/>
              <a:t>.</a:t>
            </a:r>
          </a:p>
          <a:p>
            <a:pPr marL="514350" indent="-514350">
              <a:buAutoNum type="arabicPeriod"/>
            </a:pPr>
            <a:r>
              <a:rPr lang="pl-PL" dirty="0" smtClean="0"/>
              <a:t>Ustawa z dnia 15 września 2000 r. o referendum lokalnym. 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324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525780"/>
            <a:ext cx="10515600" cy="56511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TYPY REFERENDUM: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abrogacyjne;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akcesyjne;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administracyjne – problemowe;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akcesyjne;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arbitrażowe;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fakultatywne;</a:t>
            </a:r>
          </a:p>
          <a:p>
            <a:pPr marL="514350" indent="-514350">
              <a:buAutoNum type="arabicPeriod"/>
            </a:pPr>
            <a:r>
              <a:rPr lang="pl-PL" dirty="0" err="1" smtClean="0"/>
              <a:t>Referendym</a:t>
            </a:r>
            <a:r>
              <a:rPr lang="pl-PL" dirty="0" smtClean="0"/>
              <a:t> </a:t>
            </a:r>
            <a:r>
              <a:rPr lang="pl-PL" dirty="0" err="1" smtClean="0"/>
              <a:t>obigatoryjne</a:t>
            </a:r>
            <a:r>
              <a:rPr lang="pl-PL" dirty="0" smtClean="0"/>
              <a:t>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konstytucyjne;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ratyfikacyjne;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ustawodawcze; 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oddolne;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odgórne;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w sprawie odwołania organu samorządu terytorialnego</a:t>
            </a:r>
          </a:p>
          <a:p>
            <a:pPr marL="514350" indent="-514350">
              <a:buAutoNum type="arabicPeriod"/>
            </a:pPr>
            <a:r>
              <a:rPr lang="pl-PL" dirty="0" smtClean="0"/>
              <a:t>Referendum w sprawie samoopodatkowania się mieszkańców</a:t>
            </a:r>
          </a:p>
          <a:p>
            <a:pPr marL="0" indent="0">
              <a:buNone/>
            </a:pPr>
            <a:endParaRPr lang="pl-PL" dirty="0" smtClean="0"/>
          </a:p>
          <a:p>
            <a:pPr marL="514350" indent="-514350">
              <a:buAutoNum type="arabicPeriod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39068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5719"/>
          </a:xfrm>
        </p:spPr>
        <p:txBody>
          <a:bodyPr>
            <a:noAutofit/>
          </a:bodyPr>
          <a:lstStyle/>
          <a:p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Podział referendum na zasięg terytorialny: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> </a:t>
            </a:r>
            <a:br>
              <a:rPr lang="pl-PL" sz="2400" dirty="0"/>
            </a:br>
            <a:r>
              <a:rPr lang="pl-PL" sz="2400" dirty="0" smtClean="0"/>
              <a:t>1. 	Referendum </a:t>
            </a:r>
            <a:r>
              <a:rPr lang="pl-PL" sz="2400" dirty="0"/>
              <a:t>ogólnokrajowe odbywające się na terenie całego kraju;</a:t>
            </a:r>
            <a:br>
              <a:rPr lang="pl-PL" sz="2400" dirty="0"/>
            </a:br>
            <a:r>
              <a:rPr lang="pl-PL" sz="2400" dirty="0"/>
              <a:t> </a:t>
            </a:r>
            <a:br>
              <a:rPr lang="pl-PL" sz="2400" dirty="0"/>
            </a:br>
            <a:r>
              <a:rPr lang="pl-PL" sz="2400" dirty="0" smtClean="0"/>
              <a:t>2.	Referendum </a:t>
            </a:r>
            <a:r>
              <a:rPr lang="pl-PL" sz="2400" dirty="0"/>
              <a:t>lokalne, w którym mieszkańcy określonej </a:t>
            </a:r>
            <a:r>
              <a:rPr lang="pl-PL" sz="2400" dirty="0" smtClean="0"/>
              <a:t>wspólnoty 	samorządowej podejmują decyzję o </a:t>
            </a:r>
            <a:r>
              <a:rPr lang="pl-PL" sz="2400" dirty="0"/>
              <a:t>istotnym znaczeniu dla danej </a:t>
            </a:r>
            <a:r>
              <a:rPr lang="pl-PL" sz="2400" dirty="0" smtClean="0"/>
              <a:t>	społeczności</a:t>
            </a:r>
            <a:r>
              <a:rPr lang="pl-PL" sz="2400" dirty="0"/>
              <a:t>. </a:t>
            </a:r>
            <a:r>
              <a:rPr lang="pl-PL" sz="2400" dirty="0" smtClean="0"/>
              <a:t>(referendum </a:t>
            </a:r>
            <a:r>
              <a:rPr lang="pl-PL" sz="2400" dirty="0"/>
              <a:t>w sprawie odwołania organu samorządu </a:t>
            </a:r>
            <a:r>
              <a:rPr lang="pl-PL" sz="2400" dirty="0" smtClean="0"/>
              <a:t>terytorialnego; referendum </a:t>
            </a:r>
            <a:r>
              <a:rPr lang="pl-PL" sz="2400" dirty="0"/>
              <a:t>w sprawie samoopodatkowania się </a:t>
            </a:r>
            <a:r>
              <a:rPr lang="pl-PL" sz="2400" dirty="0" smtClean="0"/>
              <a:t>mieszkańców).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3003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idx="1"/>
          </p:nvPr>
        </p:nvSpPr>
        <p:spPr>
          <a:xfrm>
            <a:off x="802204" y="718056"/>
            <a:ext cx="10551596" cy="545890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l-PL" sz="2400" dirty="0" smtClean="0"/>
              <a:t>Funkcje wykształcone w doktrynie jakie spełnia instytucja referendum</a:t>
            </a:r>
          </a:p>
          <a:p>
            <a:pPr lvl="0"/>
            <a:endParaRPr lang="pl-PL" sz="2400" dirty="0"/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smtClean="0"/>
              <a:t>funkcja bezpośredniego korzystania przez  z atrybutu suwerenności (np. przy zmianie konstytucji),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smtClean="0"/>
              <a:t>funkcja legitymizująca polegająca na wzmacnianiu poprzez głosowanie powszechne demokratycznej legitymacji narodu dla podejmowanych przez państwo określonych decyzji,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smtClean="0"/>
              <a:t>funkcja artykulacyjna wyrażająca się w tym, że obywatele mają możliwość bezpośredniego wyrażania swoich preferencji w sprawach problemowych o istotnym znaczeniu dla państwa,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sz="2400" dirty="0" smtClean="0"/>
              <a:t>funkcja kontrolna dająca obywatelom możliwość wpływania na treść określonych decyzji podejmowanych przez organy państwa, w tym również na ich przyjęcie lub odrzucenie.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8914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8640" y="176530"/>
            <a:ext cx="11353800" cy="6378575"/>
          </a:xfrm>
        </p:spPr>
        <p:txBody>
          <a:bodyPr>
            <a:noAutofit/>
          </a:bodyPr>
          <a:lstStyle/>
          <a:p>
            <a:pPr lvl="0"/>
            <a:r>
              <a:rPr lang="pl-PL" sz="2400" dirty="0" smtClean="0"/>
              <a:t>Pytania referendalne - ich kształt jest ustalany z reguły przez organ zarządzający referendum, wyróżnia się dwa sposoby </a:t>
            </a:r>
            <a:r>
              <a:rPr lang="pl-PL" sz="2400" dirty="0"/>
              <a:t>sformułowania pytania </a:t>
            </a:r>
            <a:r>
              <a:rPr lang="pl-PL" sz="2400" dirty="0" smtClean="0"/>
              <a:t>referendalnego: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1. referendum </a:t>
            </a:r>
            <a:r>
              <a:rPr lang="pl-PL" sz="2400" dirty="0"/>
              <a:t>aprobatywne– przyjmujące; </a:t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2. referendum </a:t>
            </a:r>
            <a:r>
              <a:rPr lang="pl-PL" sz="2400" dirty="0"/>
              <a:t>derogacyjne– odrzucające;</a:t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775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1958" y="452718"/>
            <a:ext cx="9388876" cy="259729"/>
          </a:xfrm>
        </p:spPr>
        <p:txBody>
          <a:bodyPr>
            <a:noAutofit/>
          </a:bodyPr>
          <a:lstStyle/>
          <a:p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REFERENDUM OGOLNOKRAJOWE:</a:t>
            </a:r>
            <a:br>
              <a:rPr lang="pl-PL" sz="2400" dirty="0" smtClean="0"/>
            </a:br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 smtClean="0"/>
              <a:t>1. Referendum </a:t>
            </a:r>
            <a:r>
              <a:rPr lang="pl-PL" sz="2400" dirty="0"/>
              <a:t>ogólnokrajowe jest zarządzane przez Sejm bezwzględną większością głosów w obecności co najmniej połowy ustawowej liczby posłów, lub przez Prezydenta Rzeczypospolitej za zgodą Senatu, wyrażoną bezwzględną większością głosów w obecności co najmniej połowy ustawowej liczby senatorów. </a:t>
            </a:r>
            <a:br>
              <a:rPr lang="pl-PL" sz="2400" dirty="0"/>
            </a:br>
            <a:r>
              <a:rPr lang="pl-PL" sz="2400" dirty="0"/>
              <a:t> </a:t>
            </a:r>
            <a:br>
              <a:rPr lang="pl-PL" sz="2400" dirty="0"/>
            </a:br>
            <a:r>
              <a:rPr lang="pl-PL" sz="2400" dirty="0" smtClean="0"/>
              <a:t>2. Z </a:t>
            </a:r>
            <a:r>
              <a:rPr lang="pl-PL" sz="2400" dirty="0"/>
              <a:t>inicjatywą przeprowadzenia Referendum oprócz samego Prezydenta może wystąpić Sejm, Senat, Rada Ministrów oraz grupa 500.000 obywateli.</a:t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29273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317</Words>
  <Application>Microsoft Office PowerPoint</Application>
  <PresentationFormat>Panoramiczny</PresentationFormat>
  <Paragraphs>49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Jon</vt:lpstr>
      <vt:lpstr>REFERENDUM</vt:lpstr>
      <vt:lpstr>Referendum jest: „formą ustrojową zapewniającą bezpośrednie decydowanie wyborców w drodze głosowania o różnych sprawach życia państwowego, będących przedmiotem głosowania”, a także „sposobem bezpośredniego decydowania przez osoby uprawnione w drodze głosowania o ważnych sprawach życia państwowego lub określonego terytorium, będących przedmiotem głosowania”      </vt:lpstr>
      <vt:lpstr>Prezentacja programu PowerPoint</vt:lpstr>
      <vt:lpstr>Prezentacja programu PowerPoint</vt:lpstr>
      <vt:lpstr>  </vt:lpstr>
      <vt:lpstr>    Podział referendum na zasięg terytorialny:   1.  Referendum ogólnokrajowe odbywające się na terenie całego kraju;   2. Referendum lokalne, w którym mieszkańcy określonej wspólnoty  samorządowej podejmują decyzję o istotnym znaczeniu dla danej  społeczności. (referendum w sprawie odwołania organu samorządu terytorialnego; referendum w sprawie samoopodatkowania się mieszkańców).  </vt:lpstr>
      <vt:lpstr>Prezentacja programu PowerPoint</vt:lpstr>
      <vt:lpstr>Pytania referendalne - ich kształt jest ustalany z reguły przez organ zarządzający referendum, wyróżnia się dwa sposoby sformułowania pytania referendalnego:  1. referendum aprobatywne– przyjmujące;   2. referendum derogacyjne– odrzucające; </vt:lpstr>
      <vt:lpstr> REFERENDUM OGOLNOKRAJOWE:  1. Referendum ogólnokrajowe jest zarządzane przez Sejm bezwzględną większością głosów w obecności co najmniej połowy ustawowej liczby posłów, lub przez Prezydenta Rzeczypospolitej za zgodą Senatu, wyrażoną bezwzględną większością głosów w obecności co najmniej połowy ustawowej liczby senatorów.    2. Z inicjatywą przeprowadzenia Referendum oprócz samego Prezydenta może wystąpić Sejm, Senat, Rada Ministrów oraz grupa 500.000 obywateli. 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Damian Mroczyński</dc:creator>
  <cp:lastModifiedBy>Damian Mroczyński</cp:lastModifiedBy>
  <cp:revision>6</cp:revision>
  <dcterms:created xsi:type="dcterms:W3CDTF">2017-05-02T10:17:02Z</dcterms:created>
  <dcterms:modified xsi:type="dcterms:W3CDTF">2017-05-02T13:30:14Z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