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85" r:id="rId3"/>
    <p:sldId id="289" r:id="rId4"/>
    <p:sldId id="286" r:id="rId5"/>
    <p:sldId id="288" r:id="rId6"/>
    <p:sldId id="292" r:id="rId7"/>
    <p:sldId id="290" r:id="rId8"/>
    <p:sldId id="291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1279B-7E62-4C18-A175-49B53E85BC2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D69EF-1F8C-4E0F-9407-C4C6F68142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35198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C6165-EBB2-4D04-B99E-AE4307CA1A15}" type="datetimeFigureOut">
              <a:rPr lang="pl-PL" smtClean="0"/>
              <a:pPr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3BE-DEC7-42D3-B3B0-CF35385EC4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Publiczne Prawo Gospodarcze</a:t>
            </a:r>
            <a:endParaRPr lang="pl-PL" dirty="0"/>
          </a:p>
        </p:txBody>
      </p:sp>
      <p:pic>
        <p:nvPicPr>
          <p:cNvPr id="4" name="Obraz 3" descr="inde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933056"/>
            <a:ext cx="280035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Policja gospodarcza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/>
              <a:t>Policja </a:t>
            </a:r>
            <a:r>
              <a:rPr lang="pl-PL" sz="1800" b="1" dirty="0" smtClean="0"/>
              <a:t>administracyjna </a:t>
            </a:r>
            <a:r>
              <a:rPr lang="pl-PL" sz="1800" b="1" dirty="0"/>
              <a:t>- </a:t>
            </a:r>
            <a:r>
              <a:rPr lang="pl-PL" sz="1800" dirty="0"/>
              <a:t>całokształt działań podejmowanych przez organy państwa, celem których jest dążenie do ochrony bezpieczeństwa oraz porządku, ładu i spokoju publicznego, w różnych sferach aktywności społecznej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r>
              <a:rPr lang="pl-PL" sz="1800" b="1" dirty="0"/>
              <a:t>Policja gospodarcza </a:t>
            </a:r>
            <a:r>
              <a:rPr lang="pl-PL" sz="1800" b="1" dirty="0" smtClean="0"/>
              <a:t>- </a:t>
            </a:r>
            <a:r>
              <a:rPr lang="pl-PL" sz="1800" dirty="0" smtClean="0"/>
              <a:t>jest </a:t>
            </a:r>
            <a:r>
              <a:rPr lang="pl-PL" sz="1800" dirty="0"/>
              <a:t>częścią szerszego pojęcia policji administracyjnej </a:t>
            </a:r>
            <a:r>
              <a:rPr lang="pl-PL" sz="1800" dirty="0" smtClean="0"/>
              <a:t>i </a:t>
            </a:r>
            <a:r>
              <a:rPr lang="pl-PL" sz="1800" dirty="0"/>
              <a:t>chroni bezpieczeństwo publiczne oraz porządek publiczny przed zagrożeniami wynikającymi z faktu prowadzenia działalności gospodarczej.</a:t>
            </a:r>
          </a:p>
          <a:p>
            <a:pPr marL="0" indent="0" algn="just">
              <a:buNone/>
            </a:pPr>
            <a:r>
              <a:rPr lang="pl-PL" sz="1800" b="1" dirty="0"/>
              <a:t>Art. </a:t>
            </a:r>
            <a:r>
              <a:rPr lang="pl-PL" sz="1800" b="1" dirty="0" smtClean="0"/>
              <a:t>18 </a:t>
            </a:r>
            <a:r>
              <a:rPr lang="pl-PL" sz="1800" b="1" dirty="0" err="1" smtClean="0"/>
              <a:t>u.s.d.g</a:t>
            </a:r>
            <a:r>
              <a:rPr lang="pl-PL" sz="1800" b="1" dirty="0" smtClean="0"/>
              <a:t>. </a:t>
            </a:r>
            <a:r>
              <a:rPr lang="pl-PL" sz="1800" dirty="0" smtClean="0"/>
              <a:t>- przedsiębiorca </a:t>
            </a:r>
            <a:r>
              <a:rPr lang="pl-PL" sz="1800" dirty="0"/>
              <a:t>jest obowiązany spełniać określone przepisami prawa warunki wykonywania działalności gospodarczej, w szczególności dotyczące ochrony przed zagrożeniem życia, zdrowia ludzkiego i </a:t>
            </a:r>
            <a:r>
              <a:rPr lang="pl-PL" sz="1800" dirty="0" smtClean="0"/>
              <a:t>moralności </a:t>
            </a:r>
            <a:r>
              <a:rPr lang="pl-PL" sz="1800" dirty="0"/>
              <a:t>publicznej, a także ochrony środowiska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b="1" u="sng" dirty="0" smtClean="0"/>
              <a:t>Stany chronione:</a:t>
            </a:r>
          </a:p>
          <a:p>
            <a:pPr algn="just">
              <a:buAutoNum type="arabicParenR"/>
            </a:pPr>
            <a:r>
              <a:rPr lang="pl-PL" sz="1800" dirty="0" smtClean="0"/>
              <a:t>Bezpieczeństwo publiczne</a:t>
            </a:r>
          </a:p>
          <a:p>
            <a:pPr algn="just">
              <a:buAutoNum type="arabicParenR"/>
            </a:pPr>
            <a:r>
              <a:rPr lang="pl-PL" sz="1800" dirty="0" smtClean="0"/>
              <a:t>Porządek publiczny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b="1" u="sng" dirty="0" smtClean="0"/>
              <a:t>Dobra chronione:</a:t>
            </a:r>
          </a:p>
          <a:p>
            <a:pPr algn="just">
              <a:buAutoNum type="arabicParenR"/>
            </a:pPr>
            <a:r>
              <a:rPr lang="pl-PL" sz="1800" dirty="0" smtClean="0"/>
              <a:t>Życie</a:t>
            </a:r>
          </a:p>
          <a:p>
            <a:pPr algn="just">
              <a:buAutoNum type="arabicParenR"/>
            </a:pPr>
            <a:r>
              <a:rPr lang="pl-PL" sz="1800" dirty="0" smtClean="0"/>
              <a:t>Zdrowie</a:t>
            </a:r>
          </a:p>
          <a:p>
            <a:pPr algn="just">
              <a:buAutoNum type="arabicParenR"/>
            </a:pPr>
            <a:r>
              <a:rPr lang="pl-PL" sz="1800" dirty="0" smtClean="0"/>
              <a:t>Mienie</a:t>
            </a:r>
          </a:p>
          <a:p>
            <a:pPr algn="just">
              <a:buAutoNum type="arabicParenR"/>
            </a:pPr>
            <a:r>
              <a:rPr lang="pl-PL" sz="1800" dirty="0" smtClean="0"/>
              <a:t>Moralność publiczna</a:t>
            </a:r>
          </a:p>
          <a:p>
            <a:pPr algn="just">
              <a:buAutoNum type="arabicParenR"/>
            </a:pPr>
            <a:r>
              <a:rPr lang="pl-PL" sz="1800" dirty="0" smtClean="0"/>
              <a:t>Środowisko naturalne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779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Policja gospodarcza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1800" b="1" dirty="0" smtClean="0"/>
          </a:p>
          <a:p>
            <a:pPr marL="0" indent="0" algn="just">
              <a:buNone/>
            </a:pPr>
            <a:r>
              <a:rPr lang="pl-PL" sz="1800" dirty="0" smtClean="0"/>
              <a:t>Realizacja </a:t>
            </a:r>
            <a:r>
              <a:rPr lang="pl-PL" sz="1800" dirty="0"/>
              <a:t>funkcji policji gospodarczej </a:t>
            </a:r>
            <a:r>
              <a:rPr lang="pl-PL" sz="1800" b="1" dirty="0"/>
              <a:t>polega przede wszystkim na ustaleniu wzorców zachowań, </a:t>
            </a:r>
            <a:r>
              <a:rPr lang="pl-PL" sz="1800" dirty="0"/>
              <a:t>do których stosować </a:t>
            </a:r>
            <a:r>
              <a:rPr lang="pl-PL" sz="1800" dirty="0" smtClean="0"/>
              <a:t>się muszą </a:t>
            </a:r>
            <a:r>
              <a:rPr lang="pl-PL" sz="1800" dirty="0"/>
              <a:t>przedsiębiorcy wykonujący działalność gospodarczą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b="1" u="sng" dirty="0" smtClean="0"/>
              <a:t>Cele policji gospodarczej:</a:t>
            </a:r>
          </a:p>
          <a:p>
            <a:pPr algn="just">
              <a:buAutoNum type="arabicParenR"/>
            </a:pPr>
            <a:r>
              <a:rPr lang="pl-PL" sz="1800" dirty="0" smtClean="0"/>
              <a:t>Prewencyjna ochrona dóbr policyjnych,</a:t>
            </a:r>
          </a:p>
          <a:p>
            <a:pPr algn="just">
              <a:buAutoNum type="arabicParenR"/>
            </a:pPr>
            <a:r>
              <a:rPr lang="pl-PL" sz="1800" dirty="0" smtClean="0"/>
              <a:t>Restytucja </a:t>
            </a:r>
            <a:r>
              <a:rPr lang="pl-PL" sz="1800" dirty="0"/>
              <a:t>związaną z przywróceniem stanu zgodnego z prawem w przypadku wystąpienia naruszeń dóbr </a:t>
            </a:r>
            <a:r>
              <a:rPr lang="pl-PL" sz="1800" dirty="0" smtClean="0"/>
              <a:t>policyjnych.</a:t>
            </a:r>
          </a:p>
          <a:p>
            <a:pPr marL="0" indent="0" algn="just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b="1" u="sng" dirty="0" smtClean="0"/>
              <a:t>Policja gospodarcza w ujęciu podmiotowym: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Tzw. służby mundurowe, np</a:t>
            </a:r>
            <a:r>
              <a:rPr lang="pl-PL" sz="1800" dirty="0"/>
              <a:t>. Policja, Państwowa Straż Pożarna, Straż Graniczna, Straż Leśna, Inspekcja Transportu Drogowego, Straż Ochrony Kolei czy straże </a:t>
            </a:r>
            <a:r>
              <a:rPr lang="pl-PL" sz="1800" dirty="0" smtClean="0"/>
              <a:t>miejskie,</a:t>
            </a:r>
          </a:p>
          <a:p>
            <a:pPr algn="just">
              <a:buFont typeface="+mj-lt"/>
              <a:buAutoNum type="arabicParenR"/>
            </a:pPr>
            <a:r>
              <a:rPr lang="pl-PL" sz="1800" dirty="0"/>
              <a:t>O</a:t>
            </a:r>
            <a:r>
              <a:rPr lang="pl-PL" sz="1800" dirty="0" smtClean="0"/>
              <a:t>rgany </a:t>
            </a:r>
            <a:r>
              <a:rPr lang="pl-PL" sz="1800" dirty="0"/>
              <a:t>administracji rządowej, „</a:t>
            </a:r>
            <a:r>
              <a:rPr lang="pl-PL" sz="1800" dirty="0" err="1"/>
              <a:t>niemundurowe</a:t>
            </a:r>
            <a:r>
              <a:rPr lang="pl-PL" sz="1800" dirty="0"/>
              <a:t>”, „cywilne”, przeważnie określane mianem </a:t>
            </a:r>
            <a:r>
              <a:rPr lang="pl-PL" sz="1800" dirty="0" smtClean="0"/>
              <a:t> </a:t>
            </a:r>
            <a:r>
              <a:rPr lang="pl-PL" sz="1800" dirty="0"/>
              <a:t>inspekcji, dozorów czy </a:t>
            </a:r>
            <a:r>
              <a:rPr lang="pl-PL" sz="1800" dirty="0" smtClean="0"/>
              <a:t>nadzorów, np. Państwowa </a:t>
            </a:r>
            <a:r>
              <a:rPr lang="pl-PL" sz="1800" dirty="0"/>
              <a:t>Inspekcja Sanitarna, Inspekcja Jakości Handlowej Artykułów </a:t>
            </a:r>
            <a:r>
              <a:rPr lang="pl-PL" sz="1800" dirty="0" smtClean="0"/>
              <a:t>Rolno-Spożywczych</a:t>
            </a:r>
            <a:r>
              <a:rPr lang="pl-PL" sz="1800" dirty="0"/>
              <a:t>, Dozór Techniczny czy Nadzór </a:t>
            </a:r>
            <a:r>
              <a:rPr lang="pl-PL" sz="1800" dirty="0" smtClean="0"/>
              <a:t>Budowlany.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1006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Policja gospodarcza – Państwowa Inspekcja Sanitarna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Państwowa </a:t>
            </a:r>
            <a:r>
              <a:rPr lang="pl-PL" sz="1800" dirty="0"/>
              <a:t>Inspekcja Sanitarna jest powołana do realizacji zadań z zakresu zdrowia publicznego, w szczególności poprzez sprawowanie nadzoru nad warunkami: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higieny </a:t>
            </a:r>
            <a:r>
              <a:rPr lang="pl-PL" sz="1800" dirty="0"/>
              <a:t>środowiska,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higieny </a:t>
            </a:r>
            <a:r>
              <a:rPr lang="pl-PL" sz="1800" dirty="0"/>
              <a:t>pracy w zakładach pracy,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higieny </a:t>
            </a:r>
            <a:r>
              <a:rPr lang="pl-PL" sz="1800" dirty="0"/>
              <a:t>radiacyjnej,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higieny </a:t>
            </a:r>
            <a:r>
              <a:rPr lang="pl-PL" sz="1800" dirty="0"/>
              <a:t>procesów nauczania i wychowania,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higieny </a:t>
            </a:r>
            <a:r>
              <a:rPr lang="pl-PL" sz="1800" dirty="0"/>
              <a:t>wypoczynku i rekreacji,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zdrowotnymi </a:t>
            </a:r>
            <a:r>
              <a:rPr lang="pl-PL" sz="1800" dirty="0"/>
              <a:t>żywności, żywienia i przedmiotów użytku,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higieniczno-sanitarnymi</a:t>
            </a:r>
            <a:r>
              <a:rPr lang="pl-PL" sz="1800" dirty="0"/>
              <a:t>, jakie powinien spełniać personel medyczny, sprzęt oraz pomieszczenia, w których są udzielane świadczenia zdrowotne</a:t>
            </a:r>
          </a:p>
          <a:p>
            <a:pPr algn="just">
              <a:buFontTx/>
              <a:buChar char="-"/>
            </a:pPr>
            <a:r>
              <a:rPr lang="pl-PL" sz="1800" b="1" dirty="0" smtClean="0"/>
              <a:t>w </a:t>
            </a:r>
            <a:r>
              <a:rPr lang="pl-PL" sz="1800" b="1" dirty="0"/>
              <a:t>celu ochrony zdrowia ludzkiego przed niekorzystnym wpływem szkodliwości i uciążliwości środowiskowych, </a:t>
            </a:r>
            <a:r>
              <a:rPr lang="pl-PL" sz="1800" b="1" dirty="0" smtClean="0"/>
              <a:t>zapobiegania </a:t>
            </a:r>
            <a:r>
              <a:rPr lang="pl-PL" sz="1800" b="1" dirty="0"/>
              <a:t>powstawaniu chorób, w tym chorób zakaźnych i zawodowych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dirty="0" smtClean="0"/>
              <a:t>PIS prowadzi nadzór </a:t>
            </a:r>
            <a:r>
              <a:rPr lang="pl-PL" sz="1800" b="1" dirty="0" smtClean="0"/>
              <a:t>zapobiegawczy i bieżący</a:t>
            </a:r>
            <a:r>
              <a:rPr lang="pl-PL" sz="1800" dirty="0" smtClean="0"/>
              <a:t>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85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Policja gospodarcza – Państwowa Inspekcja Sanitarna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800" dirty="0" smtClean="0"/>
              <a:t>Nadzór ministra właściwego ds. zdrowia</a:t>
            </a:r>
          </a:p>
          <a:p>
            <a:pPr marL="0" indent="0" algn="just">
              <a:buNone/>
            </a:pPr>
            <a:r>
              <a:rPr lang="pl-PL" sz="1800" dirty="0" smtClean="0"/>
              <a:t>Struktura </a:t>
            </a:r>
            <a:r>
              <a:rPr lang="pl-PL" sz="1800" dirty="0"/>
              <a:t>organizacyjna PIS</a:t>
            </a:r>
            <a:r>
              <a:rPr lang="pl-PL" sz="1800" dirty="0" smtClean="0"/>
              <a:t>:</a:t>
            </a:r>
          </a:p>
          <a:p>
            <a:pPr algn="just">
              <a:buFont typeface="+mj-lt"/>
              <a:buAutoNum type="arabicParenR"/>
            </a:pPr>
            <a:r>
              <a:rPr lang="pl-PL" sz="1800" dirty="0" smtClean="0"/>
              <a:t>Główny </a:t>
            </a:r>
            <a:r>
              <a:rPr lang="pl-PL" sz="1800" dirty="0"/>
              <a:t>Inspektor Sanitarny jako centralny organ administracji </a:t>
            </a:r>
            <a:r>
              <a:rPr lang="pl-PL" sz="1800" dirty="0" smtClean="0"/>
              <a:t>rządowej:</a:t>
            </a:r>
          </a:p>
          <a:p>
            <a:pPr marL="536575" indent="-173038" algn="just"/>
            <a:r>
              <a:rPr lang="pl-PL" sz="1800" dirty="0" smtClean="0"/>
              <a:t>powołuje </a:t>
            </a:r>
            <a:r>
              <a:rPr lang="pl-PL" sz="1800" dirty="0"/>
              <a:t>Prezes Rady Ministrów, spośród osób wyłonionych w drodze otwartego i konkurencyjnego naboru, na wniosek ministra właściwego do spraw </a:t>
            </a:r>
            <a:r>
              <a:rPr lang="pl-PL" sz="1800" dirty="0" smtClean="0"/>
              <a:t>zdrowia;</a:t>
            </a:r>
            <a:endParaRPr lang="pl-PL" sz="1800" dirty="0"/>
          </a:p>
          <a:p>
            <a:pPr marL="536575" indent="-173038" algn="just"/>
            <a:r>
              <a:rPr lang="pl-PL" sz="1800" dirty="0" smtClean="0"/>
              <a:t>zastępców w </a:t>
            </a:r>
            <a:r>
              <a:rPr lang="pl-PL" sz="1800" dirty="0"/>
              <a:t>liczbie 2 powołuje, spośród osób wyłonionych w drodze otwartego i </a:t>
            </a:r>
            <a:r>
              <a:rPr lang="pl-PL" sz="1800" dirty="0" smtClean="0"/>
              <a:t>konkurencyjnego </a:t>
            </a:r>
            <a:r>
              <a:rPr lang="pl-PL" sz="1800" dirty="0"/>
              <a:t>naboru, minister właściwy </a:t>
            </a:r>
            <a:r>
              <a:rPr lang="pl-PL" sz="1800" dirty="0" smtClean="0"/>
              <a:t>ds. </a:t>
            </a:r>
            <a:r>
              <a:rPr lang="pl-PL" sz="1800" dirty="0"/>
              <a:t>zdrowia, na wniosek </a:t>
            </a:r>
            <a:r>
              <a:rPr lang="pl-PL" sz="1800" dirty="0" smtClean="0"/>
              <a:t>GIS;</a:t>
            </a:r>
          </a:p>
          <a:p>
            <a:pPr marL="536575" indent="-173038" algn="just"/>
            <a:r>
              <a:rPr lang="pl-PL" sz="1800" dirty="0" smtClean="0"/>
              <a:t>GIS ustala </a:t>
            </a:r>
            <a:r>
              <a:rPr lang="pl-PL" sz="1800" dirty="0"/>
              <a:t>ogólne kierunki działania </a:t>
            </a:r>
            <a:r>
              <a:rPr lang="pl-PL" sz="1800" dirty="0" smtClean="0"/>
              <a:t>oraz </a:t>
            </a:r>
            <a:r>
              <a:rPr lang="pl-PL" sz="1800" dirty="0"/>
              <a:t>koordynuje i nadzoruje </a:t>
            </a:r>
            <a:r>
              <a:rPr lang="pl-PL" sz="1800" dirty="0" smtClean="0"/>
              <a:t>działalność;</a:t>
            </a:r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wyższego stopnia </a:t>
            </a:r>
            <a:r>
              <a:rPr lang="pl-PL" sz="1800" dirty="0"/>
              <a:t>w stosunku do </a:t>
            </a:r>
            <a:r>
              <a:rPr lang="pl-PL" sz="1800" dirty="0" smtClean="0"/>
              <a:t>państwowego wojewódzkiego inspektora sanitarnego. </a:t>
            </a:r>
          </a:p>
          <a:p>
            <a:pPr algn="just">
              <a:buFont typeface="+mj-lt"/>
              <a:buAutoNum type="arabicParenR" startAt="2"/>
            </a:pPr>
            <a:r>
              <a:rPr lang="pl-PL" sz="1800" dirty="0" smtClean="0"/>
              <a:t>państwowy </a:t>
            </a:r>
            <a:r>
              <a:rPr lang="pl-PL" sz="1800" dirty="0"/>
              <a:t>wojewódzki inspektor sanitarny, jako organ rządowej administracji zespolonej w województwie</a:t>
            </a:r>
            <a:r>
              <a:rPr lang="pl-PL" sz="1800" dirty="0" smtClean="0"/>
              <a:t>:</a:t>
            </a:r>
          </a:p>
          <a:p>
            <a:pPr marL="536575" indent="-173038" algn="just"/>
            <a:r>
              <a:rPr lang="pl-PL" sz="1800" dirty="0"/>
              <a:t>powołuje i odwołuje wojewoda za zgodą </a:t>
            </a:r>
            <a:r>
              <a:rPr lang="pl-PL" sz="1800" dirty="0" smtClean="0"/>
              <a:t>GIS</a:t>
            </a:r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</a:t>
            </a:r>
            <a:r>
              <a:rPr lang="pl-PL" sz="1800" dirty="0"/>
              <a:t>właściwym w stosunku do podmiotów, dla których powiat jest organem założycielskim lub organem prowadzącym, lub w których powiat jest podmiotem dominującym;</a:t>
            </a:r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</a:t>
            </a:r>
            <a:r>
              <a:rPr lang="pl-PL" sz="1800" dirty="0"/>
              <a:t>właściwym w zakresie higieny radiacyjnej;</a:t>
            </a:r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</a:t>
            </a:r>
            <a:r>
              <a:rPr lang="pl-PL" sz="1800" dirty="0"/>
              <a:t>właściwym w zakresie warunków dotyczących higieny pracy w zakładach inżynierii </a:t>
            </a:r>
            <a:r>
              <a:rPr lang="pl-PL" sz="1800" dirty="0" smtClean="0"/>
              <a:t>genetycznej;</a:t>
            </a:r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</a:t>
            </a:r>
            <a:r>
              <a:rPr lang="pl-PL" sz="1800" dirty="0"/>
              <a:t>wyższego </a:t>
            </a:r>
            <a:r>
              <a:rPr lang="pl-PL" sz="1800" dirty="0" smtClean="0"/>
              <a:t>stopnia w </a:t>
            </a:r>
            <a:r>
              <a:rPr lang="pl-PL" sz="1800" dirty="0"/>
              <a:t>stosunku do państwowego powiatowego i państwowego granicznego inspektora </a:t>
            </a:r>
            <a:r>
              <a:rPr lang="pl-PL" sz="1800" dirty="0" smtClean="0"/>
              <a:t>sanitarnego.</a:t>
            </a:r>
            <a:endParaRPr lang="pl-PL" sz="18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461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Policja gospodarcza – Państwowa Inspekcja Sanitarna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arenR" startAt="3"/>
            </a:pPr>
            <a:r>
              <a:rPr lang="pl-PL" sz="1800" dirty="0"/>
              <a:t>państwowy powiatowy inspektor sanitarny, jako organ rządowej administracji zespolonej w </a:t>
            </a:r>
            <a:r>
              <a:rPr lang="pl-PL" sz="1800" dirty="0" smtClean="0"/>
              <a:t>powiecie:</a:t>
            </a:r>
          </a:p>
          <a:p>
            <a:pPr marL="536575" indent="-173038" algn="just"/>
            <a:r>
              <a:rPr lang="pl-PL" sz="1800" dirty="0"/>
              <a:t>powołuje i odwołuje </a:t>
            </a:r>
            <a:r>
              <a:rPr lang="pl-PL" sz="1800" dirty="0" smtClean="0"/>
              <a:t>właściwy starosta </a:t>
            </a:r>
            <a:r>
              <a:rPr lang="pl-PL" sz="1800" dirty="0"/>
              <a:t>za zgodą </a:t>
            </a:r>
            <a:r>
              <a:rPr lang="pl-PL" sz="1800" dirty="0" smtClean="0"/>
              <a:t>właściwego państwowego </a:t>
            </a:r>
            <a:r>
              <a:rPr lang="pl-PL" sz="1800" dirty="0"/>
              <a:t>wojewódzkiego inspektora </a:t>
            </a:r>
            <a:r>
              <a:rPr lang="pl-PL" sz="1800" dirty="0" smtClean="0"/>
              <a:t>sanitarnego;</a:t>
            </a:r>
          </a:p>
          <a:p>
            <a:pPr marL="536575" indent="-173038" algn="just"/>
            <a:r>
              <a:rPr lang="pl-PL" sz="1800" dirty="0" smtClean="0"/>
              <a:t>jeżeli </a:t>
            </a:r>
            <a:r>
              <a:rPr lang="pl-PL" sz="1800" dirty="0"/>
              <a:t>obszar działania państwowego powiatowego inspektora sanitarnego obejmuje dwa lub więcej powiaty, państwowego powiatowego inspektora sanitarnego i jego zastępcę powołuje i odwołuje, za zgodą państwowego wojewódzkiego inspektora sanitarnego, starosta powiatu, w którym państwowy powiatowy inspektor sanitarny ma siedzibę, po zasięgnięciu opinii pozostałych zainteresowanych </a:t>
            </a:r>
            <a:r>
              <a:rPr lang="pl-PL" sz="1800" dirty="0" smtClean="0"/>
              <a:t>starostów</a:t>
            </a:r>
            <a:r>
              <a:rPr lang="pl-PL" sz="1800" dirty="0"/>
              <a:t>;</a:t>
            </a:r>
            <a:endParaRPr lang="pl-PL" sz="1800" dirty="0" smtClean="0"/>
          </a:p>
          <a:p>
            <a:pPr marL="536575" indent="-173038" algn="just"/>
            <a:r>
              <a:rPr lang="pl-PL" sz="1800" dirty="0"/>
              <a:t>j</a:t>
            </a:r>
            <a:r>
              <a:rPr lang="pl-PL" sz="1800" dirty="0" smtClean="0"/>
              <a:t>est organem właściwym w </a:t>
            </a:r>
            <a:r>
              <a:rPr lang="pl-PL" sz="1800" dirty="0"/>
              <a:t>sprawach należących do zakresu zadań i kompetencji </a:t>
            </a:r>
            <a:r>
              <a:rPr lang="pl-PL" sz="1800" dirty="0" smtClean="0"/>
              <a:t>PIS.</a:t>
            </a:r>
          </a:p>
          <a:p>
            <a:pPr marL="0" indent="0" algn="just">
              <a:buNone/>
            </a:pPr>
            <a:endParaRPr lang="pl-PL" sz="1800" dirty="0"/>
          </a:p>
          <a:p>
            <a:pPr algn="just">
              <a:buFont typeface="+mj-lt"/>
              <a:buAutoNum type="arabicParenR" startAt="4"/>
            </a:pPr>
            <a:r>
              <a:rPr lang="pl-PL" sz="1800" dirty="0"/>
              <a:t>państwowy graniczny inspektor sanitarny dla obszarów przejść granicznych drogowych, kolejowych, lotniczych, rzecznych i morskich, portów lotniczych i morskich oraz jednostek pływających na obszarze wód </a:t>
            </a:r>
            <a:r>
              <a:rPr lang="pl-PL" sz="1800" dirty="0" smtClean="0"/>
              <a:t>terytorialnych:</a:t>
            </a:r>
          </a:p>
          <a:p>
            <a:pPr marL="536575" indent="-173038" algn="just"/>
            <a:r>
              <a:rPr lang="pl-PL" sz="1800" dirty="0"/>
              <a:t>powołuje i odwołuje </a:t>
            </a:r>
            <a:r>
              <a:rPr lang="pl-PL" sz="1800" dirty="0" smtClean="0"/>
              <a:t>GIS za </a:t>
            </a:r>
            <a:r>
              <a:rPr lang="pl-PL" sz="1800" dirty="0"/>
              <a:t>zgodą </a:t>
            </a:r>
            <a:r>
              <a:rPr lang="pl-PL" sz="1800" dirty="0" smtClean="0"/>
              <a:t>właściwego wojewody;</a:t>
            </a:r>
          </a:p>
          <a:p>
            <a:pPr marL="536575" indent="-173038" algn="just"/>
            <a:r>
              <a:rPr lang="pl-PL" sz="1800" dirty="0"/>
              <a:t>jest organem właściwym w sprawach należących do zakresu zadań i kompetencji PIS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Powołanie na stanowisko państwowego inspektora sanitarnego następuje na </a:t>
            </a:r>
            <a:r>
              <a:rPr lang="pl-PL" sz="1800" b="1" dirty="0"/>
              <a:t>okres 5 lat.</a:t>
            </a:r>
            <a:endParaRPr lang="pl-PL" sz="1800" b="1" dirty="0" smtClean="0"/>
          </a:p>
          <a:p>
            <a:pPr algn="just"/>
            <a:endParaRPr lang="pl-PL" sz="18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120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Definicja: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600" dirty="0" smtClean="0"/>
              <a:t> administracyjno-prawne ograniczenia, które dotykają przedsiębiorców na etapie podejmowania przez nich danego rodzaju działalności gospodarczej. 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pl-PL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Celem ogólnym reglamentacji jest ochrona interesu publicznego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Cele szczegółowe:</a:t>
            </a:r>
          </a:p>
          <a:p>
            <a:pPr algn="just">
              <a:spcBef>
                <a:spcPts val="0"/>
              </a:spcBef>
              <a:buAutoNum type="arabicParenR"/>
            </a:pPr>
            <a:r>
              <a:rPr lang="pl-PL" sz="1600" dirty="0" smtClean="0"/>
              <a:t>Ochrona zasobów naturalnych kraju</a:t>
            </a:r>
          </a:p>
          <a:p>
            <a:pPr algn="just">
              <a:spcBef>
                <a:spcPts val="0"/>
              </a:spcBef>
              <a:buAutoNum type="arabicParenR"/>
            </a:pPr>
            <a:r>
              <a:rPr lang="pl-PL" sz="1600" dirty="0" smtClean="0"/>
              <a:t>Ochrona interesu państwa</a:t>
            </a:r>
          </a:p>
          <a:p>
            <a:pPr algn="just">
              <a:spcBef>
                <a:spcPts val="0"/>
              </a:spcBef>
              <a:buAutoNum type="arabicParenR"/>
            </a:pPr>
            <a:r>
              <a:rPr lang="pl-PL" sz="1600" dirty="0" smtClean="0"/>
              <a:t>Ochrona interesów zbiorowych</a:t>
            </a:r>
          </a:p>
          <a:p>
            <a:pPr algn="just">
              <a:spcBef>
                <a:spcPts val="0"/>
              </a:spcBef>
              <a:buAutoNum type="arabicParenR"/>
            </a:pPr>
            <a:r>
              <a:rPr lang="pl-PL" sz="1600" dirty="0" smtClean="0"/>
              <a:t>Ochrona konkurencji i wolnego rynku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/>
              <a:t>Rodzaje ograniczeń reglamentacyjnych: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/>
              <a:t> koncesje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/>
              <a:t> zezwolenia, licencje i zgody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/>
              <a:t> działalność gospodarcza regulowana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Koncesje (art. 46 – 63 </a:t>
            </a:r>
            <a:r>
              <a:rPr lang="pl-PL" sz="1800" b="1" dirty="0" err="1" smtClean="0"/>
              <a:t>u.s.d.g</a:t>
            </a:r>
            <a:r>
              <a:rPr lang="pl-PL" sz="1800" b="1" dirty="0" smtClean="0"/>
              <a:t>.):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Stosowane są w dziedzinach strategicznych, szczególnie ważnych ze względu na bezpieczeństwo państwa lub obywateli albo inny ważny interes publiczny, gdy działalność ta nie może być wykonywana jako wolna lub w inny sposób reglamentowana. Wydawana jest częściowo w ramach uznania administracyjnego.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- koncesja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Działalność koncesjonowana: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1) poszukiwania, rozpoznawania złóż węglowodorów oraz kopalin stałych objętych własnością górniczą, poszukiwania lub rozpoznawania kompleksu podziemnego składowania dwutlenku węgla, wydobywania kopalin ze złóż, podziemnego </a:t>
            </a:r>
            <a:r>
              <a:rPr lang="pl-PL" sz="1600" dirty="0" err="1" smtClean="0"/>
              <a:t>bezzbiornikowego</a:t>
            </a:r>
            <a:r>
              <a:rPr lang="pl-PL" sz="1600" dirty="0" smtClean="0"/>
              <a:t> magazynowania substancji, podziemnego składowania odpadów oraz podziemnego składowania dwutlenku węgla – </a:t>
            </a:r>
            <a:r>
              <a:rPr lang="pl-PL" sz="1600" b="1" dirty="0" smtClean="0"/>
              <a:t>minister właściwy ds. środowiska; marszałek województwa, starosta;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2) wytwarzanie i obrotu materiałami wybuchowymi, bronią i amunicją oraz wyrobami i technologią o przeznaczeniu wojskowym lub policyjnym – </a:t>
            </a:r>
            <a:r>
              <a:rPr lang="pl-PL" sz="1600" b="1" dirty="0" smtClean="0"/>
              <a:t>minister właściwy ds. wewnętrznych;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3) wytwarzania, przetwarzania, magazynowania lub przeładunku, przesyłania, dystrybucji i obrotu paliwami i energią – </a:t>
            </a:r>
            <a:r>
              <a:rPr lang="pl-PL" sz="1600" b="1" dirty="0" smtClean="0"/>
              <a:t>Prezes Urzędu Regulacji Energetyki;</a:t>
            </a:r>
            <a:endParaRPr lang="pl-PL" sz="1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4) przesyłanie dwutlenku węgla w celu jego podziemnego składowania </a:t>
            </a:r>
            <a:r>
              <a:rPr lang="pl-PL" sz="1600" b="1" dirty="0" smtClean="0"/>
              <a:t>– Prezes Urzędu Regulacji Energetyki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5) ochrona osób i mienia -</a:t>
            </a:r>
            <a:r>
              <a:rPr lang="pl-PL" sz="1600" b="1" dirty="0" smtClean="0"/>
              <a:t> minister właściwy ds. wewnętrznych;</a:t>
            </a:r>
            <a:endParaRPr lang="pl-PL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6) rozpowszechnianie programów radiowych i telewizyjnych, z wyłączeniem programów rozpowszechnianych wyłącznie w systemie teleinformatycznym, które nie są rozprowadzane naziemnie, satelitarnie lub w sieciach kablowych – </a:t>
            </a:r>
            <a:r>
              <a:rPr lang="pl-PL" sz="1600" b="1" dirty="0" smtClean="0"/>
              <a:t>Prezes Krajowej Rady Radiofonii i Telewizji;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7) przewozy lotnicze – </a:t>
            </a:r>
            <a:r>
              <a:rPr lang="pl-PL" sz="1600" b="1" dirty="0" smtClean="0"/>
              <a:t>Prezes Urzędu Lotnictwa Cywilnego;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8) prowadzenie kasyna gry – </a:t>
            </a:r>
            <a:r>
              <a:rPr lang="pl-PL" sz="1600" b="1" dirty="0" smtClean="0"/>
              <a:t>minister właściwy ds. finansów publicznych.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6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b="1" dirty="0" smtClean="0"/>
              <a:t>Wprowadzenie innych koncesji w dziedzinach działalności gospodarczej mających szczególne znaczenie ze względu na bezpieczeństwo państwa lub obywateli albo inny ważny interes publiczny jest dopuszczalne tylko w przypadku, gdy działalność ta nie może być wykonywana jako wolna lub po uzyskaniu wpisu do rejestru działalności regulowanej albo zezwolenia oraz wymaga zmiany niniejszej ustawy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- koncesja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 smtClean="0"/>
              <a:t>Cechy szczególne: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możliwość określenia szczególnych warunków wykonywania działalności objętej koncesją;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pl-PL" sz="18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udzielana na czas oznaczony (bezterminowo: ochrona osób i mienia, przewozy lotnicze);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możliwość udzielenia określonej liczby koncesji;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pl-PL" sz="18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możliwość zawieszenia wydawania koncesji;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możliwość odmowy udzielenia koncesji lub jej ograniczenia, gdy:</a:t>
            </a:r>
          </a:p>
          <a:p>
            <a:pPr marL="361950" indent="-180975" algn="just">
              <a:spcBef>
                <a:spcPts val="0"/>
              </a:spcBef>
              <a:buNone/>
            </a:pPr>
            <a:r>
              <a:rPr lang="pl-PL" sz="1600" dirty="0" smtClean="0"/>
              <a:t>- 	przedsiębiorca nie spełnia warunków wykonywania działalności gospodarczej objętej koncesją określonych w ustawie lub warunków szczególnych</a:t>
            </a:r>
          </a:p>
          <a:p>
            <a:pPr marL="361950" indent="-180975" algn="just">
              <a:spcBef>
                <a:spcPts val="0"/>
              </a:spcBef>
              <a:buNone/>
            </a:pPr>
            <a:r>
              <a:rPr lang="pl-PL" sz="1600" dirty="0" smtClean="0"/>
              <a:t>-  	ze względu na zagrożenie obronności lub bezpieczeństwa państwa lub obywateli;</a:t>
            </a:r>
          </a:p>
          <a:p>
            <a:pPr marL="361950" indent="-180975" algn="just">
              <a:spcBef>
                <a:spcPts val="0"/>
              </a:spcBef>
              <a:buFontTx/>
              <a:buChar char="-"/>
            </a:pPr>
            <a:r>
              <a:rPr lang="pl-PL" sz="1600" dirty="0" smtClean="0"/>
              <a:t>jeżeli w wyniku przeprowadzonego przetargu udzielono koncesji innemu przedsiębiorcy lub przedsiębiorcom;</a:t>
            </a:r>
          </a:p>
          <a:p>
            <a:pPr marL="361950" indent="-180975" algn="just">
              <a:spcBef>
                <a:spcPts val="0"/>
              </a:spcBef>
              <a:buFontTx/>
              <a:buChar char="-"/>
            </a:pPr>
            <a:r>
              <a:rPr lang="pl-PL" sz="1600" dirty="0" smtClean="0"/>
              <a:t>w przypadku gdy wydano decyzję o stwierdzeniu niedopuszczalności wykonywania praw z udziałów albo akcji przedsiębiorcy, na podstawie przepisów ustawy z dnia 24 lipca 2015 r. o kontroli niektórych inwestycji, jeżeli jest to w interesie publicznym;</a:t>
            </a:r>
          </a:p>
          <a:p>
            <a:pPr marL="361950" indent="-180975" algn="just">
              <a:spcBef>
                <a:spcPts val="0"/>
              </a:spcBef>
              <a:buFontTx/>
              <a:buChar char="-"/>
            </a:pPr>
            <a:r>
              <a:rPr lang="pl-PL" sz="1600" dirty="0" smtClean="0"/>
              <a:t>w przypadkach określonych w odrębnych przepisach;</a:t>
            </a:r>
          </a:p>
          <a:p>
            <a:pPr marL="180975" indent="0" algn="just">
              <a:spcBef>
                <a:spcPts val="0"/>
              </a:spcBef>
              <a:buNone/>
            </a:pPr>
            <a:endParaRPr lang="pl-PL" sz="14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poddanie szczególnej kontroli przedsiębiorców prowadzących działalność koncesjonowaną;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1800" dirty="0" smtClean="0"/>
              <a:t> możliwość wydania promesy.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- koncesja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800" b="1" dirty="0" smtClean="0"/>
              <a:t>Odebranie koncesji:</a:t>
            </a:r>
          </a:p>
          <a:p>
            <a:pPr algn="just">
              <a:buNone/>
            </a:pPr>
            <a:r>
              <a:rPr lang="pl-PL" sz="1800" dirty="0" smtClean="0"/>
              <a:t>Organ koncesyjny cofa koncesję, w przypadku gdy: </a:t>
            </a:r>
          </a:p>
          <a:p>
            <a:pPr marL="180975" indent="-180975" algn="just">
              <a:buNone/>
            </a:pPr>
            <a:r>
              <a:rPr lang="pl-PL" sz="1600" dirty="0" smtClean="0"/>
              <a:t>-  	wydano prawomocne orzeczenie zakazujące przedsiębiorcy wykonywania działalności gospodarczej objętej koncesją; </a:t>
            </a:r>
          </a:p>
          <a:p>
            <a:pPr marL="180975" indent="-180975" algn="just">
              <a:buNone/>
            </a:pPr>
            <a:r>
              <a:rPr lang="pl-PL" sz="1800" dirty="0" smtClean="0"/>
              <a:t>- 	</a:t>
            </a:r>
            <a:r>
              <a:rPr lang="pl-PL" sz="1600" dirty="0" smtClean="0"/>
              <a:t>przedsiębiorca nie podjął w wyznaczonym terminie działalności objętej koncesją, mimo wezwania organu koncesyjnego, lub trwale zaprzestał wykonywania działalności gospodarczej objętej koncesją. </a:t>
            </a:r>
            <a:endParaRPr lang="pl-PL" sz="1800" dirty="0" smtClean="0"/>
          </a:p>
          <a:p>
            <a:pPr algn="just">
              <a:buNone/>
            </a:pPr>
            <a:endParaRPr lang="pl-PL" sz="1800" dirty="0" smtClean="0"/>
          </a:p>
          <a:p>
            <a:pPr algn="just">
              <a:buNone/>
            </a:pPr>
            <a:r>
              <a:rPr lang="pl-PL" sz="1800" dirty="0" smtClean="0"/>
              <a:t>Organ koncesyjny cofa koncesję albo zmienia jej zakres, w przypadku gdy przedsiębiorca: </a:t>
            </a:r>
          </a:p>
          <a:p>
            <a:pPr marL="180975" indent="-180975" algn="just">
              <a:buNone/>
            </a:pPr>
            <a:r>
              <a:rPr lang="pl-PL" sz="1600" dirty="0" smtClean="0"/>
              <a:t>- 	rażąco narusza warunki określone w koncesji lub inne warunki wykonywania koncesjonowanej działalności gospodarczej, określone przepisami prawa; </a:t>
            </a:r>
          </a:p>
          <a:p>
            <a:pPr marL="180975" indent="-180975" algn="just">
              <a:buNone/>
            </a:pPr>
            <a:r>
              <a:rPr lang="pl-PL" sz="1600" dirty="0" smtClean="0"/>
              <a:t>- 	w wyznaczonym terminie nie usunął stanu faktycznego lub prawnego niezgodnego z warunkami określonymi w koncesji lub z przepisami regulującymi działalność gospodarczą objętą koncesją. </a:t>
            </a:r>
          </a:p>
          <a:p>
            <a:pPr algn="just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dirty="0" smtClean="0"/>
              <a:t>Organ koncesyjny może cofnąć koncesję albo zmienić jej zakres ze względu na zagrożenie obronności lub bezpieczeństwa państwa lub bezpieczeństwa obywateli, a także w razie ogłoszenia upadłości przedsiębiorcy.</a:t>
            </a:r>
            <a:endParaRPr lang="pl-PL" sz="1800" b="1" dirty="0" smtClean="0"/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– zezwolenia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Zezwolenie – </a:t>
            </a:r>
            <a:r>
              <a:rPr lang="pl-PL" sz="1600" dirty="0" smtClean="0"/>
              <a:t>akt dopuszczający przedsiębiorcę do wykonywania określonej działalności, po uprzednim stwierdzeniu, że spełnia on określone prawem warunki wykonywania tej działalności.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800" b="1" dirty="0" smtClean="0"/>
              <a:t>Różnice pomiędzy zezwoleniem a koncesją: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zezwolenia nie dotyczą dziedzin działalności objętej koncesjonowaniem;</a:t>
            </a:r>
          </a:p>
          <a:p>
            <a:pPr marL="180975" indent="-180975" algn="just">
              <a:buFontTx/>
              <a:buChar char="-"/>
            </a:pPr>
            <a:r>
              <a:rPr lang="pl-PL" sz="1600" smtClean="0"/>
              <a:t>warunki </a:t>
            </a:r>
            <a:r>
              <a:rPr lang="pl-PL" sz="1600" dirty="0" smtClean="0"/>
              <a:t>te odnoszą się m.in. do ochrony życia i zdrowia ludzkiego, bezpieczeństwa i porządku publicznego, tajemnicy państwowej czy zobowiązań międzynarodowych;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 zezwolenie, co do zasady, udziela się w trybie KPA;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 zezwolenia są decyzjami administracyjnymi podlegającymi ochronie oraz wzruszeniu według zasad KPA;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 zezwolenia mają charakter decyzji związanej;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 zezwolenia wydawane są bezterminowo;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 ogólne warunki oraz tryb uzyskania zezwoleń nie są uregulowane w USDG.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800" b="1" dirty="0" smtClean="0"/>
              <a:t>Przykłady: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działalność bankowa – </a:t>
            </a:r>
            <a:r>
              <a:rPr lang="pl-PL" sz="1600" b="1" dirty="0" smtClean="0"/>
              <a:t>Komisja Nadzory Finansowego;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działalność ubezpieczeniowa - </a:t>
            </a:r>
            <a:r>
              <a:rPr lang="pl-PL" sz="1600" b="1" dirty="0" smtClean="0"/>
              <a:t>Komisja Nadzory Finansowego;</a:t>
            </a:r>
            <a:endParaRPr lang="pl-PL" sz="1600" dirty="0" smtClean="0"/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sprzedaż napojów alkoholowych – </a:t>
            </a:r>
            <a:r>
              <a:rPr lang="pl-PL" sz="1600" b="1" dirty="0" smtClean="0"/>
              <a:t>minister właściwy ds. gospodarki, marszałek województwa, wójt (burmistrz, prezydent miasta);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prowadzenie apteki - </a:t>
            </a:r>
            <a:r>
              <a:rPr lang="pl-PL" sz="1600" b="1" dirty="0" smtClean="0"/>
              <a:t>Wojewódzki Inspektor Farmaceutyczny;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samochodowe przewozy kabotażowe - </a:t>
            </a:r>
            <a:r>
              <a:rPr lang="pl-PL" sz="1600" b="1" dirty="0" smtClean="0"/>
              <a:t>Główny Inspektor Transportu Drogowego.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– działalność regulowana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Działalność regulowana – </a:t>
            </a:r>
            <a:r>
              <a:rPr lang="pl-PL" sz="1600" dirty="0" smtClean="0"/>
              <a:t>działalność gospodarczą, której wykonywanie wymaga spełnienia szczególnych warunków, określonych przepisami prawa.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800" b="1" dirty="0" smtClean="0"/>
              <a:t>Cechy szczególne: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przedsiębiorca może wykonywać tę działalność, jeżeli spełnia szczególne warunki określone przepisami odrębnej ustawy i po uzyskaniu wpisu w rejestrze działalności regulowanej;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uproszczona procedura wpisu – oświadczenie przedsiębiorcy o spełnianiu szczególnych warunków i brak kontroli uprzedniej;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organ ma 7 dni na dokonanie wpisu;</a:t>
            </a:r>
          </a:p>
          <a:p>
            <a:pPr marL="180975" indent="-180975" algn="just">
              <a:buFontTx/>
              <a:buChar char="-"/>
            </a:pPr>
            <a:r>
              <a:rPr lang="pl-PL" sz="1600" dirty="0" smtClean="0"/>
              <a:t>w przypadku bezczynności organu przedsiębiorca może podjąć działalność po upływie 14 dni od dnia złożenia wniosku.</a:t>
            </a:r>
          </a:p>
          <a:p>
            <a:pPr marL="180975" indent="-180975" algn="just">
              <a:buFontTx/>
              <a:buChar char="-"/>
            </a:pPr>
            <a:endParaRPr lang="pl-PL" sz="1600" dirty="0" smtClean="0"/>
          </a:p>
          <a:p>
            <a:pPr marL="180975" indent="-180975" algn="just">
              <a:buNone/>
            </a:pPr>
            <a:r>
              <a:rPr lang="pl-PL" sz="1800" b="1" dirty="0" smtClean="0"/>
              <a:t>Odmowa wpisu, gdy:</a:t>
            </a:r>
          </a:p>
          <a:p>
            <a:pPr marL="180975" indent="-180975" algn="just">
              <a:buNone/>
            </a:pPr>
            <a:r>
              <a:rPr lang="pl-PL" sz="1600" dirty="0" smtClean="0"/>
              <a:t>- 	wydano prawomocne orzeczenie zakazujące przedsiębiorcy wykonywania działalności gospodarczej objętej wpisem;</a:t>
            </a:r>
          </a:p>
          <a:p>
            <a:pPr marL="180975" indent="-180975" algn="just">
              <a:buNone/>
            </a:pPr>
            <a:r>
              <a:rPr lang="pl-PL" sz="1600" dirty="0" smtClean="0"/>
              <a:t>- 	przedsiębiorcę wykreślono z rejestru tej działalności regulowanej w związku ze złożeniem fałszywego oświadczenia w okresie 3 lat poprzedzających złożenie wniosku.</a:t>
            </a:r>
          </a:p>
          <a:p>
            <a:pPr marL="0" indent="0" algn="just">
              <a:buNone/>
            </a:pPr>
            <a:endParaRPr lang="pl-PL" sz="1800" dirty="0" smtClean="0"/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– działalność regulowana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Zakaz wykonywania działalności i wykreślenie z rejestru, gdy:</a:t>
            </a:r>
          </a:p>
          <a:p>
            <a:pPr marL="180975" indent="-180975" algn="just">
              <a:buNone/>
            </a:pPr>
            <a:r>
              <a:rPr lang="pl-PL" sz="1600" dirty="0" smtClean="0"/>
              <a:t>- 	przedsiębiorca złożył oświadczenie, o którym mowa w art. 65, niezgodne ze stanem faktycznym;</a:t>
            </a:r>
          </a:p>
          <a:p>
            <a:pPr marL="180975" indent="-180975" algn="just">
              <a:buNone/>
            </a:pPr>
            <a:r>
              <a:rPr lang="pl-PL" sz="1600" dirty="0" smtClean="0"/>
              <a:t>- 	przedsiębiorca nie usunął naruszeń warunków wymaganych do wykonywania działalności regulowanej w wyznaczonym przez organ terminie;</a:t>
            </a:r>
          </a:p>
          <a:p>
            <a:pPr marL="180975" indent="-180975" algn="just">
              <a:buNone/>
            </a:pPr>
            <a:r>
              <a:rPr lang="pl-PL" sz="1600" dirty="0" smtClean="0"/>
              <a:t>- 	stwierdzi rażące naruszenie warunków wymaganych do wykonywania działalności regulowanej przez przedsiębiorcę.</a:t>
            </a:r>
          </a:p>
          <a:p>
            <a:pPr marL="0" indent="0" algn="just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b="1" dirty="0" smtClean="0"/>
              <a:t>Przykłady:</a:t>
            </a:r>
          </a:p>
          <a:p>
            <a:pPr marL="0" indent="0" algn="just">
              <a:buFontTx/>
              <a:buChar char="-"/>
            </a:pPr>
            <a:r>
              <a:rPr lang="pl-PL" sz="1600" dirty="0" smtClean="0"/>
              <a:t> działalność podmiotów leczniczych (szpitale, indywidualne praktyki lekarskie i pielęgniarskie) – </a:t>
            </a:r>
            <a:r>
              <a:rPr lang="pl-PL" sz="1600" b="1" dirty="0" smtClean="0"/>
              <a:t>wojewoda, okręgowa rada lekarska, okręgowa rada pielęgniarek i położnych;</a:t>
            </a:r>
          </a:p>
          <a:p>
            <a:pPr marL="0" indent="0" algn="just">
              <a:buFontTx/>
              <a:buChar char="-"/>
            </a:pPr>
            <a:r>
              <a:rPr lang="pl-PL" sz="1600" dirty="0" smtClean="0"/>
              <a:t> działalność ośrodków szkolenia kierowców – </a:t>
            </a:r>
            <a:r>
              <a:rPr lang="pl-PL" sz="1600" b="1" dirty="0" smtClean="0"/>
              <a:t>starosta;</a:t>
            </a:r>
          </a:p>
          <a:p>
            <a:pPr marL="0" indent="0" algn="just">
              <a:buFontTx/>
              <a:buChar char="-"/>
            </a:pPr>
            <a:r>
              <a:rPr lang="pl-PL" sz="1600" b="1" dirty="0" smtClean="0"/>
              <a:t> </a:t>
            </a:r>
            <a:r>
              <a:rPr lang="pl-PL" sz="1600" dirty="0" smtClean="0"/>
              <a:t>działalność przedsiębiorców telekomunikacyjnych – </a:t>
            </a:r>
            <a:r>
              <a:rPr lang="pl-PL" sz="1600" b="1" dirty="0" smtClean="0"/>
              <a:t>Prezes Urzędu Komunikacji Elektronicznej;</a:t>
            </a:r>
          </a:p>
          <a:p>
            <a:pPr marL="0" indent="0" algn="just">
              <a:buFontTx/>
              <a:buChar char="-"/>
            </a:pPr>
            <a:r>
              <a:rPr lang="pl-PL" sz="1600" b="1" dirty="0" smtClean="0"/>
              <a:t> </a:t>
            </a:r>
            <a:r>
              <a:rPr lang="pl-PL" sz="1600" dirty="0" smtClean="0"/>
              <a:t>działalność detektywistyczna – </a:t>
            </a:r>
            <a:r>
              <a:rPr lang="pl-PL" sz="1600" b="1" dirty="0" smtClean="0"/>
              <a:t>minister właściwy ds. wewnętrznych;</a:t>
            </a:r>
          </a:p>
          <a:p>
            <a:pPr marL="0" indent="0" algn="just">
              <a:buFontTx/>
              <a:buChar char="-"/>
            </a:pPr>
            <a:r>
              <a:rPr lang="pl-PL" sz="1600" b="1" dirty="0" smtClean="0"/>
              <a:t> </a:t>
            </a:r>
            <a:r>
              <a:rPr lang="pl-PL" sz="1600" dirty="0" smtClean="0"/>
              <a:t>działalność kantorowa – </a:t>
            </a:r>
            <a:r>
              <a:rPr lang="pl-PL" sz="1600" b="1" dirty="0" smtClean="0"/>
              <a:t>Prezes Narodowego Banku Polskiego.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Reglamentacja gospodarcza – licencje i zgody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Transport drogowy – </a:t>
            </a:r>
            <a:r>
              <a:rPr lang="pl-PL" sz="1600" dirty="0" smtClean="0"/>
              <a:t>licencja na podjęcie i wykonywanie krajowego transportu drogowego w zakresie przewozu osób (m.in. taksówki) udzielana jest na okres od 2 do 50 lat przez Głównego Inspektora Transportu Drogowego.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800" b="1" dirty="0" smtClean="0"/>
              <a:t>Transport kolejowy – </a:t>
            </a:r>
            <a:r>
              <a:rPr lang="pl-PL" sz="1600" dirty="0" smtClean="0"/>
              <a:t>licencja na podjęcie i wykonywanie przewozów kolejowych osób lub rzeczy udzielana jest na czas nieoznaczony przez Prezesa Urzędu Transportu Kolejowego. Licencja nie uprawnia do dostępu do infrastruktury kolejowej.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Prowadzenie </a:t>
            </a:r>
            <a:r>
              <a:rPr lang="pl-PL" sz="1600" b="1" dirty="0" smtClean="0"/>
              <a:t>systemów płatności </a:t>
            </a:r>
            <a:r>
              <a:rPr lang="pl-PL" sz="1600" dirty="0" smtClean="0"/>
              <a:t>wymaga zgody Prezesa Narodowego Banku Polskiego, natomiast prowadzenie </a:t>
            </a:r>
            <a:r>
              <a:rPr lang="pl-PL" sz="1600" b="1" dirty="0" smtClean="0"/>
              <a:t>systemów rozrachunku papierów wartościowych </a:t>
            </a:r>
            <a:r>
              <a:rPr lang="pl-PL" sz="1600" dirty="0" smtClean="0"/>
              <a:t>wymaga zgody Komisji Nadzoru Finansowego.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1498</Words>
  <Application>Microsoft Office PowerPoint</Application>
  <PresentationFormat>Pokaz na ekranie (4:3)</PresentationFormat>
  <Paragraphs>175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Publiczne Prawo Gospodarcze</vt:lpstr>
      <vt:lpstr>Reglamentacja gospodarcza</vt:lpstr>
      <vt:lpstr>Reglamentacja gospodarcza - koncesja</vt:lpstr>
      <vt:lpstr>Reglamentacja gospodarcza - koncesja</vt:lpstr>
      <vt:lpstr>Reglamentacja gospodarcza - koncesja</vt:lpstr>
      <vt:lpstr>Reglamentacja gospodarcza – zezwolenia</vt:lpstr>
      <vt:lpstr>Reglamentacja gospodarcza – działalność regulowana</vt:lpstr>
      <vt:lpstr>Reglamentacja gospodarcza – działalność regulowana</vt:lpstr>
      <vt:lpstr>Reglamentacja gospodarcza – licencje i zgody</vt:lpstr>
      <vt:lpstr>Policja gospodarcza</vt:lpstr>
      <vt:lpstr>Policja gospodarcza</vt:lpstr>
      <vt:lpstr>Policja gospodarcza – Państwowa Inspekcja Sanitarna</vt:lpstr>
      <vt:lpstr>Policja gospodarcza – Państwowa Inspekcja Sanitarna</vt:lpstr>
      <vt:lpstr>Policja gospodarcza – Państwowa Inspekcja Sanitarna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Art</dc:creator>
  <cp:lastModifiedBy>Art1855 Art</cp:lastModifiedBy>
  <cp:revision>142</cp:revision>
  <dcterms:created xsi:type="dcterms:W3CDTF">2013-10-15T09:20:34Z</dcterms:created>
  <dcterms:modified xsi:type="dcterms:W3CDTF">2018-02-25T10:51:21Z</dcterms:modified>
</cp:coreProperties>
</file>