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68" r:id="rId6"/>
    <p:sldId id="269" r:id="rId7"/>
    <p:sldId id="270" r:id="rId8"/>
    <p:sldId id="258" r:id="rId9"/>
    <p:sldId id="260" r:id="rId10"/>
    <p:sldId id="261" r:id="rId11"/>
    <p:sldId id="262" r:id="rId12"/>
    <p:sldId id="263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2017-03-11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gl=PL&amp;hl=pl&amp;v=bPiRyjaku9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Rekonstrukcja argumentu	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Wyodrębnianie przesłanek i wniosku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3. Argument równoległy – przesłanki wspierają konkluzję w sposób niezależny.</a:t>
            </a:r>
          </a:p>
        </p:txBody>
      </p:sp>
    </p:spTree>
    <p:extLst>
      <p:ext uri="{BB962C8B-B14F-4D97-AF65-F5344CB8AC3E}">
        <p14:creationId xmlns:p14="http://schemas.microsoft.com/office/powerpoint/2010/main" val="23886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4. Argument mieszany – niektóre grupy przesłanek są połączone szeregowo, a niektóre wspierają konkluzję niezależnie</a:t>
            </a:r>
          </a:p>
        </p:txBody>
      </p:sp>
    </p:spTree>
    <p:extLst>
      <p:ext uri="{BB962C8B-B14F-4D97-AF65-F5344CB8AC3E}">
        <p14:creationId xmlns:p14="http://schemas.microsoft.com/office/powerpoint/2010/main" val="398469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5. Argument złożony – zawiera przynajmniej jeden </a:t>
            </a:r>
            <a:r>
              <a:rPr lang="pl-PL" dirty="0" err="1" smtClean="0"/>
              <a:t>podargument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4263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„Jeśli księgi tej biblioteki są co do swej treści zgodne z Koranem, to są niepotrzebne. Jeśli zaś księgi tej biblioteki co do swej treści </a:t>
            </a:r>
            <a:r>
              <a:rPr lang="pl-PL" i="1" dirty="0"/>
              <a:t>nie są zgodne </a:t>
            </a:r>
            <a:r>
              <a:rPr lang="pl-PL" i="1" dirty="0" smtClean="0"/>
              <a:t>z Koranem, to są szkodliwe. A zatem te księgi są albo niepotrzebne, albo szkodliwe.”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54179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 dedukcyjny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Postać wnioskowania, w którym wniosek wynika logicznie z przesłanek</a:t>
            </a:r>
          </a:p>
          <a:p>
            <a:pPr>
              <a:buFontTx/>
              <a:buChar char="-"/>
            </a:pPr>
            <a:r>
              <a:rPr lang="pl-PL" dirty="0" smtClean="0"/>
              <a:t>Relacja wynikania logicznego przebiega zgodnie z kierunkiem implikacji</a:t>
            </a:r>
          </a:p>
          <a:p>
            <a:pPr>
              <a:buFontTx/>
              <a:buChar char="-"/>
            </a:pPr>
            <a:r>
              <a:rPr lang="pl-PL" dirty="0" smtClean="0"/>
              <a:t>Postać wnioskowania niezawodnego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6343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Metody sprawdzania – metoda dowodu „nie wprost”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l-PL" dirty="0" smtClean="0"/>
              <a:t>Założenie, że implikacja, będąca głównym funktorem w badanej funkcji jest FAŁSZYWA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Z matrycy implikacji wiemy, że jest ona fałszywa tylko w jednym przypadku – kiedy </a:t>
            </a:r>
            <a:r>
              <a:rPr lang="pl-PL" b="1" dirty="0" smtClean="0"/>
              <a:t>poprzednik jest prawdziwy, a następnik fałszywy</a:t>
            </a:r>
          </a:p>
          <a:p>
            <a:pPr>
              <a:buFontTx/>
              <a:buChar char="-"/>
            </a:pPr>
            <a:r>
              <a:rPr lang="pl-PL" dirty="0" smtClean="0"/>
              <a:t>Jeśli podczas przeprowadzania wnioskowania wystąpi sprzeczność – początkowe założenie jest fałszywe, czyli funkcja jest prawdziwa (tautologiczna)</a:t>
            </a:r>
          </a:p>
        </p:txBody>
      </p:sp>
    </p:spTree>
    <p:extLst>
      <p:ext uri="{BB962C8B-B14F-4D97-AF65-F5344CB8AC3E}">
        <p14:creationId xmlns:p14="http://schemas.microsoft.com/office/powerpoint/2010/main" val="30569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Sens argumentu wg Monty </a:t>
            </a:r>
            <a:r>
              <a:rPr lang="pl-PL" dirty="0" err="1"/>
              <a:t>Pythona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i="1" dirty="0">
                <a:hlinkClick r:id="rId2"/>
              </a:rPr>
              <a:t>http://</a:t>
            </a:r>
            <a:r>
              <a:rPr lang="pl-PL" i="1" dirty="0" smtClean="0">
                <a:hlinkClick r:id="rId2"/>
              </a:rPr>
              <a:t>www.youtube.com/watch?gl=PL&amp;hl=pl&amp;v=bPiRyjaku9w</a:t>
            </a:r>
            <a:r>
              <a:rPr lang="pl-PL" i="1" dirty="0" smtClean="0"/>
              <a:t> </a:t>
            </a:r>
            <a:endParaRPr lang="pl-PL" dirty="0"/>
          </a:p>
          <a:p>
            <a:r>
              <a:rPr lang="pl-PL" i="1" dirty="0"/>
              <a:t>Argument jest ciągiem powiązanych zdań celem udowodnienia jasno określonego twierdzenia.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35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Perswazyjna funkcja języka</a:t>
            </a:r>
          </a:p>
          <a:p>
            <a:pPr>
              <a:buFontTx/>
              <a:buChar char="-"/>
            </a:pPr>
            <a:r>
              <a:rPr lang="pl-PL" dirty="0" smtClean="0"/>
              <a:t>Cel – uzasadnianie zdania (wniosku) za pomocą innych zdań (przesłanek)</a:t>
            </a:r>
          </a:p>
          <a:p>
            <a:pPr>
              <a:buFontTx/>
              <a:buChar char="-"/>
            </a:pPr>
            <a:r>
              <a:rPr lang="pl-PL" dirty="0" smtClean="0"/>
              <a:t>Stosowana w celu zmiany przekonań </a:t>
            </a:r>
          </a:p>
          <a:p>
            <a:pPr>
              <a:buFontTx/>
              <a:buChar char="-"/>
            </a:pPr>
            <a:r>
              <a:rPr lang="pl-PL" dirty="0" smtClean="0"/>
              <a:t>tzw. słowa – wskaźniki: skoro … to; a zatem; więc; ponieważ; dlatego, że; albowiem itp.</a:t>
            </a:r>
          </a:p>
          <a:p>
            <a:pPr>
              <a:buFont typeface="Wingdings 2" pitchFamily="18" charset="2"/>
              <a:buNone/>
            </a:pPr>
            <a:r>
              <a:rPr lang="pl-PL" altLang="pl-PL" dirty="0"/>
              <a:t> /P1/</a:t>
            </a:r>
          </a:p>
          <a:p>
            <a:pPr>
              <a:buFont typeface="Wingdings 2" pitchFamily="18" charset="2"/>
              <a:buNone/>
            </a:pPr>
            <a:r>
              <a:rPr lang="pl-PL" altLang="pl-PL" dirty="0"/>
              <a:t>  /P2/</a:t>
            </a:r>
          </a:p>
          <a:p>
            <a:pPr>
              <a:buFont typeface="Wingdings 2" pitchFamily="18" charset="2"/>
              <a:buNone/>
            </a:pPr>
            <a:r>
              <a:rPr lang="pl-PL" altLang="pl-PL" dirty="0"/>
              <a:t>  /PX/</a:t>
            </a:r>
          </a:p>
          <a:p>
            <a:pPr>
              <a:buFont typeface="Wingdings 2" pitchFamily="18" charset="2"/>
              <a:buNone/>
            </a:pPr>
            <a:r>
              <a:rPr lang="pl-PL" altLang="pl-PL" dirty="0"/>
              <a:t>   ------------------</a:t>
            </a:r>
          </a:p>
          <a:p>
            <a:pPr>
              <a:buFont typeface="Wingdings 2" pitchFamily="18" charset="2"/>
              <a:buNone/>
            </a:pPr>
            <a:r>
              <a:rPr lang="pl-PL" altLang="pl-PL" dirty="0"/>
              <a:t>    /W/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9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0486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/>
              <a:t>By wypowiedź została uznana za argumentacyjną musi zawierać dowolne rozumowanie</a:t>
            </a:r>
          </a:p>
          <a:p>
            <a:pPr>
              <a:buFontTx/>
              <a:buChar char="-"/>
            </a:pPr>
            <a:r>
              <a:rPr lang="pl-PL" dirty="0" smtClean="0"/>
              <a:t>Argument jest podstawową jednostką rozumowania</a:t>
            </a:r>
          </a:p>
          <a:p>
            <a:pPr>
              <a:buFontTx/>
              <a:buChar char="-"/>
            </a:pPr>
            <a:r>
              <a:rPr lang="pl-PL" dirty="0" smtClean="0"/>
              <a:t>Konieczna jest standaryzacja argumentu</a:t>
            </a:r>
          </a:p>
          <a:p>
            <a:pPr>
              <a:buFontTx/>
              <a:buChar char="-"/>
            </a:pPr>
            <a:r>
              <a:rPr lang="pl-PL" dirty="0" smtClean="0"/>
              <a:t>Argument powinien być przedstawiany w sposób:</a:t>
            </a:r>
          </a:p>
          <a:p>
            <a:pPr marL="0" indent="0">
              <a:buNone/>
            </a:pPr>
            <a:r>
              <a:rPr lang="pl-PL" dirty="0" smtClean="0"/>
              <a:t>Zwięzły</a:t>
            </a:r>
          </a:p>
          <a:p>
            <a:pPr marL="0" indent="0">
              <a:buNone/>
            </a:pPr>
            <a:r>
              <a:rPr lang="pl-PL" dirty="0" smtClean="0"/>
              <a:t>Jasny</a:t>
            </a:r>
          </a:p>
          <a:p>
            <a:pPr marL="0" indent="0">
              <a:buNone/>
            </a:pPr>
            <a:r>
              <a:rPr lang="pl-PL" dirty="0" smtClean="0"/>
              <a:t>Neutralny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415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Rekonstrukcja argumentu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Jako </a:t>
            </a:r>
            <a:r>
              <a:rPr lang="pl-PL" dirty="0"/>
              <a:t>że każdy człowiek jest śmiertelny, a Sokrates – możecie mi wierzyć – jest człowiekiem, więc także on jest śmiertelny.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P1</a:t>
            </a:r>
            <a:r>
              <a:rPr lang="pl-PL" dirty="0"/>
              <a:t>: Każdy człowiek jest śmiertelny. </a:t>
            </a:r>
          </a:p>
          <a:p>
            <a:pPr marL="0" indent="0">
              <a:buNone/>
            </a:pPr>
            <a:r>
              <a:rPr lang="pl-PL" dirty="0"/>
              <a:t>P2: Sokrates jest człowiekiem. </a:t>
            </a:r>
          </a:p>
          <a:p>
            <a:pPr marL="0" indent="0">
              <a:buNone/>
            </a:pPr>
            <a:r>
              <a:rPr lang="pl-PL" dirty="0"/>
              <a:t>W: Sokrates jest śmiertelny.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192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[</a:t>
            </a:r>
            <a:r>
              <a:rPr lang="pl-PL" dirty="0"/>
              <a:t>P1] Chociaż okno salonu jest otwarte, jednak na zewnątrz nie widać żadnych śladów, podczas gdy ziemia jest miękka po wczorajszym deszczu.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[</a:t>
            </a:r>
            <a:r>
              <a:rPr lang="pl-PL" dirty="0"/>
              <a:t>P2] Klamra zamykająca pudełko nie była wyłamana, lecz otwarta za pomocą klucza, który leżał schowany za zegarem. </a:t>
            </a:r>
          </a:p>
          <a:p>
            <a:pPr marL="0" indent="0">
              <a:buNone/>
            </a:pPr>
            <a:r>
              <a:rPr lang="pl-PL" dirty="0"/>
              <a:t>[P3] Nikt nie słyszał szczekania psa, więc pies nie zaszczekał. </a:t>
            </a:r>
          </a:p>
          <a:p>
            <a:pPr marL="0" indent="0">
              <a:buNone/>
            </a:pPr>
            <a:r>
              <a:rPr lang="pl-PL" dirty="0"/>
              <a:t>[W] Przestępstwo popełniła osoba mieszkająca w tym domu.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09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A/ Ludzie </a:t>
            </a:r>
            <a:r>
              <a:rPr lang="pl-PL" dirty="0"/>
              <a:t>albo zgadzają się co do wartości, albo spierają się ze sobą. A jeśli spierają się ze sobą, to zgadzają się, że warto się spierać. Zatem ludzie nie zgadzają się co do wartości tylko wtedy, gdy zgadzają się, że warto się spierać.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532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argumentu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Argument prosty  - zawiera tylko jedną przesłankę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897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2. Argument szeregowy – przesłanki wspierają konkluzję w sposób łączny.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21484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485</Words>
  <Application>Microsoft Office PowerPoint</Application>
  <PresentationFormat>Pokaz na ekranie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Blank</vt:lpstr>
      <vt:lpstr>Rekonstrukcja argumentu </vt:lpstr>
      <vt:lpstr>Argument</vt:lpstr>
      <vt:lpstr>Argumentacja</vt:lpstr>
      <vt:lpstr>Prezentacja programu PowerPoint</vt:lpstr>
      <vt:lpstr>Rekonstrukcja argumentu</vt:lpstr>
      <vt:lpstr>Prezentacja programu PowerPoint</vt:lpstr>
      <vt:lpstr>ćwiczenie</vt:lpstr>
      <vt:lpstr>Struktura argumentu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Argument dedukcyjny</vt:lpstr>
      <vt:lpstr>Metody sprawdzania – metoda dowodu „nie wprost”</vt:lpstr>
    </vt:vector>
  </TitlesOfParts>
  <Company>PKN ORLEN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Rekonstrukcja argumentu</dc:title>
  <dc:creator>Marta Marynowska</dc:creator>
  <cp:lastModifiedBy>Marta Marynowska</cp:lastModifiedBy>
  <cp:revision>7</cp:revision>
  <dcterms:created xsi:type="dcterms:W3CDTF">2017-03-11T05:07:20Z</dcterms:created>
  <dcterms:modified xsi:type="dcterms:W3CDTF">2017-03-11T06:48:36Z</dcterms:modified>
</cp:coreProperties>
</file>