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56" r:id="rId2"/>
    <p:sldId id="267" r:id="rId3"/>
    <p:sldId id="326" r:id="rId4"/>
    <p:sldId id="324" r:id="rId5"/>
    <p:sldId id="323" r:id="rId6"/>
    <p:sldId id="327" r:id="rId7"/>
    <p:sldId id="328" r:id="rId8"/>
    <p:sldId id="330" r:id="rId9"/>
    <p:sldId id="332" r:id="rId10"/>
    <p:sldId id="331" r:id="rId11"/>
    <p:sldId id="334" r:id="rId12"/>
    <p:sldId id="329" r:id="rId13"/>
    <p:sldId id="341" r:id="rId14"/>
    <p:sldId id="343" r:id="rId15"/>
    <p:sldId id="340" r:id="rId16"/>
    <p:sldId id="350" r:id="rId17"/>
    <p:sldId id="349" r:id="rId18"/>
    <p:sldId id="335" r:id="rId19"/>
    <p:sldId id="351" r:id="rId20"/>
    <p:sldId id="353" r:id="rId21"/>
    <p:sldId id="354" r:id="rId22"/>
    <p:sldId id="356" r:id="rId23"/>
    <p:sldId id="357" r:id="rId24"/>
    <p:sldId id="355" r:id="rId25"/>
    <p:sldId id="336" r:id="rId26"/>
    <p:sldId id="352" r:id="rId27"/>
    <p:sldId id="358" r:id="rId28"/>
    <p:sldId id="359" r:id="rId29"/>
    <p:sldId id="361" r:id="rId30"/>
    <p:sldId id="362" r:id="rId31"/>
    <p:sldId id="360" r:id="rId32"/>
    <p:sldId id="364" r:id="rId33"/>
    <p:sldId id="366" r:id="rId34"/>
    <p:sldId id="363" r:id="rId35"/>
    <p:sldId id="367" r:id="rId36"/>
    <p:sldId id="368" r:id="rId37"/>
    <p:sldId id="369" r:id="rId38"/>
    <p:sldId id="370" r:id="rId39"/>
    <p:sldId id="372" r:id="rId40"/>
    <p:sldId id="393" r:id="rId41"/>
    <p:sldId id="395" r:id="rId42"/>
    <p:sldId id="396" r:id="rId43"/>
    <p:sldId id="337" r:id="rId44"/>
    <p:sldId id="371" r:id="rId45"/>
    <p:sldId id="376" r:id="rId46"/>
    <p:sldId id="377" r:id="rId47"/>
    <p:sldId id="378" r:id="rId48"/>
    <p:sldId id="379" r:id="rId49"/>
    <p:sldId id="380" r:id="rId50"/>
    <p:sldId id="381" r:id="rId51"/>
    <p:sldId id="439" r:id="rId52"/>
    <p:sldId id="382" r:id="rId53"/>
    <p:sldId id="397" r:id="rId54"/>
    <p:sldId id="400" r:id="rId55"/>
    <p:sldId id="383" r:id="rId56"/>
    <p:sldId id="399" r:id="rId57"/>
    <p:sldId id="384" r:id="rId58"/>
    <p:sldId id="386" r:id="rId59"/>
    <p:sldId id="387" r:id="rId60"/>
    <p:sldId id="402" r:id="rId61"/>
    <p:sldId id="388" r:id="rId62"/>
    <p:sldId id="389" r:id="rId63"/>
    <p:sldId id="390" r:id="rId64"/>
    <p:sldId id="391" r:id="rId65"/>
    <p:sldId id="398" r:id="rId66"/>
    <p:sldId id="403" r:id="rId67"/>
    <p:sldId id="405" r:id="rId68"/>
    <p:sldId id="406" r:id="rId69"/>
    <p:sldId id="440" r:id="rId70"/>
    <p:sldId id="407" r:id="rId71"/>
    <p:sldId id="408" r:id="rId72"/>
    <p:sldId id="409" r:id="rId73"/>
    <p:sldId id="410" r:id="rId74"/>
    <p:sldId id="411" r:id="rId75"/>
    <p:sldId id="412" r:id="rId76"/>
    <p:sldId id="413" r:id="rId77"/>
    <p:sldId id="414" r:id="rId78"/>
    <p:sldId id="415" r:id="rId79"/>
    <p:sldId id="416" r:id="rId80"/>
    <p:sldId id="417" r:id="rId81"/>
    <p:sldId id="418" r:id="rId82"/>
    <p:sldId id="419" r:id="rId83"/>
    <p:sldId id="420" r:id="rId84"/>
    <p:sldId id="421" r:id="rId85"/>
    <p:sldId id="422" r:id="rId86"/>
    <p:sldId id="423" r:id="rId87"/>
    <p:sldId id="424" r:id="rId88"/>
    <p:sldId id="425" r:id="rId89"/>
    <p:sldId id="426" r:id="rId90"/>
    <p:sldId id="427" r:id="rId91"/>
    <p:sldId id="428" r:id="rId92"/>
    <p:sldId id="429" r:id="rId93"/>
    <p:sldId id="430" r:id="rId94"/>
    <p:sldId id="431" r:id="rId95"/>
    <p:sldId id="432" r:id="rId96"/>
    <p:sldId id="433" r:id="rId97"/>
    <p:sldId id="275" r:id="rId9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Styl pośredni 3 — Ak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88186" autoAdjust="0"/>
  </p:normalViewPr>
  <p:slideViewPr>
    <p:cSldViewPr snapToGrid="0">
      <p:cViewPr varScale="1">
        <p:scale>
          <a:sx n="65" d="100"/>
          <a:sy n="65" d="100"/>
        </p:scale>
        <p:origin x="-84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110"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E74477-139A-47D0-9141-39C5EE1ABEB9}" type="datetimeFigureOut">
              <a:rPr lang="pl-PL" smtClean="0"/>
              <a:t>2019-10-24</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F0A17-4CC8-4790-9D7F-B5E049784931}" type="slidenum">
              <a:rPr lang="pl-PL" smtClean="0"/>
              <a:t>‹#›</a:t>
            </a:fld>
            <a:endParaRPr lang="pl-PL"/>
          </a:p>
        </p:txBody>
      </p:sp>
    </p:spTree>
    <p:extLst>
      <p:ext uri="{BB962C8B-B14F-4D97-AF65-F5344CB8AC3E}">
        <p14:creationId xmlns:p14="http://schemas.microsoft.com/office/powerpoint/2010/main" val="207778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0" i="0" kern="1200" dirty="0" smtClean="0">
                <a:solidFill>
                  <a:schemeClr val="tx1"/>
                </a:solidFill>
                <a:effectLst/>
                <a:latin typeface="+mn-lt"/>
                <a:ea typeface="+mn-ea"/>
                <a:cs typeface="+mn-cs"/>
              </a:rPr>
              <a:t>Niebieską strzałką zaznaczono obszar największego historycznie spadku wartości jednostki. Z wykresu miesięcznego wynika, że spadek ten wyniósł 10,1% a wg danych dziennych faktyczny spadek wyniósł 22,5 procent. Ponad dwukrotnie więcej. </a:t>
            </a:r>
            <a:endParaRPr lang="pl-PL" dirty="0"/>
          </a:p>
        </p:txBody>
      </p:sp>
      <p:sp>
        <p:nvSpPr>
          <p:cNvPr id="4" name="Symbol zastępczy numeru slajdu 3"/>
          <p:cNvSpPr>
            <a:spLocks noGrp="1"/>
          </p:cNvSpPr>
          <p:nvPr>
            <p:ph type="sldNum" sz="quarter" idx="10"/>
          </p:nvPr>
        </p:nvSpPr>
        <p:spPr/>
        <p:txBody>
          <a:bodyPr/>
          <a:lstStyle/>
          <a:p>
            <a:fld id="{8E9F0A17-4CC8-4790-9D7F-B5E049784931}" type="slidenum">
              <a:rPr lang="pl-PL" smtClean="0"/>
              <a:t>14</a:t>
            </a:fld>
            <a:endParaRPr lang="pl-PL"/>
          </a:p>
        </p:txBody>
      </p:sp>
    </p:spTree>
    <p:extLst>
      <p:ext uri="{BB962C8B-B14F-4D97-AF65-F5344CB8AC3E}">
        <p14:creationId xmlns:p14="http://schemas.microsoft.com/office/powerpoint/2010/main" val="126862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68</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70</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71</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72</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73</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74</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75</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76</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77</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78</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parametr </a:t>
                </a:r>
                <a14:m>
                  <m:oMath xmlns:m="http://schemas.openxmlformats.org/officeDocument/2006/math">
                    <m:sSub>
                      <m:sSubPr>
                        <m:ctrlPr>
                          <a:rPr lang="pl-PL" sz="1200" i="1">
                            <a:latin typeface="Cambria Math"/>
                          </a:rPr>
                        </m:ctrlPr>
                      </m:sSubPr>
                      <m:e>
                        <m:r>
                          <a:rPr lang="pl-PL" sz="1200" i="1">
                            <a:latin typeface="Cambria Math"/>
                          </a:rPr>
                          <m:t>𝛽</m:t>
                        </m:r>
                      </m:e>
                      <m:sub>
                        <m:r>
                          <a:rPr lang="pl-PL" sz="1200" i="1">
                            <a:latin typeface="Cambria Math"/>
                          </a:rPr>
                          <m:t>1</m:t>
                        </m:r>
                      </m:sub>
                    </m:sSub>
                  </m:oMath>
                </a14:m>
                <a:r>
                  <a:rPr lang="pl-PL" sz="1200" dirty="0" smtClean="0"/>
                  <a:t> </a:t>
                </a:r>
                <a:r>
                  <a:rPr lang="pl-PL" sz="1200" dirty="0"/>
                  <a:t>odzwierciedla ryzyko systematyczne, natomiast dodatnia </a:t>
                </a:r>
                <a:r>
                  <a:rPr lang="pl-PL" sz="1200" dirty="0" smtClean="0"/>
                  <a:t>istotna wartość </a:t>
                </a:r>
                <a14:m>
                  <m:oMath xmlns:m="http://schemas.openxmlformats.org/officeDocument/2006/math">
                    <m:sSub>
                      <m:sSubPr>
                        <m:ctrlPr>
                          <a:rPr lang="pl-PL" sz="1200" i="1">
                            <a:latin typeface="Cambria Math"/>
                          </a:rPr>
                        </m:ctrlPr>
                      </m:sSubPr>
                      <m:e>
                        <m:r>
                          <a:rPr lang="pl-PL" sz="1200" i="1">
                            <a:latin typeface="Cambria Math"/>
                          </a:rPr>
                          <m:t>𝛼</m:t>
                        </m:r>
                      </m:e>
                      <m:sub>
                        <m:r>
                          <a:rPr lang="pl-PL" sz="1200" i="1">
                            <a:latin typeface="Cambria Math"/>
                          </a:rPr>
                          <m:t>0</m:t>
                        </m:r>
                      </m:sub>
                    </m:sSub>
                  </m:oMath>
                </a14:m>
                <a:r>
                  <a:rPr lang="pl-PL" sz="1200" dirty="0"/>
                  <a:t>świadczy o tym, że zarządzający podejmuje próby przewidywania zachowań kursów poszczególnych walorów i są one trafne</a:t>
                </a:r>
                <a:r>
                  <a:rPr lang="pl-PL" sz="1200" dirty="0" smtClean="0"/>
                  <a:t>.</a:t>
                </a:r>
                <a:endParaRPr lang="pl-PL" dirty="0"/>
              </a:p>
            </p:txBody>
          </p:sp>
        </mc:Choice>
        <mc:Fallback xmlns="">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parametr </a:t>
                </a:r>
                <a:r>
                  <a:rPr lang="pl-PL" sz="1200" i="0">
                    <a:latin typeface="Cambria Math"/>
                  </a:rPr>
                  <a:t>𝛽_1</a:t>
                </a:r>
                <a:r>
                  <a:rPr lang="pl-PL" sz="1200" dirty="0" smtClean="0"/>
                  <a:t> </a:t>
                </a:r>
                <a:r>
                  <a:rPr lang="pl-PL" sz="1200" dirty="0"/>
                  <a:t>odzwierciedla ryzyko systematyczne, natomiast dodatnia </a:t>
                </a:r>
                <a:r>
                  <a:rPr lang="pl-PL" sz="1200" dirty="0" smtClean="0"/>
                  <a:t>istotna wartość </a:t>
                </a:r>
                <a:r>
                  <a:rPr lang="pl-PL" sz="1200" i="0">
                    <a:latin typeface="Cambria Math"/>
                  </a:rPr>
                  <a:t>𝛼_0</a:t>
                </a:r>
                <a:r>
                  <a:rPr lang="pl-PL" sz="1200" dirty="0"/>
                  <a:t>świadczy o tym, że zarządzający podejmuje próby przewidywania zachowań kursów poszczególnych walorów i są one trafne</a:t>
                </a:r>
                <a:r>
                  <a:rPr lang="pl-PL" sz="1200" dirty="0" smtClean="0"/>
                  <a:t>.</a:t>
                </a:r>
                <a:endParaRPr lang="pl-PL" dirty="0"/>
              </a:p>
            </p:txBody>
          </p:sp>
        </mc:Fallback>
      </mc:AlternateContent>
      <p:sp>
        <p:nvSpPr>
          <p:cNvPr id="4" name="Symbol zastępczy numeru slajdu 3"/>
          <p:cNvSpPr>
            <a:spLocks noGrp="1"/>
          </p:cNvSpPr>
          <p:nvPr>
            <p:ph type="sldNum" sz="quarter" idx="10"/>
          </p:nvPr>
        </p:nvSpPr>
        <p:spPr/>
        <p:txBody>
          <a:bodyPr/>
          <a:lstStyle/>
          <a:p>
            <a:fld id="{8E9F0A17-4CC8-4790-9D7F-B5E049784931}" type="slidenum">
              <a:rPr lang="pl-PL" smtClean="0"/>
              <a:t>40</a:t>
            </a:fld>
            <a:endParaRPr lang="pl-PL"/>
          </a:p>
        </p:txBody>
      </p:sp>
    </p:spTree>
    <p:extLst>
      <p:ext uri="{BB962C8B-B14F-4D97-AF65-F5344CB8AC3E}">
        <p14:creationId xmlns:p14="http://schemas.microsoft.com/office/powerpoint/2010/main" val="3836517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79</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80</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81</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82</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83</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84</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85</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86</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87</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88</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45</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89</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90</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91</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92</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93</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94</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95</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96</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effectLst/>
                <a:latin typeface="+mn-lt"/>
                <a:ea typeface="+mn-ea"/>
                <a:cs typeface="+mn-cs"/>
              </a:rPr>
              <a:t>W przeciwieństwie do </a:t>
            </a:r>
            <a:r>
              <a:rPr lang="pl-PL" sz="1200" kern="1200" dirty="0" err="1" smtClean="0">
                <a:solidFill>
                  <a:schemeClr val="tx1"/>
                </a:solidFill>
                <a:effectLst/>
                <a:latin typeface="+mn-lt"/>
                <a:ea typeface="+mn-ea"/>
                <a:cs typeface="+mn-cs"/>
              </a:rPr>
              <a:t>Sharpe’a</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Treynor</a:t>
            </a:r>
            <a:r>
              <a:rPr lang="pl-PL" sz="1200" kern="1200" dirty="0" smtClean="0">
                <a:solidFill>
                  <a:schemeClr val="tx1"/>
                </a:solidFill>
                <a:effectLst/>
                <a:latin typeface="+mn-lt"/>
                <a:ea typeface="+mn-ea"/>
                <a:cs typeface="+mn-cs"/>
              </a:rPr>
              <a:t> uwzględnia w ocenie efektywności tylko ryzyko systematyczne wyrażone przez współczynnik β przyjmując tym samym założenie o pełnej dywersyfikacji portfela inwestycji. </a:t>
            </a:r>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54</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Im lepsza inwestycja, tym wyższą wartość przyjmuje współczynnik </a:t>
            </a:r>
            <a:r>
              <a:rPr lang="pl-PL" dirty="0" err="1" smtClean="0"/>
              <a:t>Sharpe’a</a:t>
            </a:r>
            <a:r>
              <a:rPr lang="pl-PL" dirty="0" smtClean="0"/>
              <a:t>, który ocenia rentowność portfela na podstawie stopy zwrotu, jak również </a:t>
            </a:r>
            <a:r>
              <a:rPr lang="pl-PL" dirty="0" err="1" smtClean="0"/>
              <a:t>dywersyfi</a:t>
            </a:r>
            <a:r>
              <a:rPr lang="pl-PL" dirty="0" smtClean="0"/>
              <a:t> </a:t>
            </a:r>
            <a:r>
              <a:rPr lang="pl-PL" dirty="0" err="1" smtClean="0"/>
              <a:t>kacji</a:t>
            </a:r>
            <a:r>
              <a:rPr lang="pl-PL" dirty="0" smtClean="0"/>
              <a:t>. W przypadku dobrze </a:t>
            </a:r>
            <a:r>
              <a:rPr lang="pl-PL" dirty="0" err="1" smtClean="0"/>
              <a:t>zdywersyfi</a:t>
            </a:r>
            <a:r>
              <a:rPr lang="pl-PL" dirty="0" smtClean="0"/>
              <a:t> kowanego portfela, stosując wskaźnik </a:t>
            </a:r>
            <a:r>
              <a:rPr lang="pl-PL" dirty="0" err="1" smtClean="0"/>
              <a:t>Treynora</a:t>
            </a:r>
            <a:r>
              <a:rPr lang="pl-PL" dirty="0" smtClean="0"/>
              <a:t> i </a:t>
            </a:r>
            <a:r>
              <a:rPr lang="pl-PL" dirty="0" err="1" smtClean="0"/>
              <a:t>Sharpe’a</a:t>
            </a:r>
            <a:r>
              <a:rPr lang="pl-PL" dirty="0" smtClean="0"/>
              <a:t>, można otrzymać podobne rankingi. Natomiast słabo </a:t>
            </a:r>
            <a:r>
              <a:rPr lang="pl-PL" dirty="0" err="1" smtClean="0"/>
              <a:t>zdywersyfi</a:t>
            </a:r>
            <a:r>
              <a:rPr lang="pl-PL" dirty="0" smtClean="0"/>
              <a:t> kowany portfel mógłby mieć wysoką ocenę według wskaźnika </a:t>
            </a:r>
            <a:r>
              <a:rPr lang="pl-PL" dirty="0" err="1" smtClean="0"/>
              <a:t>Treynora</a:t>
            </a:r>
            <a:r>
              <a:rPr lang="pl-PL" dirty="0" smtClean="0"/>
              <a:t>, a dużo niższą w przypadku wskaźnika </a:t>
            </a:r>
            <a:r>
              <a:rPr lang="pl-PL" dirty="0" err="1" smtClean="0"/>
              <a:t>Sharpe’a</a:t>
            </a:r>
            <a:r>
              <a:rPr lang="pl-PL" dirty="0" smtClean="0"/>
              <a:t>. Oba wskaźniki dostarczają komplementarnych, choć różnych informacji, dlatego zaleca się stosowanie ich jednocześnie</a:t>
            </a:r>
            <a:endParaRPr lang="pl-PL" dirty="0"/>
          </a:p>
        </p:txBody>
      </p:sp>
      <p:sp>
        <p:nvSpPr>
          <p:cNvPr id="4" name="Symbol zastępczy numeru slajdu 3"/>
          <p:cNvSpPr>
            <a:spLocks noGrp="1"/>
          </p:cNvSpPr>
          <p:nvPr>
            <p:ph type="sldNum" sz="quarter" idx="10"/>
          </p:nvPr>
        </p:nvSpPr>
        <p:spPr/>
        <p:txBody>
          <a:bodyPr/>
          <a:lstStyle/>
          <a:p>
            <a:fld id="{8E9F0A17-4CC8-4790-9D7F-B5E049784931}" type="slidenum">
              <a:rPr lang="pl-PL" smtClean="0"/>
              <a:t>56</a:t>
            </a:fld>
            <a:endParaRPr lang="pl-PL"/>
          </a:p>
        </p:txBody>
      </p:sp>
    </p:spTree>
    <p:extLst>
      <p:ext uri="{BB962C8B-B14F-4D97-AF65-F5344CB8AC3E}">
        <p14:creationId xmlns:p14="http://schemas.microsoft.com/office/powerpoint/2010/main" val="265848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Miara Jensena jest użyteczna dla odpowiednio </a:t>
            </a:r>
            <a:r>
              <a:rPr lang="pl-PL" dirty="0" err="1" smtClean="0"/>
              <a:t>zdywersyfi</a:t>
            </a:r>
            <a:r>
              <a:rPr lang="pl-PL" dirty="0" smtClean="0"/>
              <a:t> kowanych portfeli inwestycyjnych, a jej zaletą jest teoretycznie niewrażliwość na stan koniunktury giełdowej </a:t>
            </a:r>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58</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59</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60</a:t>
            </a:fld>
            <a:endParaRPr lang="pl-PL"/>
          </a:p>
        </p:txBody>
      </p:sp>
    </p:spTree>
    <p:extLst>
      <p:ext uri="{BB962C8B-B14F-4D97-AF65-F5344CB8AC3E}">
        <p14:creationId xmlns:p14="http://schemas.microsoft.com/office/powerpoint/2010/main" val="158574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DFF3407-BEC5-4C85-85C7-C22848A8E1D7}" type="slidenum">
              <a:rPr lang="pl-PL" smtClean="0"/>
              <a:t>67</a:t>
            </a:fld>
            <a:endParaRPr lang="pl-PL"/>
          </a:p>
        </p:txBody>
      </p:sp>
    </p:spTree>
    <p:extLst>
      <p:ext uri="{BB962C8B-B14F-4D97-AF65-F5344CB8AC3E}">
        <p14:creationId xmlns:p14="http://schemas.microsoft.com/office/powerpoint/2010/main" val="158574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pl-PL"/>
              <a:t>Kliknij, aby edytować styl wzorca podtytułu</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10/24/2019</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609600" y="2052960"/>
            <a:ext cx="8432800" cy="1828800"/>
          </a:xfrm>
        </p:spPr>
        <p:txBody>
          <a:bodyPr/>
          <a:lstStyle>
            <a:lvl1pPr algn="r">
              <a:defRPr sz="4200" spc="151" baseline="0"/>
            </a:lvl1pPr>
          </a:lstStyle>
          <a:p>
            <a:r>
              <a:rPr lang="pl-PL"/>
              <a:t>Kliknij, aby edytować styl</a:t>
            </a:r>
            <a:endParaRPr lang="en-US" dirty="0"/>
          </a:p>
        </p:txBody>
      </p:sp>
    </p:spTree>
    <p:extLst>
      <p:ext uri="{BB962C8B-B14F-4D97-AF65-F5344CB8AC3E}">
        <p14:creationId xmlns:p14="http://schemas.microsoft.com/office/powerpoint/2010/main" val="39419003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4" name="Symbol zastępczy stopki 3"/>
          <p:cNvSpPr>
            <a:spLocks noGrp="1"/>
          </p:cNvSpPr>
          <p:nvPr>
            <p:ph type="ftr" sz="quarter" idx="11"/>
          </p:nvPr>
        </p:nvSpPr>
        <p:spPr/>
        <p:txBody>
          <a:bodyPr/>
          <a:lstStyle/>
          <a:p>
            <a:endParaRPr lang="en-US" dirty="0"/>
          </a:p>
        </p:txBody>
      </p:sp>
      <p:sp>
        <p:nvSpPr>
          <p:cNvPr id="5" name="Symbol zastępczy numeru slajdu 4"/>
          <p:cNvSpPr>
            <a:spLocks noGrp="1"/>
          </p:cNvSpPr>
          <p:nvPr>
            <p:ph type="sldNum" sz="quarter" idx="12"/>
          </p:nvPr>
        </p:nvSpPr>
        <p:spPr/>
        <p:txBody>
          <a:bodyPr/>
          <a:lstStyle/>
          <a:p>
            <a:pPr algn="r"/>
            <a:fld id="{F7886C9C-DC18-4195-8FD5-A50AA931D419}" type="slidenum">
              <a:rPr lang="en-US" smtClean="0"/>
              <a:pPr algn="r"/>
              <a:t>‹#›</a:t>
            </a:fld>
            <a:endParaRPr lang="en-US" dirty="0"/>
          </a:p>
        </p:txBody>
      </p:sp>
      <p:sp>
        <p:nvSpPr>
          <p:cNvPr id="6" name="Rectangle 7"/>
          <p:cNvSpPr/>
          <p:nvPr userDrawn="1"/>
        </p:nvSpPr>
        <p:spPr>
          <a:xfrm>
            <a:off x="9347200" y="1628800"/>
            <a:ext cx="2641600" cy="5078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3"/>
          <p:cNvSpPr>
            <a:spLocks noGrp="1"/>
          </p:cNvSpPr>
          <p:nvPr>
            <p:ph type="body" sz="half" idx="2"/>
          </p:nvPr>
        </p:nvSpPr>
        <p:spPr>
          <a:xfrm>
            <a:off x="9550893" y="3518176"/>
            <a:ext cx="2231136" cy="2816352"/>
          </a:xfrm>
        </p:spPr>
        <p:txBody>
          <a:bodyPr tIns="0"/>
          <a:lstStyle>
            <a:lvl1pPr marL="0" indent="0">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pl-PL"/>
              <a:t>Kliknij, aby edytować style wzorca tekstu</a:t>
            </a:r>
          </a:p>
        </p:txBody>
      </p:sp>
      <p:sp>
        <p:nvSpPr>
          <p:cNvPr id="8" name="Title 10"/>
          <p:cNvSpPr txBox="1">
            <a:spLocks/>
          </p:cNvSpPr>
          <p:nvPr userDrawn="1"/>
        </p:nvSpPr>
        <p:spPr>
          <a:xfrm>
            <a:off x="9550896" y="1844824"/>
            <a:ext cx="2234213" cy="1673352"/>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kern="1200" cap="all" spc="150" baseline="0">
                <a:ln>
                  <a:noFill/>
                </a:ln>
                <a:solidFill>
                  <a:schemeClr val="bg1"/>
                </a:solidFill>
                <a:effectLst/>
                <a:latin typeface="+mj-lt"/>
                <a:ea typeface="+mj-ea"/>
                <a:cs typeface="+mj-cs"/>
              </a:defRPr>
            </a:lvl1pPr>
          </a:lstStyle>
          <a:p>
            <a:r>
              <a:rPr lang="pl-PL" sz="2000" dirty="0"/>
              <a:t>Kliknij, aby edytować styl</a:t>
            </a:r>
            <a:endParaRPr lang="en-US" sz="2000" dirty="0"/>
          </a:p>
        </p:txBody>
      </p:sp>
    </p:spTree>
    <p:extLst>
      <p:ext uri="{BB962C8B-B14F-4D97-AF65-F5344CB8AC3E}">
        <p14:creationId xmlns:p14="http://schemas.microsoft.com/office/powerpoint/2010/main" val="2401382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50000"/>
              </a:lnSpc>
              <a:defRPr/>
            </a:lvl1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pl-PL" dirty="0"/>
              <a:t>Kliknij, aby edytować styl</a:t>
            </a:r>
            <a:endParaRPr lang="en-US" dirty="0"/>
          </a:p>
        </p:txBody>
      </p:sp>
    </p:spTree>
    <p:extLst>
      <p:ext uri="{BB962C8B-B14F-4D97-AF65-F5344CB8AC3E}">
        <p14:creationId xmlns:p14="http://schemas.microsoft.com/office/powerpoint/2010/main" val="2538047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2733566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09600" y="2438404"/>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93370" y="1722438"/>
            <a:ext cx="5389033"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93370" y="2438404"/>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5884297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167463" y="6367606"/>
            <a:ext cx="777288" cy="274320"/>
          </a:xfrm>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2856656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812800" y="304805"/>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pl-PL"/>
              <a:t>Kliknij, aby edytować style wzorca tekstu</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9546336" y="457200"/>
            <a:ext cx="2234213" cy="1673352"/>
          </a:xfrm>
        </p:spPr>
        <p:txBody>
          <a:bodyPr anchor="b"/>
          <a:lstStyle>
            <a:lvl1pPr algn="l">
              <a:defRPr sz="2000" spc="151" baseline="0"/>
            </a:lvl1pPr>
          </a:lstStyle>
          <a:p>
            <a:r>
              <a:rPr lang="pl-PL"/>
              <a:t>Kliknij, aby edytować styl</a:t>
            </a:r>
            <a:endParaRPr lang="en-US" dirty="0"/>
          </a:p>
        </p:txBody>
      </p:sp>
    </p:spTree>
    <p:extLst>
      <p:ext uri="{BB962C8B-B14F-4D97-AF65-F5344CB8AC3E}">
        <p14:creationId xmlns:p14="http://schemas.microsoft.com/office/powerpoint/2010/main" val="27599085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pl-PL"/>
              <a:t>Kliknij, aby edytować style wzorca tekstu</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9550400" y="460248"/>
            <a:ext cx="2235200" cy="1673352"/>
          </a:xfrm>
        </p:spPr>
        <p:txBody>
          <a:bodyPr anchor="b"/>
          <a:lstStyle>
            <a:lvl1pPr algn="l">
              <a:defRPr sz="2000" spc="151" baseline="0">
                <a:solidFill>
                  <a:schemeClr val="tx2"/>
                </a:solidFill>
              </a:defRPr>
            </a:lvl1pPr>
          </a:lstStyle>
          <a:p>
            <a:r>
              <a:rPr lang="pl-PL"/>
              <a:t>Kliknij, aby edytować styl</a:t>
            </a:r>
            <a:endParaRPr lang="en-US" dirty="0"/>
          </a:p>
        </p:txBody>
      </p:sp>
    </p:spTree>
    <p:extLst>
      <p:ext uri="{BB962C8B-B14F-4D97-AF65-F5344CB8AC3E}">
        <p14:creationId xmlns:p14="http://schemas.microsoft.com/office/powerpoint/2010/main" val="32022860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extLst>
      <p:ext uri="{BB962C8B-B14F-4D97-AF65-F5344CB8AC3E}">
        <p14:creationId xmlns:p14="http://schemas.microsoft.com/office/powerpoint/2010/main" val="7520491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550400" y="274643"/>
            <a:ext cx="2235200" cy="585152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338362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2" y="152405"/>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10/24/2019</a:t>
            </a:fld>
            <a:endParaRPr lang="en-US" dirty="0"/>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0351933" y="6406127"/>
            <a:ext cx="1671397" cy="274320"/>
          </a:xfrm>
          <a:prstGeom prst="rect">
            <a:avLst/>
          </a:prstGeom>
          <a:ln w="19050">
            <a:noFill/>
          </a:ln>
        </p:spPr>
        <p:txBody>
          <a:bodyPr vert="horz" lIns="91440" tIns="45720" rIns="91440" bIns="45720" rtlCol="0" anchor="ctr"/>
          <a:lstStyle>
            <a:lvl1pPr algn="r">
              <a:defRPr sz="1100">
                <a:solidFill>
                  <a:schemeClr val="tx2"/>
                </a:solidFill>
              </a:defRPr>
            </a:lvl1p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1023685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8" r:id="rId6"/>
    <p:sldLayoutId id="2147483669" r:id="rId7"/>
    <p:sldLayoutId id="2147483670" r:id="rId8"/>
    <p:sldLayoutId id="2147483671" r:id="rId9"/>
    <p:sldLayoutId id="2147483672" r:id="rId10"/>
  </p:sldLayoutIdLst>
  <p:timing>
    <p:tnLst>
      <p:par>
        <p:cTn id="1" dur="indefinite" restart="never" nodeType="tmRoot"/>
      </p:par>
    </p:tnLst>
  </p:timing>
  <p:hf hdr="0"/>
  <p:txStyles>
    <p:titleStyle>
      <a:lvl1pPr algn="ctr" defTabSz="914377"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13" indent="-228594" algn="l" defTabSz="914377" rtl="0" eaLnBrk="1" latinLnBrk="0" hangingPunct="1">
        <a:spcBef>
          <a:spcPct val="20000"/>
        </a:spcBef>
        <a:buClr>
          <a:schemeClr val="accent1"/>
        </a:buClr>
        <a:buFont typeface="Wingdings 2" pitchFamily="18" charset="2"/>
        <a:buChar char=""/>
        <a:defRPr sz="2000" kern="1200" spc="151" baseline="0">
          <a:solidFill>
            <a:schemeClr val="tx2"/>
          </a:solidFill>
          <a:latin typeface="+mn-lt"/>
          <a:ea typeface="+mn-ea"/>
          <a:cs typeface="+mn-cs"/>
        </a:defRPr>
      </a:lvl1pPr>
      <a:lvl2pPr marL="548626" indent="-182875" algn="l" defTabSz="914377"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39" indent="-182875" algn="l" defTabSz="914377"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53" indent="-182875" algn="l" defTabSz="914377"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28" indent="-182875" algn="l" defTabSz="914377"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41" indent="-182875" algn="l" defTabSz="914377"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54" indent="-182875" algn="l" defTabSz="914377"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67" indent="-182875" algn="l" defTabSz="914377"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381" indent="-182875" algn="l" defTabSz="914377"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tooq.p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nalizy.p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magdalena.homa@uwr.edu.p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nalizy.pl/fundusze/ubezpieczeniowe-fundusze-kapitalowe/profil-funduszu/UNAT19/Aegon--NN-Akcji-(PLN)-UFK.html" TargetMode="External"/><Relationship Id="rId2" Type="http://schemas.openxmlformats.org/officeDocument/2006/relationships/hyperlink" Target="https://www.analizy.pl/fundusze/fundusze-inwestycyjne/profil-funduszu/KAH02/Esaliens-Akcji-(Esaliens-Parasol-FIO).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3.wmf"/><Relationship Id="rId4" Type="http://schemas.openxmlformats.org/officeDocument/2006/relationships/oleObject" Target="../embeddings/oleObject1.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4.wmf"/><Relationship Id="rId4" Type="http://schemas.openxmlformats.org/officeDocument/2006/relationships/oleObject" Target="../embeddings/oleObject2.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5.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9585228" y="302388"/>
            <a:ext cx="2165551" cy="1027824"/>
          </a:xfrm>
          <a:prstGeom prst="rect">
            <a:avLst/>
          </a:prstGeom>
        </p:spPr>
      </p:pic>
      <p:sp>
        <p:nvSpPr>
          <p:cNvPr id="3" name="Symbol zastępczy daty 2"/>
          <p:cNvSpPr>
            <a:spLocks noGrp="1"/>
          </p:cNvSpPr>
          <p:nvPr>
            <p:ph type="dt" sz="half" idx="10"/>
          </p:nvPr>
        </p:nvSpPr>
        <p:spPr>
          <a:xfrm>
            <a:off x="9477612" y="2833958"/>
            <a:ext cx="2423236" cy="1506030"/>
          </a:xfrm>
        </p:spPr>
        <p:txBody>
          <a:bodyPr/>
          <a:lstStyle/>
          <a:p>
            <a:pPr defTabSz="914377"/>
            <a:r>
              <a:rPr lang="pl-PL" sz="2000" dirty="0" smtClean="0">
                <a:solidFill>
                  <a:srgbClr val="F2F2F2"/>
                </a:solidFill>
                <a:latin typeface="Calibri"/>
              </a:rPr>
              <a:t>WYKŁAD 1:</a:t>
            </a:r>
          </a:p>
          <a:p>
            <a:pPr defTabSz="914377"/>
            <a:r>
              <a:rPr lang="pl-PL" sz="2000" dirty="0" smtClean="0">
                <a:solidFill>
                  <a:srgbClr val="F2F2F2"/>
                </a:solidFill>
                <a:latin typeface="Calibri"/>
              </a:rPr>
              <a:t>Analiza stóp zwrotu</a:t>
            </a:r>
            <a:endParaRPr lang="en-US" sz="2000" dirty="0">
              <a:solidFill>
                <a:srgbClr val="F2F2F2"/>
              </a:solidFill>
              <a:latin typeface="Calibri"/>
            </a:endParaRPr>
          </a:p>
        </p:txBody>
      </p:sp>
      <p:sp>
        <p:nvSpPr>
          <p:cNvPr id="4" name="Symbol zastępczy numeru slajdu 3"/>
          <p:cNvSpPr>
            <a:spLocks noGrp="1"/>
          </p:cNvSpPr>
          <p:nvPr>
            <p:ph type="sldNum" sz="quarter" idx="11"/>
          </p:nvPr>
        </p:nvSpPr>
        <p:spPr/>
        <p:txBody>
          <a:bodyPr/>
          <a:lstStyle/>
          <a:p>
            <a:pPr algn="r" defTabSz="914377"/>
            <a:fld id="{F7886C9C-DC18-4195-8FD5-A50AA931D419}" type="slidenum">
              <a:rPr lang="en-US">
                <a:latin typeface="Calibri"/>
              </a:rPr>
              <a:pPr algn="r" defTabSz="914377"/>
              <a:t>1</a:t>
            </a:fld>
            <a:endParaRPr lang="en-US" dirty="0">
              <a:latin typeface="Calibri"/>
            </a:endParaRPr>
          </a:p>
        </p:txBody>
      </p:sp>
      <p:sp>
        <p:nvSpPr>
          <p:cNvPr id="6" name="Tytuł 5"/>
          <p:cNvSpPr>
            <a:spLocks noGrp="1"/>
          </p:cNvSpPr>
          <p:nvPr>
            <p:ph type="title"/>
          </p:nvPr>
        </p:nvSpPr>
        <p:spPr>
          <a:xfrm>
            <a:off x="1144504" y="2704233"/>
            <a:ext cx="7919884" cy="1828800"/>
          </a:xfrm>
        </p:spPr>
        <p:txBody>
          <a:bodyPr/>
          <a:lstStyle/>
          <a:p>
            <a:r>
              <a:rPr lang="pl-PL" sz="4000" b="1" dirty="0" smtClean="0">
                <a:effectLst>
                  <a:outerShdw blurRad="38100" dist="38100" dir="2700000" algn="tl">
                    <a:srgbClr val="000000">
                      <a:alpha val="43137"/>
                    </a:srgbClr>
                  </a:outerShdw>
                </a:effectLst>
              </a:rPr>
              <a:t>RYZYKO I EFEKTYWNOŚĆ na GPW</a:t>
            </a:r>
            <a:endParaRPr lang="pl-PL" sz="4000" b="1" dirty="0">
              <a:effectLst>
                <a:outerShdw blurRad="38100" dist="38100" dir="2700000" algn="tl">
                  <a:srgbClr val="000000">
                    <a:alpha val="43137"/>
                  </a:srgbClr>
                </a:outerShdw>
              </a:effectLst>
            </a:endParaRPr>
          </a:p>
        </p:txBody>
      </p:sp>
      <p:sp>
        <p:nvSpPr>
          <p:cNvPr id="8" name="Symbol zastępczy daty 2"/>
          <p:cNvSpPr txBox="1">
            <a:spLocks/>
          </p:cNvSpPr>
          <p:nvPr/>
        </p:nvSpPr>
        <p:spPr>
          <a:xfrm>
            <a:off x="3562066" y="6318913"/>
            <a:ext cx="5502322" cy="316174"/>
          </a:xfrm>
          <a:prstGeom prst="rect">
            <a:avLst/>
          </a:prstGeom>
        </p:spPr>
        <p:txBody>
          <a:bodyPr vert="horz" lIns="91440" tIns="45720" rIns="91440" bIns="45720" rtlCol="0" anchor="ctr"/>
          <a:lstStyle>
            <a:defPPr>
              <a:defRPr lang="pl-PL"/>
            </a:defPPr>
            <a:lvl1pPr marL="0" algn="l" defTabSz="914400" rtl="0" eaLnBrk="1" latinLnBrk="0" hangingPunct="1">
              <a:defRPr sz="11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377"/>
            <a:r>
              <a:rPr lang="pl-PL" sz="1600" dirty="0" smtClean="0">
                <a:solidFill>
                  <a:srgbClr val="F2F2F2"/>
                </a:solidFill>
                <a:latin typeface="Calibri"/>
              </a:rPr>
              <a:t>dr Magdalena Homa</a:t>
            </a:r>
            <a:endParaRPr lang="en-US" sz="1600" dirty="0">
              <a:solidFill>
                <a:srgbClr val="F2F2F2"/>
              </a:solidFill>
              <a:latin typeface="Calibri"/>
            </a:endParaRPr>
          </a:p>
        </p:txBody>
      </p:sp>
    </p:spTree>
    <p:extLst>
      <p:ext uri="{BB962C8B-B14F-4D97-AF65-F5344CB8AC3E}">
        <p14:creationId xmlns:p14="http://schemas.microsoft.com/office/powerpoint/2010/main" val="34292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buNone/>
            </a:pPr>
            <a:r>
              <a:rPr lang="pl-PL" sz="2400" dirty="0" smtClean="0"/>
              <a:t>Warto </a:t>
            </a:r>
            <a:r>
              <a:rPr lang="pl-PL" sz="2400" dirty="0"/>
              <a:t>również pamiętać, że można mówić </a:t>
            </a:r>
            <a:r>
              <a:rPr lang="pl-PL" sz="2400" dirty="0" smtClean="0"/>
              <a:t>o </a:t>
            </a:r>
            <a:r>
              <a:rPr lang="pl-PL" sz="2400" b="1" dirty="0"/>
              <a:t>„historycznej</a:t>
            </a:r>
            <a:r>
              <a:rPr lang="pl-PL" sz="2400" b="1" dirty="0" smtClean="0"/>
              <a:t>”</a:t>
            </a:r>
            <a:r>
              <a:rPr lang="pl-PL" sz="2400" dirty="0" smtClean="0"/>
              <a:t>, </a:t>
            </a:r>
            <a:r>
              <a:rPr lang="pl-PL" sz="2400" b="1" dirty="0" smtClean="0"/>
              <a:t>„faktycznej” </a:t>
            </a:r>
            <a:r>
              <a:rPr lang="pl-PL" sz="2400" dirty="0"/>
              <a:t>oraz </a:t>
            </a:r>
            <a:r>
              <a:rPr lang="pl-PL" sz="2400" b="1" dirty="0"/>
              <a:t>„</a:t>
            </a:r>
            <a:r>
              <a:rPr lang="pl-PL" sz="2400" b="1" dirty="0" smtClean="0"/>
              <a:t>oczekiwanej” </a:t>
            </a:r>
            <a:r>
              <a:rPr lang="pl-PL" sz="2400" dirty="0" smtClean="0"/>
              <a:t>stopie zwrotu. </a:t>
            </a:r>
          </a:p>
          <a:p>
            <a:pPr marL="45719" indent="0" algn="just">
              <a:buNone/>
            </a:pPr>
            <a:endParaRPr lang="pl-PL" sz="1000" b="1" dirty="0" smtClean="0"/>
          </a:p>
          <a:p>
            <a:pPr marL="45719" indent="0" algn="just">
              <a:buNone/>
            </a:pPr>
            <a:r>
              <a:rPr lang="pl-PL" sz="2400" b="1" dirty="0" smtClean="0"/>
              <a:t>Historyczna </a:t>
            </a:r>
            <a:r>
              <a:rPr lang="pl-PL" sz="2400" b="1" dirty="0"/>
              <a:t>stopa zwrotu </a:t>
            </a:r>
            <a:r>
              <a:rPr lang="pl-PL" sz="2400" dirty="0"/>
              <a:t>może pokazywać zachowanie jednostki w przeszłości, jednak nigdy nie może być głównym motywem do podjęcia decyzji inwestycyjnych</a:t>
            </a:r>
            <a:r>
              <a:rPr lang="pl-PL" sz="2400" dirty="0" smtClean="0"/>
              <a:t>. </a:t>
            </a:r>
          </a:p>
          <a:p>
            <a:pPr marL="45719" indent="0" algn="just">
              <a:buNone/>
            </a:pPr>
            <a:endParaRPr lang="pl-PL" sz="1000" dirty="0"/>
          </a:p>
          <a:p>
            <a:pPr marL="45719" indent="0" algn="just">
              <a:buNone/>
            </a:pPr>
            <a:r>
              <a:rPr lang="pl-PL" sz="2400" b="1" dirty="0" smtClean="0"/>
              <a:t>Faktyczna </a:t>
            </a:r>
            <a:r>
              <a:rPr lang="pl-PL" sz="2400" b="1" dirty="0"/>
              <a:t>stopa zwrotu </a:t>
            </a:r>
            <a:r>
              <a:rPr lang="pl-PL" sz="2400" dirty="0"/>
              <a:t>jest realną </a:t>
            </a:r>
            <a:r>
              <a:rPr lang="pl-PL" sz="2400" dirty="0" smtClean="0"/>
              <a:t>stopą zwrotu uwzględniającą np. stopę inflacji. </a:t>
            </a:r>
            <a:endParaRPr lang="pl-PL" sz="2400" dirty="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10</a:t>
            </a:fld>
            <a:endParaRPr lang="en-US" dirty="0"/>
          </a:p>
        </p:txBody>
      </p:sp>
      <p:sp>
        <p:nvSpPr>
          <p:cNvPr id="6" name="Tytuł 5"/>
          <p:cNvSpPr>
            <a:spLocks noGrp="1"/>
          </p:cNvSpPr>
          <p:nvPr>
            <p:ph type="title"/>
          </p:nvPr>
        </p:nvSpPr>
        <p:spPr/>
        <p:txBody>
          <a:bodyPr/>
          <a:lstStyle/>
          <a:p>
            <a:pPr marL="45719" indent="0"/>
            <a:r>
              <a:rPr lang="pl-PL"/>
              <a:t>Analiza STÓP ZWROTU</a:t>
            </a:r>
            <a:endParaRPr lang="pl-PL" dirty="0"/>
          </a:p>
        </p:txBody>
      </p:sp>
    </p:spTree>
    <p:extLst>
      <p:ext uri="{BB962C8B-B14F-4D97-AF65-F5344CB8AC3E}">
        <p14:creationId xmlns:p14="http://schemas.microsoft.com/office/powerpoint/2010/main" val="3517331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Znajomość </a:t>
            </a:r>
            <a:r>
              <a:rPr lang="pl-PL" sz="2400" dirty="0"/>
              <a:t>historycznych stóp zwrotu nie ma wartości przesądzającej i nie powinna być podstawą bieżących decyzji inwestycyjnych, ponieważ warunki gospodarowania zmieniają się </a:t>
            </a:r>
            <a:r>
              <a:rPr lang="pl-PL" sz="2400" dirty="0" smtClean="0"/>
              <a:t>błyskawicznie.</a:t>
            </a:r>
          </a:p>
          <a:p>
            <a:pPr marL="45719" indent="0" algn="just">
              <a:buNone/>
            </a:pPr>
            <a:endParaRPr lang="pl-PL" sz="1000" dirty="0" smtClean="0"/>
          </a:p>
          <a:p>
            <a:pPr marL="45719" indent="0" algn="just">
              <a:buNone/>
            </a:pPr>
            <a:r>
              <a:rPr lang="pl-PL" sz="2400" dirty="0" smtClean="0"/>
              <a:t>Jest </a:t>
            </a:r>
            <a:r>
              <a:rPr lang="pl-PL" sz="2400" dirty="0"/>
              <a:t>jednak przydatna, bo przypomina o generalnych zasadach inwestowania, które ciągle pozostają </a:t>
            </a:r>
            <a:r>
              <a:rPr lang="pl-PL" sz="2400" dirty="0" smtClean="0"/>
              <a:t>niezmienne i stanowi podstawę oszacowania </a:t>
            </a:r>
            <a:r>
              <a:rPr lang="pl-PL" sz="2400" b="1" dirty="0" smtClean="0"/>
              <a:t>oczekiwanej stopy zwrotu</a:t>
            </a:r>
            <a:r>
              <a:rPr lang="pl-PL" sz="2400" dirty="0" smtClean="0"/>
              <a:t>.</a:t>
            </a:r>
            <a:endParaRPr lang="pl-PL" sz="2400" dirty="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11</a:t>
            </a:fld>
            <a:endParaRPr lang="en-US" dirty="0"/>
          </a:p>
        </p:txBody>
      </p:sp>
      <p:sp>
        <p:nvSpPr>
          <p:cNvPr id="6" name="Tytuł 5"/>
          <p:cNvSpPr>
            <a:spLocks noGrp="1"/>
          </p:cNvSpPr>
          <p:nvPr>
            <p:ph type="title"/>
          </p:nvPr>
        </p:nvSpPr>
        <p:spPr/>
        <p:txBody>
          <a:bodyPr/>
          <a:lstStyle/>
          <a:p>
            <a:pPr marL="45719" indent="0"/>
            <a:r>
              <a:rPr lang="pl-PL"/>
              <a:t>Analiza STÓP ZWROTU</a:t>
            </a:r>
            <a:endParaRPr lang="pl-PL" dirty="0"/>
          </a:p>
        </p:txBody>
      </p:sp>
    </p:spTree>
    <p:extLst>
      <p:ext uri="{BB962C8B-B14F-4D97-AF65-F5344CB8AC3E}">
        <p14:creationId xmlns:p14="http://schemas.microsoft.com/office/powerpoint/2010/main" val="2481464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20" indent="0" algn="just">
              <a:spcBef>
                <a:spcPts val="0"/>
              </a:spcBef>
              <a:buNone/>
            </a:pPr>
            <a:r>
              <a:rPr lang="pl-PL" sz="2400" b="1" dirty="0" smtClean="0"/>
              <a:t>Oczekiwana stopa </a:t>
            </a:r>
            <a:r>
              <a:rPr lang="pl-PL" sz="2400" b="1" dirty="0"/>
              <a:t>zwrotu </a:t>
            </a:r>
            <a:r>
              <a:rPr lang="pl-PL" sz="2400" dirty="0" smtClean="0"/>
              <a:t>to jeden </a:t>
            </a:r>
            <a:r>
              <a:rPr lang="pl-PL" sz="2400" dirty="0"/>
              <a:t>z podstawowych parametrów opisujących jakość inwestycji w instrumenty finansowe. </a:t>
            </a:r>
            <a:endParaRPr lang="pl-PL" sz="2400" dirty="0" smtClean="0"/>
          </a:p>
          <a:p>
            <a:pPr marL="45720" indent="0" algn="just">
              <a:spcBef>
                <a:spcPts val="0"/>
              </a:spcBef>
              <a:buNone/>
            </a:pPr>
            <a:endParaRPr lang="pl-PL" sz="1000" dirty="0"/>
          </a:p>
          <a:p>
            <a:pPr marL="45720" indent="0" algn="just">
              <a:spcBef>
                <a:spcPts val="0"/>
              </a:spcBef>
              <a:buNone/>
            </a:pPr>
            <a:r>
              <a:rPr lang="pl-PL" sz="2400" dirty="0" smtClean="0"/>
              <a:t>Przy </a:t>
            </a:r>
            <a:r>
              <a:rPr lang="pl-PL" sz="2400" dirty="0"/>
              <a:t>określaniu oczekiwanej stopy zwrotu, jaką można uzyskać z danego papieru wartościowego, przyjmuje się, że jest ona zmienną losową, a jej wartość zależy od prawdopodobieństwa spełnienia określonych scenariuszy, jakie mogą mieć miejsce na rynku.</a:t>
            </a:r>
            <a:r>
              <a:rPr lang="pl-PL" sz="2400" b="1" dirty="0"/>
              <a:t> </a:t>
            </a:r>
            <a:endParaRPr lang="pl-PL" sz="2400" b="1" dirty="0" smtClean="0"/>
          </a:p>
          <a:p>
            <a:pPr marL="45720" indent="0" algn="ctr">
              <a:spcBef>
                <a:spcPts val="0"/>
              </a:spcBef>
              <a:buNone/>
            </a:pPr>
            <a:r>
              <a:rPr lang="pl-PL" sz="2400" b="1" dirty="0" smtClean="0"/>
              <a:t>Zatem </a:t>
            </a:r>
            <a:r>
              <a:rPr lang="pl-PL" sz="2400" b="1" dirty="0"/>
              <a:t>oczekiwana stopa zwrotu to </a:t>
            </a:r>
            <a:endParaRPr lang="pl-PL" sz="2400" b="1" dirty="0" smtClean="0"/>
          </a:p>
          <a:p>
            <a:pPr marL="45720" indent="0" algn="ctr">
              <a:spcBef>
                <a:spcPts val="0"/>
              </a:spcBef>
              <a:buNone/>
            </a:pPr>
            <a:r>
              <a:rPr lang="pl-PL" sz="2400" b="1" dirty="0" smtClean="0"/>
              <a:t>wartość </a:t>
            </a:r>
            <a:r>
              <a:rPr lang="pl-PL" sz="2400" b="1" dirty="0"/>
              <a:t>oczekiwana tej zmiennej losowej. </a:t>
            </a:r>
          </a:p>
          <a:p>
            <a:pPr marL="45719" indent="0" algn="just">
              <a:buNone/>
            </a:pP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12</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2173266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Estymatorem </a:t>
            </a:r>
            <a:r>
              <a:rPr lang="pl-PL" sz="2400" b="1" dirty="0" smtClean="0"/>
              <a:t>oczekiwanej stopy </a:t>
            </a:r>
            <a:r>
              <a:rPr lang="pl-PL" sz="2400" b="1" dirty="0"/>
              <a:t>zwrotu </a:t>
            </a:r>
            <a:r>
              <a:rPr lang="pl-PL" sz="2400" dirty="0" smtClean="0"/>
              <a:t>jest wartość średniej wyznaczonej na podstawie danych. W </a:t>
            </a:r>
            <a:r>
              <a:rPr lang="pl-PL" sz="2400" dirty="0"/>
              <a:t>stosunku do inwestycji na GPW powszechnie </a:t>
            </a:r>
            <a:r>
              <a:rPr lang="pl-PL" sz="2400" dirty="0" smtClean="0"/>
              <a:t>podawane są dane dzienne, tygodniowe, miesięczne, roczne (podstawą </a:t>
            </a:r>
            <a:r>
              <a:rPr lang="pl-PL" sz="2400" dirty="0"/>
              <a:t>jest, że wyniki ocenia się na bazie </a:t>
            </a:r>
            <a:r>
              <a:rPr lang="pl-PL" sz="2400" dirty="0" smtClean="0"/>
              <a:t>tygodniowych lub miesięcznych </a:t>
            </a:r>
            <a:r>
              <a:rPr lang="pl-PL" sz="2400" dirty="0"/>
              <a:t>stóp </a:t>
            </a:r>
            <a:r>
              <a:rPr lang="pl-PL" sz="2400" dirty="0" smtClean="0"/>
              <a:t>zwrotu). </a:t>
            </a:r>
          </a:p>
          <a:p>
            <a:pPr marL="45719" indent="0" algn="just">
              <a:buNone/>
            </a:pPr>
            <a:endParaRPr lang="pl-PL" sz="3200" dirty="0"/>
          </a:p>
          <a:p>
            <a:pPr marL="45719" indent="0" algn="just">
              <a:lnSpc>
                <a:spcPct val="100000"/>
              </a:lnSpc>
              <a:buNone/>
            </a:pPr>
            <a:endParaRPr lang="pl-PL" sz="1800" dirty="0" smtClean="0"/>
          </a:p>
          <a:p>
            <a:pPr marL="45719" indent="0" algn="just">
              <a:lnSpc>
                <a:spcPct val="100000"/>
              </a:lnSpc>
              <a:buNone/>
            </a:pPr>
            <a:endParaRPr lang="pl-PL" sz="1800" dirty="0"/>
          </a:p>
          <a:p>
            <a:pPr marL="45719" indent="0" algn="just">
              <a:lnSpc>
                <a:spcPct val="100000"/>
              </a:lnSpc>
              <a:buNone/>
            </a:pPr>
            <a:r>
              <a:rPr lang="pl-PL" sz="1800" dirty="0" smtClean="0"/>
              <a:t>UWAGA: Oczywiście </a:t>
            </a:r>
            <a:r>
              <a:rPr lang="pl-PL" sz="1800" dirty="0"/>
              <a:t>im większy </a:t>
            </a:r>
            <a:r>
              <a:rPr lang="pl-PL" sz="1800" dirty="0" smtClean="0"/>
              <a:t>interwał tym bardziej „wygładzone” szeregi czasowe stanowią podstawę analizy. </a:t>
            </a:r>
            <a:r>
              <a:rPr lang="pl-PL" sz="1800" dirty="0"/>
              <a:t>Dane dzienne zwykle są zbyt "czułe</a:t>
            </a:r>
            <a:r>
              <a:rPr lang="pl-PL" sz="1800" dirty="0" smtClean="0"/>
              <a:t>", </a:t>
            </a:r>
            <a:r>
              <a:rPr lang="pl-PL" sz="1800" dirty="0"/>
              <a:t>choć czasem, szczególnie przy inwestycjach cechujących się wyjątkowo dużą zmiennością, warto </a:t>
            </a:r>
            <a:r>
              <a:rPr lang="pl-PL" sz="1800" dirty="0" smtClean="0"/>
              <a:t>zweryfikować </a:t>
            </a:r>
            <a:r>
              <a:rPr lang="pl-PL" sz="1800" dirty="0"/>
              <a:t>czy dane </a:t>
            </a:r>
            <a:r>
              <a:rPr lang="pl-PL" sz="1800" dirty="0" smtClean="0"/>
              <a:t>tygodniowe/miesięczne </a:t>
            </a:r>
            <a:r>
              <a:rPr lang="pl-PL" sz="1800" dirty="0"/>
              <a:t>(jako te bazowe) nie fałszują nieco rzeczywistości</a:t>
            </a:r>
            <a:r>
              <a:rPr lang="pl-PL" sz="1800" dirty="0" smtClean="0"/>
              <a:t>.</a:t>
            </a:r>
            <a:endParaRPr lang="pl-PL" sz="1800" dirty="0"/>
          </a:p>
          <a:p>
            <a:pPr marL="45719" indent="0" algn="just">
              <a:buNone/>
            </a:pPr>
            <a:endParaRPr lang="pl-PL" sz="2400" dirty="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13</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cxnSp>
        <p:nvCxnSpPr>
          <p:cNvPr id="7" name="Łącznik prostoliniowy 6"/>
          <p:cNvCxnSpPr/>
          <p:nvPr/>
        </p:nvCxnSpPr>
        <p:spPr>
          <a:xfrm>
            <a:off x="309715" y="5353664"/>
            <a:ext cx="115332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46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a:t>Jak istotne mogą być różnice </a:t>
            </a:r>
            <a:r>
              <a:rPr lang="pl-PL" sz="2400" dirty="0" smtClean="0"/>
              <a:t>zilustrowano poniżej:</a:t>
            </a:r>
          </a:p>
          <a:p>
            <a:pPr marL="45719" indent="0" algn="just">
              <a:buNone/>
            </a:pPr>
            <a:endParaRPr lang="pl-PL" dirty="0" smtClean="0"/>
          </a:p>
          <a:p>
            <a:pPr marL="45719" indent="0" algn="just">
              <a:buNone/>
            </a:pPr>
            <a:endParaRPr lang="pl-PL" dirty="0"/>
          </a:p>
          <a:p>
            <a:pPr marL="45719" indent="0" algn="just">
              <a:buNone/>
            </a:pPr>
            <a:endParaRPr lang="pl-PL" dirty="0" smtClean="0"/>
          </a:p>
          <a:p>
            <a:pPr marL="45719" indent="0" algn="just">
              <a:buNone/>
            </a:pPr>
            <a:endParaRPr lang="pl-PL" sz="1200" dirty="0" smtClean="0"/>
          </a:p>
          <a:p>
            <a:pPr marL="45719" indent="0" algn="just">
              <a:buNone/>
            </a:pPr>
            <a:endParaRPr lang="pl-PL" dirty="0"/>
          </a:p>
          <a:p>
            <a:pPr marL="45719" indent="0" algn="just">
              <a:lnSpc>
                <a:spcPct val="100000"/>
              </a:lnSpc>
              <a:buNone/>
            </a:pPr>
            <a:endParaRPr lang="pl-PL" dirty="0" smtClean="0"/>
          </a:p>
          <a:p>
            <a:pPr marL="45719" indent="0" algn="just">
              <a:buNone/>
            </a:pPr>
            <a:r>
              <a:rPr lang="pl-PL" dirty="0" smtClean="0"/>
              <a:t>Oba </a:t>
            </a:r>
            <a:r>
              <a:rPr lang="pl-PL" dirty="0"/>
              <a:t>wykresy obejmują ten sam okres, jednak na wykresie pierwszym mamy kształtowanie się ceny jednostki w ujęciu miesięcznym, a na drugim w ujęciu dziennym. </a:t>
            </a:r>
            <a:endParaRPr lang="pl-PL" sz="2400" dirty="0" smtClean="0"/>
          </a:p>
          <a:p>
            <a:pPr marL="45719" indent="0" algn="just">
              <a:lnSpc>
                <a:spcPct val="100000"/>
              </a:lnSpc>
              <a:buNone/>
            </a:pPr>
            <a:endParaRPr lang="pl-PL" sz="1200" dirty="0" smtClean="0"/>
          </a:p>
          <a:p>
            <a:pPr marL="45719" indent="0" algn="just">
              <a:lnSpc>
                <a:spcPct val="100000"/>
              </a:lnSpc>
              <a:buNone/>
            </a:pPr>
            <a:r>
              <a:rPr lang="pl-PL" sz="1800" dirty="0" smtClean="0"/>
              <a:t>UWAGA: Należy </a:t>
            </a:r>
            <a:r>
              <a:rPr lang="pl-PL" sz="1800" dirty="0"/>
              <a:t>pamiętać, że analizując dane miesięczne nie widzimy części </a:t>
            </a:r>
            <a:r>
              <a:rPr lang="pl-PL" sz="1800" dirty="0" smtClean="0"/>
              <a:t>ryzyka.</a:t>
            </a:r>
            <a:endParaRPr lang="pl-PL" sz="1800" dirty="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14</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75" y="2334547"/>
            <a:ext cx="5472563" cy="270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941" y="2334547"/>
            <a:ext cx="5472563" cy="270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Łącznik prostoliniowy 3"/>
          <p:cNvCxnSpPr/>
          <p:nvPr/>
        </p:nvCxnSpPr>
        <p:spPr>
          <a:xfrm>
            <a:off x="4087760" y="3097161"/>
            <a:ext cx="752167" cy="0"/>
          </a:xfrm>
          <a:prstGeom prst="line">
            <a:avLst/>
          </a:prstGeom>
          <a:ln>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Łącznik prostoliniowy 8"/>
          <p:cNvCxnSpPr/>
          <p:nvPr/>
        </p:nvCxnSpPr>
        <p:spPr>
          <a:xfrm>
            <a:off x="4134465" y="3721510"/>
            <a:ext cx="752167" cy="0"/>
          </a:xfrm>
          <a:prstGeom prst="line">
            <a:avLst/>
          </a:prstGeom>
          <a:ln>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flipV="1">
            <a:off x="4658032" y="3088960"/>
            <a:ext cx="0" cy="406408"/>
          </a:xfrm>
          <a:prstGeom prst="straightConnector1">
            <a:avLst/>
          </a:prstGeom>
          <a:ln>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pole tekstowe 9"/>
              <p:cNvSpPr txBox="1"/>
              <p:nvPr/>
            </p:nvSpPr>
            <p:spPr>
              <a:xfrm>
                <a:off x="6740014" y="2463565"/>
                <a:ext cx="2846438" cy="882870"/>
              </a:xfrm>
              <a:prstGeom prst="rect">
                <a:avLst/>
              </a:prstGeom>
              <a:noFill/>
            </p:spPr>
            <p:txBody>
              <a:bodyPr wrap="square" rtlCol="0">
                <a:spAutoFit/>
              </a:bodyPr>
              <a:lstStyle/>
              <a:p>
                <a:pPr algn="ctr">
                  <a:lnSpc>
                    <a:spcPct val="150000"/>
                  </a:lnSpc>
                  <a:spcBef>
                    <a:spcPts val="1200"/>
                  </a:spcBef>
                </a:pPr>
                <a14:m>
                  <m:oMath xmlns:m="http://schemas.openxmlformats.org/officeDocument/2006/math">
                    <m:f>
                      <m:fPr>
                        <m:type m:val="skw"/>
                        <m:ctrlPr>
                          <a:rPr lang="pl-PL" i="1" smtClean="0">
                            <a:latin typeface="Cambria Math"/>
                          </a:rPr>
                        </m:ctrlPr>
                      </m:fPr>
                      <m:num>
                        <m:r>
                          <a:rPr lang="pl-PL" b="0" i="1" smtClean="0">
                            <a:latin typeface="Cambria Math"/>
                          </a:rPr>
                          <m:t>14,5</m:t>
                        </m:r>
                      </m:num>
                      <m:den>
                        <m:r>
                          <a:rPr lang="pl-PL" b="0" i="1" smtClean="0">
                            <a:latin typeface="Cambria Math"/>
                          </a:rPr>
                          <m:t>18,7</m:t>
                        </m:r>
                      </m:den>
                    </m:f>
                    <m:r>
                      <a:rPr lang="pl-PL" b="0" i="1" smtClean="0">
                        <a:latin typeface="Cambria Math"/>
                      </a:rPr>
                      <m:t>=0,775</m:t>
                    </m:r>
                  </m:oMath>
                </a14:m>
                <a:r>
                  <a:rPr lang="pl-PL" sz="1600" dirty="0" smtClean="0"/>
                  <a:t> </a:t>
                </a:r>
                <a14:m>
                  <m:oMath xmlns:m="http://schemas.openxmlformats.org/officeDocument/2006/math">
                    <m:r>
                      <a:rPr lang="pl-PL" sz="1600" i="1">
                        <a:latin typeface="Cambria Math"/>
                      </a:rPr>
                      <m:t>𝑠𝑝𝑎𝑑𝑒𝑘</m:t>
                    </m:r>
                    <m:r>
                      <a:rPr lang="pl-PL" sz="1600" i="1">
                        <a:latin typeface="Cambria Math"/>
                      </a:rPr>
                      <m:t> </m:t>
                    </m:r>
                    <m:r>
                      <a:rPr lang="pl-PL" sz="1600" i="1">
                        <a:latin typeface="Cambria Math"/>
                      </a:rPr>
                      <m:t>𝑜</m:t>
                    </m:r>
                    <m:r>
                      <a:rPr lang="pl-PL" sz="1600" i="1">
                        <a:latin typeface="Cambria Math"/>
                      </a:rPr>
                      <m:t> 22,5%</m:t>
                    </m:r>
                  </m:oMath>
                </a14:m>
                <a:endParaRPr lang="pl-PL" sz="1600" dirty="0"/>
              </a:p>
            </p:txBody>
          </p:sp>
        </mc:Choice>
        <mc:Fallback xmlns="">
          <p:sp>
            <p:nvSpPr>
              <p:cNvPr id="10" name="pole tekstowe 9"/>
              <p:cNvSpPr txBox="1">
                <a:spLocks noRot="1" noChangeAspect="1" noMove="1" noResize="1" noEditPoints="1" noAdjustHandles="1" noChangeArrowheads="1" noChangeShapeType="1" noTextEdit="1"/>
              </p:cNvSpPr>
              <p:nvPr/>
            </p:nvSpPr>
            <p:spPr>
              <a:xfrm>
                <a:off x="6740014" y="2463565"/>
                <a:ext cx="2846438" cy="882870"/>
              </a:xfrm>
              <a:prstGeom prst="rect">
                <a:avLst/>
              </a:prstGeom>
              <a:blipFill rotWithShape="1">
                <a:blip r:embed="rId5"/>
                <a:stretch>
                  <a:fillRect t="-51724" b="-5655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p:cNvSpPr txBox="1"/>
              <p:nvPr/>
            </p:nvSpPr>
            <p:spPr>
              <a:xfrm>
                <a:off x="1288027" y="2463565"/>
                <a:ext cx="2846438" cy="877035"/>
              </a:xfrm>
              <a:prstGeom prst="rect">
                <a:avLst/>
              </a:prstGeom>
              <a:noFill/>
            </p:spPr>
            <p:txBody>
              <a:bodyPr wrap="square" rtlCol="0">
                <a:spAutoFit/>
              </a:bodyPr>
              <a:lstStyle/>
              <a:p>
                <a:pPr algn="ctr">
                  <a:lnSpc>
                    <a:spcPct val="150000"/>
                  </a:lnSpc>
                </a:pPr>
                <a14:m>
                  <m:oMath xmlns:m="http://schemas.openxmlformats.org/officeDocument/2006/math">
                    <m:f>
                      <m:fPr>
                        <m:type m:val="skw"/>
                        <m:ctrlPr>
                          <a:rPr lang="pl-PL" i="1" smtClean="0">
                            <a:latin typeface="Cambria Math"/>
                          </a:rPr>
                        </m:ctrlPr>
                      </m:fPr>
                      <m:num>
                        <m:r>
                          <a:rPr lang="pl-PL" b="0" i="1" smtClean="0">
                            <a:latin typeface="Cambria Math"/>
                          </a:rPr>
                          <m:t>16,1</m:t>
                        </m:r>
                      </m:num>
                      <m:den>
                        <m:r>
                          <a:rPr lang="pl-PL" b="0" i="1" smtClean="0">
                            <a:latin typeface="Cambria Math"/>
                          </a:rPr>
                          <m:t>17,9</m:t>
                        </m:r>
                      </m:den>
                    </m:f>
                    <m:r>
                      <a:rPr lang="pl-PL" b="0" i="1" smtClean="0">
                        <a:latin typeface="Cambria Math"/>
                      </a:rPr>
                      <m:t>=0,899</m:t>
                    </m:r>
                  </m:oMath>
                </a14:m>
                <a:r>
                  <a:rPr lang="pl-PL" sz="1600" dirty="0" smtClean="0"/>
                  <a:t> </a:t>
                </a:r>
                <a14:m>
                  <m:oMath xmlns:m="http://schemas.openxmlformats.org/officeDocument/2006/math">
                    <m:r>
                      <a:rPr lang="pl-PL" sz="1600" i="1">
                        <a:latin typeface="Cambria Math"/>
                      </a:rPr>
                      <m:t>𝑠𝑝𝑎𝑑𝑒𝑘</m:t>
                    </m:r>
                    <m:r>
                      <a:rPr lang="pl-PL" sz="1600" i="1">
                        <a:latin typeface="Cambria Math"/>
                      </a:rPr>
                      <m:t> </m:t>
                    </m:r>
                    <m:r>
                      <a:rPr lang="pl-PL" sz="1600" i="1">
                        <a:latin typeface="Cambria Math"/>
                      </a:rPr>
                      <m:t>𝑜</m:t>
                    </m:r>
                    <m:r>
                      <a:rPr lang="pl-PL" sz="1600" i="1">
                        <a:latin typeface="Cambria Math"/>
                      </a:rPr>
                      <m:t> 10,1%</m:t>
                    </m:r>
                  </m:oMath>
                </a14:m>
                <a:endParaRPr lang="pl-PL" sz="1600" dirty="0"/>
              </a:p>
            </p:txBody>
          </p:sp>
        </mc:Choice>
        <mc:Fallback xmlns="">
          <p:sp>
            <p:nvSpPr>
              <p:cNvPr id="13" name="pole tekstowe 12"/>
              <p:cNvSpPr txBox="1">
                <a:spLocks noRot="1" noChangeAspect="1" noMove="1" noResize="1" noEditPoints="1" noAdjustHandles="1" noChangeArrowheads="1" noChangeShapeType="1" noTextEdit="1"/>
              </p:cNvSpPr>
              <p:nvPr/>
            </p:nvSpPr>
            <p:spPr>
              <a:xfrm>
                <a:off x="1288027" y="2463565"/>
                <a:ext cx="2846438" cy="877035"/>
              </a:xfrm>
              <a:prstGeom prst="rect">
                <a:avLst/>
              </a:prstGeom>
              <a:blipFill rotWithShape="1">
                <a:blip r:embed="rId6"/>
                <a:stretch>
                  <a:fillRect t="-52778" b="-56944"/>
                </a:stretch>
              </a:blipFill>
            </p:spPr>
            <p:txBody>
              <a:bodyPr/>
              <a:lstStyle/>
              <a:p>
                <a:r>
                  <a:rPr lang="pl-PL">
                    <a:noFill/>
                  </a:rPr>
                  <a:t> </a:t>
                </a:r>
              </a:p>
            </p:txBody>
          </p:sp>
        </mc:Fallback>
      </mc:AlternateContent>
      <p:cxnSp>
        <p:nvCxnSpPr>
          <p:cNvPr id="14" name="Łącznik prostoliniowy 13"/>
          <p:cNvCxnSpPr/>
          <p:nvPr/>
        </p:nvCxnSpPr>
        <p:spPr>
          <a:xfrm>
            <a:off x="309714" y="6194322"/>
            <a:ext cx="115332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Łącznik prostoliniowy 16"/>
          <p:cNvCxnSpPr/>
          <p:nvPr/>
        </p:nvCxnSpPr>
        <p:spPr>
          <a:xfrm>
            <a:off x="4279487" y="3495368"/>
            <a:ext cx="752167" cy="0"/>
          </a:xfrm>
          <a:prstGeom prst="line">
            <a:avLst/>
          </a:prstGeom>
          <a:ln>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03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Na podstawie danych dziennych w </a:t>
            </a:r>
            <a:r>
              <a:rPr lang="pl-PL" sz="2400" dirty="0"/>
              <a:t>stosunku do inwestycji na GPW powszechnie </a:t>
            </a:r>
            <a:r>
              <a:rPr lang="pl-PL" sz="2400" dirty="0" smtClean="0"/>
              <a:t>wyznaczana jest stopa:</a:t>
            </a:r>
            <a:endParaRPr lang="pl-PL" sz="2400" dirty="0"/>
          </a:p>
          <a:p>
            <a:pPr marL="530225" indent="-368300">
              <a:buClr>
                <a:schemeClr val="tx2"/>
              </a:buClr>
              <a:buFont typeface="Wingdings" panose="05000000000000000000" pitchFamily="2" charset="2"/>
              <a:buChar char="Ø"/>
            </a:pPr>
            <a:r>
              <a:rPr lang="pl-PL" sz="2400" dirty="0" smtClean="0"/>
              <a:t>Miesięczna, trzymiesięczna, roczna, </a:t>
            </a:r>
            <a:r>
              <a:rPr lang="pl-PL" sz="2400" dirty="0"/>
              <a:t>dwuletnia</a:t>
            </a:r>
            <a:r>
              <a:rPr lang="pl-PL" sz="2400" dirty="0" smtClean="0"/>
              <a:t>, trzyletnia, pięcioletnia, itd</a:t>
            </a:r>
            <a:r>
              <a:rPr lang="pl-PL" sz="2400" dirty="0"/>
              <a:t>.</a:t>
            </a:r>
          </a:p>
          <a:p>
            <a:pPr marL="530225" indent="-368300">
              <a:buClr>
                <a:schemeClr val="tx2"/>
              </a:buClr>
              <a:buFont typeface="Wingdings" panose="05000000000000000000" pitchFamily="2" charset="2"/>
              <a:buChar char="Ø"/>
            </a:pPr>
            <a:r>
              <a:rPr lang="pl-PL" sz="2400" dirty="0" smtClean="0"/>
              <a:t>YTD,</a:t>
            </a:r>
            <a:endParaRPr lang="pl-PL" sz="2400" dirty="0"/>
          </a:p>
          <a:p>
            <a:pPr marL="530225" indent="-368300">
              <a:buClr>
                <a:schemeClr val="tx2"/>
              </a:buClr>
              <a:buFont typeface="Wingdings" panose="05000000000000000000" pitchFamily="2" charset="2"/>
              <a:buChar char="Ø"/>
            </a:pPr>
            <a:r>
              <a:rPr lang="pl-PL" sz="2400" dirty="0" smtClean="0"/>
              <a:t>całkowita.</a:t>
            </a:r>
            <a:endParaRPr lang="pl-PL" sz="2400" dirty="0"/>
          </a:p>
          <a:p>
            <a:pPr marL="45719" indent="0" algn="just">
              <a:buNone/>
            </a:pPr>
            <a:r>
              <a:rPr lang="pl-PL" sz="2400" b="1" dirty="0"/>
              <a:t>YTD</a:t>
            </a:r>
            <a:r>
              <a:rPr lang="pl-PL" sz="2400" dirty="0"/>
              <a:t> – to stopa zwrotu z okresu od pierwszego, do obecnego dnia danego roku - innymi słowy, od 1 stycznia do dziś.</a:t>
            </a:r>
          </a:p>
          <a:p>
            <a:pPr marL="45720" indent="0" algn="just">
              <a:spcBef>
                <a:spcPts val="0"/>
              </a:spcBef>
              <a:buNone/>
            </a:pPr>
            <a:endParaRPr lang="pl-PL" sz="2400" dirty="0" smtClean="0"/>
          </a:p>
          <a:p>
            <a:pPr marL="45719" indent="0" algn="just">
              <a:buNone/>
            </a:pP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15</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37875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Przykładowa informacja:</a:t>
            </a:r>
            <a:endParaRPr lang="pl-PL" dirty="0"/>
          </a:p>
          <a:p>
            <a:pPr marL="45719" indent="0" algn="just">
              <a:lnSpc>
                <a:spcPct val="100000"/>
              </a:lnSpc>
              <a:buNone/>
            </a:pPr>
            <a:r>
              <a:rPr lang="pl-PL" sz="1800" dirty="0"/>
              <a:t>Strona </a:t>
            </a:r>
            <a:r>
              <a:rPr lang="pl-PL" sz="1800" dirty="0">
                <a:hlinkClick r:id="rId2"/>
              </a:rPr>
              <a:t>https://</a:t>
            </a:r>
            <a:r>
              <a:rPr lang="pl-PL" sz="1800" dirty="0" smtClean="0">
                <a:hlinkClick r:id="rId2"/>
              </a:rPr>
              <a:t>stooq.pl</a:t>
            </a:r>
            <a:r>
              <a:rPr lang="pl-PL" sz="1800" dirty="0" smtClean="0"/>
              <a:t> </a:t>
            </a:r>
          </a:p>
          <a:p>
            <a:pPr marL="45719" indent="0" algn="just">
              <a:lnSpc>
                <a:spcPct val="100000"/>
              </a:lnSpc>
              <a:buNone/>
            </a:pPr>
            <a:endParaRPr lang="pl-PL" sz="800" b="1" dirty="0"/>
          </a:p>
          <a:p>
            <a:pPr marL="45719" indent="0" algn="just">
              <a:lnSpc>
                <a:spcPct val="100000"/>
              </a:lnSpc>
              <a:buNone/>
            </a:pPr>
            <a:endParaRPr lang="pl-PL" sz="1800" dirty="0"/>
          </a:p>
          <a:p>
            <a:pPr marL="45719" indent="0" algn="just">
              <a:buNone/>
            </a:pPr>
            <a:endParaRPr lang="pl-PL"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16</a:t>
            </a:fld>
            <a:endParaRPr lang="en-US" dirty="0"/>
          </a:p>
        </p:txBody>
      </p:sp>
      <p:sp>
        <p:nvSpPr>
          <p:cNvPr id="6" name="Tytuł 5"/>
          <p:cNvSpPr>
            <a:spLocks noGrp="1"/>
          </p:cNvSpPr>
          <p:nvPr>
            <p:ph type="title"/>
          </p:nvPr>
        </p:nvSpPr>
        <p:spPr/>
        <p:txBody>
          <a:bodyPr/>
          <a:lstStyle/>
          <a:p>
            <a:pPr marL="45719" indent="0"/>
            <a:r>
              <a:rPr lang="pl-PL" dirty="0"/>
              <a:t>Analiza STÓP ZWROTU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7" y="4126016"/>
            <a:ext cx="5704266" cy="233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581" y="2452970"/>
            <a:ext cx="5674903" cy="401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Łącznik prosty ze strzałką 11"/>
          <p:cNvCxnSpPr/>
          <p:nvPr/>
        </p:nvCxnSpPr>
        <p:spPr>
          <a:xfrm flipH="1">
            <a:off x="958645" y="2654710"/>
            <a:ext cx="5471652" cy="25072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781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lnSpc>
                <a:spcPct val="100000"/>
              </a:lnSpc>
              <a:buNone/>
            </a:pPr>
            <a:r>
              <a:rPr lang="pl-PL" sz="1800" dirty="0" smtClean="0"/>
              <a:t>Strona </a:t>
            </a:r>
            <a:r>
              <a:rPr lang="pl-PL" sz="1800" dirty="0">
                <a:hlinkClick r:id="rId2"/>
              </a:rPr>
              <a:t>https</a:t>
            </a:r>
            <a:r>
              <a:rPr lang="pl-PL" sz="1800" dirty="0" smtClean="0">
                <a:hlinkClick r:id="rId2"/>
              </a:rPr>
              <a:t>://analizy.pl</a:t>
            </a:r>
            <a:endParaRPr lang="pl-PL" sz="1800" dirty="0"/>
          </a:p>
          <a:p>
            <a:pPr marL="45719" indent="0" algn="just">
              <a:lnSpc>
                <a:spcPct val="100000"/>
              </a:lnSpc>
              <a:buNone/>
            </a:pPr>
            <a:endParaRPr lang="pl-PL" sz="800" b="1" dirty="0"/>
          </a:p>
          <a:p>
            <a:pPr marL="45719" indent="0" algn="just">
              <a:lnSpc>
                <a:spcPct val="100000"/>
              </a:lnSpc>
              <a:buNone/>
            </a:pPr>
            <a:endParaRPr lang="pl-PL" sz="1800" dirty="0" smtClean="0"/>
          </a:p>
          <a:p>
            <a:pPr marL="45719" indent="0" algn="just">
              <a:lnSpc>
                <a:spcPct val="100000"/>
              </a:lnSpc>
              <a:buNone/>
            </a:pPr>
            <a:endParaRPr lang="pl-PL" sz="1800" dirty="0"/>
          </a:p>
          <a:p>
            <a:pPr marL="45719" indent="0" algn="just">
              <a:buNone/>
            </a:pPr>
            <a:endParaRPr lang="pl-PL"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17</a:t>
            </a:fld>
            <a:endParaRPr lang="en-US" dirty="0"/>
          </a:p>
        </p:txBody>
      </p:sp>
      <p:sp>
        <p:nvSpPr>
          <p:cNvPr id="6" name="Tytuł 5"/>
          <p:cNvSpPr>
            <a:spLocks noGrp="1"/>
          </p:cNvSpPr>
          <p:nvPr>
            <p:ph type="title"/>
          </p:nvPr>
        </p:nvSpPr>
        <p:spPr/>
        <p:txBody>
          <a:bodyPr/>
          <a:lstStyle/>
          <a:p>
            <a:pPr marL="45719" indent="0"/>
            <a:r>
              <a:rPr lang="pl-PL" dirty="0"/>
              <a:t>Analiza STÓP ZWROTU</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266" y="1696526"/>
            <a:ext cx="64389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48" y="5090499"/>
            <a:ext cx="88677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Łącznik prosty ze strzałką 3"/>
          <p:cNvCxnSpPr/>
          <p:nvPr/>
        </p:nvCxnSpPr>
        <p:spPr>
          <a:xfrm flipV="1">
            <a:off x="1401097" y="2551472"/>
            <a:ext cx="4247535" cy="318565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749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207748" y="1650833"/>
                <a:ext cx="11774986" cy="4880596"/>
              </a:xfrm>
            </p:spPr>
            <p:txBody>
              <a:bodyPr>
                <a:noAutofit/>
              </a:bodyPr>
              <a:lstStyle/>
              <a:p>
                <a:pPr marL="0" indent="0" algn="just">
                  <a:buNone/>
                </a:pPr>
                <a:r>
                  <a:rPr lang="pl-PL" sz="2400" dirty="0" smtClean="0"/>
                  <a:t>Oprócz </a:t>
                </a:r>
                <a:r>
                  <a:rPr lang="pl-PL" sz="2400" dirty="0"/>
                  <a:t>oczekiwanej stopy zwrotu inwestycji w analizowanym </a:t>
                </a:r>
                <a:r>
                  <a:rPr lang="pl-PL" sz="2400" dirty="0" smtClean="0"/>
                  <a:t>okresie (oznaczonej </a:t>
                </a:r>
                <a14:m>
                  <m:oMath xmlns:m="http://schemas.openxmlformats.org/officeDocument/2006/math">
                    <m:sSub>
                      <m:sSubPr>
                        <m:ctrlPr>
                          <a:rPr lang="pl-PL" sz="2800" i="1" smtClean="0">
                            <a:latin typeface="Cambria Math"/>
                          </a:rPr>
                        </m:ctrlPr>
                      </m:sSubPr>
                      <m:e>
                        <m:r>
                          <a:rPr lang="pl-PL" sz="2800" b="0" i="1" smtClean="0">
                            <a:latin typeface="Cambria Math"/>
                          </a:rPr>
                          <m:t>𝑅</m:t>
                        </m:r>
                      </m:e>
                      <m:sub>
                        <m:r>
                          <a:rPr lang="pl-PL" sz="2800" b="0" i="1" smtClean="0">
                            <a:latin typeface="Cambria Math"/>
                          </a:rPr>
                          <m:t>𝑝</m:t>
                        </m:r>
                      </m:sub>
                    </m:sSub>
                  </m:oMath>
                </a14:m>
                <a:r>
                  <a:rPr lang="pl-PL" sz="2400" dirty="0" smtClean="0"/>
                  <a:t>) wyznaczane są również:</a:t>
                </a:r>
              </a:p>
              <a:p>
                <a:pPr marL="0" indent="0" algn="just">
                  <a:buNone/>
                </a:pPr>
                <a14:m>
                  <m:oMath xmlns:m="http://schemas.openxmlformats.org/officeDocument/2006/math">
                    <m:sSub>
                      <m:sSubPr>
                        <m:ctrlPr>
                          <a:rPr lang="pl-PL" sz="2800" i="1">
                            <a:latin typeface="Cambria Math"/>
                          </a:rPr>
                        </m:ctrlPr>
                      </m:sSubPr>
                      <m:e>
                        <m:r>
                          <a:rPr lang="pl-PL" sz="2800" i="1">
                            <a:latin typeface="Cambria Math"/>
                          </a:rPr>
                          <m:t>𝑅</m:t>
                        </m:r>
                      </m:e>
                      <m:sub>
                        <m:r>
                          <a:rPr lang="pl-PL" sz="2800" i="1">
                            <a:latin typeface="Cambria Math"/>
                          </a:rPr>
                          <m:t>𝑓</m:t>
                        </m:r>
                      </m:sub>
                    </m:sSub>
                  </m:oMath>
                </a14:m>
                <a:r>
                  <a:rPr lang="pl-PL" sz="2400" dirty="0"/>
                  <a:t>  – oczekiwana stopa wolna od </a:t>
                </a:r>
                <a:r>
                  <a:rPr lang="pl-PL" sz="2400" dirty="0" smtClean="0"/>
                  <a:t>ryzyka, </a:t>
                </a:r>
                <a:endParaRPr lang="pl-PL" sz="2400" dirty="0"/>
              </a:p>
              <a:p>
                <a:pPr marL="900113" indent="-900113" algn="just">
                  <a:buNone/>
                </a:pPr>
                <a14:m>
                  <m:oMath xmlns:m="http://schemas.openxmlformats.org/officeDocument/2006/math">
                    <m:sSub>
                      <m:sSubPr>
                        <m:ctrlPr>
                          <a:rPr lang="pl-PL" sz="2800" i="1" smtClean="0">
                            <a:latin typeface="Cambria Math"/>
                          </a:rPr>
                        </m:ctrlPr>
                      </m:sSubPr>
                      <m:e>
                        <m:r>
                          <a:rPr lang="pl-PL" sz="2800" i="1">
                            <a:latin typeface="Cambria Math"/>
                          </a:rPr>
                          <m:t>𝑅</m:t>
                        </m:r>
                      </m:e>
                      <m:sub>
                        <m:r>
                          <a:rPr lang="pl-PL" sz="2800" b="0" i="1" smtClean="0">
                            <a:latin typeface="Cambria Math"/>
                          </a:rPr>
                          <m:t>𝑀</m:t>
                        </m:r>
                      </m:sub>
                    </m:sSub>
                  </m:oMath>
                </a14:m>
                <a:r>
                  <a:rPr lang="pl-PL" sz="2400" dirty="0" smtClean="0"/>
                  <a:t> – </a:t>
                </a:r>
                <a:r>
                  <a:rPr lang="pl-PL" sz="2400" dirty="0"/>
                  <a:t>oczekiwana stopa zwrotu z punktu odniesienia </a:t>
                </a:r>
                <a:endParaRPr lang="pl-PL" sz="2400" dirty="0" smtClean="0"/>
              </a:p>
              <a:p>
                <a:pPr marL="900113" indent="-900113" algn="just">
                  <a:buNone/>
                </a:pPr>
                <a:r>
                  <a:rPr lang="pl-PL" sz="2400" dirty="0"/>
                  <a:t>	</a:t>
                </a:r>
                <a14:m>
                  <m:oMath xmlns:m="http://schemas.openxmlformats.org/officeDocument/2006/math">
                    <m:d>
                      <m:dPr>
                        <m:begChr m:val="["/>
                        <m:endChr m:val="]"/>
                        <m:ctrlPr>
                          <a:rPr lang="pl-PL" sz="2400" i="1" dirty="0" smtClean="0">
                            <a:latin typeface="Cambria Math"/>
                          </a:rPr>
                        </m:ctrlPr>
                      </m:dPr>
                      <m:e>
                        <m:r>
                          <a:rPr lang="pl-PL" sz="2400" i="1" dirty="0" smtClean="0">
                            <a:latin typeface="Cambria Math"/>
                            <a:ea typeface="Cambria Math"/>
                          </a:rPr>
                          <m:t>→</m:t>
                        </m:r>
                        <m:r>
                          <m:rPr>
                            <m:nor/>
                          </m:rPr>
                          <a:rPr lang="pl-PL" sz="2400" b="0" i="0" dirty="0" smtClean="0">
                            <a:latin typeface="Cambria Math"/>
                            <a:ea typeface="Cambria Math"/>
                          </a:rPr>
                          <m:t>czyli</m:t>
                        </m:r>
                        <m:r>
                          <m:rPr>
                            <m:nor/>
                          </m:rPr>
                          <a:rPr lang="pl-PL" sz="2400" b="0" i="0" dirty="0" smtClean="0">
                            <a:latin typeface="Cambria Math"/>
                            <a:ea typeface="Cambria Math"/>
                          </a:rPr>
                          <m:t> </m:t>
                        </m:r>
                        <m:r>
                          <m:rPr>
                            <m:nor/>
                          </m:rPr>
                          <a:rPr lang="pl-PL" sz="2400" i="0" dirty="0">
                            <a:latin typeface="Cambria Math"/>
                          </a:rPr>
                          <m:t>rynku</m:t>
                        </m:r>
                        <m:r>
                          <m:rPr>
                            <m:nor/>
                          </m:rPr>
                          <a:rPr lang="pl-PL" sz="2400" i="0" dirty="0">
                            <a:latin typeface="Cambria Math"/>
                          </a:rPr>
                          <m:t> (</m:t>
                        </m:r>
                        <m:r>
                          <m:rPr>
                            <m:nor/>
                          </m:rPr>
                          <a:rPr lang="pl-PL" sz="2400" b="0" i="0" dirty="0" smtClean="0">
                            <a:latin typeface="Cambria Math"/>
                          </a:rPr>
                          <m:t>opisanego</m:t>
                        </m:r>
                        <m:r>
                          <m:rPr>
                            <m:nor/>
                          </m:rPr>
                          <a:rPr lang="pl-PL" sz="2400" b="0" i="0" dirty="0" smtClean="0">
                            <a:latin typeface="Cambria Math"/>
                          </a:rPr>
                          <m:t> </m:t>
                        </m:r>
                        <m:r>
                          <m:rPr>
                            <m:nor/>
                          </m:rPr>
                          <a:rPr lang="pl-PL" sz="2400" b="0" i="0" dirty="0" smtClean="0">
                            <a:latin typeface="Cambria Math"/>
                          </a:rPr>
                          <m:t>przez</m:t>
                        </m:r>
                        <m:r>
                          <m:rPr>
                            <m:nor/>
                          </m:rPr>
                          <a:rPr lang="pl-PL" sz="2400" b="0" i="0" dirty="0" smtClean="0">
                            <a:latin typeface="Cambria Math"/>
                          </a:rPr>
                          <m:t> </m:t>
                        </m:r>
                        <m:r>
                          <m:rPr>
                            <m:nor/>
                          </m:rPr>
                          <a:rPr lang="pl-PL" sz="2400" i="0" dirty="0">
                            <a:latin typeface="Cambria Math"/>
                          </a:rPr>
                          <m:t>benchmark</m:t>
                        </m:r>
                        <m:r>
                          <m:rPr>
                            <m:nor/>
                          </m:rPr>
                          <a:rPr lang="pl-PL" sz="2400" i="0" dirty="0">
                            <a:latin typeface="Cambria Math"/>
                          </a:rPr>
                          <m:t>, </m:t>
                        </m:r>
                        <m:r>
                          <m:rPr>
                            <m:nor/>
                          </m:rPr>
                          <a:rPr lang="pl-PL" sz="2400" i="0" dirty="0">
                            <a:latin typeface="Cambria Math"/>
                          </a:rPr>
                          <m:t>indeks</m:t>
                        </m:r>
                        <m:r>
                          <m:rPr>
                            <m:nor/>
                          </m:rPr>
                          <a:rPr lang="pl-PL" sz="2400" i="0" dirty="0">
                            <a:latin typeface="Cambria Math"/>
                          </a:rPr>
                          <m:t> </m:t>
                        </m:r>
                        <m:r>
                          <m:rPr>
                            <m:nor/>
                          </m:rPr>
                          <a:rPr lang="pl-PL" sz="2400" i="0" dirty="0">
                            <a:latin typeface="Cambria Math"/>
                          </a:rPr>
                          <m:t>gie</m:t>
                        </m:r>
                        <m:r>
                          <m:rPr>
                            <m:nor/>
                          </m:rPr>
                          <a:rPr lang="pl-PL" sz="2400" i="0" dirty="0">
                            <a:latin typeface="Cambria Math"/>
                          </a:rPr>
                          <m:t>ł</m:t>
                        </m:r>
                        <m:r>
                          <m:rPr>
                            <m:nor/>
                          </m:rPr>
                          <a:rPr lang="pl-PL" sz="2400" i="0" dirty="0">
                            <a:latin typeface="Cambria Math"/>
                          </a:rPr>
                          <m:t>dowy</m:t>
                        </m:r>
                        <m:r>
                          <m:rPr>
                            <m:nor/>
                          </m:rPr>
                          <a:rPr lang="pl-PL" sz="2400" b="0" i="0" dirty="0" smtClean="0">
                            <a:latin typeface="Cambria Math"/>
                          </a:rPr>
                          <m:t> </m:t>
                        </m:r>
                        <m:r>
                          <m:rPr>
                            <m:nor/>
                          </m:rPr>
                          <a:rPr lang="pl-PL" sz="2400" b="0" i="0" dirty="0" smtClean="0">
                            <a:latin typeface="Cambria Math"/>
                          </a:rPr>
                          <m:t>itp</m:t>
                        </m:r>
                        <m:r>
                          <m:rPr>
                            <m:nor/>
                          </m:rPr>
                          <a:rPr lang="pl-PL" sz="2400" b="0" i="0" dirty="0" smtClean="0">
                            <a:latin typeface="Cambria Math"/>
                          </a:rPr>
                          <m:t>.</m:t>
                        </m:r>
                        <m:r>
                          <a:rPr lang="pl-PL" sz="2400" b="0" i="1" dirty="0" smtClean="0">
                            <a:latin typeface="Cambria Math"/>
                          </a:rPr>
                          <m:t>)</m:t>
                        </m:r>
                      </m:e>
                    </m:d>
                  </m:oMath>
                </a14:m>
                <a:endParaRPr lang="pl-PL" sz="2400" dirty="0" smtClean="0"/>
              </a:p>
              <a:p>
                <a:pPr marL="45719" indent="0" algn="just">
                  <a:buNone/>
                </a:pPr>
                <a14:m>
                  <m:oMath xmlns:m="http://schemas.openxmlformats.org/officeDocument/2006/math">
                    <m:sSub>
                      <m:sSubPr>
                        <m:ctrlPr>
                          <a:rPr lang="pl-PL" sz="2800" i="1">
                            <a:latin typeface="Cambria Math"/>
                          </a:rPr>
                        </m:ctrlPr>
                      </m:sSubPr>
                      <m:e>
                        <m:r>
                          <a:rPr lang="pl-PL" sz="2800" i="1">
                            <a:latin typeface="Cambria Math"/>
                          </a:rPr>
                          <m:t>𝑅</m:t>
                        </m:r>
                      </m:e>
                      <m:sub>
                        <m:r>
                          <a:rPr lang="pl-PL" sz="2800" i="1">
                            <a:latin typeface="Cambria Math"/>
                          </a:rPr>
                          <m:t>𝑤</m:t>
                        </m:r>
                      </m:sub>
                    </m:sSub>
                  </m:oMath>
                </a14:m>
                <a:r>
                  <a:rPr lang="pl-PL" sz="2400" dirty="0"/>
                  <a:t>  – wzorcowa stopa </a:t>
                </a:r>
                <a:r>
                  <a:rPr lang="pl-PL" sz="2400" dirty="0" smtClean="0"/>
                  <a:t>zwrotu</a:t>
                </a: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207748" y="1650833"/>
                <a:ext cx="11774986" cy="4880596"/>
              </a:xfrm>
              <a:blipFill rotWithShape="1">
                <a:blip r:embed="rId2"/>
                <a:stretch>
                  <a:fillRect l="-776" r="-828"/>
                </a:stretch>
              </a:blipFill>
            </p:spPr>
            <p:txBody>
              <a:bodyPr/>
              <a:lstStyle/>
              <a:p>
                <a:r>
                  <a:rPr lang="pl-PL">
                    <a:noFill/>
                  </a:rPr>
                  <a:t> </a:t>
                </a:r>
              </a:p>
            </p:txBody>
          </p:sp>
        </mc:Fallback>
      </mc:AlternateContent>
      <p:sp>
        <p:nvSpPr>
          <p:cNvPr id="5" name="Symbol zastępczy numeru slajdu 4"/>
          <p:cNvSpPr>
            <a:spLocks noGrp="1"/>
          </p:cNvSpPr>
          <p:nvPr>
            <p:ph type="sldNum" sz="quarter" idx="12"/>
          </p:nvPr>
        </p:nvSpPr>
        <p:spPr/>
        <p:txBody>
          <a:bodyPr/>
          <a:lstStyle/>
          <a:p>
            <a:fld id="{F7886C9C-DC18-4195-8FD5-A50AA931D419}" type="slidenum">
              <a:rPr lang="en-US" smtClean="0"/>
              <a:pPr/>
              <a:t>18</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4214834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nSpc>
                <a:spcPct val="100000"/>
              </a:lnSpc>
              <a:buNone/>
            </a:pPr>
            <a:r>
              <a:rPr lang="pl-PL" sz="2400" b="1" dirty="0" smtClean="0"/>
              <a:t>Stopa wolna od ryzyka?</a:t>
            </a:r>
            <a:endParaRPr lang="pl-PL" sz="2400" b="1" dirty="0"/>
          </a:p>
          <a:p>
            <a:pPr marL="45719" indent="0" algn="just">
              <a:buNone/>
            </a:pPr>
            <a:r>
              <a:rPr lang="pl-PL" sz="2400" dirty="0"/>
              <a:t>Stopa wolna od ryzyka jest to stopa zwrotu z instrumentów finansowych z zerowym ryzykiem. Mówi nam ona o tym jaki jest minimalny zysk, który można uzyskać poprzez inwestowanie w instrumenty finansowe bez ryzyka niewykonania zobowiązań. Zarówno zwrot pierwotnego kapitału i płatności odsetek są całkowicie pewne.</a:t>
            </a:r>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19</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3737749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xmlns="" id="{7A6A15E4-7F4B-40CE-B4D7-EFCCF3910AA1}"/>
              </a:ext>
            </a:extLst>
          </p:cNvPr>
          <p:cNvSpPr>
            <a:spLocks noGrp="1"/>
          </p:cNvSpPr>
          <p:nvPr>
            <p:ph idx="1"/>
          </p:nvPr>
        </p:nvSpPr>
        <p:spPr>
          <a:xfrm>
            <a:off x="507999" y="2182761"/>
            <a:ext cx="11210524" cy="3943718"/>
          </a:xfrm>
        </p:spPr>
        <p:txBody>
          <a:bodyPr>
            <a:normAutofit/>
          </a:bodyPr>
          <a:lstStyle/>
          <a:p>
            <a:pPr marL="45719" indent="0" algn="ctr">
              <a:buNone/>
            </a:pPr>
            <a:r>
              <a:rPr lang="pl-PL" sz="2800" b="1" dirty="0"/>
              <a:t>dr </a:t>
            </a:r>
            <a:r>
              <a:rPr lang="pl-PL" sz="2800" b="1" dirty="0" smtClean="0"/>
              <a:t>Magdalena Homa</a:t>
            </a:r>
            <a:endParaRPr lang="pl-PL" sz="2800" b="1" dirty="0"/>
          </a:p>
          <a:p>
            <a:pPr marL="45719" indent="0" algn="ctr">
              <a:buNone/>
            </a:pPr>
            <a:r>
              <a:rPr lang="pl-PL" sz="2800" dirty="0"/>
              <a:t>Zakład Statystyki i Badań Operacyjnych</a:t>
            </a:r>
          </a:p>
          <a:p>
            <a:pPr marL="45719" indent="0" algn="ctr">
              <a:buNone/>
            </a:pPr>
            <a:r>
              <a:rPr lang="pl-PL" sz="2800" dirty="0"/>
              <a:t>Pokój 211A</a:t>
            </a:r>
          </a:p>
          <a:p>
            <a:pPr marL="45719" indent="0" algn="ctr">
              <a:buNone/>
            </a:pPr>
            <a:r>
              <a:rPr lang="pl-PL" sz="2800" dirty="0"/>
              <a:t>e-mail: </a:t>
            </a:r>
            <a:r>
              <a:rPr lang="pl-PL" sz="2800" dirty="0" smtClean="0">
                <a:hlinkClick r:id="rId2"/>
              </a:rPr>
              <a:t>magdalena.homa@uwr.edu.pl</a:t>
            </a:r>
            <a:endParaRPr lang="pl-PL" sz="2800" dirty="0" smtClean="0"/>
          </a:p>
          <a:p>
            <a:pPr marL="45719" indent="0" algn="ctr">
              <a:buNone/>
            </a:pPr>
            <a:r>
              <a:rPr lang="pl-PL" sz="2800" dirty="0" smtClean="0"/>
              <a:t>Aktualne informacje o konsultacjach na stronie wydziału</a:t>
            </a:r>
            <a:endParaRPr lang="pl-PL" sz="2800" dirty="0"/>
          </a:p>
        </p:txBody>
      </p:sp>
      <p:sp>
        <p:nvSpPr>
          <p:cNvPr id="3" name="Symbol zastępczy stopki 2">
            <a:extLst>
              <a:ext uri="{FF2B5EF4-FFF2-40B4-BE49-F238E27FC236}">
                <a16:creationId xmlns:a16="http://schemas.microsoft.com/office/drawing/2014/main" xmlns="" id="{4D487C4D-790F-490F-9BA4-95CB68025D2C}"/>
              </a:ext>
            </a:extLst>
          </p:cNvPr>
          <p:cNvSpPr>
            <a:spLocks noGrp="1"/>
          </p:cNvSpPr>
          <p:nvPr>
            <p:ph type="ftr" sz="quarter" idx="11"/>
          </p:nvPr>
        </p:nvSpPr>
        <p:spPr/>
        <p:txBody>
          <a:bodyPr/>
          <a:lstStyle/>
          <a:p>
            <a:endParaRPr lang="en-US"/>
          </a:p>
        </p:txBody>
      </p:sp>
      <p:sp>
        <p:nvSpPr>
          <p:cNvPr id="4" name="Symbol zastępczy numeru slajdu 3">
            <a:extLst>
              <a:ext uri="{FF2B5EF4-FFF2-40B4-BE49-F238E27FC236}">
                <a16:creationId xmlns:a16="http://schemas.microsoft.com/office/drawing/2014/main" xmlns="" id="{7063F9B4-05AE-41E8-8AE8-1721F3F47F7A}"/>
              </a:ext>
            </a:extLst>
          </p:cNvPr>
          <p:cNvSpPr>
            <a:spLocks noGrp="1"/>
          </p:cNvSpPr>
          <p:nvPr>
            <p:ph type="sldNum" sz="quarter" idx="12"/>
          </p:nvPr>
        </p:nvSpPr>
        <p:spPr/>
        <p:txBody>
          <a:bodyPr/>
          <a:lstStyle/>
          <a:p>
            <a:fld id="{F7886C9C-DC18-4195-8FD5-A50AA931D419}" type="slidenum">
              <a:rPr lang="en-US" smtClean="0"/>
              <a:pPr/>
              <a:t>2</a:t>
            </a:fld>
            <a:endParaRPr lang="en-US"/>
          </a:p>
        </p:txBody>
      </p:sp>
    </p:spTree>
    <p:extLst>
      <p:ext uri="{BB962C8B-B14F-4D97-AF65-F5344CB8AC3E}">
        <p14:creationId xmlns:p14="http://schemas.microsoft.com/office/powerpoint/2010/main" val="3267711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a:t>Stopa wolna od ryzyka może być określona jako stopa zwrotu z inwestycji w </a:t>
            </a:r>
            <a:r>
              <a:rPr lang="pl-PL" sz="2400" dirty="0" smtClean="0"/>
              <a:t>papiery emitowane </a:t>
            </a:r>
            <a:r>
              <a:rPr lang="pl-PL" sz="2400" dirty="0"/>
              <a:t>przez </a:t>
            </a:r>
            <a:r>
              <a:rPr lang="pl-PL" sz="2400" dirty="0" smtClean="0"/>
              <a:t>rząd danego </a:t>
            </a:r>
            <a:r>
              <a:rPr lang="pl-PL" sz="2400" dirty="0"/>
              <a:t>państwa, najczęściej </a:t>
            </a:r>
            <a:r>
              <a:rPr lang="pl-PL" sz="2400" dirty="0" smtClean="0"/>
              <a:t>są to:</a:t>
            </a:r>
          </a:p>
          <a:p>
            <a:pPr marL="530225" indent="-354013" algn="just">
              <a:buClr>
                <a:schemeClr val="tx2"/>
              </a:buClr>
              <a:buFont typeface="Wingdings" panose="05000000000000000000" pitchFamily="2" charset="2"/>
              <a:buChar char="Ø"/>
            </a:pPr>
            <a:r>
              <a:rPr lang="pl-PL" sz="2400" dirty="0" smtClean="0"/>
              <a:t>obligacje</a:t>
            </a:r>
            <a:r>
              <a:rPr lang="pl-PL" sz="2400" dirty="0"/>
              <a:t>,</a:t>
            </a:r>
            <a:endParaRPr lang="pl-PL" sz="2400" dirty="0" smtClean="0"/>
          </a:p>
          <a:p>
            <a:pPr marL="530225" indent="-354013" algn="just">
              <a:buClr>
                <a:schemeClr val="tx2"/>
              </a:buClr>
              <a:buFont typeface="Wingdings" panose="05000000000000000000" pitchFamily="2" charset="2"/>
              <a:buChar char="Ø"/>
            </a:pPr>
            <a:r>
              <a:rPr lang="pl-PL" sz="2400" dirty="0" smtClean="0"/>
              <a:t>bony skarbowe, </a:t>
            </a:r>
          </a:p>
          <a:p>
            <a:pPr marL="45719" indent="0" algn="just">
              <a:buNone/>
            </a:pPr>
            <a:r>
              <a:rPr lang="pl-PL" sz="2400" dirty="0" smtClean="0"/>
              <a:t>bowiem </a:t>
            </a:r>
            <a:r>
              <a:rPr lang="pl-PL" sz="2400" dirty="0"/>
              <a:t>państwo w założeniu nie może być niewypłacalne</a:t>
            </a:r>
            <a:r>
              <a:rPr lang="pl-PL" sz="2400" dirty="0" smtClean="0"/>
              <a:t>.</a:t>
            </a:r>
            <a:endParaRPr lang="pl-PL" sz="2400" dirty="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20</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2252356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Dla </a:t>
            </a:r>
            <a:r>
              <a:rPr lang="pl-PL" sz="2400" dirty="0"/>
              <a:t>instrumentów finansowych </a:t>
            </a:r>
            <a:r>
              <a:rPr lang="pl-PL" sz="2400" b="1" dirty="0"/>
              <a:t>krótkoterminowych</a:t>
            </a:r>
            <a:r>
              <a:rPr lang="pl-PL" sz="2400" dirty="0"/>
              <a:t> za stopę wolną od ryzyka przyjmuje się najczęściej stopę zwrotu 13-tygodniowych bonów skarbowych.</a:t>
            </a:r>
          </a:p>
          <a:p>
            <a:pPr marL="45719" indent="0" algn="just">
              <a:buNone/>
            </a:pPr>
            <a:r>
              <a:rPr lang="pl-PL" sz="2400" dirty="0"/>
              <a:t>W przypadku inwestycji </a:t>
            </a:r>
            <a:r>
              <a:rPr lang="pl-PL" sz="2400" b="1" dirty="0"/>
              <a:t>średnioterminowych</a:t>
            </a:r>
            <a:r>
              <a:rPr lang="pl-PL" sz="2400" dirty="0"/>
              <a:t> (do 5 lat) przyjmuje się jako stopę wolną od ryzyka średnią rentowność 52-tygodniowych bonów </a:t>
            </a:r>
            <a:r>
              <a:rPr lang="pl-PL" sz="2400" dirty="0" smtClean="0"/>
              <a:t>skarbowych.</a:t>
            </a:r>
          </a:p>
          <a:p>
            <a:pPr marL="45719" indent="0" algn="just">
              <a:buNone/>
            </a:pPr>
            <a:r>
              <a:rPr lang="pl-PL" sz="2400" dirty="0"/>
              <a:t>D</a:t>
            </a:r>
            <a:r>
              <a:rPr lang="pl-PL" sz="2400" dirty="0" smtClean="0"/>
              <a:t>la </a:t>
            </a:r>
            <a:r>
              <a:rPr lang="pl-PL" sz="2400" b="1" dirty="0"/>
              <a:t>długoterminowych</a:t>
            </a:r>
            <a:r>
              <a:rPr lang="pl-PL" sz="2400" dirty="0"/>
              <a:t> </a:t>
            </a:r>
            <a:r>
              <a:rPr lang="pl-PL" sz="2400" dirty="0" smtClean="0"/>
              <a:t>natomiast stopę </a:t>
            </a:r>
            <a:r>
              <a:rPr lang="pl-PL" sz="2400" dirty="0"/>
              <a:t>zwrotu z długoterminowych obligacji emitowanych przez </a:t>
            </a:r>
            <a:r>
              <a:rPr lang="pl-PL" sz="2400" dirty="0" smtClean="0"/>
              <a:t>skarb państwa </a:t>
            </a:r>
            <a:r>
              <a:rPr lang="pl-PL" sz="2400" dirty="0"/>
              <a:t>(rentowność obligacji</a:t>
            </a:r>
            <a:r>
              <a:rPr lang="pl-PL" sz="2400" dirty="0" smtClean="0"/>
              <a:t>).</a:t>
            </a: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21</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428716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F7886C9C-DC18-4195-8FD5-A50AA931D419}" type="slidenum">
              <a:rPr lang="en-US" smtClean="0"/>
              <a:pPr/>
              <a:t>22</a:t>
            </a:fld>
            <a:endParaRPr lang="en-US"/>
          </a:p>
        </p:txBody>
      </p:sp>
      <p:sp>
        <p:nvSpPr>
          <p:cNvPr id="5" name="Tytuł 4"/>
          <p:cNvSpPr>
            <a:spLocks noGrp="1"/>
          </p:cNvSpPr>
          <p:nvPr>
            <p:ph type="title"/>
          </p:nvPr>
        </p:nvSpPr>
        <p:spPr/>
        <p:txBody>
          <a:bodyPr/>
          <a:lstStyle/>
          <a:p>
            <a:endParaRPr lang="pl-P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892" y="1711112"/>
            <a:ext cx="6582850" cy="491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815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W związku z brakiem notowań bonów skarbowych konieczne jest zastąpienie ich stopy zwrotu w inwestycjach krótko i średnioterminowych. Można zamiennie stosować:</a:t>
            </a:r>
          </a:p>
          <a:p>
            <a:pPr marL="530225" indent="-484188" algn="just">
              <a:buClr>
                <a:schemeClr val="tx2"/>
              </a:buClr>
              <a:buFont typeface="Wingdings" panose="05000000000000000000" pitchFamily="2" charset="2"/>
              <a:buChar char="Ø"/>
            </a:pPr>
            <a:r>
              <a:rPr lang="pl-PL" sz="2400" dirty="0" smtClean="0"/>
              <a:t>stopy procentowe (</a:t>
            </a:r>
            <a:r>
              <a:rPr lang="pl-PL" sz="2400" b="1" dirty="0" smtClean="0"/>
              <a:t>WIBOR</a:t>
            </a:r>
            <a:r>
              <a:rPr lang="pl-PL" sz="2400" dirty="0" smtClean="0"/>
              <a:t>),</a:t>
            </a:r>
          </a:p>
          <a:p>
            <a:pPr marL="530225" indent="-484188" algn="just">
              <a:buClr>
                <a:schemeClr val="tx2"/>
              </a:buClr>
              <a:buFont typeface="Wingdings" panose="05000000000000000000" pitchFamily="2" charset="2"/>
              <a:buChar char="Ø"/>
            </a:pPr>
            <a:r>
              <a:rPr lang="pl-PL" sz="2400" b="1" dirty="0" err="1" smtClean="0"/>
              <a:t>TBSP.Index</a:t>
            </a:r>
            <a:r>
              <a:rPr lang="pl-PL" sz="2400" dirty="0" smtClean="0"/>
              <a:t> </a:t>
            </a:r>
            <a:r>
              <a:rPr lang="pl-PL" sz="2400" dirty="0"/>
              <a:t>czyli indeks giełdowy dla obligacji skarbowych na rynku </a:t>
            </a:r>
            <a:r>
              <a:rPr lang="pl-PL" sz="2400" dirty="0" err="1"/>
              <a:t>Treasury</a:t>
            </a:r>
            <a:r>
              <a:rPr lang="pl-PL" sz="2400" dirty="0"/>
              <a:t> </a:t>
            </a:r>
            <a:r>
              <a:rPr lang="pl-PL" sz="2400" dirty="0" err="1"/>
              <a:t>BondSpot</a:t>
            </a:r>
            <a:r>
              <a:rPr lang="pl-PL" sz="2400" dirty="0"/>
              <a:t> Poland, który publikowany jest od 16 lutego 2011 r.</a:t>
            </a:r>
          </a:p>
          <a:p>
            <a:pPr marL="45719" indent="0" algn="just">
              <a:buNone/>
            </a:pPr>
            <a:r>
              <a:rPr lang="pl-PL" sz="2400" dirty="0" smtClean="0"/>
              <a:t>dla długoterminowych jest to rentowność obligacji mierzona stopą: </a:t>
            </a:r>
            <a:r>
              <a:rPr lang="en-US" sz="2400" b="1" dirty="0"/>
              <a:t>10-Year Poland Bond Yield (10PLY.B</a:t>
            </a:r>
            <a:r>
              <a:rPr lang="en-US" sz="2400" b="1" dirty="0" smtClean="0"/>
              <a:t>)</a:t>
            </a:r>
            <a:r>
              <a:rPr lang="pl-PL" sz="2400" b="1" dirty="0" smtClean="0"/>
              <a:t>.</a:t>
            </a: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23</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593876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Ponieważ inwestycje są bardziej (przynajmniej teoretycznie</a:t>
                </a:r>
                <a:r>
                  <a:rPr lang="pl-PL" sz="2400" dirty="0"/>
                  <a:t>) </a:t>
                </a:r>
                <a:r>
                  <a:rPr lang="pl-PL" sz="2400" dirty="0" smtClean="0"/>
                  <a:t>ryzykowane, </a:t>
                </a:r>
                <a:r>
                  <a:rPr lang="pl-PL" sz="2400" dirty="0"/>
                  <a:t>dlatego </a:t>
                </a:r>
                <a:r>
                  <a:rPr lang="pl-PL" sz="2400" dirty="0" smtClean="0"/>
                  <a:t>stopa </a:t>
                </a:r>
                <a:r>
                  <a:rPr lang="pl-PL" sz="2400" dirty="0"/>
                  <a:t>zwrotu z </a:t>
                </a:r>
                <a:r>
                  <a:rPr lang="pl-PL" sz="2400" dirty="0" smtClean="0"/>
                  <a:t>inwestycji (</a:t>
                </a:r>
                <a14:m>
                  <m:oMath xmlns:m="http://schemas.openxmlformats.org/officeDocument/2006/math">
                    <m:sSub>
                      <m:sSubPr>
                        <m:ctrlPr>
                          <a:rPr lang="pl-PL" sz="2400" i="1">
                            <a:latin typeface="Cambria Math"/>
                          </a:rPr>
                        </m:ctrlPr>
                      </m:sSubPr>
                      <m:e>
                        <m:r>
                          <a:rPr lang="pl-PL" sz="2400" i="1">
                            <a:latin typeface="Cambria Math"/>
                          </a:rPr>
                          <m:t>𝑅</m:t>
                        </m:r>
                      </m:e>
                      <m:sub>
                        <m:r>
                          <a:rPr lang="pl-PL" sz="2400" i="1">
                            <a:latin typeface="Cambria Math"/>
                          </a:rPr>
                          <m:t>𝑝</m:t>
                        </m:r>
                      </m:sub>
                    </m:sSub>
                  </m:oMath>
                </a14:m>
                <a:r>
                  <a:rPr lang="pl-PL" sz="2400" dirty="0" smtClean="0"/>
                  <a:t>) powinna być większa </a:t>
                </a:r>
                <a:r>
                  <a:rPr lang="pl-PL" sz="2400" dirty="0"/>
                  <a:t>niż stopa wolna od </a:t>
                </a:r>
                <a:r>
                  <a:rPr lang="pl-PL" sz="2400" dirty="0" smtClean="0"/>
                  <a:t>ryzyka:</a:t>
                </a:r>
              </a:p>
              <a:p>
                <a:pPr marL="45719" indent="0" algn="just">
                  <a:buNone/>
                </a:pPr>
                <a:endParaRPr lang="pl-PL" sz="1000" dirty="0" smtClean="0"/>
              </a:p>
              <a:p>
                <a:pPr marL="45719" indent="0" algn="just">
                  <a:buNone/>
                </a:pPr>
                <a14:m>
                  <m:oMathPara xmlns:m="http://schemas.openxmlformats.org/officeDocument/2006/math">
                    <m:oMathParaPr>
                      <m:jc m:val="centerGroup"/>
                    </m:oMathParaPr>
                    <m:oMath xmlns:m="http://schemas.openxmlformats.org/officeDocument/2006/math">
                      <m:sSub>
                        <m:sSubPr>
                          <m:ctrlPr>
                            <a:rPr lang="pl-PL" sz="2400" i="1">
                              <a:latin typeface="Cambria Math"/>
                            </a:rPr>
                          </m:ctrlPr>
                        </m:sSubPr>
                        <m:e>
                          <m:r>
                            <a:rPr lang="pl-PL" sz="2400" i="1">
                              <a:latin typeface="Cambria Math"/>
                            </a:rPr>
                            <m:t>𝑅</m:t>
                          </m:r>
                        </m:e>
                        <m:sub>
                          <m:r>
                            <a:rPr lang="pl-PL" sz="2400" i="1">
                              <a:latin typeface="Cambria Math"/>
                            </a:rPr>
                            <m:t>𝑝</m:t>
                          </m:r>
                        </m:sub>
                      </m:sSub>
                      <m:r>
                        <a:rPr lang="pl-PL" sz="2400" i="1" dirty="0" smtClean="0">
                          <a:latin typeface="Cambria Math"/>
                        </a:rPr>
                        <m:t> = </m:t>
                      </m:r>
                      <m:r>
                        <a:rPr lang="pl-PL" sz="2400" i="1" dirty="0">
                          <a:latin typeface="Cambria Math"/>
                        </a:rPr>
                        <m:t>𝑠𝑡𝑜𝑝𝑎</m:t>
                      </m:r>
                      <m:r>
                        <a:rPr lang="pl-PL" sz="2400" b="0" i="1" dirty="0" smtClean="0">
                          <a:latin typeface="Cambria Math"/>
                        </a:rPr>
                        <m:t> </m:t>
                      </m:r>
                      <m:r>
                        <a:rPr lang="pl-PL" sz="2400" i="1" dirty="0">
                          <a:latin typeface="Cambria Math"/>
                        </a:rPr>
                        <m:t>𝑤𝑜𝑙𝑛𝑎</m:t>
                      </m:r>
                      <m:r>
                        <a:rPr lang="pl-PL" sz="2400" b="0" i="1" dirty="0" smtClean="0">
                          <a:latin typeface="Cambria Math"/>
                        </a:rPr>
                        <m:t> </m:t>
                      </m:r>
                      <m:r>
                        <a:rPr lang="pl-PL" sz="2400" i="1" dirty="0">
                          <a:latin typeface="Cambria Math"/>
                        </a:rPr>
                        <m:t>𝑜𝑑</m:t>
                      </m:r>
                      <m:r>
                        <a:rPr lang="pl-PL" sz="2400" i="1" dirty="0">
                          <a:latin typeface="Cambria Math"/>
                        </a:rPr>
                        <m:t> </m:t>
                      </m:r>
                      <m:r>
                        <a:rPr lang="pl-PL" sz="2400" i="1" dirty="0" smtClean="0">
                          <a:latin typeface="Cambria Math"/>
                        </a:rPr>
                        <m:t>𝑟𝑦𝑧𝑦𝑘𝑎</m:t>
                      </m:r>
                      <m:r>
                        <a:rPr lang="pl-PL" sz="2400" i="1" dirty="0" smtClean="0">
                          <a:latin typeface="Cambria Math"/>
                        </a:rPr>
                        <m:t> + </m:t>
                      </m:r>
                      <m:r>
                        <a:rPr lang="pl-PL" sz="2400" i="1" dirty="0">
                          <a:latin typeface="Cambria Math"/>
                        </a:rPr>
                        <m:t>𝑝𝑟𝑒𝑚𝑖𝑎</m:t>
                      </m:r>
                      <m:r>
                        <a:rPr lang="pl-PL" sz="2400" i="1" dirty="0">
                          <a:latin typeface="Cambria Math"/>
                        </a:rPr>
                        <m:t> </m:t>
                      </m:r>
                      <m:r>
                        <a:rPr lang="pl-PL" sz="2400" i="1" dirty="0">
                          <a:latin typeface="Cambria Math"/>
                        </a:rPr>
                        <m:t>𝑧𝑎</m:t>
                      </m:r>
                      <m:r>
                        <a:rPr lang="pl-PL" sz="2400" i="1" dirty="0">
                          <a:latin typeface="Cambria Math"/>
                        </a:rPr>
                        <m:t> </m:t>
                      </m:r>
                      <m:r>
                        <a:rPr lang="pl-PL" sz="2400" i="1" dirty="0">
                          <a:latin typeface="Cambria Math"/>
                        </a:rPr>
                        <m:t>𝑟𝑦𝑧𝑦𝑘𝑜</m:t>
                      </m:r>
                      <m:r>
                        <a:rPr lang="pl-PL" sz="2400" i="1" dirty="0">
                          <a:latin typeface="Cambria Math"/>
                        </a:rPr>
                        <m:t> </m:t>
                      </m:r>
                      <m:d>
                        <m:dPr>
                          <m:ctrlPr>
                            <a:rPr lang="pl-PL" sz="2400" i="1" dirty="0" smtClean="0">
                              <a:latin typeface="Cambria Math"/>
                            </a:rPr>
                          </m:ctrlPr>
                        </m:dPr>
                        <m:e>
                          <m:r>
                            <a:rPr lang="pl-PL" sz="2400" i="1" dirty="0" smtClean="0">
                              <a:latin typeface="Cambria Math"/>
                            </a:rPr>
                            <m:t>𝑛𝑝</m:t>
                          </m:r>
                          <m:r>
                            <a:rPr lang="pl-PL" sz="2400" i="1" dirty="0" smtClean="0">
                              <a:latin typeface="Cambria Math"/>
                            </a:rPr>
                            <m:t>. </m:t>
                          </m:r>
                          <m:r>
                            <a:rPr lang="pl-PL" sz="2400" b="0" i="1" dirty="0" smtClean="0">
                              <a:latin typeface="Cambria Math"/>
                            </a:rPr>
                            <m:t>𝑤</m:t>
                          </m:r>
                          <m:r>
                            <a:rPr lang="pl-PL" sz="2400" b="0" i="1" dirty="0" smtClean="0">
                              <a:latin typeface="Cambria Math"/>
                            </a:rPr>
                            <m:t> </m:t>
                          </m:r>
                          <m:r>
                            <a:rPr lang="pl-PL" sz="2400" i="1" dirty="0" smtClean="0">
                              <a:latin typeface="Cambria Math"/>
                            </a:rPr>
                            <m:t>𝑎𝑘𝑐𝑗𝑒</m:t>
                          </m:r>
                        </m:e>
                      </m:d>
                      <m:r>
                        <a:rPr lang="pl-PL" sz="2400" b="0" i="1" dirty="0" smtClean="0">
                          <a:latin typeface="Cambria Math"/>
                        </a:rPr>
                        <m:t>=</m:t>
                      </m:r>
                      <m:sSub>
                        <m:sSubPr>
                          <m:ctrlPr>
                            <a:rPr lang="pl-PL" sz="2400" i="1">
                              <a:latin typeface="Cambria Math"/>
                            </a:rPr>
                          </m:ctrlPr>
                        </m:sSubPr>
                        <m:e>
                          <m:r>
                            <a:rPr lang="pl-PL" sz="2400" i="1">
                              <a:latin typeface="Cambria Math"/>
                            </a:rPr>
                            <m:t>𝑅</m:t>
                          </m:r>
                        </m:e>
                        <m:sub>
                          <m:r>
                            <a:rPr lang="pl-PL" sz="2400" b="0" i="1" smtClean="0">
                              <a:latin typeface="Cambria Math"/>
                            </a:rPr>
                            <m:t>𝑓</m:t>
                          </m:r>
                        </m:sub>
                      </m:sSub>
                      <m:r>
                        <a:rPr lang="pl-PL" sz="2400" b="0" i="1" smtClean="0">
                          <a:latin typeface="Cambria Math"/>
                        </a:rPr>
                        <m:t>+</m:t>
                      </m:r>
                      <m:r>
                        <a:rPr lang="pl-PL" sz="2400" b="0" i="1" smtClean="0">
                          <a:latin typeface="Cambria Math"/>
                        </a:rPr>
                        <m:t>𝐸𝑅𝑃</m:t>
                      </m:r>
                    </m:oMath>
                  </m:oMathPara>
                </a14:m>
                <a:endParaRPr lang="pl-PL" sz="2400" dirty="0" smtClean="0"/>
              </a:p>
              <a:p>
                <a:pPr marL="45719" indent="0" algn="just">
                  <a:buNone/>
                </a:pPr>
                <a:endParaRPr lang="pl-PL" sz="1000" dirty="0" smtClean="0"/>
              </a:p>
              <a:p>
                <a:pPr marL="45719" indent="0" algn="just">
                  <a:buNone/>
                </a:pPr>
                <a:r>
                  <a:rPr lang="pl-PL" sz="2400" dirty="0" smtClean="0"/>
                  <a:t>Premia </a:t>
                </a:r>
                <a:r>
                  <a:rPr lang="pl-PL" sz="2400" dirty="0"/>
                  <a:t>za ryzyko akcji </a:t>
                </a:r>
                <a:r>
                  <a:rPr lang="pl-PL" sz="2400" b="1" dirty="0" smtClean="0"/>
                  <a:t>ERP</a:t>
                </a:r>
                <a:r>
                  <a:rPr lang="pl-PL" sz="2400" dirty="0" smtClean="0"/>
                  <a:t> </a:t>
                </a:r>
                <a:r>
                  <a:rPr lang="pl-PL" sz="2400" dirty="0"/>
                  <a:t>jest nadwyżkową częścią całkowitej oczekiwanej stopy zwrotu nad stopę zwrotu z aktywów wolnych od ryzyka.</a:t>
                </a:r>
              </a:p>
              <a:p>
                <a:pPr marL="45719" indent="0" algn="just">
                  <a:buNone/>
                </a:pPr>
                <a:endParaRPr lang="pl-PL" sz="2400" dirty="0" smtClean="0"/>
              </a:p>
              <a:p>
                <a:pPr marL="45719" indent="0" algn="just">
                  <a:buNone/>
                </a:pPr>
                <a:endParaRPr lang="pl-PL" sz="1200"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207748" y="1650833"/>
                <a:ext cx="11774986" cy="4880596"/>
              </a:xfrm>
              <a:blipFill rotWithShape="1">
                <a:blip r:embed="rId2"/>
                <a:stretch>
                  <a:fillRect l="-362" r="-828"/>
                </a:stretch>
              </a:blipFill>
            </p:spPr>
            <p:txBody>
              <a:bodyPr/>
              <a:lstStyle/>
              <a:p>
                <a:r>
                  <a:rPr lang="pl-PL">
                    <a:noFill/>
                  </a:rPr>
                  <a:t> </a:t>
                </a:r>
              </a:p>
            </p:txBody>
          </p:sp>
        </mc:Fallback>
      </mc:AlternateContent>
      <p:sp>
        <p:nvSpPr>
          <p:cNvPr id="5" name="Symbol zastępczy numeru slajdu 4"/>
          <p:cNvSpPr>
            <a:spLocks noGrp="1"/>
          </p:cNvSpPr>
          <p:nvPr>
            <p:ph type="sldNum" sz="quarter" idx="12"/>
          </p:nvPr>
        </p:nvSpPr>
        <p:spPr/>
        <p:txBody>
          <a:bodyPr/>
          <a:lstStyle/>
          <a:p>
            <a:fld id="{F7886C9C-DC18-4195-8FD5-A50AA931D419}" type="slidenum">
              <a:rPr lang="en-US" smtClean="0"/>
              <a:pPr/>
              <a:t>24</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2719292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buNone/>
            </a:pPr>
            <a:r>
              <a:rPr lang="pl-PL" sz="2400" b="1" dirty="0"/>
              <a:t>Co to jest benchmark?</a:t>
            </a:r>
          </a:p>
          <a:p>
            <a:pPr marL="45719" indent="0" algn="just">
              <a:buNone/>
            </a:pPr>
            <a:r>
              <a:rPr lang="pl-PL" sz="2400" dirty="0"/>
              <a:t>Jest to przykładowo wskaźnik, indeks lub zbiór indeksów, do którego odnosimy wyniki </a:t>
            </a:r>
            <a:r>
              <a:rPr lang="pl-PL" sz="2400" dirty="0" smtClean="0"/>
              <a:t>danej inwestycji.</a:t>
            </a:r>
            <a:r>
              <a:rPr lang="pl-PL" sz="2400" dirty="0"/>
              <a:t> </a:t>
            </a:r>
            <a:r>
              <a:rPr lang="pl-PL" sz="2400" dirty="0" smtClean="0"/>
              <a:t>Innymi słowy to stopa (punkt) </a:t>
            </a:r>
            <a:r>
              <a:rPr lang="pl-PL" sz="2400" dirty="0"/>
              <a:t>odniesienia, z którą porównujemy naszą </a:t>
            </a:r>
            <a:r>
              <a:rPr lang="pl-PL" sz="2400" dirty="0" smtClean="0"/>
              <a:t>inwestycję.</a:t>
            </a:r>
          </a:p>
          <a:p>
            <a:pPr marL="45719" indent="0" algn="just">
              <a:buNone/>
            </a:pPr>
            <a:r>
              <a:rPr lang="pl-PL" sz="2400" dirty="0" smtClean="0"/>
              <a:t>Benchmarkami </a:t>
            </a:r>
            <a:r>
              <a:rPr lang="pl-PL" sz="2400" dirty="0"/>
              <a:t>mogą być różne pojedyncze instrumenty finansowe (np. bon skarbowy dla funduszy inwestujących w papiery dłużne, indeksy giełdowe dla funduszy akcyjnych) lub dowolne ich kombinacje (w przypadku funduszy mieszanych).</a:t>
            </a:r>
          </a:p>
          <a:p>
            <a:pPr marL="45719" indent="0" algn="just">
              <a:buNone/>
            </a:pP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25</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2702768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buNone/>
            </a:pPr>
            <a:r>
              <a:rPr lang="pl-PL" sz="2400" b="1" dirty="0" smtClean="0"/>
              <a:t>Stopa wzorcowa?</a:t>
            </a:r>
            <a:endParaRPr lang="pl-PL" sz="2400" b="1" dirty="0"/>
          </a:p>
          <a:p>
            <a:pPr marL="45719" indent="0" algn="just">
              <a:buNone/>
            </a:pPr>
            <a:r>
              <a:rPr lang="pl-PL" sz="2400" dirty="0" smtClean="0"/>
              <a:t>To stopa założona </a:t>
            </a:r>
            <a:r>
              <a:rPr lang="pl-PL" sz="2400" dirty="0"/>
              <a:t>przez inwestora (</a:t>
            </a:r>
            <a:r>
              <a:rPr lang="pl-PL" sz="2400" dirty="0" smtClean="0"/>
              <a:t>minimalna </a:t>
            </a:r>
            <a:r>
              <a:rPr lang="pl-PL" sz="2400" dirty="0"/>
              <a:t>akceptowalna</a:t>
            </a:r>
            <a:r>
              <a:rPr lang="pl-PL" sz="2400" dirty="0" smtClean="0"/>
              <a:t>).</a:t>
            </a: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26</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103052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Przypuśćmy, </a:t>
            </a:r>
            <a:r>
              <a:rPr lang="pl-PL" sz="2400" dirty="0"/>
              <a:t>że  </a:t>
            </a:r>
            <a:r>
              <a:rPr lang="pl-PL" sz="2400" dirty="0" smtClean="0"/>
              <a:t>interesuje nas </a:t>
            </a:r>
            <a:r>
              <a:rPr lang="pl-PL" sz="2400" b="1" dirty="0" smtClean="0"/>
              <a:t>ocena </a:t>
            </a:r>
            <a:r>
              <a:rPr lang="pl-PL" sz="2400" b="1" dirty="0"/>
              <a:t>efektywności i ryzyka </a:t>
            </a:r>
            <a:r>
              <a:rPr lang="pl-PL" sz="2400" b="1" dirty="0" smtClean="0"/>
              <a:t>różnych inwestycji na GPW.</a:t>
            </a:r>
            <a:r>
              <a:rPr lang="pl-PL" sz="2400" dirty="0" smtClean="0"/>
              <a:t> Zatem interesuje nas alternatywny zakup:</a:t>
            </a:r>
          </a:p>
          <a:p>
            <a:pPr marL="536575" indent="-360363">
              <a:buClr>
                <a:schemeClr val="tx2"/>
              </a:buClr>
              <a:buFont typeface="Arial" panose="020B0604020202020204" pitchFamily="34" charset="0"/>
              <a:buChar char="•"/>
            </a:pPr>
            <a:r>
              <a:rPr lang="pl-PL" sz="2400" dirty="0" smtClean="0"/>
              <a:t>jednostek wybranego funduszu inwestycyjnego FI klasycznego i </a:t>
            </a:r>
            <a:r>
              <a:rPr lang="pl-PL" sz="2400" dirty="0" err="1" smtClean="0"/>
              <a:t>hedge</a:t>
            </a:r>
            <a:r>
              <a:rPr lang="pl-PL" sz="2400" dirty="0" smtClean="0"/>
              <a:t>,</a:t>
            </a:r>
          </a:p>
          <a:p>
            <a:pPr marL="536575" indent="-360363">
              <a:buClr>
                <a:schemeClr val="tx2"/>
              </a:buClr>
              <a:buFont typeface="Arial" panose="020B0604020202020204" pitchFamily="34" charset="0"/>
              <a:buChar char="•"/>
            </a:pPr>
            <a:r>
              <a:rPr lang="pl-PL" sz="2400" dirty="0"/>
              <a:t>jednostek wybranego funduszu inwestycyjnego </a:t>
            </a:r>
            <a:r>
              <a:rPr lang="pl-PL" sz="2400" dirty="0" smtClean="0"/>
              <a:t>UFK klasycznego i </a:t>
            </a:r>
            <a:r>
              <a:rPr lang="pl-PL" sz="2400" dirty="0" err="1" smtClean="0"/>
              <a:t>hedge</a:t>
            </a:r>
            <a:r>
              <a:rPr lang="pl-PL" sz="2400" dirty="0" smtClean="0"/>
              <a:t>,</a:t>
            </a:r>
            <a:endParaRPr lang="pl-PL" sz="2400" dirty="0"/>
          </a:p>
          <a:p>
            <a:pPr marL="536575" indent="-360363">
              <a:buClr>
                <a:schemeClr val="tx2"/>
              </a:buClr>
              <a:buFont typeface="Arial" panose="020B0604020202020204" pitchFamily="34" charset="0"/>
              <a:buChar char="•"/>
            </a:pPr>
            <a:r>
              <a:rPr lang="pl-PL" sz="2400" dirty="0" smtClean="0"/>
              <a:t>własny portfel akcji spółek notowanych na GPW i obligacji (np. optymalny </a:t>
            </a:r>
            <a:r>
              <a:rPr lang="pl-PL" sz="2400" dirty="0"/>
              <a:t>portfel </a:t>
            </a:r>
            <a:r>
              <a:rPr lang="pl-PL" sz="2400" dirty="0" smtClean="0"/>
              <a:t>=&gt; realizowany na Analizie portfelowej).</a:t>
            </a:r>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27</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2902360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Chcemy </a:t>
            </a:r>
            <a:r>
              <a:rPr lang="pl-PL" sz="2400" dirty="0"/>
              <a:t>dowiedzieć się jaką stopę zwrotu </a:t>
            </a:r>
            <a:r>
              <a:rPr lang="pl-PL" sz="2400" dirty="0" smtClean="0"/>
              <a:t>możemy osiągnąć z tych inwestycji w przyszłości przy określonym ryzyku. Poddamy weryfikacji tezy:</a:t>
            </a:r>
          </a:p>
          <a:p>
            <a:pPr marL="45719" indent="0" algn="just">
              <a:buNone/>
            </a:pPr>
            <a:r>
              <a:rPr lang="pl-PL" sz="2400" b="1" dirty="0" smtClean="0"/>
              <a:t>H1: Zarządzający </a:t>
            </a:r>
            <a:r>
              <a:rPr lang="pl-PL" sz="2400" b="1" dirty="0"/>
              <a:t>UFK posiadają umiejętności, które pozwalają im uzyskać podobną efektywność jak w przypadku FI przy mniejszym ryzyku</a:t>
            </a:r>
            <a:r>
              <a:rPr lang="pl-PL" sz="2400" b="1" dirty="0" smtClean="0"/>
              <a:t>.</a:t>
            </a:r>
          </a:p>
          <a:p>
            <a:pPr marL="45719" indent="0" algn="just">
              <a:buNone/>
            </a:pPr>
            <a:endParaRPr lang="pl-PL" sz="1050" b="1" dirty="0"/>
          </a:p>
          <a:p>
            <a:pPr marL="45719" indent="0" algn="just">
              <a:buNone/>
            </a:pPr>
            <a:r>
              <a:rPr lang="pl-PL" sz="2400" b="1" dirty="0" smtClean="0"/>
              <a:t>H2: Zarządzający funduszami stosujący strategie zabezpieczające posiadają </a:t>
            </a:r>
            <a:r>
              <a:rPr lang="pl-PL" sz="2400" b="1" dirty="0"/>
              <a:t>umiejętności, które pozwalają im </a:t>
            </a:r>
            <a:r>
              <a:rPr lang="pl-PL" sz="2400" b="1" dirty="0" smtClean="0"/>
              <a:t>zbudować portfel o efektywności i ryzyku zbliżonym do portfela optymalnego.</a:t>
            </a: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28</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268001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W celu weryfikacji stawianych hipotez należy objąć analizą:</a:t>
            </a:r>
          </a:p>
          <a:p>
            <a:pPr marL="530225" indent="-484188" algn="just">
              <a:buClr>
                <a:schemeClr val="tx2"/>
              </a:buClr>
              <a:buFont typeface="Wingdings" panose="05000000000000000000" pitchFamily="2" charset="2"/>
              <a:buChar char="Ø"/>
            </a:pPr>
            <a:r>
              <a:rPr lang="pl-PL" sz="2400" b="1" dirty="0" smtClean="0"/>
              <a:t>klasyczne </a:t>
            </a:r>
            <a:r>
              <a:rPr lang="pl-PL" sz="2400" b="1" dirty="0"/>
              <a:t>fundusze</a:t>
            </a:r>
            <a:r>
              <a:rPr lang="pl-PL" sz="2400" dirty="0"/>
              <a:t> budujące portfel w oparciu o papiery dłużne i udziałowe notowane na rynku publicznym, czyli </a:t>
            </a:r>
            <a:r>
              <a:rPr lang="pl-PL" sz="2400" dirty="0" smtClean="0"/>
              <a:t>fundusze (obligacyjne/ pieniężne</a:t>
            </a:r>
            <a:r>
              <a:rPr lang="pl-PL" sz="2400" dirty="0"/>
              <a:t>, </a:t>
            </a:r>
            <a:r>
              <a:rPr lang="pl-PL" sz="2400" dirty="0" smtClean="0"/>
              <a:t>stabilnego </a:t>
            </a:r>
            <a:r>
              <a:rPr lang="pl-PL" sz="2400" dirty="0"/>
              <a:t>wzrostu, </a:t>
            </a:r>
            <a:r>
              <a:rPr lang="pl-PL" sz="2400" dirty="0" smtClean="0"/>
              <a:t>zrównoważone</a:t>
            </a:r>
            <a:r>
              <a:rPr lang="pl-PL" sz="2400" dirty="0"/>
              <a:t>, </a:t>
            </a:r>
            <a:r>
              <a:rPr lang="pl-PL" sz="2400" dirty="0" smtClean="0"/>
              <a:t>akcyjne),</a:t>
            </a:r>
          </a:p>
          <a:p>
            <a:pPr marL="530225" indent="-484188" algn="just">
              <a:buClr>
                <a:schemeClr val="tx2"/>
              </a:buClr>
              <a:buFont typeface="Wingdings" panose="05000000000000000000" pitchFamily="2" charset="2"/>
              <a:buChar char="Ø"/>
            </a:pPr>
            <a:r>
              <a:rPr lang="pl-PL" sz="2400" b="1" dirty="0" smtClean="0"/>
              <a:t>alternatywne m</a:t>
            </a:r>
            <a:r>
              <a:rPr lang="pl-PL" sz="2400" dirty="0" smtClean="0"/>
              <a:t>.in</a:t>
            </a:r>
            <a:r>
              <a:rPr lang="pl-PL" sz="2400" dirty="0"/>
              <a:t>. fundusze, stosujące bardziej skomplikowane strategie marketingowe jak np</a:t>
            </a:r>
            <a:r>
              <a:rPr lang="pl-PL" sz="2400" dirty="0" smtClean="0"/>
              <a:t>.: absolutnej </a:t>
            </a:r>
            <a:r>
              <a:rPr lang="pl-PL" sz="2400" dirty="0"/>
              <a:t>stopy zwrotu</a:t>
            </a:r>
            <a:r>
              <a:rPr lang="pl-PL" sz="2400" dirty="0" smtClean="0"/>
              <a:t>, aktywnej alokacji, stosujące </a:t>
            </a:r>
            <a:r>
              <a:rPr lang="pl-PL" sz="2400" dirty="0"/>
              <a:t>strategie zabezpieczające </a:t>
            </a:r>
            <a:r>
              <a:rPr lang="pl-PL" sz="2400" dirty="0" smtClean="0"/>
              <a:t>typu </a:t>
            </a:r>
            <a:r>
              <a:rPr lang="pl-PL" sz="2400" dirty="0" err="1" smtClean="0"/>
              <a:t>hedge</a:t>
            </a:r>
            <a:r>
              <a:rPr lang="pl-PL" sz="2400" dirty="0" smtClean="0"/>
              <a:t>).</a:t>
            </a: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29</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584313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fld id="{F7886C9C-DC18-4195-8FD5-A50AA931D419}" type="slidenum">
              <a:rPr lang="en-US" smtClean="0"/>
              <a:pPr/>
              <a:t>3</a:t>
            </a:fld>
            <a:endParaRPr lang="en-US" dirty="0"/>
          </a:p>
        </p:txBody>
      </p:sp>
      <p:sp>
        <p:nvSpPr>
          <p:cNvPr id="6" name="Tytuł 5"/>
          <p:cNvSpPr>
            <a:spLocks noGrp="1"/>
          </p:cNvSpPr>
          <p:nvPr>
            <p:ph type="title"/>
          </p:nvPr>
        </p:nvSpPr>
        <p:spPr>
          <a:xfrm>
            <a:off x="552245" y="341098"/>
            <a:ext cx="11175013" cy="1054394"/>
          </a:xfrm>
        </p:spPr>
        <p:txBody>
          <a:bodyPr/>
          <a:lstStyle/>
          <a:p>
            <a:pPr marL="45719" indent="0"/>
            <a:r>
              <a:rPr lang="pl-PL" dirty="0" smtClean="0"/>
              <a:t>ANALIZA EFEKTYWNOŚCI I RYZYKA</a:t>
            </a:r>
            <a:endParaRPr lang="pl-PL" dirty="0"/>
          </a:p>
        </p:txBody>
      </p:sp>
      <p:grpSp>
        <p:nvGrpSpPr>
          <p:cNvPr id="40" name="Grupa 39"/>
          <p:cNvGrpSpPr/>
          <p:nvPr/>
        </p:nvGrpSpPr>
        <p:grpSpPr>
          <a:xfrm>
            <a:off x="1950714" y="3167756"/>
            <a:ext cx="8579326" cy="3006296"/>
            <a:chOff x="2544011" y="1985008"/>
            <a:chExt cx="6012189" cy="2426271"/>
          </a:xfrm>
        </p:grpSpPr>
        <p:sp>
          <p:nvSpPr>
            <p:cNvPr id="29" name="Prostokąt zaokrąglony 28"/>
            <p:cNvSpPr/>
            <p:nvPr/>
          </p:nvSpPr>
          <p:spPr>
            <a:xfrm>
              <a:off x="2544011" y="2669519"/>
              <a:ext cx="1071800" cy="1026811"/>
            </a:xfrm>
            <a:prstGeom prst="roundRect">
              <a:avLst>
                <a:gd name="adj" fmla="val 10000"/>
              </a:avLst>
            </a:prstGeom>
            <a:effectLst>
              <a:outerShdw blurRad="63500" sx="102000" sy="102000" algn="ctr" rotWithShape="0">
                <a:prstClr val="black">
                  <a:alpha val="40000"/>
                </a:prstClr>
              </a:outerShdw>
            </a:effectLst>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grpSp>
          <p:nvGrpSpPr>
            <p:cNvPr id="30" name="Grupa 29"/>
            <p:cNvGrpSpPr/>
            <p:nvPr/>
          </p:nvGrpSpPr>
          <p:grpSpPr>
            <a:xfrm>
              <a:off x="2855564" y="2926033"/>
              <a:ext cx="1628519" cy="513781"/>
              <a:chOff x="1004622" y="2208326"/>
              <a:chExt cx="1628519" cy="513781"/>
            </a:xfrm>
          </p:grpSpPr>
          <p:sp>
            <p:nvSpPr>
              <p:cNvPr id="31" name="Prostokąt zaokrąglony 30"/>
              <p:cNvSpPr/>
              <p:nvPr/>
            </p:nvSpPr>
            <p:spPr>
              <a:xfrm>
                <a:off x="1004622" y="2208326"/>
                <a:ext cx="1628519" cy="51378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2" name="Prostokąt 31"/>
              <p:cNvSpPr/>
              <p:nvPr/>
            </p:nvSpPr>
            <p:spPr>
              <a:xfrm>
                <a:off x="1019670" y="2223374"/>
                <a:ext cx="1613471" cy="483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pl-PL" b="1" kern="1200" dirty="0" smtClean="0"/>
                  <a:t>STOPY ZWROTU</a:t>
                </a:r>
                <a:endParaRPr lang="pl-PL" b="1" kern="1200" dirty="0"/>
              </a:p>
            </p:txBody>
          </p:sp>
        </p:grpSp>
        <p:sp>
          <p:nvSpPr>
            <p:cNvPr id="33" name="Kształt 32"/>
            <p:cNvSpPr/>
            <p:nvPr/>
          </p:nvSpPr>
          <p:spPr>
            <a:xfrm>
              <a:off x="2991696" y="2223066"/>
              <a:ext cx="2583936" cy="2188213"/>
            </a:xfrm>
            <a:prstGeom prst="leftCircularArrow">
              <a:avLst>
                <a:gd name="adj1" fmla="val 5379"/>
                <a:gd name="adj2" fmla="val 698977"/>
                <a:gd name="adj3" fmla="val 2474488"/>
                <a:gd name="adj4" fmla="val 9024489"/>
                <a:gd name="adj5" fmla="val 6276"/>
              </a:avLst>
            </a:prstGeom>
            <a:ln>
              <a:solidFill>
                <a:schemeClr val="tx1">
                  <a:lumMod val="65000"/>
                  <a:lumOff val="35000"/>
                </a:schemeClr>
              </a:solidFill>
            </a:ln>
            <a:effectLst>
              <a:outerShdw blurRad="50800" dist="38100" dir="5400000" algn="t"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Prostokąt zaokrąglony 33"/>
            <p:cNvSpPr/>
            <p:nvPr/>
          </p:nvSpPr>
          <p:spPr>
            <a:xfrm>
              <a:off x="7484400" y="2696641"/>
              <a:ext cx="1071800" cy="1026811"/>
            </a:xfrm>
            <a:prstGeom prst="roundRect">
              <a:avLst>
                <a:gd name="adj" fmla="val 10000"/>
              </a:avLst>
            </a:prstGeom>
            <a:effectLst>
              <a:outerShdw blurRad="63500" sx="102000" sy="102000" algn="ctr" rotWithShape="0">
                <a:prstClr val="black">
                  <a:alpha val="40000"/>
                </a:prstClr>
              </a:outerShdw>
            </a:effectLst>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grpSp>
          <p:nvGrpSpPr>
            <p:cNvPr id="35" name="Grupa 34"/>
            <p:cNvGrpSpPr/>
            <p:nvPr/>
          </p:nvGrpSpPr>
          <p:grpSpPr>
            <a:xfrm>
              <a:off x="6867600" y="2941872"/>
              <a:ext cx="1530545" cy="513781"/>
              <a:chOff x="76269" y="2194069"/>
              <a:chExt cx="1530545" cy="513781"/>
            </a:xfrm>
          </p:grpSpPr>
          <p:sp>
            <p:nvSpPr>
              <p:cNvPr id="36" name="Prostokąt zaokrąglony 35"/>
              <p:cNvSpPr/>
              <p:nvPr/>
            </p:nvSpPr>
            <p:spPr>
              <a:xfrm>
                <a:off x="76269" y="2194069"/>
                <a:ext cx="1530545" cy="51378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7" name="Prostokąt 36"/>
              <p:cNvSpPr/>
              <p:nvPr/>
            </p:nvSpPr>
            <p:spPr>
              <a:xfrm>
                <a:off x="76269" y="2213564"/>
                <a:ext cx="1523019" cy="483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pl-PL" b="1" kern="1200" dirty="0" smtClean="0"/>
                  <a:t>RYZYKO</a:t>
                </a:r>
                <a:endParaRPr lang="pl-PL" b="1" kern="1200" dirty="0"/>
              </a:p>
            </p:txBody>
          </p:sp>
        </p:grpSp>
        <p:sp>
          <p:nvSpPr>
            <p:cNvPr id="38" name="Kształt 37"/>
            <p:cNvSpPr/>
            <p:nvPr/>
          </p:nvSpPr>
          <p:spPr>
            <a:xfrm rot="10800000">
              <a:off x="5575632" y="1985008"/>
              <a:ext cx="2583936" cy="2188213"/>
            </a:xfrm>
            <a:prstGeom prst="leftCircularArrow">
              <a:avLst>
                <a:gd name="adj1" fmla="val 5379"/>
                <a:gd name="adj2" fmla="val 698977"/>
                <a:gd name="adj3" fmla="val 2474488"/>
                <a:gd name="adj4" fmla="val 9024489"/>
                <a:gd name="adj5" fmla="val 6276"/>
              </a:avLst>
            </a:prstGeom>
            <a:ln>
              <a:solidFill>
                <a:schemeClr val="tx1">
                  <a:lumMod val="65000"/>
                  <a:lumOff val="35000"/>
                </a:schemeClr>
              </a:solidFill>
            </a:ln>
            <a:effectLst>
              <a:outerShdw blurRad="50800" dist="38100" dir="16200000"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Prostokąt zaokrąglony 38"/>
            <p:cNvSpPr/>
            <p:nvPr/>
          </p:nvSpPr>
          <p:spPr>
            <a:xfrm>
              <a:off x="4804478" y="2669517"/>
              <a:ext cx="1591640" cy="1026811"/>
            </a:xfrm>
            <a:prstGeom prst="roundRect">
              <a:avLst>
                <a:gd name="adj" fmla="val 10000"/>
              </a:avLst>
            </a:prstGeom>
            <a:ln>
              <a:solidFill>
                <a:schemeClr val="tx1">
                  <a:lumMod val="65000"/>
                  <a:lumOff val="35000"/>
                </a:schemeClr>
              </a:solidFill>
            </a:ln>
            <a:effectLst>
              <a:outerShdw blurRad="63500" sx="102000" sy="102000" algn="ctr" rotWithShape="0">
                <a:prstClr val="black">
                  <a:alpha val="40000"/>
                </a:prstClr>
              </a:outerShdw>
            </a:effectLst>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pPr algn="ctr"/>
              <a:endParaRPr lang="pl-PL" sz="1600" b="1" dirty="0" smtClean="0">
                <a:solidFill>
                  <a:schemeClr val="bg2">
                    <a:lumMod val="25000"/>
                  </a:schemeClr>
                </a:solidFill>
              </a:endParaRPr>
            </a:p>
            <a:p>
              <a:pPr algn="ctr"/>
              <a:r>
                <a:rPr lang="pl-PL" sz="2000" b="1" dirty="0" smtClean="0">
                  <a:solidFill>
                    <a:schemeClr val="bg2">
                      <a:lumMod val="25000"/>
                    </a:schemeClr>
                  </a:solidFill>
                </a:rPr>
                <a:t>ANALIZA EFEKTYWNOŚCI</a:t>
              </a:r>
              <a:endParaRPr lang="pl-PL" sz="2000" b="1" dirty="0">
                <a:solidFill>
                  <a:schemeClr val="bg2">
                    <a:lumMod val="25000"/>
                  </a:schemeClr>
                </a:solidFill>
              </a:endParaRPr>
            </a:p>
          </p:txBody>
        </p:sp>
      </p:grpSp>
      <p:sp>
        <p:nvSpPr>
          <p:cNvPr id="41" name="Prostokąt 40"/>
          <p:cNvSpPr/>
          <p:nvPr/>
        </p:nvSpPr>
        <p:spPr>
          <a:xfrm>
            <a:off x="304799" y="1728470"/>
            <a:ext cx="11479161" cy="1685783"/>
          </a:xfrm>
          <a:prstGeom prst="rect">
            <a:avLst/>
          </a:prstGeom>
        </p:spPr>
        <p:txBody>
          <a:bodyPr wrap="square">
            <a:spAutoFit/>
          </a:bodyPr>
          <a:lstStyle/>
          <a:p>
            <a:pPr marL="45719" indent="0" algn="just">
              <a:lnSpc>
                <a:spcPct val="150000"/>
              </a:lnSpc>
              <a:buNone/>
            </a:pPr>
            <a:r>
              <a:rPr lang="pl-PL" sz="2400" spc="151" dirty="0" smtClean="0">
                <a:solidFill>
                  <a:schemeClr val="tx2"/>
                </a:solidFill>
              </a:rPr>
              <a:t>Na podstawie analizy efektywności jesteśmy w</a:t>
            </a:r>
            <a:r>
              <a:rPr lang="pl-PL" sz="2400" spc="151" dirty="0">
                <a:solidFill>
                  <a:schemeClr val="tx2"/>
                </a:solidFill>
              </a:rPr>
              <a:t> stanie uzyskać podstawowe informacje opisujące daną inwestycję pod kątem dochodu </a:t>
            </a:r>
            <a:r>
              <a:rPr lang="pl-PL" sz="2400" spc="151" dirty="0" smtClean="0">
                <a:solidFill>
                  <a:schemeClr val="tx2"/>
                </a:solidFill>
              </a:rPr>
              <a:t>jak również </a:t>
            </a:r>
            <a:r>
              <a:rPr lang="pl-PL" sz="2400" spc="151" dirty="0">
                <a:solidFill>
                  <a:schemeClr val="tx2"/>
                </a:solidFill>
              </a:rPr>
              <a:t>relacji ryzyko/zysk.</a:t>
            </a:r>
          </a:p>
        </p:txBody>
      </p:sp>
    </p:spTree>
    <p:extLst>
      <p:ext uri="{BB962C8B-B14F-4D97-AF65-F5344CB8AC3E}">
        <p14:creationId xmlns:p14="http://schemas.microsoft.com/office/powerpoint/2010/main" val="3304069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Analizą objęto więc:</a:t>
            </a: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30</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3060668343"/>
              </p:ext>
            </p:extLst>
          </p:nvPr>
        </p:nvGraphicFramePr>
        <p:xfrm>
          <a:off x="501445" y="2253499"/>
          <a:ext cx="11525625" cy="4103057"/>
        </p:xfrm>
        <a:graphic>
          <a:graphicData uri="http://schemas.openxmlformats.org/drawingml/2006/table">
            <a:tbl>
              <a:tblPr firstRow="1" bandRow="1">
                <a:tableStyleId>{6E25E649-3F16-4E02-A733-19D2CDBF48F0}</a:tableStyleId>
              </a:tblPr>
              <a:tblGrid>
                <a:gridCol w="737420"/>
                <a:gridCol w="1538351"/>
                <a:gridCol w="2188591"/>
                <a:gridCol w="1171004"/>
                <a:gridCol w="1326912"/>
                <a:gridCol w="2502063"/>
                <a:gridCol w="2061284"/>
              </a:tblGrid>
              <a:tr h="630301">
                <a:tc>
                  <a:txBody>
                    <a:bodyPr/>
                    <a:lstStyle/>
                    <a:p>
                      <a:pPr algn="ctr"/>
                      <a:r>
                        <a:rPr lang="pl-PL" sz="1400" dirty="0" smtClean="0"/>
                        <a:t>Grupa</a:t>
                      </a:r>
                      <a:endParaRPr lang="pl-PL" sz="1400" dirty="0"/>
                    </a:p>
                  </a:txBody>
                  <a:tcPr anchor="ctr"/>
                </a:tc>
                <a:tc gridSpan="2">
                  <a:txBody>
                    <a:bodyPr/>
                    <a:lstStyle/>
                    <a:p>
                      <a:pPr algn="ctr"/>
                      <a:r>
                        <a:rPr lang="pl-PL" sz="1400" dirty="0" smtClean="0"/>
                        <a:t>Rodzaj</a:t>
                      </a:r>
                      <a:endParaRPr lang="pl-PL" sz="1400" dirty="0"/>
                    </a:p>
                  </a:txBody>
                  <a:tcPr anchor="ctr"/>
                </a:tc>
                <a:tc hMerge="1">
                  <a:txBody>
                    <a:bodyPr/>
                    <a:lstStyle/>
                    <a:p>
                      <a:pPr algn="ctr"/>
                      <a:endParaRPr lang="pl-PL" sz="1600" dirty="0"/>
                    </a:p>
                  </a:txBody>
                  <a:tcPr anchor="ctr"/>
                </a:tc>
                <a:tc>
                  <a:txBody>
                    <a:bodyPr/>
                    <a:lstStyle/>
                    <a:p>
                      <a:pPr algn="ctr"/>
                      <a:r>
                        <a:rPr lang="pl-PL" sz="1400" dirty="0" smtClean="0"/>
                        <a:t>Benchmark</a:t>
                      </a:r>
                      <a:endParaRPr lang="pl-PL" sz="1400" dirty="0"/>
                    </a:p>
                  </a:txBody>
                  <a:tcPr anchor="ctr"/>
                </a:tc>
                <a:tc>
                  <a:txBody>
                    <a:bodyPr/>
                    <a:lstStyle/>
                    <a:p>
                      <a:pPr algn="ctr"/>
                      <a:r>
                        <a:rPr lang="pl-PL" sz="1400" dirty="0" smtClean="0"/>
                        <a:t>FI</a:t>
                      </a:r>
                      <a:endParaRPr lang="pl-PL" sz="1400" dirty="0"/>
                    </a:p>
                  </a:txBody>
                  <a:tcPr anchor="ctr"/>
                </a:tc>
                <a:tc>
                  <a:txBody>
                    <a:bodyPr/>
                    <a:lstStyle/>
                    <a:p>
                      <a:pPr algn="ctr"/>
                      <a:r>
                        <a:rPr lang="pl-PL" sz="1400" dirty="0" smtClean="0"/>
                        <a:t>UFK</a:t>
                      </a:r>
                      <a:endParaRPr lang="pl-PL" sz="1400" dirty="0"/>
                    </a:p>
                  </a:txBody>
                  <a:tcPr anchor="ctr"/>
                </a:tc>
                <a:tc>
                  <a:txBody>
                    <a:bodyPr/>
                    <a:lstStyle/>
                    <a:p>
                      <a:pPr algn="ctr"/>
                      <a:r>
                        <a:rPr lang="pl-PL" sz="1400" dirty="0" smtClean="0"/>
                        <a:t>Własny PORTFEL</a:t>
                      </a:r>
                      <a:endParaRPr lang="pl-PL" sz="1400" dirty="0"/>
                    </a:p>
                  </a:txBody>
                  <a:tcPr anchor="ctr"/>
                </a:tc>
              </a:tr>
              <a:tr h="630301">
                <a:tc>
                  <a:txBody>
                    <a:bodyPr/>
                    <a:lstStyle/>
                    <a:p>
                      <a:pPr algn="ctr"/>
                      <a:r>
                        <a:rPr lang="pl-PL" sz="1400" b="1" dirty="0" smtClean="0"/>
                        <a:t>1</a:t>
                      </a:r>
                      <a:endParaRPr lang="pl-PL" sz="1400" b="1" dirty="0"/>
                    </a:p>
                  </a:txBody>
                  <a:tcPr anchor="ctr"/>
                </a:tc>
                <a:tc rowSpan="3">
                  <a:txBody>
                    <a:bodyPr/>
                    <a:lstStyle/>
                    <a:p>
                      <a:pPr algn="ctr"/>
                      <a:r>
                        <a:rPr lang="pl-PL" sz="1400" dirty="0" smtClean="0"/>
                        <a:t>KLASYCZNE</a:t>
                      </a:r>
                      <a:endParaRPr lang="pl-PL" sz="1400" dirty="0"/>
                    </a:p>
                  </a:txBody>
                  <a:tcPr anchor="ctr">
                    <a:lnB w="12700" cap="flat" cmpd="sng" algn="ctr">
                      <a:solidFill>
                        <a:schemeClr val="tx1"/>
                      </a:solidFill>
                      <a:prstDash val="solid"/>
                      <a:round/>
                      <a:headEnd type="none" w="med" len="med"/>
                      <a:tailEnd type="none" w="med" len="med"/>
                    </a:lnB>
                  </a:tcPr>
                </a:tc>
                <a:tc>
                  <a:txBody>
                    <a:bodyPr/>
                    <a:lstStyle/>
                    <a:p>
                      <a:pPr algn="ctr"/>
                      <a:r>
                        <a:rPr lang="pl-PL" sz="1400" b="1" dirty="0" smtClean="0"/>
                        <a:t>akcji</a:t>
                      </a:r>
                      <a:endParaRPr lang="pl-PL" sz="1400" b="1" dirty="0"/>
                    </a:p>
                  </a:txBody>
                  <a:tcPr anchor="ctr"/>
                </a:tc>
                <a:tc>
                  <a:txBody>
                    <a:bodyPr/>
                    <a:lstStyle/>
                    <a:p>
                      <a:pPr algn="ctr"/>
                      <a:r>
                        <a:rPr lang="pl-PL" sz="1400" dirty="0" smtClean="0"/>
                        <a:t>100% WIG</a:t>
                      </a:r>
                      <a:endParaRPr lang="pl-PL" sz="1400" dirty="0"/>
                    </a:p>
                  </a:txBody>
                  <a:tcPr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pl-PL" sz="1400" b="1" i="0" u="none" strike="noStrike" kern="1200" baseline="0" dirty="0" err="1" smtClean="0">
                          <a:solidFill>
                            <a:schemeClr val="dk1"/>
                          </a:solidFill>
                          <a:latin typeface="+mn-lt"/>
                          <a:ea typeface="+mn-ea"/>
                          <a:cs typeface="+mn-cs"/>
                        </a:rPr>
                        <a:t>Esaliens</a:t>
                      </a:r>
                      <a:r>
                        <a:rPr lang="pl-PL" sz="1400" b="1" i="0" u="none" strike="noStrike" kern="1200" baseline="0" dirty="0" smtClean="0">
                          <a:solidFill>
                            <a:schemeClr val="dk1"/>
                          </a:solidFill>
                          <a:latin typeface="+mn-lt"/>
                          <a:ea typeface="+mn-ea"/>
                          <a:cs typeface="+mn-cs"/>
                        </a:rPr>
                        <a:t> Akcji </a:t>
                      </a:r>
                      <a:endParaRPr lang="pl-PL" sz="1400" b="0" i="0" u="none" strike="noStrike" kern="1200" baseline="0" dirty="0" smtClean="0">
                        <a:solidFill>
                          <a:schemeClr val="dk1"/>
                        </a:solidFill>
                        <a:latin typeface="+mn-lt"/>
                        <a:ea typeface="+mn-ea"/>
                        <a:cs typeface="+mn-cs"/>
                      </a:endParaRPr>
                    </a:p>
                  </a:txBody>
                  <a:tcPr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pl-PL" sz="1400" b="1" i="0" u="none" strike="noStrike" kern="1200" baseline="0" dirty="0" err="1" smtClean="0">
                          <a:solidFill>
                            <a:schemeClr val="dk1"/>
                          </a:solidFill>
                          <a:latin typeface="+mn-lt"/>
                          <a:ea typeface="+mn-ea"/>
                          <a:cs typeface="+mn-cs"/>
                        </a:rPr>
                        <a:t>Aegon</a:t>
                      </a:r>
                      <a:r>
                        <a:rPr lang="pl-PL" sz="1400" b="1" i="0" u="none" strike="noStrike" kern="1200" baseline="0" dirty="0" smtClean="0">
                          <a:solidFill>
                            <a:schemeClr val="dk1"/>
                          </a:solidFill>
                          <a:latin typeface="+mn-lt"/>
                          <a:ea typeface="+mn-ea"/>
                          <a:cs typeface="+mn-cs"/>
                        </a:rPr>
                        <a:t> - NN Akcji UFK</a:t>
                      </a:r>
                    </a:p>
                  </a:txBody>
                  <a:tcPr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pl-PL" sz="1400" b="0" i="0" u="none" strike="noStrike" kern="1200" baseline="0" dirty="0" smtClean="0">
                          <a:solidFill>
                            <a:schemeClr val="dk1"/>
                          </a:solidFill>
                          <a:latin typeface="+mn-lt"/>
                          <a:ea typeface="+mn-ea"/>
                          <a:cs typeface="+mn-cs"/>
                        </a:rPr>
                        <a:t>Akcje wybranych spółek</a:t>
                      </a:r>
                    </a:p>
                  </a:txBody>
                  <a:tcPr anchor="ctr"/>
                </a:tc>
              </a:tr>
              <a:tr h="630301">
                <a:tc>
                  <a:txBody>
                    <a:bodyPr/>
                    <a:lstStyle/>
                    <a:p>
                      <a:pPr algn="ctr"/>
                      <a:r>
                        <a:rPr lang="pl-PL" sz="1400" b="1" dirty="0" smtClean="0"/>
                        <a:t>2</a:t>
                      </a:r>
                      <a:endParaRPr lang="pl-PL" sz="1400" b="1" dirty="0"/>
                    </a:p>
                  </a:txBody>
                  <a:tcPr anchor="ctr"/>
                </a:tc>
                <a:tc vMerge="1">
                  <a:txBody>
                    <a:bodyPr/>
                    <a:lstStyle/>
                    <a:p>
                      <a:pPr algn="ctr"/>
                      <a:endParaRPr lang="pl-PL" sz="1600" b="1" dirty="0"/>
                    </a:p>
                  </a:txBody>
                  <a:tcPr anchor="ctr"/>
                </a:tc>
                <a:tc>
                  <a:txBody>
                    <a:bodyPr/>
                    <a:lstStyle/>
                    <a:p>
                      <a:pPr algn="ctr"/>
                      <a:r>
                        <a:rPr lang="pl-PL" sz="1400" b="1" dirty="0" smtClean="0"/>
                        <a:t>stabilnego wzrostu</a:t>
                      </a:r>
                      <a:endParaRPr lang="pl-PL" sz="1400" b="1" dirty="0"/>
                    </a:p>
                  </a:txBody>
                  <a:tcPr anchor="ctr"/>
                </a:tc>
                <a:tc>
                  <a:txBody>
                    <a:bodyPr/>
                    <a:lstStyle/>
                    <a:p>
                      <a:pPr algn="ctr"/>
                      <a:endParaRPr lang="pl-PL" sz="1400" dirty="0"/>
                    </a:p>
                  </a:txBody>
                  <a:tcPr anchor="ctr"/>
                </a:tc>
                <a:tc>
                  <a:txBody>
                    <a:bodyPr/>
                    <a:lstStyle/>
                    <a:p>
                      <a:pPr algn="ctr"/>
                      <a:endParaRPr lang="pl-PL" sz="1400" dirty="0"/>
                    </a:p>
                  </a:txBody>
                  <a:tcPr anchor="ctr"/>
                </a:tc>
                <a:tc>
                  <a:txBody>
                    <a:bodyPr/>
                    <a:lstStyle/>
                    <a:p>
                      <a:pPr algn="ctr"/>
                      <a:endParaRPr lang="pl-PL" sz="1400" dirty="0"/>
                    </a:p>
                  </a:txBody>
                  <a:tcPr anchor="ctr"/>
                </a:tc>
                <a:tc>
                  <a:txBody>
                    <a:bodyPr/>
                    <a:lstStyle/>
                    <a:p>
                      <a:pPr algn="ctr"/>
                      <a:endParaRPr lang="pl-PL" sz="1400" dirty="0"/>
                    </a:p>
                  </a:txBody>
                  <a:tcPr anchor="ctr"/>
                </a:tc>
              </a:tr>
              <a:tr h="475776">
                <a:tc>
                  <a:txBody>
                    <a:bodyPr/>
                    <a:lstStyle/>
                    <a:p>
                      <a:pPr algn="ctr"/>
                      <a:r>
                        <a:rPr lang="pl-PL" sz="1400" b="1" dirty="0" smtClean="0"/>
                        <a:t>3</a:t>
                      </a:r>
                      <a:endParaRPr lang="pl-PL" sz="1400" b="1" dirty="0"/>
                    </a:p>
                  </a:txBody>
                  <a:tcPr anchor="ctr">
                    <a:lnB w="12700" cap="flat" cmpd="sng" algn="ctr">
                      <a:solidFill>
                        <a:schemeClr val="tx1"/>
                      </a:solidFill>
                      <a:prstDash val="solid"/>
                      <a:round/>
                      <a:headEnd type="none" w="med" len="med"/>
                      <a:tailEnd type="none" w="med" len="med"/>
                    </a:lnB>
                  </a:tcPr>
                </a:tc>
                <a:tc vMerge="1">
                  <a:txBody>
                    <a:bodyPr/>
                    <a:lstStyle/>
                    <a:p>
                      <a:pPr algn="ctr"/>
                      <a:endParaRPr lang="pl-PL" sz="1600" b="1" dirty="0"/>
                    </a:p>
                  </a:txBody>
                  <a:tcPr anchor="ctr">
                    <a:lnB w="12700" cap="flat" cmpd="sng" algn="ctr">
                      <a:solidFill>
                        <a:schemeClr val="tx1"/>
                      </a:solidFill>
                      <a:prstDash val="solid"/>
                      <a:round/>
                      <a:headEnd type="none" w="med" len="med"/>
                      <a:tailEnd type="none" w="med" len="med"/>
                    </a:lnB>
                  </a:tcPr>
                </a:tc>
                <a:tc>
                  <a:txBody>
                    <a:bodyPr/>
                    <a:lstStyle/>
                    <a:p>
                      <a:pPr algn="ctr"/>
                      <a:r>
                        <a:rPr lang="pl-PL" sz="1400" b="1" dirty="0" smtClean="0"/>
                        <a:t>zrównoważone</a:t>
                      </a:r>
                      <a:endParaRPr lang="pl-PL" sz="1400" b="1" dirty="0"/>
                    </a:p>
                  </a:txBody>
                  <a:tcPr anchor="ctr">
                    <a:lnB w="12700" cap="flat" cmpd="sng" algn="ctr">
                      <a:solidFill>
                        <a:schemeClr val="tx1"/>
                      </a:solidFill>
                      <a:prstDash val="solid"/>
                      <a:round/>
                      <a:headEnd type="none" w="med" len="med"/>
                      <a:tailEnd type="none" w="med" len="med"/>
                    </a:lnB>
                  </a:tcPr>
                </a:tc>
                <a:tc>
                  <a:txBody>
                    <a:bodyPr/>
                    <a:lstStyle/>
                    <a:p>
                      <a:pPr algn="ctr"/>
                      <a:endParaRPr lang="pl-PL" sz="1400" dirty="0"/>
                    </a:p>
                  </a:txBody>
                  <a:tcPr anchor="ctr">
                    <a:lnB w="12700" cap="flat" cmpd="sng" algn="ctr">
                      <a:solidFill>
                        <a:schemeClr val="tx1"/>
                      </a:solidFill>
                      <a:prstDash val="solid"/>
                      <a:round/>
                      <a:headEnd type="none" w="med" len="med"/>
                      <a:tailEnd type="none" w="med" len="med"/>
                    </a:lnB>
                  </a:tcPr>
                </a:tc>
                <a:tc>
                  <a:txBody>
                    <a:bodyPr/>
                    <a:lstStyle/>
                    <a:p>
                      <a:pPr algn="ctr"/>
                      <a:endParaRPr lang="pl-PL" sz="1400" dirty="0"/>
                    </a:p>
                  </a:txBody>
                  <a:tcPr anchor="ctr">
                    <a:lnB w="12700" cap="flat" cmpd="sng" algn="ctr">
                      <a:solidFill>
                        <a:schemeClr val="tx1"/>
                      </a:solidFill>
                      <a:prstDash val="solid"/>
                      <a:round/>
                      <a:headEnd type="none" w="med" len="med"/>
                      <a:tailEnd type="none" w="med" len="med"/>
                    </a:lnB>
                  </a:tcPr>
                </a:tc>
                <a:tc>
                  <a:txBody>
                    <a:bodyPr/>
                    <a:lstStyle/>
                    <a:p>
                      <a:pPr algn="ctr"/>
                      <a:endParaRPr lang="pl-PL" sz="1400" dirty="0"/>
                    </a:p>
                  </a:txBody>
                  <a:tcPr anchor="ctr">
                    <a:lnB w="12700" cap="flat" cmpd="sng" algn="ctr">
                      <a:solidFill>
                        <a:schemeClr val="tx1"/>
                      </a:solidFill>
                      <a:prstDash val="solid"/>
                      <a:round/>
                      <a:headEnd type="none" w="med" len="med"/>
                      <a:tailEnd type="none" w="med" len="med"/>
                    </a:lnB>
                  </a:tcPr>
                </a:tc>
                <a:tc>
                  <a:txBody>
                    <a:bodyPr/>
                    <a:lstStyle/>
                    <a:p>
                      <a:pPr algn="ctr"/>
                      <a:endParaRPr lang="pl-PL" sz="1400" dirty="0"/>
                    </a:p>
                  </a:txBody>
                  <a:tcPr anchor="ctr">
                    <a:lnB w="12700" cap="flat" cmpd="sng" algn="ctr">
                      <a:solidFill>
                        <a:schemeClr val="tx1"/>
                      </a:solidFill>
                      <a:prstDash val="solid"/>
                      <a:round/>
                      <a:headEnd type="none" w="med" len="med"/>
                      <a:tailEnd type="none" w="med" len="med"/>
                    </a:lnB>
                  </a:tcPr>
                </a:tc>
              </a:tr>
              <a:tr h="630301">
                <a:tc>
                  <a:txBody>
                    <a:bodyPr/>
                    <a:lstStyle/>
                    <a:p>
                      <a:pPr algn="ctr"/>
                      <a:r>
                        <a:rPr lang="pl-PL" sz="1400" b="1" dirty="0" smtClean="0"/>
                        <a:t>4</a:t>
                      </a:r>
                      <a:endParaRPr lang="pl-PL" sz="1400" b="1" dirty="0"/>
                    </a:p>
                  </a:txBody>
                  <a:tcPr anchor="ctr">
                    <a:lnT w="12700" cap="flat" cmpd="sng" algn="ctr">
                      <a:solidFill>
                        <a:schemeClr val="tx1"/>
                      </a:solidFill>
                      <a:prstDash val="solid"/>
                      <a:round/>
                      <a:headEnd type="none" w="med" len="med"/>
                      <a:tailEnd type="none" w="med" len="med"/>
                    </a:lnT>
                  </a:tcPr>
                </a:tc>
                <a:tc rowSpan="3">
                  <a:txBody>
                    <a:bodyPr/>
                    <a:lstStyle/>
                    <a:p>
                      <a:pPr algn="ctr"/>
                      <a:r>
                        <a:rPr lang="pl-PL" sz="1400" dirty="0" smtClean="0"/>
                        <a:t>ALTERNATYWNE</a:t>
                      </a:r>
                      <a:endParaRPr lang="pl-PL" sz="1400" dirty="0"/>
                    </a:p>
                  </a:txBody>
                  <a:tcPr anchor="ctr">
                    <a:lnT w="12700" cap="flat" cmpd="sng" algn="ctr">
                      <a:solidFill>
                        <a:schemeClr val="tx1"/>
                      </a:solidFill>
                      <a:prstDash val="solid"/>
                      <a:round/>
                      <a:headEnd type="none" w="med" len="med"/>
                      <a:tailEnd type="none" w="med" len="med"/>
                    </a:lnT>
                  </a:tcPr>
                </a:tc>
                <a:tc>
                  <a:txBody>
                    <a:bodyPr/>
                    <a:lstStyle/>
                    <a:p>
                      <a:pPr algn="ctr"/>
                      <a:r>
                        <a:rPr lang="pl-PL" sz="1400" b="1" dirty="0" smtClean="0"/>
                        <a:t>absolutnej</a:t>
                      </a:r>
                      <a:r>
                        <a:rPr lang="pl-PL" sz="1400" b="1" baseline="0" dirty="0" smtClean="0"/>
                        <a:t> stopy zwrotu</a:t>
                      </a:r>
                      <a:endParaRPr lang="pl-PL" sz="1400" b="1" dirty="0"/>
                    </a:p>
                  </a:txBody>
                  <a:tcPr anchor="ctr">
                    <a:lnT w="12700" cap="flat" cmpd="sng" algn="ctr">
                      <a:solidFill>
                        <a:schemeClr val="tx1"/>
                      </a:solidFill>
                      <a:prstDash val="solid"/>
                      <a:round/>
                      <a:headEnd type="none" w="med" len="med"/>
                      <a:tailEnd type="none" w="med" len="med"/>
                    </a:lnT>
                  </a:tcPr>
                </a:tc>
                <a:tc>
                  <a:txBody>
                    <a:bodyPr/>
                    <a:lstStyle/>
                    <a:p>
                      <a:pPr algn="ctr"/>
                      <a:endParaRPr lang="pl-PL" sz="1400" dirty="0"/>
                    </a:p>
                  </a:txBody>
                  <a:tcPr anchor="ctr">
                    <a:lnT w="12700" cap="flat" cmpd="sng" algn="ctr">
                      <a:solidFill>
                        <a:schemeClr val="tx1"/>
                      </a:solidFill>
                      <a:prstDash val="solid"/>
                      <a:round/>
                      <a:headEnd type="none" w="med" len="med"/>
                      <a:tailEnd type="none" w="med" len="med"/>
                    </a:lnT>
                  </a:tcPr>
                </a:tc>
                <a:tc>
                  <a:txBody>
                    <a:bodyPr/>
                    <a:lstStyle/>
                    <a:p>
                      <a:pPr algn="ctr"/>
                      <a:endParaRPr lang="pl-PL" sz="1400" dirty="0"/>
                    </a:p>
                  </a:txBody>
                  <a:tcPr anchor="ctr">
                    <a:lnT w="12700" cap="flat" cmpd="sng" algn="ctr">
                      <a:solidFill>
                        <a:schemeClr val="tx1"/>
                      </a:solidFill>
                      <a:prstDash val="solid"/>
                      <a:round/>
                      <a:headEnd type="none" w="med" len="med"/>
                      <a:tailEnd type="none" w="med" len="med"/>
                    </a:lnT>
                  </a:tcPr>
                </a:tc>
                <a:tc>
                  <a:txBody>
                    <a:bodyPr/>
                    <a:lstStyle/>
                    <a:p>
                      <a:pPr algn="ctr"/>
                      <a:endParaRPr lang="pl-PL" sz="1400" dirty="0"/>
                    </a:p>
                  </a:txBody>
                  <a:tcPr anchor="ctr">
                    <a:lnT w="12700" cap="flat" cmpd="sng" algn="ctr">
                      <a:solidFill>
                        <a:schemeClr val="tx1"/>
                      </a:solidFill>
                      <a:prstDash val="solid"/>
                      <a:round/>
                      <a:headEnd type="none" w="med" len="med"/>
                      <a:tailEnd type="none" w="med" len="med"/>
                    </a:lnT>
                  </a:tcPr>
                </a:tc>
                <a:tc>
                  <a:txBody>
                    <a:bodyPr/>
                    <a:lstStyle/>
                    <a:p>
                      <a:pPr algn="ctr"/>
                      <a:endParaRPr lang="pl-PL" sz="1400" dirty="0"/>
                    </a:p>
                  </a:txBody>
                  <a:tcPr anchor="ctr">
                    <a:lnT w="12700" cap="flat" cmpd="sng" algn="ctr">
                      <a:solidFill>
                        <a:schemeClr val="tx1"/>
                      </a:solidFill>
                      <a:prstDash val="solid"/>
                      <a:round/>
                      <a:headEnd type="none" w="med" len="med"/>
                      <a:tailEnd type="none" w="med" len="med"/>
                    </a:lnT>
                  </a:tcPr>
                </a:tc>
              </a:tr>
              <a:tr h="630301">
                <a:tc>
                  <a:txBody>
                    <a:bodyPr/>
                    <a:lstStyle/>
                    <a:p>
                      <a:pPr algn="ctr"/>
                      <a:r>
                        <a:rPr lang="pl-PL" sz="1400" b="1" dirty="0" smtClean="0"/>
                        <a:t>5</a:t>
                      </a:r>
                      <a:endParaRPr lang="pl-PL" sz="1400" b="1" dirty="0"/>
                    </a:p>
                  </a:txBody>
                  <a:tcPr anchor="ctr"/>
                </a:tc>
                <a:tc vMerge="1">
                  <a:txBody>
                    <a:bodyPr/>
                    <a:lstStyle/>
                    <a:p>
                      <a:pPr algn="ctr"/>
                      <a:endParaRPr lang="pl-PL" sz="1600" b="1" dirty="0"/>
                    </a:p>
                  </a:txBody>
                  <a:tcPr anchor="ctr"/>
                </a:tc>
                <a:tc>
                  <a:txBody>
                    <a:bodyPr/>
                    <a:lstStyle/>
                    <a:p>
                      <a:pPr algn="ctr"/>
                      <a:r>
                        <a:rPr lang="pl-PL" sz="1400" b="1" dirty="0" smtClean="0"/>
                        <a:t>aktywnej alokacji</a:t>
                      </a:r>
                      <a:endParaRPr lang="pl-PL" sz="1400" b="1" dirty="0"/>
                    </a:p>
                  </a:txBody>
                  <a:tcPr anchor="ctr"/>
                </a:tc>
                <a:tc>
                  <a:txBody>
                    <a:bodyPr/>
                    <a:lstStyle/>
                    <a:p>
                      <a:pPr algn="ctr"/>
                      <a:endParaRPr lang="pl-PL" sz="1400" dirty="0"/>
                    </a:p>
                  </a:txBody>
                  <a:tcPr anchor="ctr"/>
                </a:tc>
                <a:tc>
                  <a:txBody>
                    <a:bodyPr/>
                    <a:lstStyle/>
                    <a:p>
                      <a:pPr algn="ctr"/>
                      <a:endParaRPr lang="pl-PL" sz="1400"/>
                    </a:p>
                  </a:txBody>
                  <a:tcPr anchor="ctr"/>
                </a:tc>
                <a:tc>
                  <a:txBody>
                    <a:bodyPr/>
                    <a:lstStyle/>
                    <a:p>
                      <a:pPr algn="ctr"/>
                      <a:endParaRPr lang="pl-PL" sz="1400" dirty="0"/>
                    </a:p>
                  </a:txBody>
                  <a:tcPr anchor="ctr"/>
                </a:tc>
                <a:tc>
                  <a:txBody>
                    <a:bodyPr/>
                    <a:lstStyle/>
                    <a:p>
                      <a:pPr algn="ctr"/>
                      <a:endParaRPr lang="pl-PL" sz="1400" dirty="0"/>
                    </a:p>
                  </a:txBody>
                  <a:tcPr anchor="ctr"/>
                </a:tc>
              </a:tr>
              <a:tr h="475776">
                <a:tc>
                  <a:txBody>
                    <a:bodyPr/>
                    <a:lstStyle/>
                    <a:p>
                      <a:pPr algn="ctr"/>
                      <a:r>
                        <a:rPr lang="pl-PL" sz="1400" b="1" dirty="0" smtClean="0"/>
                        <a:t>6</a:t>
                      </a:r>
                      <a:endParaRPr lang="pl-PL" sz="1400" b="1" dirty="0"/>
                    </a:p>
                  </a:txBody>
                  <a:tcPr anchor="ctr"/>
                </a:tc>
                <a:tc vMerge="1">
                  <a:txBody>
                    <a:bodyPr/>
                    <a:lstStyle/>
                    <a:p>
                      <a:pPr algn="ctr"/>
                      <a:endParaRPr lang="pl-PL" sz="1600" b="1" dirty="0"/>
                    </a:p>
                  </a:txBody>
                  <a:tcPr anchor="ctr"/>
                </a:tc>
                <a:tc>
                  <a:txBody>
                    <a:bodyPr/>
                    <a:lstStyle/>
                    <a:p>
                      <a:pPr algn="ctr"/>
                      <a:r>
                        <a:rPr lang="pl-PL" sz="1400" b="1" dirty="0" err="1" smtClean="0"/>
                        <a:t>hedge</a:t>
                      </a:r>
                      <a:endParaRPr lang="pl-PL" sz="1400" b="1" dirty="0"/>
                    </a:p>
                  </a:txBody>
                  <a:tcPr anchor="ctr"/>
                </a:tc>
                <a:tc>
                  <a:txBody>
                    <a:bodyPr/>
                    <a:lstStyle/>
                    <a:p>
                      <a:pPr algn="ctr"/>
                      <a:endParaRPr lang="pl-PL" sz="1400" dirty="0"/>
                    </a:p>
                  </a:txBody>
                  <a:tcPr anchor="ctr"/>
                </a:tc>
                <a:tc>
                  <a:txBody>
                    <a:bodyPr/>
                    <a:lstStyle/>
                    <a:p>
                      <a:pPr algn="ctr"/>
                      <a:endParaRPr lang="pl-PL" sz="1400" dirty="0"/>
                    </a:p>
                  </a:txBody>
                  <a:tcPr anchor="ctr"/>
                </a:tc>
                <a:tc>
                  <a:txBody>
                    <a:bodyPr/>
                    <a:lstStyle/>
                    <a:p>
                      <a:pPr algn="ctr"/>
                      <a:endParaRPr lang="pl-PL" sz="1400" dirty="0"/>
                    </a:p>
                  </a:txBody>
                  <a:tcPr anchor="ctr"/>
                </a:tc>
                <a:tc>
                  <a:txBody>
                    <a:bodyPr/>
                    <a:lstStyle/>
                    <a:p>
                      <a:pPr algn="ctr"/>
                      <a:endParaRPr lang="pl-PL" sz="1400" dirty="0"/>
                    </a:p>
                  </a:txBody>
                  <a:tcPr anchor="ctr"/>
                </a:tc>
              </a:tr>
            </a:tbl>
          </a:graphicData>
        </a:graphic>
      </p:graphicFrame>
    </p:spTree>
    <p:extLst>
      <p:ext uri="{BB962C8B-B14F-4D97-AF65-F5344CB8AC3E}">
        <p14:creationId xmlns:p14="http://schemas.microsoft.com/office/powerpoint/2010/main" val="1338347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b="1" dirty="0" smtClean="0"/>
              <a:t>GRUPA1 : </a:t>
            </a:r>
            <a:r>
              <a:rPr lang="pl-PL" sz="2400" u="sng" dirty="0" smtClean="0"/>
              <a:t>Benchmark: </a:t>
            </a:r>
            <a:r>
              <a:rPr lang="pl-PL" sz="2400" u="sng" dirty="0"/>
              <a:t>100% WIG</a:t>
            </a:r>
          </a:p>
          <a:p>
            <a:pPr marL="45719" indent="0">
              <a:lnSpc>
                <a:spcPct val="100000"/>
              </a:lnSpc>
              <a:buNone/>
            </a:pPr>
            <a:endParaRPr lang="pl-PL" sz="1100" b="1" dirty="0" smtClean="0"/>
          </a:p>
          <a:p>
            <a:pPr marL="45719" indent="0">
              <a:buNone/>
            </a:pPr>
            <a:r>
              <a:rPr lang="pl-PL" sz="2400" b="1" dirty="0" smtClean="0"/>
              <a:t>FUNDUSZ INWESTYCYJNY (FI) - </a:t>
            </a:r>
            <a:r>
              <a:rPr lang="pl-PL" sz="2400" b="1" dirty="0" err="1" smtClean="0"/>
              <a:t>Esaliens</a:t>
            </a:r>
            <a:r>
              <a:rPr lang="pl-PL" sz="2400" b="1" dirty="0" smtClean="0"/>
              <a:t> </a:t>
            </a:r>
            <a:r>
              <a:rPr lang="pl-PL" sz="2400" b="1" dirty="0"/>
              <a:t>Akcji </a:t>
            </a:r>
            <a:endParaRPr lang="pl-PL" sz="2400" dirty="0"/>
          </a:p>
          <a:p>
            <a:pPr marL="45719" indent="0" algn="just">
              <a:buNone/>
            </a:pPr>
            <a:r>
              <a:rPr lang="pl-PL" sz="2400" dirty="0"/>
              <a:t>Fundusz lokuje aktywa głównie w </a:t>
            </a:r>
            <a:r>
              <a:rPr lang="pl-PL" sz="2400" dirty="0" smtClean="0"/>
              <a:t>akcje (ich </a:t>
            </a:r>
            <a:r>
              <a:rPr lang="pl-PL" sz="2400" dirty="0"/>
              <a:t>udział w aktywach może się </a:t>
            </a:r>
            <a:r>
              <a:rPr lang="pl-PL" sz="2400" dirty="0" smtClean="0"/>
              <a:t>zmieniać) z </a:t>
            </a:r>
            <a:r>
              <a:rPr lang="pl-PL" sz="2400" dirty="0"/>
              <a:t>zasady jednak portfel inwestycyjny ulokowany jest niemal w pełni w instrumenty udziałowe (akcje). </a:t>
            </a:r>
          </a:p>
          <a:p>
            <a:pPr marL="45719" indent="0" algn="just">
              <a:lnSpc>
                <a:spcPct val="100000"/>
              </a:lnSpc>
              <a:spcBef>
                <a:spcPts val="0"/>
              </a:spcBef>
              <a:buNone/>
            </a:pPr>
            <a:endParaRPr lang="pl-PL" sz="1000" dirty="0"/>
          </a:p>
          <a:p>
            <a:pPr marL="45719" indent="0" algn="just">
              <a:buNone/>
            </a:pPr>
            <a:r>
              <a:rPr lang="pl-PL" sz="2400" b="1" dirty="0" smtClean="0"/>
              <a:t>UBEZPIECZENIOWY FUNDUSZ KAPITAŁOWY (UFK) - </a:t>
            </a:r>
            <a:r>
              <a:rPr lang="pl-PL" sz="2400" b="1" dirty="0" err="1" smtClean="0"/>
              <a:t>Aegon</a:t>
            </a:r>
            <a:r>
              <a:rPr lang="pl-PL" sz="2400" b="1" dirty="0" smtClean="0"/>
              <a:t> NN </a:t>
            </a:r>
            <a:r>
              <a:rPr lang="pl-PL" sz="2400" b="1" dirty="0"/>
              <a:t>Akcji </a:t>
            </a:r>
            <a:r>
              <a:rPr lang="pl-PL" sz="2400" b="1" dirty="0" smtClean="0"/>
              <a:t>UFK </a:t>
            </a:r>
            <a:r>
              <a:rPr lang="pl-PL" sz="2400" dirty="0" smtClean="0"/>
              <a:t>Do </a:t>
            </a:r>
            <a:r>
              <a:rPr lang="pl-PL" sz="2400" dirty="0"/>
              <a:t>100% wartości aktywów fundusz inwestuje w akcje oraz inne instrumenty udziałowe polskich emitentów. </a:t>
            </a:r>
          </a:p>
          <a:p>
            <a:pPr marL="45719" indent="0" algn="just">
              <a:buNone/>
            </a:pP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31</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2154417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buNone/>
            </a:pPr>
            <a:r>
              <a:rPr lang="pl-PL" sz="2400" b="1" dirty="0" smtClean="0"/>
              <a:t>FUNDUSZ INWESTYCYJNY (FI) - </a:t>
            </a:r>
            <a:r>
              <a:rPr lang="pl-PL" sz="2400" b="1" dirty="0" err="1" smtClean="0"/>
              <a:t>Esaliens</a:t>
            </a:r>
            <a:r>
              <a:rPr lang="pl-PL" sz="2400" b="1" dirty="0" smtClean="0"/>
              <a:t> Akcji</a:t>
            </a:r>
          </a:p>
          <a:p>
            <a:pPr marL="45719" indent="0">
              <a:buNone/>
            </a:pPr>
            <a:r>
              <a:rPr lang="pl-PL" sz="2400" dirty="0"/>
              <a:t>Profil:</a:t>
            </a:r>
          </a:p>
          <a:p>
            <a:pPr marL="45719" indent="0">
              <a:buNone/>
            </a:pPr>
            <a:r>
              <a:rPr lang="pl-PL" sz="2400" b="1" dirty="0" smtClean="0"/>
              <a:t> </a:t>
            </a:r>
          </a:p>
          <a:p>
            <a:pPr marL="45719" indent="0" algn="just">
              <a:buNone/>
            </a:pP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32</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2" y="2298745"/>
            <a:ext cx="10010622" cy="417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765" y="5117691"/>
            <a:ext cx="4214640" cy="135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328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buNone/>
            </a:pPr>
            <a:r>
              <a:rPr lang="pl-PL" sz="2400" b="1" dirty="0" smtClean="0"/>
              <a:t>FUNDUSZ INWESTYCYJNY (FI) - </a:t>
            </a:r>
            <a:r>
              <a:rPr lang="pl-PL" sz="2400" b="1" dirty="0" err="1" smtClean="0"/>
              <a:t>Esaliens</a:t>
            </a:r>
            <a:r>
              <a:rPr lang="pl-PL" sz="2400" b="1" dirty="0" smtClean="0"/>
              <a:t> Akcji cd. </a:t>
            </a:r>
          </a:p>
          <a:p>
            <a:pPr marL="45719" indent="0" algn="just">
              <a:buNone/>
            </a:pP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33</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35" y="2899903"/>
            <a:ext cx="11050841" cy="368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35" y="2286001"/>
            <a:ext cx="4702721" cy="613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190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buNone/>
            </a:pPr>
            <a:r>
              <a:rPr lang="pl-PL" sz="2400" b="1" dirty="0" smtClean="0"/>
              <a:t>FUNDUSZ INWESTYCYJNY (FI) - </a:t>
            </a:r>
            <a:r>
              <a:rPr lang="pl-PL" sz="2400" b="1" dirty="0" err="1" smtClean="0"/>
              <a:t>Esaliens</a:t>
            </a:r>
            <a:r>
              <a:rPr lang="pl-PL" sz="2400" b="1" dirty="0" smtClean="0"/>
              <a:t> </a:t>
            </a:r>
            <a:r>
              <a:rPr lang="pl-PL" sz="2400" b="1" dirty="0"/>
              <a:t>Akcji </a:t>
            </a:r>
            <a:endParaRPr lang="pl-PL" sz="2400" b="1" dirty="0" smtClean="0"/>
          </a:p>
          <a:p>
            <a:pPr marL="45719" indent="0" algn="ctr">
              <a:buNone/>
            </a:pPr>
            <a:r>
              <a:rPr lang="pl-PL" dirty="0">
                <a:hlinkClick r:id="rId2"/>
              </a:rPr>
              <a:t>https://www.analizy.pl/fundusze/fundusze-inwestycyjne/profil-funduszu/KAH02/Esaliens-Akcji-%</a:t>
            </a:r>
            <a:r>
              <a:rPr lang="pl-PL" dirty="0" smtClean="0">
                <a:hlinkClick r:id="rId2"/>
              </a:rPr>
              <a:t>28Esaliens-Parasol-FIO%29.html</a:t>
            </a:r>
            <a:endParaRPr lang="pl-PL" dirty="0" smtClean="0"/>
          </a:p>
          <a:p>
            <a:pPr marL="45719" indent="0" algn="just">
              <a:lnSpc>
                <a:spcPct val="100000"/>
              </a:lnSpc>
              <a:spcBef>
                <a:spcPts val="0"/>
              </a:spcBef>
              <a:buNone/>
            </a:pPr>
            <a:endParaRPr lang="pl-PL" sz="1000" dirty="0"/>
          </a:p>
          <a:p>
            <a:pPr marL="45719" indent="0">
              <a:buNone/>
            </a:pPr>
            <a:r>
              <a:rPr lang="pl-PL" sz="2400" b="1" dirty="0" smtClean="0"/>
              <a:t>UBEZPIECZENIOWY FUNDUSZ KAPITAŁOWY (UFK) - </a:t>
            </a:r>
            <a:r>
              <a:rPr lang="pl-PL" sz="2400" b="1" dirty="0" err="1" smtClean="0"/>
              <a:t>Aegon</a:t>
            </a:r>
            <a:r>
              <a:rPr lang="pl-PL" sz="2400" b="1" dirty="0" smtClean="0"/>
              <a:t> NN </a:t>
            </a:r>
            <a:r>
              <a:rPr lang="pl-PL" sz="2400" b="1" dirty="0"/>
              <a:t>Akcji </a:t>
            </a:r>
            <a:r>
              <a:rPr lang="pl-PL" sz="2400" b="1" dirty="0" smtClean="0"/>
              <a:t>UFK </a:t>
            </a:r>
          </a:p>
          <a:p>
            <a:pPr marL="45719" indent="0" algn="ctr">
              <a:buNone/>
            </a:pPr>
            <a:r>
              <a:rPr lang="pl-PL" dirty="0" smtClean="0">
                <a:hlinkClick r:id="rId3"/>
              </a:rPr>
              <a:t>https</a:t>
            </a:r>
            <a:r>
              <a:rPr lang="pl-PL" dirty="0">
                <a:hlinkClick r:id="rId3"/>
              </a:rPr>
              <a:t>://www.analizy.pl/fundusze/ubezpieczeniowe-fundusze-kapitalowe/profil-funduszu/UNAT19/Aegon--NN-Akcji-%</a:t>
            </a:r>
            <a:r>
              <a:rPr lang="pl-PL" dirty="0" smtClean="0">
                <a:hlinkClick r:id="rId3"/>
              </a:rPr>
              <a:t>28PLN%29-UFK.html</a:t>
            </a:r>
            <a:endParaRPr lang="pl-PL" dirty="0" smtClean="0"/>
          </a:p>
          <a:p>
            <a:pPr marL="45719" indent="0" algn="just">
              <a:buNone/>
            </a:pPr>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34</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1640767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9585228" y="302388"/>
            <a:ext cx="2165551" cy="1027824"/>
          </a:xfrm>
          <a:prstGeom prst="rect">
            <a:avLst/>
          </a:prstGeom>
        </p:spPr>
      </p:pic>
      <p:sp>
        <p:nvSpPr>
          <p:cNvPr id="3" name="Symbol zastępczy daty 2"/>
          <p:cNvSpPr>
            <a:spLocks noGrp="1"/>
          </p:cNvSpPr>
          <p:nvPr>
            <p:ph type="dt" sz="half" idx="10"/>
          </p:nvPr>
        </p:nvSpPr>
        <p:spPr>
          <a:xfrm>
            <a:off x="9477612" y="2833958"/>
            <a:ext cx="2423236" cy="1506030"/>
          </a:xfrm>
        </p:spPr>
        <p:txBody>
          <a:bodyPr/>
          <a:lstStyle/>
          <a:p>
            <a:pPr defTabSz="914377"/>
            <a:r>
              <a:rPr lang="pl-PL" sz="2000" dirty="0" smtClean="0">
                <a:solidFill>
                  <a:srgbClr val="F2F2F2"/>
                </a:solidFill>
                <a:latin typeface="Calibri"/>
              </a:rPr>
              <a:t>WYKŁAD 2:</a:t>
            </a:r>
          </a:p>
          <a:p>
            <a:pPr defTabSz="914377"/>
            <a:r>
              <a:rPr lang="pl-PL" sz="2000" dirty="0" smtClean="0">
                <a:solidFill>
                  <a:srgbClr val="F2F2F2"/>
                </a:solidFill>
                <a:latin typeface="Calibri"/>
              </a:rPr>
              <a:t>POMIAR RYZYKA</a:t>
            </a:r>
          </a:p>
        </p:txBody>
      </p:sp>
      <p:sp>
        <p:nvSpPr>
          <p:cNvPr id="4" name="Symbol zastępczy numeru slajdu 3"/>
          <p:cNvSpPr>
            <a:spLocks noGrp="1"/>
          </p:cNvSpPr>
          <p:nvPr>
            <p:ph type="sldNum" sz="quarter" idx="11"/>
          </p:nvPr>
        </p:nvSpPr>
        <p:spPr/>
        <p:txBody>
          <a:bodyPr/>
          <a:lstStyle/>
          <a:p>
            <a:pPr algn="r" defTabSz="914377"/>
            <a:fld id="{F7886C9C-DC18-4195-8FD5-A50AA931D419}" type="slidenum">
              <a:rPr lang="en-US">
                <a:latin typeface="Calibri"/>
              </a:rPr>
              <a:pPr algn="r" defTabSz="914377"/>
              <a:t>35</a:t>
            </a:fld>
            <a:endParaRPr lang="en-US" dirty="0">
              <a:latin typeface="Calibri"/>
            </a:endParaRPr>
          </a:p>
        </p:txBody>
      </p:sp>
      <p:sp>
        <p:nvSpPr>
          <p:cNvPr id="6" name="Tytuł 5"/>
          <p:cNvSpPr>
            <a:spLocks noGrp="1"/>
          </p:cNvSpPr>
          <p:nvPr>
            <p:ph type="title"/>
          </p:nvPr>
        </p:nvSpPr>
        <p:spPr>
          <a:xfrm>
            <a:off x="1144504" y="2704233"/>
            <a:ext cx="7919884" cy="1828800"/>
          </a:xfrm>
        </p:spPr>
        <p:txBody>
          <a:bodyPr/>
          <a:lstStyle/>
          <a:p>
            <a:r>
              <a:rPr lang="pl-PL" sz="4000" b="1" dirty="0" smtClean="0">
                <a:effectLst>
                  <a:outerShdw blurRad="38100" dist="38100" dir="2700000" algn="tl">
                    <a:srgbClr val="000000">
                      <a:alpha val="43137"/>
                    </a:srgbClr>
                  </a:outerShdw>
                </a:effectLst>
              </a:rPr>
              <a:t>RYZYKO I EFEKTYWNOŚĆ na GPW</a:t>
            </a:r>
            <a:endParaRPr lang="pl-PL" sz="4000" b="1" dirty="0">
              <a:effectLst>
                <a:outerShdw blurRad="38100" dist="38100" dir="2700000" algn="tl">
                  <a:srgbClr val="000000">
                    <a:alpha val="43137"/>
                  </a:srgbClr>
                </a:outerShdw>
              </a:effectLst>
            </a:endParaRPr>
          </a:p>
        </p:txBody>
      </p:sp>
      <p:sp>
        <p:nvSpPr>
          <p:cNvPr id="8" name="Symbol zastępczy daty 2"/>
          <p:cNvSpPr txBox="1">
            <a:spLocks/>
          </p:cNvSpPr>
          <p:nvPr/>
        </p:nvSpPr>
        <p:spPr>
          <a:xfrm>
            <a:off x="3562066" y="6318913"/>
            <a:ext cx="5502322" cy="316174"/>
          </a:xfrm>
          <a:prstGeom prst="rect">
            <a:avLst/>
          </a:prstGeom>
        </p:spPr>
        <p:txBody>
          <a:bodyPr vert="horz" lIns="91440" tIns="45720" rIns="91440" bIns="45720" rtlCol="0" anchor="ctr"/>
          <a:lstStyle>
            <a:defPPr>
              <a:defRPr lang="pl-PL"/>
            </a:defPPr>
            <a:lvl1pPr marL="0" algn="l" defTabSz="914400" rtl="0" eaLnBrk="1" latinLnBrk="0" hangingPunct="1">
              <a:defRPr sz="11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377"/>
            <a:r>
              <a:rPr lang="pl-PL" sz="1600" dirty="0" smtClean="0">
                <a:solidFill>
                  <a:srgbClr val="F2F2F2"/>
                </a:solidFill>
                <a:latin typeface="Calibri"/>
              </a:rPr>
              <a:t>dr Magdalena Homa</a:t>
            </a:r>
            <a:endParaRPr lang="en-US" sz="1600" dirty="0">
              <a:solidFill>
                <a:srgbClr val="F2F2F2"/>
              </a:solidFill>
              <a:latin typeface="Calibri"/>
            </a:endParaRPr>
          </a:p>
        </p:txBody>
      </p:sp>
    </p:spTree>
    <p:extLst>
      <p:ext uri="{BB962C8B-B14F-4D97-AF65-F5344CB8AC3E}">
        <p14:creationId xmlns:p14="http://schemas.microsoft.com/office/powerpoint/2010/main" val="961258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ct val="150000"/>
              </a:lnSpc>
              <a:buNone/>
            </a:pPr>
            <a:r>
              <a:rPr lang="pl-PL" sz="2200" dirty="0"/>
              <a:t>Należy </a:t>
            </a:r>
            <a:r>
              <a:rPr lang="pl-PL" sz="2200" dirty="0" smtClean="0"/>
              <a:t>zauważyć</a:t>
            </a:r>
            <a:r>
              <a:rPr lang="pl-PL" sz="2200" dirty="0"/>
              <a:t>, iż </a:t>
            </a:r>
            <a:r>
              <a:rPr lang="pl-PL" sz="2200" dirty="0" smtClean="0"/>
              <a:t>ocena inwestycji wyłącznie </a:t>
            </a:r>
            <a:r>
              <a:rPr lang="pl-PL" sz="2200" dirty="0"/>
              <a:t>pod kątem osiąganej stopy zwrotu jest analizą niepełną, nie uwzględnia </a:t>
            </a:r>
            <a:r>
              <a:rPr lang="pl-PL" sz="2200" dirty="0" smtClean="0"/>
              <a:t>bowiem </a:t>
            </a:r>
            <a:r>
              <a:rPr lang="pl-PL" sz="2200" b="1" dirty="0" smtClean="0"/>
              <a:t>oceny ich ryzyka</a:t>
            </a:r>
            <a:r>
              <a:rPr lang="pl-PL" sz="2200" dirty="0" smtClean="0"/>
              <a:t>, a jest to obok dochodu/zysku podstawowa charakterystyka inwestycji</a:t>
            </a:r>
            <a:r>
              <a:rPr lang="pl-PL" sz="2200" dirty="0"/>
              <a:t>. </a:t>
            </a:r>
            <a:endParaRPr lang="pl-PL" sz="2200" dirty="0" smtClean="0"/>
          </a:p>
          <a:p>
            <a:pPr marL="45720" indent="0" algn="just">
              <a:lnSpc>
                <a:spcPct val="150000"/>
              </a:lnSpc>
              <a:buNone/>
            </a:pPr>
            <a:endParaRPr lang="pl-PL" sz="1000" dirty="0" smtClean="0"/>
          </a:p>
          <a:p>
            <a:pPr marL="45720" indent="0" algn="just">
              <a:lnSpc>
                <a:spcPct val="150000"/>
              </a:lnSpc>
              <a:buNone/>
            </a:pPr>
            <a:r>
              <a:rPr lang="pl-PL" sz="2200" dirty="0" smtClean="0"/>
              <a:t>W </a:t>
            </a:r>
            <a:r>
              <a:rPr lang="pl-PL" sz="2200" dirty="0"/>
              <a:t>bardzo ogólny i prosty sposób ryzyko inwestycji można określić </a:t>
            </a:r>
            <a:r>
              <a:rPr lang="pl-PL" sz="2200" dirty="0" smtClean="0"/>
              <a:t>jako możliwość </a:t>
            </a:r>
            <a:r>
              <a:rPr lang="pl-PL" sz="2200" dirty="0"/>
              <a:t>zrealizowania stopy dochodu inwestycji różniącej się od stopy dochodu, której </a:t>
            </a:r>
            <a:r>
              <a:rPr lang="pl-PL" sz="2200" dirty="0" smtClean="0"/>
              <a:t>spodziewa się </a:t>
            </a:r>
            <a:r>
              <a:rPr lang="pl-PL" sz="2200" dirty="0"/>
              <a:t>inwestor.</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36</a:t>
            </a:fld>
            <a:endParaRPr lang="en-US"/>
          </a:p>
        </p:txBody>
      </p:sp>
      <p:sp>
        <p:nvSpPr>
          <p:cNvPr id="5" name="Tytuł 4"/>
          <p:cNvSpPr>
            <a:spLocks noGrp="1"/>
          </p:cNvSpPr>
          <p:nvPr>
            <p:ph type="title"/>
          </p:nvPr>
        </p:nvSpPr>
        <p:spPr/>
        <p:txBody>
          <a:bodyPr/>
          <a:lstStyle/>
          <a:p>
            <a:r>
              <a:rPr lang="pl-PL" dirty="0" smtClean="0"/>
              <a:t>Bezwzględne MIARY RYZYKA</a:t>
            </a:r>
            <a:endParaRPr lang="pl-PL" dirty="0"/>
          </a:p>
        </p:txBody>
      </p:sp>
    </p:spTree>
    <p:extLst>
      <p:ext uri="{BB962C8B-B14F-4D97-AF65-F5344CB8AC3E}">
        <p14:creationId xmlns:p14="http://schemas.microsoft.com/office/powerpoint/2010/main" val="4240666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ct val="150000"/>
              </a:lnSpc>
              <a:buNone/>
            </a:pPr>
            <a:r>
              <a:rPr lang="pl-PL" sz="2200" dirty="0"/>
              <a:t>W powyższym określeniu ryzyka występują dwie strony ryzyka:</a:t>
            </a:r>
          </a:p>
          <a:p>
            <a:pPr algn="just">
              <a:lnSpc>
                <a:spcPct val="150000"/>
              </a:lnSpc>
              <a:buFont typeface="Arial" panose="020B0604020202020204" pitchFamily="34" charset="0"/>
              <a:buChar char="•"/>
            </a:pPr>
            <a:r>
              <a:rPr lang="pl-PL" sz="2200" dirty="0" smtClean="0"/>
              <a:t>negatywna</a:t>
            </a:r>
            <a:r>
              <a:rPr lang="pl-PL" sz="2200" dirty="0"/>
              <a:t>, gdy zrealizowana stopa dochodu jest niższa niż spodziewana stopa dochodu;</a:t>
            </a:r>
          </a:p>
          <a:p>
            <a:pPr algn="just">
              <a:lnSpc>
                <a:spcPct val="150000"/>
              </a:lnSpc>
              <a:buFont typeface="Arial" panose="020B0604020202020204" pitchFamily="34" charset="0"/>
              <a:buChar char="•"/>
            </a:pPr>
            <a:r>
              <a:rPr lang="pl-PL" sz="2200" dirty="0" smtClean="0"/>
              <a:t>pozytywna</a:t>
            </a:r>
            <a:r>
              <a:rPr lang="pl-PL" sz="2200" dirty="0"/>
              <a:t>, gdy zrealizowana stopa dochodu jest wyższa niż spodziewana stopa dochodu</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37</a:t>
            </a:fld>
            <a:endParaRPr lang="en-US"/>
          </a:p>
        </p:txBody>
      </p:sp>
      <p:sp>
        <p:nvSpPr>
          <p:cNvPr id="5" name="Tytuł 4"/>
          <p:cNvSpPr>
            <a:spLocks noGrp="1"/>
          </p:cNvSpPr>
          <p:nvPr>
            <p:ph type="title"/>
          </p:nvPr>
        </p:nvSpPr>
        <p:spPr/>
        <p:txBody>
          <a:bodyPr/>
          <a:lstStyle/>
          <a:p>
            <a:r>
              <a:rPr lang="pl-PL" dirty="0" smtClean="0"/>
              <a:t>Bezwzględne MIARY RYZYKA</a:t>
            </a:r>
            <a:endParaRPr lang="pl-PL" dirty="0"/>
          </a:p>
        </p:txBody>
      </p:sp>
    </p:spTree>
    <p:extLst>
      <p:ext uri="{BB962C8B-B14F-4D97-AF65-F5344CB8AC3E}">
        <p14:creationId xmlns:p14="http://schemas.microsoft.com/office/powerpoint/2010/main" val="3393968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ct val="150000"/>
              </a:lnSpc>
              <a:buNone/>
            </a:pPr>
            <a:r>
              <a:rPr lang="pl-PL" sz="2200" dirty="0" smtClean="0"/>
              <a:t>Najczęściej stosowanym </a:t>
            </a:r>
            <a:r>
              <a:rPr lang="pl-PL" sz="2200" dirty="0"/>
              <a:t>sposobem oceny ryzyka jest ocena ilościowa poprzez podanie </a:t>
            </a:r>
            <a:r>
              <a:rPr lang="pl-PL" sz="2200" dirty="0" smtClean="0"/>
              <a:t>konkretnych wartości</a:t>
            </a:r>
            <a:r>
              <a:rPr lang="pl-PL" sz="2200" dirty="0"/>
              <a:t>, czyli miary </a:t>
            </a:r>
            <a:r>
              <a:rPr lang="pl-PL" sz="2200" dirty="0" smtClean="0"/>
              <a:t>ryzyka. W tym kontekście ryzyko inwestycyjne dzieli się na:</a:t>
            </a:r>
          </a:p>
          <a:p>
            <a:pPr marL="714375" algn="just">
              <a:buFont typeface="Arial" panose="020B0604020202020204" pitchFamily="34" charset="0"/>
              <a:buChar char="•"/>
              <a:tabLst>
                <a:tab pos="715963" algn="l"/>
              </a:tabLst>
            </a:pPr>
            <a:r>
              <a:rPr lang="pl-PL" sz="2200" dirty="0"/>
              <a:t>ryzyko systematyczne</a:t>
            </a:r>
            <a:r>
              <a:rPr lang="pl-PL" sz="2200" dirty="0" smtClean="0"/>
              <a:t>,</a:t>
            </a:r>
          </a:p>
          <a:p>
            <a:pPr marL="714375" algn="just">
              <a:buFont typeface="Arial" panose="020B0604020202020204" pitchFamily="34" charset="0"/>
              <a:buChar char="•"/>
              <a:tabLst>
                <a:tab pos="715963" algn="l"/>
              </a:tabLst>
            </a:pPr>
            <a:r>
              <a:rPr lang="pl-PL" sz="2200" dirty="0" smtClean="0"/>
              <a:t>ryzyko całkowite,</a:t>
            </a:r>
          </a:p>
          <a:p>
            <a:pPr marL="714375" algn="just">
              <a:buFont typeface="Arial" panose="020B0604020202020204" pitchFamily="34" charset="0"/>
              <a:buChar char="•"/>
              <a:tabLst>
                <a:tab pos="715963" algn="l"/>
              </a:tabLst>
            </a:pPr>
            <a:r>
              <a:rPr lang="pl-PL" sz="2200" dirty="0" smtClean="0"/>
              <a:t>ryzyko negatywne.</a:t>
            </a:r>
          </a:p>
          <a:p>
            <a:pPr marL="45720" indent="0" algn="just">
              <a:lnSpc>
                <a:spcPct val="150000"/>
              </a:lnSpc>
              <a:buNone/>
            </a:pPr>
            <a:r>
              <a:rPr lang="pl-PL" sz="2200" dirty="0" smtClean="0"/>
              <a:t>W zależności od jego rodzaju stosuje się odpowiednie mierniki statystyczne  z grup miar zmienności, wrażliwości lub zagrożenia.</a:t>
            </a:r>
            <a:endParaRPr lang="pl-PL" sz="2200" dirty="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38</a:t>
            </a:fld>
            <a:endParaRPr lang="en-US"/>
          </a:p>
        </p:txBody>
      </p:sp>
      <p:sp>
        <p:nvSpPr>
          <p:cNvPr id="5" name="Tytuł 4"/>
          <p:cNvSpPr>
            <a:spLocks noGrp="1"/>
          </p:cNvSpPr>
          <p:nvPr>
            <p:ph type="title"/>
          </p:nvPr>
        </p:nvSpPr>
        <p:spPr/>
        <p:txBody>
          <a:bodyPr/>
          <a:lstStyle/>
          <a:p>
            <a:r>
              <a:rPr lang="pl-PL" dirty="0" smtClean="0"/>
              <a:t>Bezwzględne MIARY RYZYKA</a:t>
            </a:r>
            <a:endParaRPr lang="pl-PL" dirty="0"/>
          </a:p>
        </p:txBody>
      </p:sp>
    </p:spTree>
    <p:extLst>
      <p:ext uri="{BB962C8B-B14F-4D97-AF65-F5344CB8AC3E}">
        <p14:creationId xmlns:p14="http://schemas.microsoft.com/office/powerpoint/2010/main" val="1878166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0" indent="0" algn="just">
              <a:buNone/>
              <a:tabLst>
                <a:tab pos="715963" algn="l"/>
              </a:tabLst>
            </a:pPr>
            <a:r>
              <a:rPr lang="pl-PL" sz="2200" b="1" dirty="0" smtClean="0"/>
              <a:t>Ryzyko systematyczne</a:t>
            </a:r>
            <a:r>
              <a:rPr lang="pl-PL" sz="2200" dirty="0"/>
              <a:t> dotyczy rynku giełdowego, związane jest z całym systemem (rynkiem papierów wartościowych</a:t>
            </a:r>
            <a:r>
              <a:rPr lang="pl-PL" sz="2200" dirty="0" smtClean="0"/>
              <a:t>), a </a:t>
            </a:r>
            <a:r>
              <a:rPr lang="pl-PL" sz="2200" dirty="0"/>
              <a:t>spowodowane jest czynnikami ogólnogospodarczymi (ustrój gospodarczy, polityka, czynniki koniunkturalne) oraz losowymi (np. inflacja i wojna). </a:t>
            </a:r>
            <a:r>
              <a:rPr lang="pl-PL" sz="2200" dirty="0" smtClean="0"/>
              <a:t>Czynniki </a:t>
            </a:r>
            <a:r>
              <a:rPr lang="pl-PL" sz="2200" dirty="0"/>
              <a:t>te mają wpływ na wszystkie walory, na cały </a:t>
            </a:r>
            <a:r>
              <a:rPr lang="pl-PL" sz="2200" dirty="0" smtClean="0"/>
              <a:t>rynek, zatem dotyczy wszystkich </a:t>
            </a:r>
            <a:r>
              <a:rPr lang="pl-PL" sz="2200" dirty="0"/>
              <a:t>realizowanych projektów inwestycyjnych. </a:t>
            </a:r>
            <a:r>
              <a:rPr lang="pl-PL" sz="2200" dirty="0" smtClean="0"/>
              <a:t>Ryzyka </a:t>
            </a:r>
            <a:r>
              <a:rPr lang="pl-PL" sz="2200" dirty="0"/>
              <a:t>systematycznego nie da się zmniejszyć ani wyeliminować</a:t>
            </a:r>
            <a:r>
              <a:rPr lang="pl-PL" sz="2200" dirty="0" smtClean="0"/>
              <a:t>. Trudno </a:t>
            </a:r>
            <a:r>
              <a:rPr lang="pl-PL" sz="2200" dirty="0"/>
              <a:t>się przed nim zabezpieczyć, co odczuwa się zwłaszcza w czasie bessy</a:t>
            </a:r>
            <a:r>
              <a:rPr lang="pl-PL" sz="2200" dirty="0" smtClean="0"/>
              <a:t>.</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39</a:t>
            </a:fld>
            <a:endParaRPr lang="en-US"/>
          </a:p>
        </p:txBody>
      </p:sp>
      <p:sp>
        <p:nvSpPr>
          <p:cNvPr id="5" name="Tytuł 4"/>
          <p:cNvSpPr>
            <a:spLocks noGrp="1"/>
          </p:cNvSpPr>
          <p:nvPr>
            <p:ph type="title"/>
          </p:nvPr>
        </p:nvSpPr>
        <p:spPr/>
        <p:txBody>
          <a:bodyPr/>
          <a:lstStyle/>
          <a:p>
            <a:r>
              <a:rPr lang="pl-PL" dirty="0" smtClean="0"/>
              <a:t>KLASYCZNE WZGLĘDNE MIARY RYZYKA</a:t>
            </a:r>
            <a:endParaRPr lang="pl-PL" dirty="0"/>
          </a:p>
        </p:txBody>
      </p:sp>
    </p:spTree>
    <p:extLst>
      <p:ext uri="{BB962C8B-B14F-4D97-AF65-F5344CB8AC3E}">
        <p14:creationId xmlns:p14="http://schemas.microsoft.com/office/powerpoint/2010/main" val="2424059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Jest to proces pomagający </a:t>
            </a:r>
            <a:r>
              <a:rPr lang="pl-PL" sz="2400" b="1" dirty="0" smtClean="0"/>
              <a:t>w </a:t>
            </a:r>
            <a:r>
              <a:rPr lang="pl-PL" sz="2400" b="1" dirty="0"/>
              <a:t>ocenie i wyborze odpowiedniej inwestycji</a:t>
            </a:r>
            <a:r>
              <a:rPr lang="pl-PL" sz="2400" dirty="0"/>
              <a:t>, z jednym </a:t>
            </a:r>
            <a:r>
              <a:rPr lang="pl-PL" sz="2400" dirty="0" smtClean="0"/>
              <a:t>istotnym zastrzeżeniem: każda </a:t>
            </a:r>
            <a:r>
              <a:rPr lang="pl-PL" sz="2400" dirty="0"/>
              <a:t>tego typu analiza odbywa się na podstawie informacji, które już miały miejsce. Nie ma zaś żadnej gwarancji, że </a:t>
            </a:r>
            <a:r>
              <a:rPr lang="pl-PL" sz="2400" dirty="0" smtClean="0"/>
              <a:t>podobne wyniki zostaną uzyskane </a:t>
            </a:r>
            <a:r>
              <a:rPr lang="pl-PL" sz="2400" dirty="0"/>
              <a:t>w przyszłości. </a:t>
            </a:r>
            <a:endParaRPr lang="pl-PL" sz="2400" dirty="0" smtClean="0"/>
          </a:p>
          <a:p>
            <a:pPr marL="45719" indent="0" algn="just">
              <a:buNone/>
            </a:pPr>
            <a:endParaRPr lang="pl-PL" sz="1200" dirty="0" smtClean="0"/>
          </a:p>
          <a:p>
            <a:pPr marL="45719" indent="0" algn="just">
              <a:buNone/>
            </a:pPr>
            <a:endParaRPr lang="pl-PL" sz="1200" dirty="0" smtClean="0"/>
          </a:p>
          <a:p>
            <a:pPr marL="45719" indent="0" algn="just">
              <a:buNone/>
            </a:pPr>
            <a:endParaRPr lang="pl-PL" sz="1200" dirty="0"/>
          </a:p>
          <a:p>
            <a:pPr marL="45719" indent="0" algn="just">
              <a:buNone/>
            </a:pPr>
            <a:endParaRPr lang="pl-PL" sz="1200" dirty="0" smtClean="0"/>
          </a:p>
          <a:p>
            <a:pPr marL="45719" indent="0" algn="just">
              <a:lnSpc>
                <a:spcPct val="100000"/>
              </a:lnSpc>
              <a:buNone/>
            </a:pPr>
            <a:endParaRPr lang="pl-PL" sz="1800" dirty="0" smtClean="0"/>
          </a:p>
          <a:p>
            <a:pPr marL="45719" indent="0" algn="just">
              <a:lnSpc>
                <a:spcPct val="100000"/>
              </a:lnSpc>
              <a:buNone/>
            </a:pPr>
            <a:r>
              <a:rPr lang="pl-PL" sz="1800" dirty="0" smtClean="0"/>
              <a:t>UWAGA: Może </a:t>
            </a:r>
            <a:r>
              <a:rPr lang="pl-PL" sz="1800" dirty="0"/>
              <a:t>się </a:t>
            </a:r>
            <a:r>
              <a:rPr lang="pl-PL" sz="1800" dirty="0" smtClean="0"/>
              <a:t>zdarzyć, np. </a:t>
            </a:r>
            <a:r>
              <a:rPr lang="pl-PL" sz="1800" dirty="0"/>
              <a:t>że dotychczasowe fantastyczne stopy zwrotu, były wyłącznie pochodną hossy na rynku (i szczęścia zarządzającego) lub w ramach instytucji zmieni się osoba odpowiedzialna za inwestycję, </a:t>
            </a:r>
            <a:r>
              <a:rPr lang="pl-PL" sz="1800" dirty="0" smtClean="0"/>
              <a:t>czy </a:t>
            </a:r>
            <a:r>
              <a:rPr lang="pl-PL" sz="1800" dirty="0"/>
              <a:t>w końcu zmieni się na tyle charakter rynku, że metody, które dotychczas prowadziły do dobrych wyników ulegną wyczerpaniu</a:t>
            </a:r>
            <a:r>
              <a:rPr lang="pl-PL" dirty="0"/>
              <a:t>.</a:t>
            </a:r>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4</a:t>
            </a:fld>
            <a:endParaRPr lang="en-US" dirty="0"/>
          </a:p>
        </p:txBody>
      </p:sp>
      <p:sp>
        <p:nvSpPr>
          <p:cNvPr id="6" name="Tytuł 5"/>
          <p:cNvSpPr>
            <a:spLocks noGrp="1"/>
          </p:cNvSpPr>
          <p:nvPr>
            <p:ph type="title"/>
          </p:nvPr>
        </p:nvSpPr>
        <p:spPr/>
        <p:txBody>
          <a:bodyPr/>
          <a:lstStyle/>
          <a:p>
            <a:pPr marL="45719" indent="0"/>
            <a:r>
              <a:rPr lang="pl-PL" dirty="0"/>
              <a:t>Analiza efektywności</a:t>
            </a:r>
          </a:p>
        </p:txBody>
      </p:sp>
      <p:cxnSp>
        <p:nvCxnSpPr>
          <p:cNvPr id="4" name="Łącznik prostoliniowy 3"/>
          <p:cNvCxnSpPr/>
          <p:nvPr/>
        </p:nvCxnSpPr>
        <p:spPr>
          <a:xfrm>
            <a:off x="309716" y="5456903"/>
            <a:ext cx="115332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79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280219" y="1719070"/>
                <a:ext cx="11562736" cy="4991445"/>
              </a:xfrm>
            </p:spPr>
            <p:txBody>
              <a:bodyPr>
                <a:noAutofit/>
              </a:bodyPr>
              <a:lstStyle/>
              <a:p>
                <a:pPr marL="0" indent="0" algn="just">
                  <a:lnSpc>
                    <a:spcPct val="150000"/>
                  </a:lnSpc>
                  <a:spcBef>
                    <a:spcPts val="0"/>
                  </a:spcBef>
                  <a:buNone/>
                  <a:tabLst>
                    <a:tab pos="715963" algn="l"/>
                  </a:tabLst>
                </a:pPr>
                <a:r>
                  <a:rPr lang="pl-PL" sz="2200" dirty="0" smtClean="0"/>
                  <a:t>Do obliczenia </a:t>
                </a:r>
                <a:r>
                  <a:rPr lang="pl-PL" sz="2200" b="1" dirty="0" smtClean="0"/>
                  <a:t>ryzyka systematycznego</a:t>
                </a:r>
                <a:r>
                  <a:rPr lang="pl-PL" sz="2200" dirty="0" smtClean="0"/>
                  <a:t> stosuje się współczynnik </a:t>
                </a:r>
                <a14:m>
                  <m:oMath xmlns:m="http://schemas.openxmlformats.org/officeDocument/2006/math">
                    <m:r>
                      <a:rPr lang="pl-PL" sz="2200" i="1" smtClean="0">
                        <a:latin typeface="Cambria Math"/>
                        <a:ea typeface="Cambria Math"/>
                      </a:rPr>
                      <m:t>𝛽</m:t>
                    </m:r>
                  </m:oMath>
                </a14:m>
                <a:r>
                  <a:rPr lang="pl-PL" sz="2200" dirty="0" smtClean="0"/>
                  <a:t>, który określa zmienność wybranego waloru wobec fluktuacji całego rynku. To parametr </a:t>
                </a:r>
                <a:r>
                  <a:rPr lang="pl-PL" sz="2200" dirty="0"/>
                  <a:t>kierunkowy </a:t>
                </a:r>
                <a:r>
                  <a:rPr lang="pl-PL" sz="2200" dirty="0" smtClean="0"/>
                  <a:t>w modelu </a:t>
                </a:r>
                <a:r>
                  <a:rPr lang="pl-PL" sz="2200" dirty="0"/>
                  <a:t>wyceny aktywów </a:t>
                </a:r>
                <a:r>
                  <a:rPr lang="pl-PL" sz="2200" dirty="0" smtClean="0"/>
                  <a:t>kapitałowych </a:t>
                </a:r>
                <a:r>
                  <a:rPr lang="pl-PL" sz="2200" dirty="0"/>
                  <a:t>CAPM</a:t>
                </a:r>
                <a:r>
                  <a:rPr lang="pl-PL" sz="2200" dirty="0" smtClean="0"/>
                  <a:t>, </a:t>
                </a:r>
                <a:r>
                  <a:rPr lang="pl-PL" sz="2200" dirty="0"/>
                  <a:t>który daje podstawy do wyjaśnienia osiągniętych stóp zwrotu z papierów wartościowych jako funkcji ryzyka rynkowego. Opiera się on na założeniu, że kształtowanie się  stóp zwrotu jest zdeterminowane czynnikiem, który odzwierciedla zmiany na rynku  kapitałowym:</a:t>
                </a:r>
              </a:p>
              <a:p>
                <a:pPr marL="0" indent="0" algn="just">
                  <a:buNone/>
                  <a:tabLst>
                    <a:tab pos="715963" algn="l"/>
                  </a:tabLst>
                </a:pPr>
                <a14:m>
                  <m:oMathPara xmlns:m="http://schemas.openxmlformats.org/officeDocument/2006/math">
                    <m:oMathParaPr>
                      <m:jc m:val="centerGroup"/>
                    </m:oMathParaPr>
                    <m:oMath xmlns:m="http://schemas.openxmlformats.org/officeDocument/2006/math">
                      <m:sSub>
                        <m:sSubPr>
                          <m:ctrlPr>
                            <a:rPr lang="pl-PL" sz="2400" i="1">
                              <a:latin typeface="Cambria Math"/>
                            </a:rPr>
                          </m:ctrlPr>
                        </m:sSubPr>
                        <m:e>
                          <m:r>
                            <a:rPr lang="pl-PL" sz="2400" i="1">
                              <a:latin typeface="Cambria Math"/>
                            </a:rPr>
                            <m:t>𝑅</m:t>
                          </m:r>
                        </m:e>
                        <m:sub>
                          <m:r>
                            <a:rPr lang="pl-PL" sz="2400" i="1">
                              <a:latin typeface="Cambria Math"/>
                            </a:rPr>
                            <m:t>𝑡</m:t>
                          </m:r>
                        </m:sub>
                      </m:sSub>
                      <m:r>
                        <a:rPr lang="pl-PL" sz="2400" i="1">
                          <a:latin typeface="Cambria Math"/>
                        </a:rPr>
                        <m:t>=</m:t>
                      </m:r>
                      <m:sSub>
                        <m:sSubPr>
                          <m:ctrlPr>
                            <a:rPr lang="pl-PL" sz="2400" i="1">
                              <a:latin typeface="Cambria Math"/>
                            </a:rPr>
                          </m:ctrlPr>
                        </m:sSubPr>
                        <m:e>
                          <m:r>
                            <a:rPr lang="pl-PL" sz="2400" i="1">
                              <a:latin typeface="Cambria Math"/>
                            </a:rPr>
                            <m:t>𝛼</m:t>
                          </m:r>
                        </m:e>
                        <m:sub>
                          <m:r>
                            <a:rPr lang="pl-PL" sz="2400" i="1">
                              <a:latin typeface="Cambria Math"/>
                            </a:rPr>
                            <m:t>0</m:t>
                          </m:r>
                        </m:sub>
                      </m:sSub>
                      <m:r>
                        <a:rPr lang="pl-PL" sz="2400" i="1">
                          <a:latin typeface="Cambria Math"/>
                        </a:rPr>
                        <m:t>+</m:t>
                      </m:r>
                      <m:r>
                        <a:rPr lang="pl-PL" sz="2400" i="1">
                          <a:latin typeface="Cambria Math"/>
                          <a:ea typeface="Cambria Math"/>
                        </a:rPr>
                        <m:t>𝛽</m:t>
                      </m:r>
                      <m:sSub>
                        <m:sSubPr>
                          <m:ctrlPr>
                            <a:rPr lang="pl-PL" sz="2400" i="1">
                              <a:latin typeface="Cambria Math"/>
                            </a:rPr>
                          </m:ctrlPr>
                        </m:sSubPr>
                        <m:e>
                          <m:r>
                            <a:rPr lang="pl-PL" sz="2400" i="1">
                              <a:latin typeface="Cambria Math"/>
                            </a:rPr>
                            <m:t>𝑅</m:t>
                          </m:r>
                        </m:e>
                        <m:sub>
                          <m:r>
                            <a:rPr lang="pl-PL" sz="2400" i="1">
                              <a:latin typeface="Cambria Math"/>
                            </a:rPr>
                            <m:t>𝑀𝑡</m:t>
                          </m:r>
                        </m:sub>
                      </m:sSub>
                      <m:r>
                        <a:rPr lang="pl-PL" sz="2400" i="1">
                          <a:latin typeface="Cambria Math"/>
                        </a:rPr>
                        <m:t>+</m:t>
                      </m:r>
                      <m:sSub>
                        <m:sSubPr>
                          <m:ctrlPr>
                            <a:rPr lang="pl-PL" sz="2400" i="1">
                              <a:latin typeface="Cambria Math"/>
                            </a:rPr>
                          </m:ctrlPr>
                        </m:sSubPr>
                        <m:e>
                          <m:r>
                            <a:rPr lang="pl-PL" sz="2400" i="1">
                              <a:latin typeface="Cambria Math"/>
                            </a:rPr>
                            <m:t>𝜀</m:t>
                          </m:r>
                        </m:e>
                        <m:sub>
                          <m:r>
                            <a:rPr lang="pl-PL" sz="2400" i="1">
                              <a:latin typeface="Cambria Math"/>
                            </a:rPr>
                            <m:t>𝑡</m:t>
                          </m:r>
                        </m:sub>
                      </m:sSub>
                    </m:oMath>
                  </m:oMathPara>
                </a14:m>
                <a:endParaRPr lang="pl-PL" sz="2200" dirty="0" smtClean="0"/>
              </a:p>
              <a:p>
                <a:pPr marL="0" indent="0" algn="just">
                  <a:lnSpc>
                    <a:spcPct val="150000"/>
                  </a:lnSpc>
                  <a:buNone/>
                  <a:tabLst>
                    <a:tab pos="715963" algn="l"/>
                  </a:tabLst>
                </a:pPr>
                <a:r>
                  <a:rPr lang="pl-PL" sz="1800" dirty="0" smtClean="0"/>
                  <a:t>Jego wartość świadczy o tym, jak zmieni się stopa zwrotu waloru jeśli stopa zwrotu z rynku wzrośnie o 1%.</a:t>
                </a:r>
              </a:p>
              <a:p>
                <a:pPr marL="0" indent="0" algn="just">
                  <a:lnSpc>
                    <a:spcPct val="150000"/>
                  </a:lnSpc>
                  <a:buNone/>
                  <a:tabLst>
                    <a:tab pos="715963" algn="l"/>
                  </a:tabLst>
                </a:pPr>
                <a:endParaRPr lang="pl-PL" sz="2200" dirty="0" smtClean="0"/>
              </a:p>
              <a:p>
                <a:pPr marL="0" indent="0" algn="just">
                  <a:lnSpc>
                    <a:spcPct val="150000"/>
                  </a:lnSpc>
                  <a:buNone/>
                  <a:tabLst>
                    <a:tab pos="715963" algn="l"/>
                  </a:tabLst>
                </a:pPr>
                <a:endParaRPr lang="pl-PL" sz="2200" dirty="0" smtClean="0"/>
              </a:p>
              <a:p>
                <a:pPr marL="0" indent="0" algn="just">
                  <a:lnSpc>
                    <a:spcPct val="150000"/>
                  </a:lnSpc>
                  <a:buNone/>
                  <a:tabLst>
                    <a:tab pos="715963" algn="l"/>
                  </a:tabLst>
                </a:pPr>
                <a:endParaRPr lang="pl-PL" sz="2200"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280219" y="1719070"/>
                <a:ext cx="11562736" cy="4991445"/>
              </a:xfrm>
              <a:blipFill rotWithShape="1">
                <a:blip r:embed="rId3"/>
                <a:stretch>
                  <a:fillRect l="-685" r="-685" b="-1832"/>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40</a:t>
            </a:fld>
            <a:endParaRPr lang="en-US"/>
          </a:p>
        </p:txBody>
      </p:sp>
      <p:sp>
        <p:nvSpPr>
          <p:cNvPr id="5" name="Tytuł 4"/>
          <p:cNvSpPr>
            <a:spLocks noGrp="1"/>
          </p:cNvSpPr>
          <p:nvPr>
            <p:ph type="title"/>
          </p:nvPr>
        </p:nvSpPr>
        <p:spPr/>
        <p:txBody>
          <a:bodyPr/>
          <a:lstStyle/>
          <a:p>
            <a:r>
              <a:rPr lang="pl-PL" dirty="0" smtClean="0"/>
              <a:t>KLASYCZNE WZGLĘDNE MIARY RYZYKA</a:t>
            </a:r>
            <a:endParaRPr lang="pl-PL" dirty="0"/>
          </a:p>
        </p:txBody>
      </p:sp>
    </p:spTree>
    <p:extLst>
      <p:ext uri="{BB962C8B-B14F-4D97-AF65-F5344CB8AC3E}">
        <p14:creationId xmlns:p14="http://schemas.microsoft.com/office/powerpoint/2010/main" val="1849211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Autofit/>
              </a:bodyPr>
              <a:lstStyle/>
              <a:p>
                <a:pPr marL="0" indent="0" algn="just">
                  <a:lnSpc>
                    <a:spcPct val="150000"/>
                  </a:lnSpc>
                  <a:buNone/>
                  <a:tabLst>
                    <a:tab pos="811213" algn="l"/>
                  </a:tabLst>
                </a:pPr>
                <a14:m>
                  <m:oMath xmlns:m="http://schemas.openxmlformats.org/officeDocument/2006/math">
                    <m:r>
                      <a:rPr lang="pl-PL" sz="2200" b="1" i="1" smtClean="0">
                        <a:latin typeface="Cambria Math"/>
                        <a:ea typeface="Cambria Math"/>
                      </a:rPr>
                      <m:t>𝜷</m:t>
                    </m:r>
                    <m:r>
                      <a:rPr lang="pl-PL" sz="2200" b="1" i="1" smtClean="0">
                        <a:latin typeface="Cambria Math"/>
                        <a:ea typeface="Cambria Math"/>
                      </a:rPr>
                      <m:t>&lt;</m:t>
                    </m:r>
                    <m:r>
                      <a:rPr lang="pl-PL" sz="2200" b="1" i="1" smtClean="0">
                        <a:latin typeface="Cambria Math"/>
                        <a:ea typeface="Cambria Math"/>
                      </a:rPr>
                      <m:t>𝟎</m:t>
                    </m:r>
                  </m:oMath>
                </a14:m>
                <a:r>
                  <a:rPr lang="pl-PL" sz="2200" b="1" dirty="0" smtClean="0"/>
                  <a:t> </a:t>
                </a:r>
                <a:r>
                  <a:rPr lang="pl-PL" sz="2200" dirty="0" smtClean="0"/>
                  <a:t>→ </a:t>
                </a:r>
                <a:r>
                  <a:rPr lang="pl-PL" sz="2200" dirty="0"/>
                  <a:t>indeks akcji zmienia się odwrotnie proporcjonalnie do </a:t>
                </a:r>
                <a:r>
                  <a:rPr lang="pl-PL" sz="2200" dirty="0" smtClean="0"/>
                  <a:t>rynku, co </a:t>
                </a:r>
                <a:r>
                  <a:rPr lang="pl-PL" sz="2200" dirty="0"/>
                  <a:t>oznacza to, że gdy </a:t>
                </a:r>
                <a:r>
                  <a:rPr lang="pl-PL" sz="2200" dirty="0" smtClean="0"/>
                  <a:t>indeks rynkowy </a:t>
                </a:r>
                <a:r>
                  <a:rPr lang="pl-PL" sz="2200" dirty="0"/>
                  <a:t>rośnie kurs maleje i </a:t>
                </a:r>
                <a:r>
                  <a:rPr lang="pl-PL" sz="2200" dirty="0" smtClean="0"/>
                  <a:t>odwrotnie </a:t>
                </a:r>
                <a:r>
                  <a:rPr lang="pl-PL" sz="2200" dirty="0"/>
                  <a:t>wystąpienie takiej sytuacji jest bardzo mało prawdopodobne, jednak w teoretycznych założeniach </a:t>
                </a:r>
                <a:r>
                  <a:rPr lang="pl-PL" sz="2200" dirty="0" smtClean="0"/>
                  <a:t>możliwe.</a:t>
                </a:r>
              </a:p>
              <a:p>
                <a:pPr marL="0" indent="0" algn="just">
                  <a:lnSpc>
                    <a:spcPct val="150000"/>
                  </a:lnSpc>
                  <a:buNone/>
                  <a:tabLst>
                    <a:tab pos="811213" algn="l"/>
                  </a:tabLst>
                </a:pPr>
                <a:endParaRPr lang="pl-PL" sz="1000" dirty="0" smtClean="0"/>
              </a:p>
              <a:p>
                <a:pPr marL="0" lvl="1" indent="0" algn="just">
                  <a:lnSpc>
                    <a:spcPct val="150000"/>
                  </a:lnSpc>
                  <a:buClr>
                    <a:schemeClr val="accent1"/>
                  </a:buClr>
                  <a:buNone/>
                  <a:tabLst>
                    <a:tab pos="715963" algn="l"/>
                  </a:tabLst>
                </a:pPr>
                <a14:m>
                  <m:oMath xmlns:m="http://schemas.openxmlformats.org/officeDocument/2006/math">
                    <m:r>
                      <a:rPr lang="pl-PL" sz="2200" b="1" i="1" spc="151" smtClean="0">
                        <a:latin typeface="Cambria Math"/>
                        <a:ea typeface="Cambria Math"/>
                      </a:rPr>
                      <m:t>𝜷</m:t>
                    </m:r>
                    <m:r>
                      <a:rPr lang="pl-PL" sz="2200" b="1" i="1" spc="151" smtClean="0">
                        <a:latin typeface="Cambria Math"/>
                        <a:ea typeface="Cambria Math"/>
                      </a:rPr>
                      <m:t>=</m:t>
                    </m:r>
                    <m:r>
                      <a:rPr lang="pl-PL" sz="2200" b="1" i="1" spc="151" smtClean="0">
                        <a:latin typeface="Cambria Math"/>
                        <a:ea typeface="Cambria Math"/>
                      </a:rPr>
                      <m:t>𝟎</m:t>
                    </m:r>
                  </m:oMath>
                </a14:m>
                <a:r>
                  <a:rPr lang="pl-PL" sz="2200" b="1" spc="151" dirty="0" smtClean="0">
                    <a:latin typeface="Cambria Math"/>
                    <a:ea typeface="Cambria Math"/>
                  </a:rPr>
                  <a:t>  </a:t>
                </a:r>
                <a:r>
                  <a:rPr lang="pl-PL" sz="2200" spc="150" dirty="0"/>
                  <a:t>→ oznacza brak reakcji stopy zwrotu </a:t>
                </a:r>
                <a:r>
                  <a:rPr lang="pl-PL" sz="2200" spc="150" dirty="0" smtClean="0"/>
                  <a:t>waloru na </a:t>
                </a:r>
                <a:r>
                  <a:rPr lang="pl-PL" sz="2200" spc="150" dirty="0"/>
                  <a:t>zmiany </a:t>
                </a:r>
                <a:r>
                  <a:rPr lang="pl-PL" sz="2200" spc="150" dirty="0" smtClean="0"/>
                  <a:t>rynkowe - </a:t>
                </a:r>
                <a:r>
                  <a:rPr lang="pl-PL" sz="2200" spc="150" dirty="0"/>
                  <a:t>jest to akcja wolna od ryzyka (np. bon skarbowy);</a:t>
                </a:r>
              </a:p>
              <a:p>
                <a:pPr marL="0" indent="715963" algn="just">
                  <a:lnSpc>
                    <a:spcPct val="150000"/>
                  </a:lnSpc>
                  <a:buNone/>
                  <a:tabLst>
                    <a:tab pos="715963" algn="l"/>
                  </a:tabLst>
                </a:pPr>
                <a:endParaRPr lang="pl-PL" sz="2200" dirty="0"/>
              </a:p>
              <a:p>
                <a:pPr marL="0" indent="0" algn="just">
                  <a:lnSpc>
                    <a:spcPct val="150000"/>
                  </a:lnSpc>
                  <a:buNone/>
                  <a:tabLst>
                    <a:tab pos="715963" algn="l"/>
                  </a:tabLst>
                </a:pPr>
                <a:endParaRPr lang="pl-PL" sz="2200" dirty="0" smtClean="0"/>
              </a:p>
              <a:p>
                <a:pPr marL="0" indent="0" algn="just">
                  <a:lnSpc>
                    <a:spcPct val="150000"/>
                  </a:lnSpc>
                  <a:buNone/>
                  <a:tabLst>
                    <a:tab pos="715963" algn="l"/>
                  </a:tabLst>
                </a:pPr>
                <a:endParaRPr lang="pl-PL" sz="2200"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2"/>
                <a:stretch>
                  <a:fillRect l="-653" r="-761"/>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41</a:t>
            </a:fld>
            <a:endParaRPr lang="en-US"/>
          </a:p>
        </p:txBody>
      </p:sp>
      <p:sp>
        <p:nvSpPr>
          <p:cNvPr id="5" name="Tytuł 4"/>
          <p:cNvSpPr>
            <a:spLocks noGrp="1"/>
          </p:cNvSpPr>
          <p:nvPr>
            <p:ph type="title"/>
          </p:nvPr>
        </p:nvSpPr>
        <p:spPr>
          <a:xfrm>
            <a:off x="508494" y="332656"/>
            <a:ext cx="11175013" cy="1054394"/>
          </a:xfrm>
        </p:spPr>
        <p:txBody>
          <a:bodyPr/>
          <a:lstStyle/>
          <a:p>
            <a:r>
              <a:rPr lang="pl-PL" dirty="0" smtClean="0"/>
              <a:t>KLASYCZNE WZGLĘDNE MIARY RYZYKA</a:t>
            </a:r>
            <a:endParaRPr lang="pl-PL" dirty="0"/>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3305692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Autofit/>
              </a:bodyPr>
              <a:lstStyle/>
              <a:p>
                <a:pPr marL="0" indent="0" algn="just">
                  <a:lnSpc>
                    <a:spcPct val="150000"/>
                  </a:lnSpc>
                  <a:buNone/>
                  <a:tabLst>
                    <a:tab pos="715963" algn="l"/>
                  </a:tabLst>
                </a:pPr>
                <a14:m>
                  <m:oMath xmlns:m="http://schemas.openxmlformats.org/officeDocument/2006/math">
                    <m:r>
                      <a:rPr lang="pl-PL" sz="2200" b="1" i="1" smtClean="0">
                        <a:latin typeface="Cambria Math"/>
                      </a:rPr>
                      <m:t>𝟎</m:t>
                    </m:r>
                    <m:r>
                      <a:rPr lang="pl-PL" sz="2200" b="1" i="1" smtClean="0">
                        <a:latin typeface="Cambria Math"/>
                      </a:rPr>
                      <m:t>&lt;</m:t>
                    </m:r>
                    <m:r>
                      <a:rPr lang="pl-PL" sz="2200" b="1" i="1" smtClean="0">
                        <a:latin typeface="Cambria Math"/>
                        <a:ea typeface="Cambria Math"/>
                      </a:rPr>
                      <m:t>𝜷</m:t>
                    </m:r>
                    <m:r>
                      <a:rPr lang="pl-PL" sz="2200" b="1" i="1" smtClean="0">
                        <a:latin typeface="Cambria Math"/>
                        <a:ea typeface="Cambria Math"/>
                      </a:rPr>
                      <m:t>≤</m:t>
                    </m:r>
                    <m:r>
                      <a:rPr lang="pl-PL" sz="2200" b="1" i="1" smtClean="0">
                        <a:latin typeface="Cambria Math"/>
                        <a:ea typeface="Cambria Math"/>
                      </a:rPr>
                      <m:t>𝟏</m:t>
                    </m:r>
                  </m:oMath>
                </a14:m>
                <a:r>
                  <a:rPr lang="pl-PL" sz="2200" b="1" dirty="0" smtClean="0"/>
                  <a:t> </a:t>
                </a:r>
                <a:r>
                  <a:rPr lang="pl-PL" sz="2200" dirty="0" smtClean="0"/>
                  <a:t>→ stopa </a:t>
                </a:r>
                <a:r>
                  <a:rPr lang="pl-PL" sz="2200" dirty="0"/>
                  <a:t>zwrotu </a:t>
                </a:r>
                <a:r>
                  <a:rPr lang="pl-PL" sz="2200" dirty="0" smtClean="0"/>
                  <a:t>waloru reaguje wolniej niż rynek na zmiany - walory </a:t>
                </a:r>
                <a:r>
                  <a:rPr lang="pl-PL" sz="2200" dirty="0"/>
                  <a:t>tego typu charakteryzują się małym </a:t>
                </a:r>
                <a:r>
                  <a:rPr lang="pl-PL" sz="2200" dirty="0" smtClean="0"/>
                  <a:t>ryzykiem. Fundusze </a:t>
                </a:r>
                <a:r>
                  <a:rPr lang="pl-PL" sz="2200" dirty="0"/>
                  <a:t>charakteryzujące się współczynnikiem </a:t>
                </a:r>
                <a:r>
                  <a:rPr lang="pl-PL" sz="2200" dirty="0" smtClean="0"/>
                  <a:t>z </a:t>
                </a:r>
                <a:r>
                  <a:rPr lang="pl-PL" sz="2200" dirty="0"/>
                  <a:t>tego przedziału określane są mianem </a:t>
                </a:r>
                <a:r>
                  <a:rPr lang="pl-PL" sz="2200" dirty="0" smtClean="0"/>
                  <a:t>defensywnych i </a:t>
                </a:r>
                <a:r>
                  <a:rPr lang="pl-PL" sz="2200" dirty="0"/>
                  <a:t>szczególnie pożądane jest inwestowanie w nie w okresach bessy </a:t>
                </a:r>
                <a:r>
                  <a:rPr lang="pl-PL" sz="2200" dirty="0" smtClean="0"/>
                  <a:t>giełdowej.</a:t>
                </a:r>
              </a:p>
              <a:p>
                <a:pPr marL="0" indent="0" algn="just">
                  <a:lnSpc>
                    <a:spcPct val="150000"/>
                  </a:lnSpc>
                  <a:buNone/>
                  <a:tabLst>
                    <a:tab pos="715963" algn="l"/>
                  </a:tabLst>
                </a:pPr>
                <a:endParaRPr lang="pl-PL" sz="1000" dirty="0" smtClean="0"/>
              </a:p>
              <a:p>
                <a:pPr marL="0" indent="0" algn="just">
                  <a:lnSpc>
                    <a:spcPct val="150000"/>
                  </a:lnSpc>
                  <a:buNone/>
                  <a:tabLst>
                    <a:tab pos="715963" algn="l"/>
                  </a:tabLst>
                </a:pPr>
                <a14:m>
                  <m:oMath xmlns:m="http://schemas.openxmlformats.org/officeDocument/2006/math">
                    <m:r>
                      <a:rPr lang="pl-PL" sz="2200" b="1" i="1" smtClean="0">
                        <a:latin typeface="Cambria Math"/>
                        <a:ea typeface="Cambria Math"/>
                      </a:rPr>
                      <m:t>𝜷</m:t>
                    </m:r>
                    <m:r>
                      <a:rPr lang="pl-PL" sz="2200" b="1" i="1" smtClean="0">
                        <a:latin typeface="Cambria Math"/>
                        <a:ea typeface="Cambria Math"/>
                      </a:rPr>
                      <m:t>&gt;</m:t>
                    </m:r>
                    <m:r>
                      <a:rPr lang="pl-PL" sz="2200" b="1" i="1" smtClean="0">
                        <a:latin typeface="Cambria Math"/>
                        <a:ea typeface="Cambria Math"/>
                      </a:rPr>
                      <m:t>𝟏</m:t>
                    </m:r>
                  </m:oMath>
                </a14:m>
                <a:r>
                  <a:rPr lang="pl-PL" sz="2200" b="1" dirty="0" smtClean="0"/>
                  <a:t> </a:t>
                </a:r>
                <a:r>
                  <a:rPr lang="pl-PL" sz="2200" dirty="0" smtClean="0"/>
                  <a:t>→ stopa </a:t>
                </a:r>
                <a:r>
                  <a:rPr lang="pl-PL" sz="2200" dirty="0"/>
                  <a:t>zwrotu waloru reaguje </a:t>
                </a:r>
                <a:r>
                  <a:rPr lang="pl-PL" sz="2200" dirty="0" err="1"/>
                  <a:t>nadproporcjonalnie</a:t>
                </a:r>
                <a:r>
                  <a:rPr lang="pl-PL" sz="2200" dirty="0"/>
                  <a:t> na zmiany stóp zwrotu z portfela rynkowego; akcje tego typu charakteryzują się podwyższonym ryzykiem; </a:t>
                </a:r>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2"/>
                <a:stretch>
                  <a:fillRect l="-653" r="-761"/>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42</a:t>
            </a:fld>
            <a:endParaRPr lang="en-US"/>
          </a:p>
        </p:txBody>
      </p:sp>
      <p:sp>
        <p:nvSpPr>
          <p:cNvPr id="5" name="Tytuł 4"/>
          <p:cNvSpPr>
            <a:spLocks noGrp="1"/>
          </p:cNvSpPr>
          <p:nvPr>
            <p:ph type="title"/>
          </p:nvPr>
        </p:nvSpPr>
        <p:spPr>
          <a:xfrm>
            <a:off x="508494" y="332656"/>
            <a:ext cx="11175013" cy="1054394"/>
          </a:xfrm>
        </p:spPr>
        <p:txBody>
          <a:bodyPr/>
          <a:lstStyle/>
          <a:p>
            <a:r>
              <a:rPr lang="pl-PL" dirty="0" smtClean="0"/>
              <a:t>KLASYCZNE WZGLĘDNE MIARY RYZYKA</a:t>
            </a:r>
            <a:endParaRPr lang="pl-PL" dirty="0"/>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3799663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fld id="{F7886C9C-DC18-4195-8FD5-A50AA931D419}" type="slidenum">
              <a:rPr lang="en-US" smtClean="0"/>
              <a:pPr/>
              <a:t>43</a:t>
            </a:fld>
            <a:endParaRPr lang="en-US" dirty="0"/>
          </a:p>
        </p:txBody>
      </p:sp>
      <p:sp>
        <p:nvSpPr>
          <p:cNvPr id="6" name="Tytuł 5"/>
          <p:cNvSpPr>
            <a:spLocks noGrp="1"/>
          </p:cNvSpPr>
          <p:nvPr>
            <p:ph type="title"/>
          </p:nvPr>
        </p:nvSpPr>
        <p:spPr/>
        <p:txBody>
          <a:bodyPr/>
          <a:lstStyle/>
          <a:p>
            <a:pPr marL="45719" indent="0"/>
            <a:r>
              <a:rPr lang="pl-PL" dirty="0" smtClean="0"/>
              <a:t>RYZYKO</a:t>
            </a:r>
            <a:endParaRPr lang="pl-PL" dirty="0"/>
          </a:p>
        </p:txBody>
      </p:sp>
      <p:sp>
        <p:nvSpPr>
          <p:cNvPr id="4" name="Symbol zastępczy zawartości 3"/>
          <p:cNvSpPr>
            <a:spLocks noGrp="1"/>
          </p:cNvSpPr>
          <p:nvPr>
            <p:ph idx="1"/>
          </p:nvPr>
        </p:nvSpPr>
        <p:spPr>
          <a:xfrm>
            <a:off x="507999" y="1719070"/>
            <a:ext cx="11210524" cy="4843961"/>
          </a:xfrm>
        </p:spPr>
        <p:txBody>
          <a:bodyPr>
            <a:normAutofit/>
          </a:bodyPr>
          <a:lstStyle/>
          <a:p>
            <a:pPr marL="45719" indent="0" algn="just">
              <a:buNone/>
            </a:pPr>
            <a:r>
              <a:rPr lang="pl-PL" sz="2200" b="1" dirty="0"/>
              <a:t>Ryzyko całkowite </a:t>
            </a:r>
            <a:r>
              <a:rPr lang="pl-PL" sz="2200" dirty="0"/>
              <a:t>to suma ryzyka </a:t>
            </a:r>
            <a:r>
              <a:rPr lang="pl-PL" sz="2200" dirty="0" smtClean="0"/>
              <a:t>systematycznego i specyficznego danego </a:t>
            </a:r>
            <a:r>
              <a:rPr lang="pl-PL" sz="2200" dirty="0"/>
              <a:t>portfela. </a:t>
            </a:r>
            <a:endParaRPr lang="pl-PL" sz="2200" dirty="0" smtClean="0"/>
          </a:p>
          <a:p>
            <a:pPr marL="45719" indent="0" algn="just">
              <a:buNone/>
            </a:pPr>
            <a:endParaRPr lang="pl-PL" sz="2200" dirty="0" smtClean="0"/>
          </a:p>
          <a:p>
            <a:pPr marL="45719" indent="0" algn="just">
              <a:buNone/>
            </a:pPr>
            <a:r>
              <a:rPr lang="pl-PL" sz="2200" b="1" dirty="0" smtClean="0"/>
              <a:t>Ryzyko </a:t>
            </a:r>
            <a:r>
              <a:rPr lang="pl-PL" sz="2200" b="1" dirty="0"/>
              <a:t>niesystematyczne </a:t>
            </a:r>
            <a:r>
              <a:rPr lang="pl-PL" sz="2200" dirty="0" smtClean="0"/>
              <a:t>inaczej specyficzne (</a:t>
            </a:r>
            <a:r>
              <a:rPr lang="pl-PL" sz="2200" dirty="0" err="1" smtClean="0"/>
              <a:t>dywersyfikowalne</a:t>
            </a:r>
            <a:r>
              <a:rPr lang="pl-PL" sz="2200" dirty="0" smtClean="0"/>
              <a:t>)  </a:t>
            </a:r>
            <a:r>
              <a:rPr lang="pl-PL" sz="2200" dirty="0"/>
              <a:t>spowodowane jest czynnikami </a:t>
            </a:r>
            <a:r>
              <a:rPr lang="pl-PL" sz="2200" dirty="0" err="1" smtClean="0"/>
              <a:t>mikrogospodarczymi</a:t>
            </a:r>
            <a:r>
              <a:rPr lang="pl-PL" sz="2200" dirty="0"/>
              <a:t>. Dotyczy konkretnych inwestycji, a nawet ich wariantów i </a:t>
            </a:r>
            <a:r>
              <a:rPr lang="pl-PL" sz="2200" dirty="0" smtClean="0"/>
              <a:t>scenariuszy, tym samym ryzyko </a:t>
            </a:r>
            <a:r>
              <a:rPr lang="pl-PL" sz="2200" dirty="0"/>
              <a:t>niesystematyczne można znacznie </a:t>
            </a:r>
            <a:r>
              <a:rPr lang="pl-PL" sz="2200" dirty="0" smtClean="0"/>
              <a:t>zredukować dostosowując strategię inwestycyjną.</a:t>
            </a:r>
            <a:endParaRPr lang="pl-PL" sz="2200" dirty="0"/>
          </a:p>
        </p:txBody>
      </p:sp>
    </p:spTree>
    <p:extLst>
      <p:ext uri="{BB962C8B-B14F-4D97-AF65-F5344CB8AC3E}">
        <p14:creationId xmlns:p14="http://schemas.microsoft.com/office/powerpoint/2010/main" val="230152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Autofit/>
              </a:bodyPr>
              <a:lstStyle/>
              <a:p>
                <a:pPr marL="0" indent="0" algn="just">
                  <a:spcBef>
                    <a:spcPts val="0"/>
                  </a:spcBef>
                  <a:buNone/>
                  <a:tabLst>
                    <a:tab pos="715963" algn="l"/>
                  </a:tabLst>
                </a:pPr>
                <a:r>
                  <a:rPr lang="pl-PL" sz="2200" dirty="0" smtClean="0"/>
                  <a:t>Miarą zmienności określaną mianem historycznego ryzyka, określającą </a:t>
                </a:r>
                <a:r>
                  <a:rPr lang="pl-PL" sz="2200" b="1" dirty="0" smtClean="0"/>
                  <a:t>ryzyko całkowite </a:t>
                </a:r>
                <a:r>
                  <a:rPr lang="pl-PL" sz="2200" dirty="0" smtClean="0"/>
                  <a:t>jest odchylenie standardowe stóp zwrotu:</a:t>
                </a:r>
              </a:p>
              <a:p>
                <a:pPr marL="0" indent="0" algn="just">
                  <a:lnSpc>
                    <a:spcPct val="100000"/>
                  </a:lnSpc>
                  <a:spcBef>
                    <a:spcPts val="0"/>
                  </a:spcBef>
                  <a:buNone/>
                  <a:tabLst>
                    <a:tab pos="715963" algn="l"/>
                  </a:tabLst>
                </a:pPr>
                <a14:m>
                  <m:oMathPara xmlns:m="http://schemas.openxmlformats.org/officeDocument/2006/math">
                    <m:oMathParaPr>
                      <m:jc m:val="centerGroup"/>
                    </m:oMathParaPr>
                    <m:oMath xmlns:m="http://schemas.openxmlformats.org/officeDocument/2006/math">
                      <m:sSub>
                        <m:sSubPr>
                          <m:ctrlPr>
                            <a:rPr lang="pl-PL" sz="2200" i="1" smtClean="0">
                              <a:latin typeface="Cambria Math"/>
                              <a:ea typeface="Cambria Math"/>
                            </a:rPr>
                          </m:ctrlPr>
                        </m:sSubPr>
                        <m:e>
                          <m:r>
                            <a:rPr lang="pl-PL" sz="2200" i="1" smtClean="0">
                              <a:latin typeface="Cambria Math"/>
                              <a:ea typeface="Cambria Math"/>
                            </a:rPr>
                            <m:t>𝜎</m:t>
                          </m:r>
                        </m:e>
                        <m:sub>
                          <m:r>
                            <a:rPr lang="pl-PL" sz="2200" b="0" i="1" smtClean="0">
                              <a:latin typeface="Cambria Math"/>
                              <a:ea typeface="Cambria Math"/>
                            </a:rPr>
                            <m:t>𝑝</m:t>
                          </m:r>
                        </m:sub>
                      </m:sSub>
                      <m:r>
                        <a:rPr lang="pl-PL" sz="2200" b="0" i="1" smtClean="0">
                          <a:latin typeface="Cambria Math"/>
                          <a:ea typeface="Cambria Math"/>
                        </a:rPr>
                        <m:t>=</m:t>
                      </m:r>
                      <m:rad>
                        <m:radPr>
                          <m:degHide m:val="on"/>
                          <m:ctrlPr>
                            <a:rPr lang="pl-PL" sz="2200" b="0" i="1" smtClean="0">
                              <a:latin typeface="Cambria Math"/>
                              <a:ea typeface="Cambria Math"/>
                            </a:rPr>
                          </m:ctrlPr>
                        </m:radPr>
                        <m:deg/>
                        <m:e>
                          <m:f>
                            <m:fPr>
                              <m:ctrlPr>
                                <a:rPr lang="pl-PL" sz="2200" b="0" i="1" smtClean="0">
                                  <a:latin typeface="Cambria Math"/>
                                  <a:ea typeface="Cambria Math"/>
                                </a:rPr>
                              </m:ctrlPr>
                            </m:fPr>
                            <m:num>
                              <m:r>
                                <a:rPr lang="pl-PL" sz="2200" b="0" i="1" smtClean="0">
                                  <a:latin typeface="Cambria Math"/>
                                  <a:ea typeface="Cambria Math"/>
                                </a:rPr>
                                <m:t>1</m:t>
                              </m:r>
                            </m:num>
                            <m:den>
                              <m:r>
                                <a:rPr lang="pl-PL" sz="2200" b="0" i="1" smtClean="0">
                                  <a:latin typeface="Cambria Math"/>
                                  <a:ea typeface="Cambria Math"/>
                                </a:rPr>
                                <m:t>𝑛</m:t>
                              </m:r>
                              <m:r>
                                <a:rPr lang="pl-PL" sz="2200" b="0" i="1" smtClean="0">
                                  <a:latin typeface="Cambria Math"/>
                                  <a:ea typeface="Cambria Math"/>
                                </a:rPr>
                                <m:t>−1</m:t>
                              </m:r>
                            </m:den>
                          </m:f>
                          <m:nary>
                            <m:naryPr>
                              <m:chr m:val="∑"/>
                              <m:ctrlPr>
                                <a:rPr lang="pl-PL" sz="2200" b="0" i="1" smtClean="0">
                                  <a:latin typeface="Cambria Math"/>
                                  <a:ea typeface="Cambria Math"/>
                                </a:rPr>
                              </m:ctrlPr>
                            </m:naryPr>
                            <m:sub>
                              <m:r>
                                <m:rPr>
                                  <m:brk m:alnAt="23"/>
                                </m:rPr>
                                <a:rPr lang="pl-PL" sz="2200" b="0" i="1" smtClean="0">
                                  <a:latin typeface="Cambria Math"/>
                                  <a:ea typeface="Cambria Math"/>
                                </a:rPr>
                                <m:t>𝑡</m:t>
                              </m:r>
                              <m:r>
                                <a:rPr lang="pl-PL" sz="2200" b="0" i="1" smtClean="0">
                                  <a:latin typeface="Cambria Math"/>
                                  <a:ea typeface="Cambria Math"/>
                                </a:rPr>
                                <m:t>=1</m:t>
                              </m:r>
                            </m:sub>
                            <m:sup>
                              <m:r>
                                <a:rPr lang="pl-PL" sz="2200" b="0" i="1" smtClean="0">
                                  <a:latin typeface="Cambria Math"/>
                                  <a:ea typeface="Cambria Math"/>
                                </a:rPr>
                                <m:t>𝑛</m:t>
                              </m:r>
                            </m:sup>
                            <m:e>
                              <m:sSup>
                                <m:sSupPr>
                                  <m:ctrlPr>
                                    <a:rPr lang="pl-PL" sz="2200" b="0" i="1" smtClean="0">
                                      <a:latin typeface="Cambria Math"/>
                                      <a:ea typeface="Cambria Math"/>
                                    </a:rPr>
                                  </m:ctrlPr>
                                </m:sSupPr>
                                <m:e>
                                  <m:d>
                                    <m:dPr>
                                      <m:ctrlPr>
                                        <a:rPr lang="pl-PL" sz="2200" b="0" i="1" smtClean="0">
                                          <a:latin typeface="Cambria Math"/>
                                          <a:ea typeface="Cambria Math"/>
                                        </a:rPr>
                                      </m:ctrlPr>
                                    </m:dPr>
                                    <m:e>
                                      <m:sSub>
                                        <m:sSubPr>
                                          <m:ctrlPr>
                                            <a:rPr lang="pl-PL" sz="2200" b="0" i="1" smtClean="0">
                                              <a:latin typeface="Cambria Math"/>
                                              <a:ea typeface="Cambria Math"/>
                                            </a:rPr>
                                          </m:ctrlPr>
                                        </m:sSubPr>
                                        <m:e>
                                          <m:r>
                                            <a:rPr lang="pl-PL" sz="2200" b="0" i="1" smtClean="0">
                                              <a:latin typeface="Cambria Math"/>
                                              <a:ea typeface="Cambria Math"/>
                                            </a:rPr>
                                            <m:t>𝑅</m:t>
                                          </m:r>
                                        </m:e>
                                        <m:sub>
                                          <m:r>
                                            <a:rPr lang="pl-PL" sz="2200" b="0" i="1" smtClean="0">
                                              <a:latin typeface="Cambria Math"/>
                                              <a:ea typeface="Cambria Math"/>
                                            </a:rPr>
                                            <m:t>𝑝𝑡</m:t>
                                          </m:r>
                                        </m:sub>
                                      </m:sSub>
                                      <m:r>
                                        <a:rPr lang="pl-PL" sz="2200" b="0" i="1" smtClean="0">
                                          <a:latin typeface="Cambria Math"/>
                                          <a:ea typeface="Cambria Math"/>
                                        </a:rPr>
                                        <m:t>−</m:t>
                                      </m:r>
                                      <m:acc>
                                        <m:accPr>
                                          <m:chr m:val="̅"/>
                                          <m:ctrlPr>
                                            <a:rPr lang="pl-PL" sz="2200" b="0" i="1" smtClean="0">
                                              <a:latin typeface="Cambria Math"/>
                                              <a:ea typeface="Cambria Math"/>
                                            </a:rPr>
                                          </m:ctrlPr>
                                        </m:accPr>
                                        <m:e>
                                          <m:sSub>
                                            <m:sSubPr>
                                              <m:ctrlPr>
                                                <a:rPr lang="pl-PL" sz="2200" i="1">
                                                  <a:latin typeface="Cambria Math"/>
                                                  <a:ea typeface="Cambria Math"/>
                                                </a:rPr>
                                              </m:ctrlPr>
                                            </m:sSubPr>
                                            <m:e>
                                              <m:r>
                                                <a:rPr lang="pl-PL" sz="2200" i="1">
                                                  <a:latin typeface="Cambria Math"/>
                                                  <a:ea typeface="Cambria Math"/>
                                                </a:rPr>
                                                <m:t>𝑅</m:t>
                                              </m:r>
                                            </m:e>
                                            <m:sub>
                                              <m:r>
                                                <a:rPr lang="pl-PL" sz="2200" i="1">
                                                  <a:latin typeface="Cambria Math"/>
                                                  <a:ea typeface="Cambria Math"/>
                                                </a:rPr>
                                                <m:t>𝑝𝑡</m:t>
                                              </m:r>
                                            </m:sub>
                                          </m:sSub>
                                        </m:e>
                                      </m:acc>
                                    </m:e>
                                  </m:d>
                                </m:e>
                                <m:sup>
                                  <m:r>
                                    <a:rPr lang="pl-PL" sz="2200" b="0" i="1" smtClean="0">
                                      <a:latin typeface="Cambria Math"/>
                                      <a:ea typeface="Cambria Math"/>
                                    </a:rPr>
                                    <m:t>2</m:t>
                                  </m:r>
                                </m:sup>
                              </m:sSup>
                            </m:e>
                          </m:nary>
                        </m:e>
                      </m:rad>
                    </m:oMath>
                  </m:oMathPara>
                </a14:m>
                <a:endParaRPr lang="pl-PL" sz="2200" dirty="0"/>
              </a:p>
              <a:p>
                <a:pPr marL="0" indent="0" algn="just">
                  <a:lnSpc>
                    <a:spcPct val="150000"/>
                  </a:lnSpc>
                  <a:buNone/>
                  <a:tabLst>
                    <a:tab pos="715963" algn="l"/>
                  </a:tabLst>
                </a:pPr>
                <a:r>
                  <a:rPr lang="pl-PL" sz="2200" dirty="0" smtClean="0"/>
                  <a:t>Za bardziej ryzykowny uznaje się ten walor, który wykazuje większe wahania, gdyż występuje wówczas większe niebezpieczeństwo, że może nastąpić gwałtowna zmiana na niekorzyść inwestora.</a:t>
                </a:r>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2"/>
                <a:stretch>
                  <a:fillRect l="-653" r="-761"/>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44</a:t>
            </a:fld>
            <a:endParaRPr lang="en-US"/>
          </a:p>
        </p:txBody>
      </p:sp>
      <p:sp>
        <p:nvSpPr>
          <p:cNvPr id="5" name="Tytuł 4"/>
          <p:cNvSpPr>
            <a:spLocks noGrp="1"/>
          </p:cNvSpPr>
          <p:nvPr>
            <p:ph type="title"/>
          </p:nvPr>
        </p:nvSpPr>
        <p:spPr/>
        <p:txBody>
          <a:bodyPr/>
          <a:lstStyle/>
          <a:p>
            <a:r>
              <a:rPr lang="pl-PL" dirty="0" smtClean="0"/>
              <a:t>KLASYCZNE WZGLĘDNE MIARY RYZYKA</a:t>
            </a:r>
            <a:endParaRPr lang="pl-PL" dirty="0"/>
          </a:p>
        </p:txBody>
      </p:sp>
    </p:spTree>
    <p:extLst>
      <p:ext uri="{BB962C8B-B14F-4D97-AF65-F5344CB8AC3E}">
        <p14:creationId xmlns:p14="http://schemas.microsoft.com/office/powerpoint/2010/main" val="2855013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Autofit/>
              </a:bodyPr>
              <a:lstStyle/>
              <a:p>
                <a:pPr marL="45720" indent="0" algn="just">
                  <a:lnSpc>
                    <a:spcPct val="150000"/>
                  </a:lnSpc>
                  <a:buNone/>
                </a:pPr>
                <a:r>
                  <a:rPr lang="pl-PL" sz="2200" dirty="0" smtClean="0"/>
                  <a:t>Ponieważ inwestorzy </a:t>
                </a:r>
                <a:r>
                  <a:rPr lang="pl-PL" sz="2200" dirty="0"/>
                  <a:t>bardziej obawiają się nieuzyskania przez </a:t>
                </a:r>
                <a:r>
                  <a:rPr lang="pl-PL" sz="2200" dirty="0" smtClean="0"/>
                  <a:t>walor </a:t>
                </a:r>
                <a:r>
                  <a:rPr lang="pl-PL" sz="2200" dirty="0"/>
                  <a:t>oczekiwanej stopy zwrotu niż samej </a:t>
                </a:r>
                <a:r>
                  <a:rPr lang="pl-PL" sz="2200" dirty="0" smtClean="0"/>
                  <a:t>jego zmienności</a:t>
                </a:r>
                <a:r>
                  <a:rPr lang="pl-PL" sz="2200" dirty="0"/>
                  <a:t>. Dlatego </a:t>
                </a:r>
                <a:r>
                  <a:rPr lang="pl-PL" sz="2200" dirty="0" smtClean="0"/>
                  <a:t>kolejnym sposobem pomiaru jest ocena </a:t>
                </a:r>
                <a:r>
                  <a:rPr lang="pl-PL" sz="2200" b="1" dirty="0"/>
                  <a:t>ryzyka negatywnego </a:t>
                </a:r>
                <a:r>
                  <a:rPr lang="pl-PL" sz="2200" dirty="0" smtClean="0"/>
                  <a:t>z wykorzystaniem </a:t>
                </a:r>
                <a:r>
                  <a:rPr lang="pl-PL" sz="2200" dirty="0" err="1" smtClean="0"/>
                  <a:t>semiodchylenia</a:t>
                </a:r>
                <a:r>
                  <a:rPr lang="pl-PL" sz="2200" dirty="0" smtClean="0"/>
                  <a:t> wyrażonego następującym wzorem:</a:t>
                </a:r>
              </a:p>
              <a:p>
                <a:pPr marL="45720" indent="0" algn="just">
                  <a:lnSpc>
                    <a:spcPct val="100000"/>
                  </a:lnSpc>
                  <a:buNone/>
                </a:pPr>
                <a14:m>
                  <m:oMathPara xmlns:m="http://schemas.openxmlformats.org/officeDocument/2006/math">
                    <m:oMathParaPr>
                      <m:jc m:val="centerGroup"/>
                    </m:oMathParaPr>
                    <m:oMath xmlns:m="http://schemas.openxmlformats.org/officeDocument/2006/math">
                      <m:sSubSup>
                        <m:sSubSupPr>
                          <m:ctrlPr>
                            <a:rPr lang="pl-PL" sz="2200" i="1" smtClean="0">
                              <a:latin typeface="Cambria Math"/>
                              <a:ea typeface="Cambria Math"/>
                            </a:rPr>
                          </m:ctrlPr>
                        </m:sSubSupPr>
                        <m:e>
                          <m:r>
                            <a:rPr lang="pl-PL" sz="2200" i="1" smtClean="0">
                              <a:latin typeface="Cambria Math"/>
                              <a:ea typeface="Cambria Math"/>
                            </a:rPr>
                            <m:t>𝜎</m:t>
                          </m:r>
                        </m:e>
                        <m:sub>
                          <m:r>
                            <a:rPr lang="pl-PL" sz="2200" b="0" i="1" smtClean="0">
                              <a:latin typeface="Cambria Math"/>
                              <a:ea typeface="Cambria Math"/>
                            </a:rPr>
                            <m:t>𝑝</m:t>
                          </m:r>
                        </m:sub>
                        <m:sup>
                          <m:r>
                            <a:rPr lang="pl-PL" sz="2200" b="0" i="1" smtClean="0">
                              <a:latin typeface="Cambria Math"/>
                              <a:ea typeface="Cambria Math"/>
                            </a:rPr>
                            <m:t>−</m:t>
                          </m:r>
                        </m:sup>
                      </m:sSubSup>
                      <m:r>
                        <a:rPr lang="pl-PL" sz="2200" i="1">
                          <a:latin typeface="Cambria Math"/>
                          <a:ea typeface="Cambria Math"/>
                        </a:rPr>
                        <m:t>=</m:t>
                      </m:r>
                      <m:rad>
                        <m:radPr>
                          <m:degHide m:val="on"/>
                          <m:ctrlPr>
                            <a:rPr lang="pl-PL" sz="2200" i="1">
                              <a:latin typeface="Cambria Math"/>
                              <a:ea typeface="Cambria Math"/>
                            </a:rPr>
                          </m:ctrlPr>
                        </m:radPr>
                        <m:deg/>
                        <m:e>
                          <m:f>
                            <m:fPr>
                              <m:ctrlPr>
                                <a:rPr lang="pl-PL" sz="2200" i="1">
                                  <a:latin typeface="Cambria Math"/>
                                  <a:ea typeface="Cambria Math"/>
                                </a:rPr>
                              </m:ctrlPr>
                            </m:fPr>
                            <m:num>
                              <m:r>
                                <a:rPr lang="pl-PL" sz="2200" i="1">
                                  <a:latin typeface="Cambria Math"/>
                                  <a:ea typeface="Cambria Math"/>
                                </a:rPr>
                                <m:t>1</m:t>
                              </m:r>
                            </m:num>
                            <m:den>
                              <m:r>
                                <a:rPr lang="pl-PL" sz="2200" i="1">
                                  <a:latin typeface="Cambria Math"/>
                                  <a:ea typeface="Cambria Math"/>
                                </a:rPr>
                                <m:t>𝑛</m:t>
                              </m:r>
                              <m:r>
                                <a:rPr lang="pl-PL" sz="2200" i="1">
                                  <a:latin typeface="Cambria Math"/>
                                  <a:ea typeface="Cambria Math"/>
                                </a:rPr>
                                <m:t>−1</m:t>
                              </m:r>
                            </m:den>
                          </m:f>
                          <m:nary>
                            <m:naryPr>
                              <m:chr m:val="∑"/>
                              <m:ctrlPr>
                                <a:rPr lang="pl-PL" sz="2200" i="1">
                                  <a:latin typeface="Cambria Math"/>
                                  <a:ea typeface="Cambria Math"/>
                                </a:rPr>
                              </m:ctrlPr>
                            </m:naryPr>
                            <m:sub>
                              <m:r>
                                <m:rPr>
                                  <m:brk m:alnAt="23"/>
                                </m:rPr>
                                <a:rPr lang="pl-PL" sz="2200" i="1">
                                  <a:latin typeface="Cambria Math"/>
                                  <a:ea typeface="Cambria Math"/>
                                </a:rPr>
                                <m:t>𝑡</m:t>
                              </m:r>
                              <m:r>
                                <a:rPr lang="pl-PL" sz="2200" i="1">
                                  <a:latin typeface="Cambria Math"/>
                                  <a:ea typeface="Cambria Math"/>
                                </a:rPr>
                                <m:t>=1</m:t>
                              </m:r>
                            </m:sub>
                            <m:sup>
                              <m:r>
                                <a:rPr lang="pl-PL" sz="2200" i="1">
                                  <a:latin typeface="Cambria Math"/>
                                  <a:ea typeface="Cambria Math"/>
                                </a:rPr>
                                <m:t>𝑛</m:t>
                              </m:r>
                            </m:sup>
                            <m:e>
                              <m:sSup>
                                <m:sSupPr>
                                  <m:ctrlPr>
                                    <a:rPr lang="pl-PL" sz="2200" i="1">
                                      <a:latin typeface="Cambria Math"/>
                                      <a:ea typeface="Cambria Math"/>
                                    </a:rPr>
                                  </m:ctrlPr>
                                </m:sSupPr>
                                <m:e>
                                  <m:d>
                                    <m:dPr>
                                      <m:ctrlPr>
                                        <a:rPr lang="pl-PL" sz="2200" i="1">
                                          <a:latin typeface="Cambria Math"/>
                                          <a:ea typeface="Cambria Math"/>
                                        </a:rPr>
                                      </m:ctrlPr>
                                    </m:dPr>
                                    <m:e>
                                      <m:sSup>
                                        <m:sSupPr>
                                          <m:ctrlPr>
                                            <a:rPr lang="pl-PL" sz="2200" i="1" smtClean="0">
                                              <a:latin typeface="Cambria Math"/>
                                              <a:ea typeface="Cambria Math"/>
                                            </a:rPr>
                                          </m:ctrlPr>
                                        </m:sSupPr>
                                        <m:e>
                                          <m:d>
                                            <m:dPr>
                                              <m:ctrlPr>
                                                <a:rPr lang="pl-PL" sz="2200" i="1">
                                                  <a:latin typeface="Cambria Math"/>
                                                  <a:ea typeface="Cambria Math"/>
                                                </a:rPr>
                                              </m:ctrlPr>
                                            </m:dPr>
                                            <m:e>
                                              <m:sSub>
                                                <m:sSubPr>
                                                  <m:ctrlPr>
                                                    <a:rPr lang="pl-PL" sz="2200" i="1">
                                                      <a:latin typeface="Cambria Math"/>
                                                      <a:ea typeface="Cambria Math"/>
                                                    </a:rPr>
                                                  </m:ctrlPr>
                                                </m:sSubPr>
                                                <m:e>
                                                  <m:r>
                                                    <a:rPr lang="pl-PL" sz="2200" i="1">
                                                      <a:latin typeface="Cambria Math"/>
                                                      <a:ea typeface="Cambria Math"/>
                                                    </a:rPr>
                                                    <m:t>𝑅</m:t>
                                                  </m:r>
                                                </m:e>
                                                <m:sub>
                                                  <m:r>
                                                    <a:rPr lang="pl-PL" sz="2200" i="1">
                                                      <a:latin typeface="Cambria Math"/>
                                                      <a:ea typeface="Cambria Math"/>
                                                    </a:rPr>
                                                    <m:t>𝑝𝑡</m:t>
                                                  </m:r>
                                                </m:sub>
                                              </m:sSub>
                                              <m:r>
                                                <a:rPr lang="pl-PL" sz="2200" i="1">
                                                  <a:latin typeface="Cambria Math"/>
                                                  <a:ea typeface="Cambria Math"/>
                                                </a:rPr>
                                                <m:t>−</m:t>
                                              </m:r>
                                              <m:sSub>
                                                <m:sSubPr>
                                                  <m:ctrlPr>
                                                    <a:rPr lang="pl-PL" sz="2200" i="1" smtClean="0">
                                                      <a:latin typeface="Cambria Math"/>
                                                      <a:ea typeface="Cambria Math"/>
                                                    </a:rPr>
                                                  </m:ctrlPr>
                                                </m:sSubPr>
                                                <m:e>
                                                  <m:r>
                                                    <a:rPr lang="pl-PL" sz="2200" b="0" i="1" smtClean="0">
                                                      <a:latin typeface="Cambria Math"/>
                                                      <a:ea typeface="Cambria Math"/>
                                                    </a:rPr>
                                                    <m:t>𝑅</m:t>
                                                  </m:r>
                                                </m:e>
                                                <m:sub>
                                                  <m:r>
                                                    <a:rPr lang="pl-PL" sz="2200" b="0" i="1" smtClean="0">
                                                      <a:latin typeface="Cambria Math"/>
                                                      <a:ea typeface="Cambria Math"/>
                                                    </a:rPr>
                                                    <m:t>𝑤</m:t>
                                                  </m:r>
                                                </m:sub>
                                              </m:sSub>
                                            </m:e>
                                          </m:d>
                                        </m:e>
                                        <m:sup>
                                          <m:r>
                                            <a:rPr lang="pl-PL" sz="2200" b="0" i="1" smtClean="0">
                                              <a:latin typeface="Cambria Math"/>
                                              <a:ea typeface="Cambria Math"/>
                                            </a:rPr>
                                            <m:t>−</m:t>
                                          </m:r>
                                        </m:sup>
                                      </m:sSup>
                                    </m:e>
                                  </m:d>
                                </m:e>
                                <m:sup>
                                  <m:r>
                                    <a:rPr lang="pl-PL" sz="2200" i="1">
                                      <a:latin typeface="Cambria Math"/>
                                      <a:ea typeface="Cambria Math"/>
                                    </a:rPr>
                                    <m:t>2</m:t>
                                  </m:r>
                                </m:sup>
                              </m:sSup>
                            </m:e>
                          </m:nary>
                        </m:e>
                      </m:rad>
                    </m:oMath>
                  </m:oMathPara>
                </a14:m>
                <a:endParaRPr lang="pl-PL" sz="2200" dirty="0"/>
              </a:p>
              <a:p>
                <a:pPr marL="45720" indent="0" algn="just">
                  <a:lnSpc>
                    <a:spcPct val="150000"/>
                  </a:lnSpc>
                  <a:buNone/>
                </a:pPr>
                <a:r>
                  <a:rPr lang="pl-PL" sz="2200" dirty="0" smtClean="0"/>
                  <a:t>Ryzyko to związane </a:t>
                </a:r>
                <a:r>
                  <a:rPr lang="pl-PL" sz="2200" dirty="0"/>
                  <a:t>jest ze stopami mniejszymi od minimalnej, akceptowalnej </a:t>
                </a:r>
                <a:r>
                  <a:rPr lang="pl-PL" sz="2200" dirty="0" smtClean="0"/>
                  <a:t>stopy zwrotu.</a:t>
                </a:r>
                <a:endParaRPr lang="pl-PL" sz="2200" dirty="0"/>
              </a:p>
              <a:p>
                <a:pPr marL="45720" indent="0" algn="just">
                  <a:lnSpc>
                    <a:spcPct val="150000"/>
                  </a:lnSpc>
                  <a:buNone/>
                </a:pPr>
                <a:endParaRPr lang="pl-PL" sz="2200" dirty="0" smtClean="0"/>
              </a:p>
              <a:p>
                <a:pPr marL="45720" indent="0" algn="just">
                  <a:lnSpc>
                    <a:spcPct val="150000"/>
                  </a:lnSpc>
                  <a:buNone/>
                </a:pPr>
                <a:endParaRPr lang="pl-PL" sz="22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3"/>
                <a:stretch>
                  <a:fillRect l="-218" r="-761" b="-2905"/>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45</a:t>
            </a:fld>
            <a:endParaRPr lang="en-US"/>
          </a:p>
        </p:txBody>
      </p:sp>
      <p:sp>
        <p:nvSpPr>
          <p:cNvPr id="5" name="Tytuł 4"/>
          <p:cNvSpPr>
            <a:spLocks noGrp="1"/>
          </p:cNvSpPr>
          <p:nvPr>
            <p:ph type="title"/>
          </p:nvPr>
        </p:nvSpPr>
        <p:spPr/>
        <p:txBody>
          <a:bodyPr/>
          <a:lstStyle/>
          <a:p>
            <a:r>
              <a:rPr lang="pl-PL" dirty="0"/>
              <a:t>KLASYCZNE 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10592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Autofit/>
              </a:bodyPr>
              <a:lstStyle/>
              <a:p>
                <a:pPr marL="1249363" indent="-1204913" algn="just">
                  <a:buNone/>
                </a:pPr>
                <a14:m>
                  <m:oMath xmlns:m="http://schemas.openxmlformats.org/officeDocument/2006/math">
                    <m:r>
                      <a:rPr lang="pl-PL" sz="2200" i="1" smtClean="0">
                        <a:latin typeface="Cambria Math"/>
                        <a:ea typeface="Cambria Math"/>
                      </a:rPr>
                      <m:t>𝛽</m:t>
                    </m:r>
                  </m:oMath>
                </a14:m>
                <a:r>
                  <a:rPr lang="pl-PL" sz="2200" dirty="0" smtClean="0"/>
                  <a:t> – </a:t>
                </a:r>
                <a:r>
                  <a:rPr lang="pl-PL" sz="2200" dirty="0"/>
                  <a:t>współczynnik beta (miara wrażliwości na stopę zwrotu z portfela).</a:t>
                </a:r>
              </a:p>
              <a:p>
                <a:pPr marL="1249363" indent="-1204913" algn="just">
                  <a:buNone/>
                </a:pPr>
                <a14:m>
                  <m:oMath xmlns:m="http://schemas.openxmlformats.org/officeDocument/2006/math">
                    <m:sSub>
                      <m:sSubPr>
                        <m:ctrlPr>
                          <a:rPr lang="pl-PL" sz="2200" i="1" smtClean="0">
                            <a:latin typeface="Cambria Math"/>
                            <a:ea typeface="Cambria Math"/>
                          </a:rPr>
                        </m:ctrlPr>
                      </m:sSubPr>
                      <m:e>
                        <m:r>
                          <a:rPr lang="pl-PL" sz="2200" i="1">
                            <a:latin typeface="Cambria Math"/>
                            <a:ea typeface="Cambria Math"/>
                          </a:rPr>
                          <m:t>𝜎</m:t>
                        </m:r>
                      </m:e>
                      <m:sub>
                        <m:r>
                          <a:rPr lang="pl-PL" sz="2200" i="1">
                            <a:latin typeface="Cambria Math"/>
                            <a:ea typeface="Cambria Math"/>
                          </a:rPr>
                          <m:t>𝑝</m:t>
                        </m:r>
                      </m:sub>
                    </m:sSub>
                  </m:oMath>
                </a14:m>
                <a:r>
                  <a:rPr lang="pl-PL" sz="2200" dirty="0" smtClean="0"/>
                  <a:t>– odchylenie </a:t>
                </a:r>
                <a:r>
                  <a:rPr lang="pl-PL" sz="2200" dirty="0"/>
                  <a:t>standardowe stopy zwrotu portfela </a:t>
                </a:r>
                <a:r>
                  <a:rPr lang="pl-PL" sz="2200" dirty="0" smtClean="0"/>
                  <a:t>funduszu (ryzyko całkowite),</a:t>
                </a:r>
              </a:p>
              <a:p>
                <a:pPr marL="1249363" indent="-1204913" algn="just">
                  <a:buNone/>
                </a:pPr>
                <a14:m>
                  <m:oMath xmlns:m="http://schemas.openxmlformats.org/officeDocument/2006/math">
                    <m:sSubSup>
                      <m:sSubSupPr>
                        <m:ctrlPr>
                          <a:rPr lang="pl-PL" sz="2200" i="1">
                            <a:latin typeface="Cambria Math"/>
                            <a:ea typeface="Cambria Math"/>
                          </a:rPr>
                        </m:ctrlPr>
                      </m:sSubSupPr>
                      <m:e>
                        <m:r>
                          <a:rPr lang="pl-PL" sz="2200" i="1">
                            <a:latin typeface="Cambria Math"/>
                            <a:ea typeface="Cambria Math"/>
                          </a:rPr>
                          <m:t>𝜎</m:t>
                        </m:r>
                      </m:e>
                      <m:sub>
                        <m:r>
                          <a:rPr lang="pl-PL" sz="2200" i="1">
                            <a:latin typeface="Cambria Math"/>
                            <a:ea typeface="Cambria Math"/>
                          </a:rPr>
                          <m:t>𝑝</m:t>
                        </m:r>
                      </m:sub>
                      <m:sup>
                        <m:r>
                          <a:rPr lang="pl-PL" sz="2200" i="1">
                            <a:latin typeface="Cambria Math"/>
                            <a:ea typeface="Cambria Math"/>
                          </a:rPr>
                          <m:t>−</m:t>
                        </m:r>
                      </m:sup>
                    </m:sSubSup>
                  </m:oMath>
                </a14:m>
                <a:r>
                  <a:rPr lang="pl-PL" sz="2200" dirty="0" smtClean="0"/>
                  <a:t> – </a:t>
                </a:r>
                <a:r>
                  <a:rPr lang="pl-PL" sz="2200" dirty="0" err="1" smtClean="0"/>
                  <a:t>semiodchylenie</a:t>
                </a:r>
                <a:r>
                  <a:rPr lang="pl-PL" sz="2200" dirty="0" smtClean="0"/>
                  <a:t> standardowe stopy zwrotu (ryzyko negatywne)</a:t>
                </a:r>
              </a:p>
              <a:p>
                <a:pPr marL="1249363" indent="-1204913" algn="just">
                  <a:buNone/>
                </a:pPr>
                <a14:m>
                  <m:oMath xmlns:m="http://schemas.openxmlformats.org/officeDocument/2006/math">
                    <m:sSub>
                      <m:sSubPr>
                        <m:ctrlPr>
                          <a:rPr lang="pl-PL" sz="2200" i="1">
                            <a:latin typeface="Cambria Math"/>
                            <a:ea typeface="Cambria Math"/>
                          </a:rPr>
                        </m:ctrlPr>
                      </m:sSubPr>
                      <m:e>
                        <m:r>
                          <a:rPr lang="pl-PL" sz="2200" i="1">
                            <a:latin typeface="Cambria Math"/>
                            <a:ea typeface="Cambria Math"/>
                          </a:rPr>
                          <m:t>𝜎</m:t>
                        </m:r>
                      </m:e>
                      <m:sub>
                        <m:r>
                          <a:rPr lang="pl-PL" sz="2200" i="1">
                            <a:latin typeface="Cambria Math"/>
                            <a:ea typeface="Cambria Math"/>
                          </a:rPr>
                          <m:t>𝑀</m:t>
                        </m:r>
                      </m:sub>
                    </m:sSub>
                  </m:oMath>
                </a14:m>
                <a:r>
                  <a:rPr lang="pl-PL" sz="2200" dirty="0"/>
                  <a:t> – odchylenie standardowe stóp zwrotu benchmarku ryzyko całkowite rynku</a:t>
                </a:r>
              </a:p>
              <a:p>
                <a:pPr marL="1249363" indent="-1204913" algn="just">
                  <a:buNone/>
                </a:pPr>
                <a:endParaRPr lang="pl-PL" sz="2200" dirty="0" smtClean="0"/>
              </a:p>
              <a:p>
                <a:pPr marL="45720" indent="0" algn="just">
                  <a:buNone/>
                </a:pPr>
                <a:endParaRPr lang="pl-PL" sz="2200" dirty="0"/>
              </a:p>
              <a:p>
                <a:pPr marL="45720" indent="0" algn="just">
                  <a:lnSpc>
                    <a:spcPct val="150000"/>
                  </a:lnSpc>
                  <a:buNone/>
                </a:pPr>
                <a:endParaRPr lang="pl-PL" sz="22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2"/>
                <a:stretch>
                  <a:fillRect r="-761"/>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46</a:t>
            </a:fld>
            <a:endParaRPr lang="en-US"/>
          </a:p>
        </p:txBody>
      </p:sp>
      <p:sp>
        <p:nvSpPr>
          <p:cNvPr id="5" name="Tytuł 4"/>
          <p:cNvSpPr>
            <a:spLocks noGrp="1"/>
          </p:cNvSpPr>
          <p:nvPr>
            <p:ph type="title"/>
          </p:nvPr>
        </p:nvSpPr>
        <p:spPr/>
        <p:txBody>
          <a:bodyPr/>
          <a:lstStyle/>
          <a:p>
            <a:r>
              <a:rPr lang="pl-PL" dirty="0" smtClean="0"/>
              <a:t>OZNACZENIA</a:t>
            </a:r>
            <a:endParaRPr lang="pl-PL" dirty="0"/>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0755484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ct val="150000"/>
              </a:lnSpc>
              <a:buNone/>
            </a:pPr>
            <a:r>
              <a:rPr lang="pl-PL" sz="2200" dirty="0" smtClean="0"/>
              <a:t>Zastosowanie miar bezwzględnych stanowi podstawę dalszych analiz uwzględniających:</a:t>
            </a:r>
          </a:p>
          <a:p>
            <a:pPr marL="502920" indent="-457200" algn="just">
              <a:lnSpc>
                <a:spcPct val="150000"/>
              </a:lnSpc>
              <a:buFont typeface="+mj-lt"/>
              <a:buAutoNum type="arabicPeriod"/>
            </a:pPr>
            <a:r>
              <a:rPr lang="pl-PL" sz="2200" dirty="0" smtClean="0"/>
              <a:t>korelację </a:t>
            </a:r>
            <a:r>
              <a:rPr lang="pl-PL" sz="2200" dirty="0"/>
              <a:t>stóp zwrotu z ryzykiem, które jest istotnym czynnikiem, określającym każdą inwestycję</a:t>
            </a:r>
            <a:r>
              <a:rPr lang="pl-PL" sz="2200" dirty="0" smtClean="0"/>
              <a:t> =&gt; </a:t>
            </a:r>
            <a:r>
              <a:rPr lang="pl-PL" sz="2200" b="1" dirty="0" smtClean="0"/>
              <a:t>mapy ryzyko a efektywność</a:t>
            </a:r>
            <a:r>
              <a:rPr lang="pl-PL" sz="2200" dirty="0" smtClean="0"/>
              <a:t>. </a:t>
            </a:r>
          </a:p>
          <a:p>
            <a:pPr marL="502920" indent="-457200" algn="just">
              <a:lnSpc>
                <a:spcPct val="150000"/>
              </a:lnSpc>
              <a:buFont typeface="+mj-lt"/>
              <a:buAutoNum type="arabicPeriod"/>
            </a:pPr>
            <a:r>
              <a:rPr lang="pl-PL" sz="2200" dirty="0" smtClean="0"/>
              <a:t>złożony </a:t>
            </a:r>
            <a:r>
              <a:rPr lang="pl-PL" sz="2200" dirty="0"/>
              <a:t>charakter </a:t>
            </a:r>
            <a:r>
              <a:rPr lang="pl-PL" sz="2200" dirty="0" smtClean="0"/>
              <a:t>inwestycji i stanowiące </a:t>
            </a:r>
            <a:r>
              <a:rPr lang="pl-PL" sz="2200" dirty="0"/>
              <a:t>sposób pomiaru stopy zwrotu w relacji do ponoszonego </a:t>
            </a:r>
            <a:r>
              <a:rPr lang="pl-PL" sz="2200" dirty="0" smtClean="0"/>
              <a:t>ryzyka =&gt; </a:t>
            </a:r>
            <a:r>
              <a:rPr lang="pl-PL" sz="2200" b="1" dirty="0" smtClean="0"/>
              <a:t>zastosowanie miar względnych</a:t>
            </a:r>
            <a:r>
              <a:rPr lang="pl-PL" sz="2200" dirty="0" smtClean="0"/>
              <a:t>.</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47</a:t>
            </a:fld>
            <a:endParaRPr lang="en-US"/>
          </a:p>
        </p:txBody>
      </p:sp>
      <p:sp>
        <p:nvSpPr>
          <p:cNvPr id="5" name="Tytuł 4"/>
          <p:cNvSpPr>
            <a:spLocks noGrp="1"/>
          </p:cNvSpPr>
          <p:nvPr>
            <p:ph type="title"/>
          </p:nvPr>
        </p:nvSpPr>
        <p:spPr/>
        <p:txBody>
          <a:bodyPr/>
          <a:lstStyle/>
          <a:p>
            <a:r>
              <a:rPr lang="pl-PL" dirty="0" smtClean="0"/>
              <a:t>KLASYCZNE WZGLĘDNE MIARY RYZYKA</a:t>
            </a:r>
            <a:endParaRPr lang="pl-PL" dirty="0"/>
          </a:p>
        </p:txBody>
      </p:sp>
    </p:spTree>
    <p:extLst>
      <p:ext uri="{BB962C8B-B14F-4D97-AF65-F5344CB8AC3E}">
        <p14:creationId xmlns:p14="http://schemas.microsoft.com/office/powerpoint/2010/main" val="9893913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92458" y="1704275"/>
            <a:ext cx="11535747" cy="4504795"/>
          </a:xfrm>
        </p:spPr>
        <p:txBody>
          <a:bodyPr>
            <a:noAutofit/>
          </a:bodyPr>
          <a:lstStyle/>
          <a:p>
            <a:pPr marL="45720" indent="0" algn="just">
              <a:lnSpc>
                <a:spcPct val="150000"/>
              </a:lnSpc>
              <a:buNone/>
            </a:pPr>
            <a:r>
              <a:rPr lang="pl-PL" sz="2200" dirty="0" smtClean="0"/>
              <a:t>Mapy ryzyko a efektywność pozwalają dokonać klasyfikacji inwestycji oraz wyznaczyć linię rynku. </a:t>
            </a:r>
          </a:p>
          <a:p>
            <a:pPr marL="45720" indent="0" algn="just">
              <a:lnSpc>
                <a:spcPct val="150000"/>
              </a:lnSpc>
              <a:buNone/>
            </a:pPr>
            <a:endParaRPr lang="pl-PL" sz="2200" dirty="0" smtClean="0"/>
          </a:p>
          <a:p>
            <a:pPr marL="45720" indent="0" algn="just">
              <a:lnSpc>
                <a:spcPct val="150000"/>
              </a:lnSpc>
              <a:buNone/>
            </a:pPr>
            <a:r>
              <a:rPr lang="pl-PL" sz="2200" dirty="0" smtClean="0"/>
              <a:t>MAPY 1</a:t>
            </a:r>
          </a:p>
          <a:p>
            <a:pPr marL="45720" indent="0" algn="just">
              <a:lnSpc>
                <a:spcPct val="150000"/>
              </a:lnSpc>
              <a:buNone/>
            </a:pPr>
            <a:r>
              <a:rPr lang="pl-PL" sz="2200" dirty="0" smtClean="0"/>
              <a:t>Im </a:t>
            </a:r>
            <a:r>
              <a:rPr lang="pl-PL" sz="2200" dirty="0"/>
              <a:t>większe nachylenie </a:t>
            </a:r>
            <a:r>
              <a:rPr lang="pl-PL" sz="2200" dirty="0" smtClean="0"/>
              <a:t>kąta prostej, </a:t>
            </a:r>
            <a:r>
              <a:rPr lang="pl-PL" sz="2200" dirty="0"/>
              <a:t>tym inwestycja bardziej atrakcyjna</a:t>
            </a:r>
            <a:r>
              <a:rPr lang="pl-PL" sz="2200" dirty="0" smtClean="0"/>
              <a:t>. Natomiast </a:t>
            </a:r>
            <a:r>
              <a:rPr lang="pl-PL" sz="2200" dirty="0"/>
              <a:t>położenie na prostej wskazuje na ryzyko inwestycji – czyli im dalej od początku układu współrzędnych tym większe ryzyko.</a:t>
            </a:r>
          </a:p>
          <a:p>
            <a:pPr marL="45720" indent="0" algn="just">
              <a:lnSpc>
                <a:spcPct val="150000"/>
              </a:lnSpc>
              <a:buNone/>
            </a:pPr>
            <a:endParaRPr lang="pl-PL" sz="2200" dirty="0" smtClean="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48</a:t>
            </a:fld>
            <a:endParaRPr lang="en-US"/>
          </a:p>
        </p:txBody>
      </p:sp>
      <p:sp>
        <p:nvSpPr>
          <p:cNvPr id="5" name="Tytuł 4"/>
          <p:cNvSpPr>
            <a:spLocks noGrp="1"/>
          </p:cNvSpPr>
          <p:nvPr>
            <p:ph type="title"/>
          </p:nvPr>
        </p:nvSpPr>
        <p:spPr/>
        <p:txBody>
          <a:bodyPr/>
          <a:lstStyle/>
          <a:p>
            <a:r>
              <a:rPr lang="pl-PL" dirty="0" smtClean="0"/>
              <a:t>KLASYCZNE WZGLĘDNE MIARY RYZYKA</a:t>
            </a:r>
            <a:endParaRPr lang="pl-PL" dirty="0"/>
          </a:p>
        </p:txBody>
      </p:sp>
    </p:spTree>
    <p:extLst>
      <p:ext uri="{BB962C8B-B14F-4D97-AF65-F5344CB8AC3E}">
        <p14:creationId xmlns:p14="http://schemas.microsoft.com/office/powerpoint/2010/main" val="1547248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9439" y="1556792"/>
            <a:ext cx="11210524" cy="4407408"/>
          </a:xfrm>
        </p:spPr>
        <p:txBody>
          <a:bodyPr>
            <a:noAutofit/>
          </a:bodyPr>
          <a:lstStyle/>
          <a:p>
            <a:pPr marL="45720" indent="0" algn="just">
              <a:lnSpc>
                <a:spcPct val="150000"/>
              </a:lnSpc>
              <a:buNone/>
            </a:pPr>
            <a:r>
              <a:rPr lang="pl-PL" sz="2200" dirty="0" smtClean="0"/>
              <a:t>Odnosząc się do rynku wyznacza się również linię rynku np.</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49</a:t>
            </a:fld>
            <a:endParaRPr lang="en-US"/>
          </a:p>
        </p:txBody>
      </p:sp>
      <p:sp>
        <p:nvSpPr>
          <p:cNvPr id="5" name="Tytuł 4"/>
          <p:cNvSpPr>
            <a:spLocks noGrp="1"/>
          </p:cNvSpPr>
          <p:nvPr>
            <p:ph type="title"/>
          </p:nvPr>
        </p:nvSpPr>
        <p:spPr/>
        <p:txBody>
          <a:bodyPr/>
          <a:lstStyle/>
          <a:p>
            <a:r>
              <a:rPr lang="pl-PL" dirty="0" smtClean="0"/>
              <a:t>KLASYCZNE WZGLĘDNE MIARY RYZYKA</a:t>
            </a:r>
            <a:endParaRPr lang="pl-PL" dirty="0"/>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627" y="2204865"/>
            <a:ext cx="6102085" cy="417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Łącznik prostoliniowy 6"/>
          <p:cNvCxnSpPr/>
          <p:nvPr/>
        </p:nvCxnSpPr>
        <p:spPr>
          <a:xfrm flipV="1">
            <a:off x="3311691" y="3832572"/>
            <a:ext cx="3552395" cy="2404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flipH="1">
            <a:off x="7056107" y="3832572"/>
            <a:ext cx="12481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8304245" y="3212977"/>
            <a:ext cx="3456384" cy="923330"/>
          </a:xfrm>
          <a:prstGeom prst="rect">
            <a:avLst/>
          </a:prstGeom>
          <a:noFill/>
        </p:spPr>
        <p:txBody>
          <a:bodyPr wrap="square" rtlCol="0">
            <a:spAutoFit/>
          </a:bodyPr>
          <a:lstStyle/>
          <a:p>
            <a:r>
              <a:rPr lang="pl-PL" dirty="0" smtClean="0">
                <a:solidFill>
                  <a:schemeClr val="tx1">
                    <a:lumMod val="50000"/>
                    <a:lumOff val="50000"/>
                  </a:schemeClr>
                </a:solidFill>
              </a:rPr>
              <a:t>Linia rynku wyznaczona na podstawie parametrów danego rynku</a:t>
            </a:r>
            <a:endParaRPr lang="pl-PL" dirty="0">
              <a:solidFill>
                <a:schemeClr val="tx1">
                  <a:lumMod val="50000"/>
                  <a:lumOff val="50000"/>
                </a:schemeClr>
              </a:solidFill>
            </a:endParaRPr>
          </a:p>
        </p:txBody>
      </p:sp>
      <p:sp>
        <p:nvSpPr>
          <p:cNvPr id="19" name="Elipsa 18"/>
          <p:cNvSpPr/>
          <p:nvPr/>
        </p:nvSpPr>
        <p:spPr>
          <a:xfrm>
            <a:off x="5231904" y="4869160"/>
            <a:ext cx="120000" cy="9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1260036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a:t>Dobra analiza </a:t>
            </a:r>
            <a:r>
              <a:rPr lang="pl-PL" sz="2400" dirty="0" smtClean="0"/>
              <a:t>pozwala często </a:t>
            </a:r>
            <a:r>
              <a:rPr lang="pl-PL" sz="2400" dirty="0"/>
              <a:t>znaleźć "słabe punkty" inwestycji, ze szczególnym zwróceniem uwagi na to, czy dobre wyniki, jakie osiąga zarządzający mają szansę się powtórzyć, czy też są przypadkowym wynikiem</a:t>
            </a:r>
            <a:r>
              <a:rPr lang="pl-PL" sz="2400" dirty="0" smtClean="0"/>
              <a:t>.</a:t>
            </a:r>
          </a:p>
          <a:p>
            <a:pPr marL="45719" indent="0" algn="just">
              <a:lnSpc>
                <a:spcPct val="100000"/>
              </a:lnSpc>
              <a:buNone/>
            </a:pPr>
            <a:endParaRPr lang="pl-PL" dirty="0" smtClean="0"/>
          </a:p>
          <a:p>
            <a:pPr marL="45719" indent="0" algn="just">
              <a:lnSpc>
                <a:spcPct val="100000"/>
              </a:lnSpc>
              <a:buNone/>
            </a:pPr>
            <a:endParaRPr lang="pl-PL" dirty="0"/>
          </a:p>
          <a:p>
            <a:pPr marL="45719" indent="0" algn="just">
              <a:lnSpc>
                <a:spcPct val="100000"/>
              </a:lnSpc>
              <a:buNone/>
            </a:pPr>
            <a:endParaRPr lang="pl-PL" dirty="0" smtClean="0"/>
          </a:p>
          <a:p>
            <a:pPr marL="45719" indent="0" algn="just">
              <a:lnSpc>
                <a:spcPct val="100000"/>
              </a:lnSpc>
              <a:buNone/>
            </a:pPr>
            <a:endParaRPr lang="pl-PL" sz="1800" dirty="0" smtClean="0"/>
          </a:p>
          <a:p>
            <a:pPr marL="45719" indent="0" algn="just">
              <a:lnSpc>
                <a:spcPct val="100000"/>
              </a:lnSpc>
              <a:buNone/>
            </a:pPr>
            <a:endParaRPr lang="pl-PL" sz="1800" dirty="0"/>
          </a:p>
          <a:p>
            <a:pPr marL="45719" indent="0" algn="just">
              <a:lnSpc>
                <a:spcPct val="100000"/>
              </a:lnSpc>
              <a:buNone/>
            </a:pPr>
            <a:r>
              <a:rPr lang="pl-PL" sz="1800" dirty="0" smtClean="0"/>
              <a:t>UWAGA</a:t>
            </a:r>
            <a:r>
              <a:rPr lang="pl-PL" sz="1800" dirty="0"/>
              <a:t>: Naturalnie im większa liczba informacji, tym większa wiarygodność naszej analizy, a tym samym prawdopodobieństwo, że dotychczas uzyskane wyniki, nie są przypadkowe. Trzy lata aktywności wystarczy zwykle by wyrobić sobie zdanie o danym programie inwestycyjnym. Zwykle w takim okresie mamy do </a:t>
            </a:r>
            <a:r>
              <a:rPr lang="pl-PL" sz="1800" dirty="0" smtClean="0"/>
              <a:t>czynienia </a:t>
            </a:r>
            <a:r>
              <a:rPr lang="pl-PL" sz="1800" dirty="0"/>
              <a:t>i ze spadkiem koniunktury i wzrostem, czyli można próbować ocenić zwrot w każdej sytuacji </a:t>
            </a:r>
            <a:r>
              <a:rPr lang="pl-PL" sz="1800" dirty="0" smtClean="0"/>
              <a:t>rynkowej -&gt; o tym dalej </a:t>
            </a:r>
          </a:p>
          <a:p>
            <a:pPr marL="45719" indent="0" algn="just">
              <a:buNone/>
            </a:pPr>
            <a:endParaRPr lang="pl-PL" sz="2400" dirty="0" smtClean="0"/>
          </a:p>
          <a:p>
            <a:pPr marL="45719" indent="0" algn="just">
              <a:buNone/>
            </a:pPr>
            <a:endParaRPr lang="pl-PL" sz="1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5</a:t>
            </a:fld>
            <a:endParaRPr lang="en-US" dirty="0"/>
          </a:p>
        </p:txBody>
      </p:sp>
      <p:sp>
        <p:nvSpPr>
          <p:cNvPr id="6" name="Tytuł 5"/>
          <p:cNvSpPr>
            <a:spLocks noGrp="1"/>
          </p:cNvSpPr>
          <p:nvPr>
            <p:ph type="title"/>
          </p:nvPr>
        </p:nvSpPr>
        <p:spPr/>
        <p:txBody>
          <a:bodyPr/>
          <a:lstStyle/>
          <a:p>
            <a:pPr marL="45719" indent="0"/>
            <a:r>
              <a:rPr lang="pl-PL" dirty="0"/>
              <a:t>Analiza efektywności</a:t>
            </a:r>
          </a:p>
        </p:txBody>
      </p:sp>
      <p:cxnSp>
        <p:nvCxnSpPr>
          <p:cNvPr id="7" name="Łącznik prostoliniowy 6"/>
          <p:cNvCxnSpPr/>
          <p:nvPr/>
        </p:nvCxnSpPr>
        <p:spPr>
          <a:xfrm>
            <a:off x="309715" y="5117690"/>
            <a:ext cx="115332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0534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9439" y="1556792"/>
            <a:ext cx="11210524" cy="4407408"/>
          </a:xfrm>
        </p:spPr>
        <p:txBody>
          <a:bodyPr>
            <a:noAutofit/>
          </a:bodyPr>
          <a:lstStyle/>
          <a:p>
            <a:pPr marL="45720" indent="0" algn="just">
              <a:lnSpc>
                <a:spcPct val="150000"/>
              </a:lnSpc>
              <a:buNone/>
            </a:pPr>
            <a:r>
              <a:rPr lang="pl-PL" sz="2200" dirty="0" smtClean="0"/>
              <a:t>MAPY 2 - segmentacja</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50</a:t>
            </a:fld>
            <a:endParaRPr lang="en-US"/>
          </a:p>
        </p:txBody>
      </p:sp>
      <p:sp>
        <p:nvSpPr>
          <p:cNvPr id="5" name="Tytuł 4"/>
          <p:cNvSpPr>
            <a:spLocks noGrp="1"/>
          </p:cNvSpPr>
          <p:nvPr>
            <p:ph type="title"/>
          </p:nvPr>
        </p:nvSpPr>
        <p:spPr/>
        <p:txBody>
          <a:bodyPr/>
          <a:lstStyle/>
          <a:p>
            <a:r>
              <a:rPr lang="pl-PL" dirty="0" smtClean="0"/>
              <a:t>KLASYCZNE WZGLĘDNE MIARY RYZYKA</a:t>
            </a:r>
            <a:endParaRPr lang="pl-PL"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9" y="2132856"/>
            <a:ext cx="6193729" cy="442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3134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9585228" y="302388"/>
            <a:ext cx="2165551" cy="1027824"/>
          </a:xfrm>
          <a:prstGeom prst="rect">
            <a:avLst/>
          </a:prstGeom>
        </p:spPr>
      </p:pic>
      <p:sp>
        <p:nvSpPr>
          <p:cNvPr id="3" name="Symbol zastępczy daty 2"/>
          <p:cNvSpPr>
            <a:spLocks noGrp="1"/>
          </p:cNvSpPr>
          <p:nvPr>
            <p:ph type="dt" sz="half" idx="10"/>
          </p:nvPr>
        </p:nvSpPr>
        <p:spPr>
          <a:xfrm>
            <a:off x="9477612" y="2833958"/>
            <a:ext cx="2423236" cy="1506030"/>
          </a:xfrm>
        </p:spPr>
        <p:txBody>
          <a:bodyPr/>
          <a:lstStyle/>
          <a:p>
            <a:pPr defTabSz="914377"/>
            <a:r>
              <a:rPr lang="pl-PL" sz="2000" dirty="0" smtClean="0">
                <a:solidFill>
                  <a:srgbClr val="F2F2F2"/>
                </a:solidFill>
                <a:latin typeface="Calibri"/>
              </a:rPr>
              <a:t>WYKŁAD :</a:t>
            </a:r>
          </a:p>
          <a:p>
            <a:pPr defTabSz="914377"/>
            <a:r>
              <a:rPr lang="pl-PL" sz="2000" dirty="0" smtClean="0">
                <a:solidFill>
                  <a:srgbClr val="F2F2F2"/>
                </a:solidFill>
                <a:latin typeface="Calibri"/>
              </a:rPr>
              <a:t>MIARY KLASYCZNE</a:t>
            </a:r>
          </a:p>
        </p:txBody>
      </p:sp>
      <p:sp>
        <p:nvSpPr>
          <p:cNvPr id="4" name="Symbol zastępczy numeru slajdu 3"/>
          <p:cNvSpPr>
            <a:spLocks noGrp="1"/>
          </p:cNvSpPr>
          <p:nvPr>
            <p:ph type="sldNum" sz="quarter" idx="11"/>
          </p:nvPr>
        </p:nvSpPr>
        <p:spPr/>
        <p:txBody>
          <a:bodyPr/>
          <a:lstStyle/>
          <a:p>
            <a:pPr algn="r" defTabSz="914377"/>
            <a:fld id="{F7886C9C-DC18-4195-8FD5-A50AA931D419}" type="slidenum">
              <a:rPr lang="en-US">
                <a:latin typeface="Calibri"/>
              </a:rPr>
              <a:pPr algn="r" defTabSz="914377"/>
              <a:t>51</a:t>
            </a:fld>
            <a:endParaRPr lang="en-US" dirty="0">
              <a:latin typeface="Calibri"/>
            </a:endParaRPr>
          </a:p>
        </p:txBody>
      </p:sp>
      <p:sp>
        <p:nvSpPr>
          <p:cNvPr id="6" name="Tytuł 5"/>
          <p:cNvSpPr>
            <a:spLocks noGrp="1"/>
          </p:cNvSpPr>
          <p:nvPr>
            <p:ph type="title"/>
          </p:nvPr>
        </p:nvSpPr>
        <p:spPr>
          <a:xfrm>
            <a:off x="1144504" y="2704233"/>
            <a:ext cx="7919884" cy="1828800"/>
          </a:xfrm>
        </p:spPr>
        <p:txBody>
          <a:bodyPr/>
          <a:lstStyle/>
          <a:p>
            <a:r>
              <a:rPr lang="pl-PL" sz="4000" b="1" dirty="0" smtClean="0">
                <a:effectLst>
                  <a:outerShdw blurRad="38100" dist="38100" dir="2700000" algn="tl">
                    <a:srgbClr val="000000">
                      <a:alpha val="43137"/>
                    </a:srgbClr>
                  </a:outerShdw>
                </a:effectLst>
              </a:rPr>
              <a:t>RYZYKO I EFEKTYWNOŚĆ na GPW</a:t>
            </a:r>
            <a:endParaRPr lang="pl-PL" sz="4000" b="1" dirty="0">
              <a:effectLst>
                <a:outerShdw blurRad="38100" dist="38100" dir="2700000" algn="tl">
                  <a:srgbClr val="000000">
                    <a:alpha val="43137"/>
                  </a:srgbClr>
                </a:outerShdw>
              </a:effectLst>
            </a:endParaRPr>
          </a:p>
        </p:txBody>
      </p:sp>
      <p:sp>
        <p:nvSpPr>
          <p:cNvPr id="8" name="Symbol zastępczy daty 2"/>
          <p:cNvSpPr txBox="1">
            <a:spLocks/>
          </p:cNvSpPr>
          <p:nvPr/>
        </p:nvSpPr>
        <p:spPr>
          <a:xfrm>
            <a:off x="3562066" y="6318913"/>
            <a:ext cx="5502322" cy="316174"/>
          </a:xfrm>
          <a:prstGeom prst="rect">
            <a:avLst/>
          </a:prstGeom>
        </p:spPr>
        <p:txBody>
          <a:bodyPr vert="horz" lIns="91440" tIns="45720" rIns="91440" bIns="45720" rtlCol="0" anchor="ctr"/>
          <a:lstStyle>
            <a:defPPr>
              <a:defRPr lang="pl-PL"/>
            </a:defPPr>
            <a:lvl1pPr marL="0" algn="l" defTabSz="914400" rtl="0" eaLnBrk="1" latinLnBrk="0" hangingPunct="1">
              <a:defRPr sz="11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377"/>
            <a:r>
              <a:rPr lang="pl-PL" sz="1600" dirty="0" smtClean="0">
                <a:solidFill>
                  <a:srgbClr val="F2F2F2"/>
                </a:solidFill>
                <a:latin typeface="Calibri"/>
              </a:rPr>
              <a:t>dr Magdalena Homa</a:t>
            </a:r>
            <a:endParaRPr lang="en-US" sz="1600" dirty="0">
              <a:solidFill>
                <a:srgbClr val="F2F2F2"/>
              </a:solidFill>
              <a:latin typeface="Calibri"/>
            </a:endParaRPr>
          </a:p>
        </p:txBody>
      </p:sp>
    </p:spTree>
    <p:extLst>
      <p:ext uri="{BB962C8B-B14F-4D97-AF65-F5344CB8AC3E}">
        <p14:creationId xmlns:p14="http://schemas.microsoft.com/office/powerpoint/2010/main" val="27687858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01521" y="1748567"/>
            <a:ext cx="11541433" cy="4681729"/>
          </a:xfrm>
        </p:spPr>
        <p:txBody>
          <a:bodyPr>
            <a:noAutofit/>
          </a:bodyPr>
          <a:lstStyle/>
          <a:p>
            <a:pPr marL="45720" indent="0" algn="just">
              <a:lnSpc>
                <a:spcPct val="150000"/>
              </a:lnSpc>
              <a:buNone/>
            </a:pPr>
            <a:r>
              <a:rPr lang="pl-PL" sz="2200" dirty="0" smtClean="0"/>
              <a:t>Najbardziej </a:t>
            </a:r>
            <a:r>
              <a:rPr lang="pl-PL" sz="2200" dirty="0"/>
              <a:t>popularne </a:t>
            </a:r>
            <a:r>
              <a:rPr lang="pl-PL" sz="2200" dirty="0" smtClean="0"/>
              <a:t>względne miary klasyczne </a:t>
            </a:r>
            <a:r>
              <a:rPr lang="pl-PL" sz="2200" dirty="0"/>
              <a:t>to</a:t>
            </a:r>
            <a:r>
              <a:rPr lang="pl-PL" sz="2200" dirty="0" smtClean="0"/>
              <a:t> wskaźniki</a:t>
            </a:r>
            <a:r>
              <a:rPr lang="pl-PL" sz="2200" dirty="0"/>
              <a:t>: </a:t>
            </a:r>
          </a:p>
          <a:p>
            <a:pPr marL="714375" algn="just">
              <a:buClr>
                <a:schemeClr val="tx2">
                  <a:lumMod val="75000"/>
                </a:schemeClr>
              </a:buClr>
              <a:buFont typeface="Arial" panose="020B0604020202020204" pitchFamily="34" charset="0"/>
              <a:buChar char="•"/>
            </a:pPr>
            <a:r>
              <a:rPr lang="pl-PL" sz="2200" b="1" dirty="0" err="1"/>
              <a:t>Treynora</a:t>
            </a:r>
            <a:r>
              <a:rPr lang="pl-PL" sz="2200" b="1" dirty="0"/>
              <a:t>,</a:t>
            </a:r>
          </a:p>
          <a:p>
            <a:pPr marL="714375" algn="just">
              <a:lnSpc>
                <a:spcPct val="150000"/>
              </a:lnSpc>
              <a:buClr>
                <a:schemeClr val="tx2">
                  <a:lumMod val="75000"/>
                </a:schemeClr>
              </a:buClr>
              <a:buFont typeface="Arial" panose="020B0604020202020204" pitchFamily="34" charset="0"/>
              <a:buChar char="•"/>
            </a:pPr>
            <a:r>
              <a:rPr lang="pl-PL" sz="2200" b="1" dirty="0" err="1" smtClean="0"/>
              <a:t>Sharpe’a</a:t>
            </a:r>
            <a:r>
              <a:rPr lang="pl-PL" sz="2200" b="1" dirty="0"/>
              <a:t>, </a:t>
            </a:r>
            <a:endParaRPr lang="pl-PL" sz="2200" b="1" dirty="0" smtClean="0"/>
          </a:p>
          <a:p>
            <a:pPr marL="714375" algn="just">
              <a:lnSpc>
                <a:spcPct val="150000"/>
              </a:lnSpc>
              <a:buClr>
                <a:schemeClr val="tx2">
                  <a:lumMod val="75000"/>
                </a:schemeClr>
              </a:buClr>
              <a:buFont typeface="Arial" panose="020B0604020202020204" pitchFamily="34" charset="0"/>
              <a:buChar char="•"/>
            </a:pPr>
            <a:r>
              <a:rPr lang="pl-PL" sz="2200" b="1" dirty="0" smtClean="0"/>
              <a:t>Jensena</a:t>
            </a:r>
            <a:r>
              <a:rPr lang="pl-PL" sz="2200" b="1" dirty="0"/>
              <a:t>. </a:t>
            </a:r>
            <a:endParaRPr lang="pl-PL" sz="2200" b="1" dirty="0" smtClean="0"/>
          </a:p>
          <a:p>
            <a:pPr marL="45720" indent="0" algn="just">
              <a:buNone/>
            </a:pPr>
            <a:r>
              <a:rPr lang="pl-PL" sz="2200" dirty="0"/>
              <a:t>Wszystkie trzy wskaźniki wywodzą się z modelu wyceny aktywów CAPM, który zakłada, że wymagana stopa zwrotu z inwestycji zależy od stopy zwrotu możliwej do osiągnięcia z instrumentów wolnych od </a:t>
            </a:r>
            <a:r>
              <a:rPr lang="pl-PL" sz="2200" dirty="0" smtClean="0"/>
              <a:t>ryzyka oraz </a:t>
            </a:r>
            <a:r>
              <a:rPr lang="pl-PL" sz="2200" dirty="0"/>
              <a:t>premii z tytułu podjętego ryzyka </a:t>
            </a:r>
            <a:r>
              <a:rPr lang="pl-PL" sz="2200" dirty="0" smtClean="0"/>
              <a:t>inwestycyjnego.</a:t>
            </a:r>
            <a:endParaRPr lang="pl-PL" sz="2200" dirty="0"/>
          </a:p>
          <a:p>
            <a:pPr marL="45720" indent="0" algn="just">
              <a:buNone/>
            </a:pPr>
            <a:endParaRPr lang="pl-PL" sz="2200" dirty="0" smtClean="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52</a:t>
            </a:fld>
            <a:endParaRPr lang="en-US"/>
          </a:p>
        </p:txBody>
      </p:sp>
      <p:sp>
        <p:nvSpPr>
          <p:cNvPr id="5" name="Tytuł 4"/>
          <p:cNvSpPr>
            <a:spLocks noGrp="1"/>
          </p:cNvSpPr>
          <p:nvPr>
            <p:ph type="title"/>
          </p:nvPr>
        </p:nvSpPr>
        <p:spPr/>
        <p:txBody>
          <a:bodyPr/>
          <a:lstStyle/>
          <a:p>
            <a:r>
              <a:rPr lang="pl-PL" dirty="0" smtClean="0"/>
              <a:t>KLASYCZNE WZGLĘDNE MIARY RYZYKA</a:t>
            </a:r>
            <a:endParaRPr lang="pl-PL" dirty="0"/>
          </a:p>
        </p:txBody>
      </p:sp>
    </p:spTree>
    <p:extLst>
      <p:ext uri="{BB962C8B-B14F-4D97-AF65-F5344CB8AC3E}">
        <p14:creationId xmlns:p14="http://schemas.microsoft.com/office/powerpoint/2010/main" val="2797648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301521" y="1748567"/>
                <a:ext cx="11541433" cy="4681729"/>
              </a:xfrm>
            </p:spPr>
            <p:txBody>
              <a:bodyPr>
                <a:noAutofit/>
              </a:bodyPr>
              <a:lstStyle/>
              <a:p>
                <a:pPr marL="45720" indent="0" algn="just">
                  <a:buNone/>
                </a:pPr>
                <a:r>
                  <a:rPr lang="pl-PL" sz="2200" dirty="0" smtClean="0"/>
                  <a:t>Zatem cechą </a:t>
                </a:r>
                <a:r>
                  <a:rPr lang="pl-PL" sz="2200" dirty="0"/>
                  <a:t>wspólną tych mierników jest sposób ich obliczania jako iloraz miary stopy zwrotu oraz miary ryzyka tym samym są to wskaźniki oparte na koncepcji premii za </a:t>
                </a:r>
                <a:r>
                  <a:rPr lang="pl-PL" sz="2200" dirty="0" smtClean="0"/>
                  <a:t>ryzyko. </a:t>
                </a:r>
              </a:p>
              <a:p>
                <a:pPr marL="45720" indent="0" algn="just">
                  <a:buNone/>
                </a:pPr>
                <a:r>
                  <a:rPr lang="pl-PL" sz="2200" b="1" dirty="0" smtClean="0"/>
                  <a:t>Premia </a:t>
                </a:r>
                <a:r>
                  <a:rPr lang="pl-PL" sz="2200" b="1" dirty="0"/>
                  <a:t>za ryzyko akcji (dalej ERP) </a:t>
                </a:r>
                <a:r>
                  <a:rPr lang="pl-PL" sz="2200" dirty="0"/>
                  <a:t>jest przede wszystkim nadwyżkową częścią całkowitej oczekiwanej stopy zwrotu </a:t>
                </a:r>
                <a14:m>
                  <m:oMath xmlns:m="http://schemas.openxmlformats.org/officeDocument/2006/math">
                    <m:sSub>
                      <m:sSubPr>
                        <m:ctrlPr>
                          <a:rPr lang="pl-PL" sz="2400" i="1">
                            <a:latin typeface="Cambria Math"/>
                          </a:rPr>
                        </m:ctrlPr>
                      </m:sSubPr>
                      <m:e>
                        <m:r>
                          <a:rPr lang="pl-PL" sz="2400" i="1">
                            <a:latin typeface="Cambria Math"/>
                          </a:rPr>
                          <m:t>𝑅</m:t>
                        </m:r>
                      </m:e>
                      <m:sub>
                        <m:r>
                          <a:rPr lang="pl-PL" sz="2400" i="1">
                            <a:latin typeface="Cambria Math"/>
                          </a:rPr>
                          <m:t>𝑝</m:t>
                        </m:r>
                      </m:sub>
                    </m:sSub>
                  </m:oMath>
                </a14:m>
                <a:r>
                  <a:rPr lang="pl-PL" sz="2200" dirty="0" smtClean="0"/>
                  <a:t> </a:t>
                </a:r>
                <a:r>
                  <a:rPr lang="pl-PL" sz="2200" dirty="0"/>
                  <a:t>nad stopę zwrotu z aktywów wolnych od ryzyka (najczęściej są to długoterminowe obligacje skarbowe</a:t>
                </a:r>
                <a:r>
                  <a:rPr lang="pl-PL" sz="2200" dirty="0" smtClean="0"/>
                  <a:t>) </a:t>
                </a:r>
                <a14:m>
                  <m:oMath xmlns:m="http://schemas.openxmlformats.org/officeDocument/2006/math">
                    <m:sSub>
                      <m:sSubPr>
                        <m:ctrlPr>
                          <a:rPr lang="pl-PL" sz="2400" i="1">
                            <a:latin typeface="Cambria Math"/>
                          </a:rPr>
                        </m:ctrlPr>
                      </m:sSubPr>
                      <m:e>
                        <m:r>
                          <a:rPr lang="pl-PL" sz="2400" i="1">
                            <a:latin typeface="Cambria Math"/>
                          </a:rPr>
                          <m:t>𝑅</m:t>
                        </m:r>
                      </m:e>
                      <m:sub>
                        <m:r>
                          <a:rPr lang="pl-PL" sz="2400" b="0" i="1" smtClean="0">
                            <a:latin typeface="Cambria Math"/>
                          </a:rPr>
                          <m:t>𝑓</m:t>
                        </m:r>
                      </m:sub>
                    </m:sSub>
                  </m:oMath>
                </a14:m>
                <a:r>
                  <a:rPr lang="pl-PL" sz="2200" dirty="0" smtClean="0"/>
                  <a:t>.</a:t>
                </a:r>
                <a:endParaRPr lang="pl-PL" sz="22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01521" y="1748567"/>
                <a:ext cx="11541433" cy="4681729"/>
              </a:xfrm>
              <a:blipFill rotWithShape="1">
                <a:blip r:embed="rId2"/>
                <a:stretch>
                  <a:fillRect l="-211" r="-686"/>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53</a:t>
            </a:fld>
            <a:endParaRPr lang="en-US"/>
          </a:p>
        </p:txBody>
      </p:sp>
      <p:sp>
        <p:nvSpPr>
          <p:cNvPr id="5" name="Tytuł 4"/>
          <p:cNvSpPr>
            <a:spLocks noGrp="1"/>
          </p:cNvSpPr>
          <p:nvPr>
            <p:ph type="title"/>
          </p:nvPr>
        </p:nvSpPr>
        <p:spPr/>
        <p:txBody>
          <a:bodyPr/>
          <a:lstStyle/>
          <a:p>
            <a:r>
              <a:rPr lang="pl-PL" dirty="0" smtClean="0"/>
              <a:t>KLASYCZNE WZGLĘDNE MIARY RYZYKA</a:t>
            </a:r>
            <a:endParaRPr lang="pl-PL" dirty="0"/>
          </a:p>
        </p:txBody>
      </p:sp>
    </p:spTree>
    <p:extLst>
      <p:ext uri="{BB962C8B-B14F-4D97-AF65-F5344CB8AC3E}">
        <p14:creationId xmlns:p14="http://schemas.microsoft.com/office/powerpoint/2010/main" val="32901420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294968" y="1719070"/>
                <a:ext cx="11592232" cy="4902955"/>
              </a:xfrm>
            </p:spPr>
            <p:txBody>
              <a:bodyPr>
                <a:noAutofit/>
              </a:bodyPr>
              <a:lstStyle/>
              <a:p>
                <a:pPr marL="45720" indent="0" algn="just">
                  <a:buNone/>
                </a:pPr>
                <a:r>
                  <a:rPr lang="pl-PL" sz="2200" dirty="0" smtClean="0"/>
                  <a:t>Po </a:t>
                </a:r>
                <a:r>
                  <a:rPr lang="pl-PL" sz="2200" dirty="0"/>
                  <a:t>raz pierwszy w 1965 roku wskaźnik </a:t>
                </a:r>
                <a:r>
                  <a:rPr lang="pl-PL" sz="2200" dirty="0" smtClean="0"/>
                  <a:t>rentowności portfela </a:t>
                </a:r>
                <a:r>
                  <a:rPr lang="pl-PL" sz="2200" dirty="0"/>
                  <a:t>inwestycji ujmujący </a:t>
                </a:r>
                <a:r>
                  <a:rPr lang="pl-PL" sz="2200" dirty="0" smtClean="0"/>
                  <a:t>ryzyko przedstawił</a:t>
                </a:r>
                <a:r>
                  <a:rPr lang="pl-PL" sz="2200" b="1" dirty="0" smtClean="0"/>
                  <a:t> </a:t>
                </a:r>
                <a:r>
                  <a:rPr lang="pl-PL" sz="2200" dirty="0" err="1" smtClean="0"/>
                  <a:t>Treynor</a:t>
                </a:r>
                <a:r>
                  <a:rPr lang="pl-PL" sz="2200" dirty="0" smtClean="0"/>
                  <a:t>. </a:t>
                </a:r>
                <a:r>
                  <a:rPr lang="pl-PL" sz="2200" b="1" dirty="0" smtClean="0"/>
                  <a:t>Wskaźnik </a:t>
                </a:r>
                <a:r>
                  <a:rPr lang="pl-PL" sz="2200" b="1" dirty="0" err="1" smtClean="0"/>
                  <a:t>Treynora</a:t>
                </a:r>
                <a:r>
                  <a:rPr lang="pl-PL" sz="2200" b="1" dirty="0" smtClean="0"/>
                  <a:t> </a:t>
                </a:r>
                <a:r>
                  <a:rPr lang="pl-PL" sz="2200" dirty="0" smtClean="0"/>
                  <a:t>jest </a:t>
                </a:r>
                <a:r>
                  <a:rPr lang="pl-PL" sz="2200" dirty="0"/>
                  <a:t>miarą stóp zwrotu w relacji do ponoszonego </a:t>
                </a:r>
                <a:r>
                  <a:rPr lang="pl-PL" sz="2200" dirty="0" smtClean="0"/>
                  <a:t>ryzyka systematycznego (przy </a:t>
                </a:r>
                <a:r>
                  <a:rPr lang="pl-PL" sz="2200" dirty="0"/>
                  <a:t>założeniu, że rynek jest w </a:t>
                </a:r>
                <a:r>
                  <a:rPr lang="pl-PL" sz="2200" dirty="0" smtClean="0"/>
                  <a:t>równowadze i </a:t>
                </a:r>
                <a:r>
                  <a:rPr lang="pl-PL" sz="2200" dirty="0"/>
                  <a:t>oczekiwania inwestorów realizują się na poziomie </a:t>
                </a:r>
                <a:r>
                  <a:rPr lang="pl-PL" sz="2200" dirty="0" smtClean="0"/>
                  <a:t>średniej). </a:t>
                </a:r>
                <a:r>
                  <a:rPr lang="pl-PL" sz="2200" dirty="0"/>
                  <a:t>Obliczany jest według następującego wzoru:</a:t>
                </a:r>
              </a:p>
              <a:p>
                <a:pPr marL="45720" indent="0" algn="just">
                  <a:lnSpc>
                    <a:spcPct val="100000"/>
                  </a:lnSpc>
                  <a:buNone/>
                </a:pPr>
                <a14:m>
                  <m:oMathPara xmlns:m="http://schemas.openxmlformats.org/officeDocument/2006/math">
                    <m:oMathParaPr>
                      <m:jc m:val="centerGroup"/>
                    </m:oMathParaPr>
                    <m:oMath xmlns:m="http://schemas.openxmlformats.org/officeDocument/2006/math">
                      <m:sSub>
                        <m:sSubPr>
                          <m:ctrlPr>
                            <a:rPr lang="pl-PL" sz="2800" i="1">
                              <a:latin typeface="Cambria Math"/>
                            </a:rPr>
                          </m:ctrlPr>
                        </m:sSubPr>
                        <m:e>
                          <m:r>
                            <a:rPr lang="pl-PL" sz="2800" b="0" i="1" smtClean="0">
                              <a:latin typeface="Cambria Math"/>
                            </a:rPr>
                            <m:t>𝑇</m:t>
                          </m:r>
                        </m:e>
                        <m:sub>
                          <m:r>
                            <a:rPr lang="pl-PL" sz="2800" i="1">
                              <a:latin typeface="Cambria Math"/>
                            </a:rPr>
                            <m:t>𝑝</m:t>
                          </m:r>
                        </m:sub>
                      </m:sSub>
                      <m:r>
                        <a:rPr lang="pl-PL" sz="2800" i="1">
                          <a:latin typeface="Cambria Math"/>
                        </a:rPr>
                        <m:t>=</m:t>
                      </m:r>
                      <m:f>
                        <m:fPr>
                          <m:ctrlPr>
                            <a:rPr lang="pl-PL" sz="2800" i="1">
                              <a:latin typeface="Cambria Math"/>
                            </a:rPr>
                          </m:ctrlPr>
                        </m:fPr>
                        <m:num>
                          <m:sSub>
                            <m:sSubPr>
                              <m:ctrlPr>
                                <a:rPr lang="pl-PL" sz="2800" i="1">
                                  <a:latin typeface="Cambria Math"/>
                                </a:rPr>
                              </m:ctrlPr>
                            </m:sSubPr>
                            <m:e>
                              <m:r>
                                <a:rPr lang="pl-PL" sz="2800" i="1">
                                  <a:latin typeface="Cambria Math"/>
                                </a:rPr>
                                <m:t>𝑅</m:t>
                              </m:r>
                            </m:e>
                            <m:sub>
                              <m:r>
                                <a:rPr lang="pl-PL" sz="2800" i="1">
                                  <a:latin typeface="Cambria Math"/>
                                </a:rPr>
                                <m:t>𝑝</m:t>
                              </m:r>
                            </m:sub>
                          </m:sSub>
                          <m:r>
                            <a:rPr lang="pl-PL" sz="2800" i="1">
                              <a:latin typeface="Cambria Math"/>
                            </a:rPr>
                            <m:t>−</m:t>
                          </m:r>
                          <m:sSub>
                            <m:sSubPr>
                              <m:ctrlPr>
                                <a:rPr lang="pl-PL" sz="2800" i="1">
                                  <a:latin typeface="Cambria Math"/>
                                </a:rPr>
                              </m:ctrlPr>
                            </m:sSubPr>
                            <m:e>
                              <m:r>
                                <a:rPr lang="pl-PL" sz="2800" i="1">
                                  <a:latin typeface="Cambria Math"/>
                                </a:rPr>
                                <m:t>𝑅</m:t>
                              </m:r>
                            </m:e>
                            <m:sub>
                              <m:r>
                                <a:rPr lang="pl-PL" sz="2800" i="1">
                                  <a:latin typeface="Cambria Math"/>
                                </a:rPr>
                                <m:t>𝑓</m:t>
                              </m:r>
                            </m:sub>
                          </m:sSub>
                        </m:num>
                        <m:den>
                          <m:sSub>
                            <m:sSubPr>
                              <m:ctrlPr>
                                <a:rPr lang="pl-PL" sz="2800" i="1">
                                  <a:latin typeface="Cambria Math"/>
                                </a:rPr>
                              </m:ctrlPr>
                            </m:sSubPr>
                            <m:e>
                              <m:r>
                                <a:rPr lang="pl-PL" sz="2800" i="1" smtClean="0">
                                  <a:latin typeface="Cambria Math"/>
                                  <a:ea typeface="Cambria Math"/>
                                </a:rPr>
                                <m:t>𝛽</m:t>
                              </m:r>
                            </m:e>
                            <m:sub>
                              <m:r>
                                <a:rPr lang="pl-PL" sz="2800" i="1">
                                  <a:latin typeface="Cambria Math"/>
                                </a:rPr>
                                <m:t>𝑝</m:t>
                              </m:r>
                            </m:sub>
                          </m:sSub>
                        </m:den>
                      </m:f>
                    </m:oMath>
                  </m:oMathPara>
                </a14:m>
                <a:endParaRPr lang="pl-PL" sz="2200" dirty="0" smtClean="0"/>
              </a:p>
              <a:p>
                <a:pPr marL="45720" indent="0" algn="just">
                  <a:buNone/>
                </a:pPr>
                <a:r>
                  <a:rPr lang="pl-PL" sz="2200" dirty="0"/>
                  <a:t>Wskazuje więc lepszy portfel dla wszystkich inwestorów z pominięciem ich preferencji do ryzyka. </a:t>
                </a:r>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294968" y="1719070"/>
                <a:ext cx="11592232" cy="4902955"/>
              </a:xfrm>
              <a:blipFill rotWithShape="1">
                <a:blip r:embed="rId3"/>
                <a:stretch>
                  <a:fillRect l="-210" r="-683"/>
                </a:stretch>
              </a:blipFill>
            </p:spPr>
            <p:txBody>
              <a:bodyPr/>
              <a:lstStyle/>
              <a:p>
                <a:r>
                  <a:rPr lang="pl-PL">
                    <a:noFill/>
                  </a:rPr>
                  <a:t> </a:t>
                </a:r>
              </a:p>
            </p:txBody>
          </p:sp>
        </mc:Fallback>
      </mc:AlternateContent>
      <p:sp>
        <p:nvSpPr>
          <p:cNvPr id="4" name="Symbol zastępczy numeru slajdu 3"/>
          <p:cNvSpPr>
            <a:spLocks noGrp="1"/>
          </p:cNvSpPr>
          <p:nvPr>
            <p:ph type="sldNum" sz="quarter" idx="12"/>
          </p:nvPr>
        </p:nvSpPr>
        <p:spPr/>
        <p:txBody>
          <a:bodyPr/>
          <a:lstStyle/>
          <a:p>
            <a:fld id="{F7886C9C-DC18-4195-8FD5-A50AA931D419}" type="slidenum">
              <a:rPr lang="en-US" smtClean="0"/>
              <a:pPr/>
              <a:t>54</a:t>
            </a:fld>
            <a:endParaRPr lang="en-US"/>
          </a:p>
        </p:txBody>
      </p:sp>
      <p:sp>
        <p:nvSpPr>
          <p:cNvPr id="5" name="Tytuł 4"/>
          <p:cNvSpPr>
            <a:spLocks noGrp="1"/>
          </p:cNvSpPr>
          <p:nvPr>
            <p:ph type="title"/>
          </p:nvPr>
        </p:nvSpPr>
        <p:spPr/>
        <p:txBody>
          <a:bodyPr/>
          <a:lstStyle/>
          <a:p>
            <a:r>
              <a:rPr lang="pl-PL" dirty="0"/>
              <a:t>KLASYCZNE 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0728596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Autofit/>
              </a:bodyPr>
              <a:lstStyle/>
              <a:p>
                <a:pPr marL="45720" indent="0" algn="just">
                  <a:spcAft>
                    <a:spcPts val="1200"/>
                  </a:spcAft>
                  <a:buNone/>
                </a:pPr>
                <a:r>
                  <a:rPr lang="pl-PL" sz="2200" dirty="0" smtClean="0"/>
                  <a:t>Kolejny ze </a:t>
                </a:r>
                <a:r>
                  <a:rPr lang="pl-PL" sz="2200" dirty="0"/>
                  <a:t>wskaźników opracowany przez amerykańskiego noblistę z dziedziny ekonomii Williama </a:t>
                </a:r>
                <a:r>
                  <a:rPr lang="pl-PL" sz="2200" dirty="0" err="1" smtClean="0"/>
                  <a:t>Sharpe'a</a:t>
                </a:r>
                <a:r>
                  <a:rPr lang="pl-PL" sz="2200" dirty="0" smtClean="0"/>
                  <a:t>, </a:t>
                </a:r>
                <a:r>
                  <a:rPr lang="pl-PL" sz="2200" dirty="0"/>
                  <a:t>określa jaka część nadwyżki stopy zwrotu ponad stopę wolną od ryzyka </a:t>
                </a:r>
                <a:r>
                  <a:rPr lang="pl-PL" sz="2200" dirty="0" smtClean="0"/>
                  <a:t>przypada </a:t>
                </a:r>
                <a:r>
                  <a:rPr lang="pl-PL" sz="2200" dirty="0"/>
                  <a:t>na jednostkę ryzyka całkowitego wyrażonego jako odchylenie standardowe stopy zwrotu z </a:t>
                </a:r>
                <a:r>
                  <a:rPr lang="pl-PL" sz="2200" dirty="0" smtClean="0"/>
                  <a:t>portfela:</a:t>
                </a:r>
              </a:p>
              <a:p>
                <a:pPr marL="45720" indent="0" algn="just">
                  <a:lnSpc>
                    <a:spcPct val="100000"/>
                  </a:lnSpc>
                  <a:buNone/>
                </a:pPr>
                <a14:m>
                  <m:oMathPara xmlns:m="http://schemas.openxmlformats.org/officeDocument/2006/math">
                    <m:oMathParaPr>
                      <m:jc m:val="centerGroup"/>
                    </m:oMathParaPr>
                    <m:oMath xmlns:m="http://schemas.openxmlformats.org/officeDocument/2006/math">
                      <m:sSub>
                        <m:sSubPr>
                          <m:ctrlPr>
                            <a:rPr lang="pl-PL" sz="2800" i="1" smtClean="0">
                              <a:latin typeface="Cambria Math"/>
                            </a:rPr>
                          </m:ctrlPr>
                        </m:sSubPr>
                        <m:e>
                          <m:r>
                            <a:rPr lang="pl-PL" sz="2800" b="0" i="1" smtClean="0">
                              <a:latin typeface="Cambria Math"/>
                            </a:rPr>
                            <m:t>𝑆</m:t>
                          </m:r>
                        </m:e>
                        <m:sub>
                          <m:r>
                            <a:rPr lang="pl-PL" sz="2800" b="0" i="1" smtClean="0">
                              <a:latin typeface="Cambria Math"/>
                            </a:rPr>
                            <m:t>𝑝</m:t>
                          </m:r>
                        </m:sub>
                      </m:sSub>
                      <m:r>
                        <a:rPr lang="pl-PL" sz="2800" b="0" i="1" smtClean="0">
                          <a:latin typeface="Cambria Math"/>
                        </a:rPr>
                        <m:t>=</m:t>
                      </m:r>
                      <m:f>
                        <m:fPr>
                          <m:ctrlPr>
                            <a:rPr lang="pl-PL" sz="2800" b="0" i="1" smtClean="0">
                              <a:latin typeface="Cambria Math"/>
                            </a:rPr>
                          </m:ctrlPr>
                        </m:fPr>
                        <m:num>
                          <m:sSub>
                            <m:sSubPr>
                              <m:ctrlPr>
                                <a:rPr lang="pl-PL" sz="2800" i="1">
                                  <a:latin typeface="Cambria Math"/>
                                </a:rPr>
                              </m:ctrlPr>
                            </m:sSubPr>
                            <m:e>
                              <m:r>
                                <a:rPr lang="pl-PL" sz="2800" i="1">
                                  <a:latin typeface="Cambria Math"/>
                                </a:rPr>
                                <m:t>𝑅</m:t>
                              </m:r>
                            </m:e>
                            <m:sub>
                              <m:r>
                                <a:rPr lang="pl-PL" sz="2800" i="1">
                                  <a:latin typeface="Cambria Math"/>
                                </a:rPr>
                                <m:t>𝑝</m:t>
                              </m:r>
                            </m:sub>
                          </m:sSub>
                          <m:r>
                            <a:rPr lang="pl-PL" sz="2800" b="0" i="1" smtClean="0">
                              <a:latin typeface="Cambria Math"/>
                            </a:rPr>
                            <m:t>−</m:t>
                          </m:r>
                          <m:sSub>
                            <m:sSubPr>
                              <m:ctrlPr>
                                <a:rPr lang="pl-PL" sz="2800" i="1">
                                  <a:latin typeface="Cambria Math"/>
                                </a:rPr>
                              </m:ctrlPr>
                            </m:sSubPr>
                            <m:e>
                              <m:r>
                                <a:rPr lang="pl-PL" sz="2800" i="1">
                                  <a:latin typeface="Cambria Math"/>
                                </a:rPr>
                                <m:t>𝑅</m:t>
                              </m:r>
                            </m:e>
                            <m:sub>
                              <m:r>
                                <a:rPr lang="pl-PL" sz="2800" b="0" i="1" smtClean="0">
                                  <a:latin typeface="Cambria Math"/>
                                </a:rPr>
                                <m:t>𝑓</m:t>
                              </m:r>
                            </m:sub>
                          </m:sSub>
                        </m:num>
                        <m:den>
                          <m:sSub>
                            <m:sSubPr>
                              <m:ctrlPr>
                                <a:rPr lang="pl-PL" sz="2800" i="1">
                                  <a:latin typeface="Cambria Math"/>
                                </a:rPr>
                              </m:ctrlPr>
                            </m:sSubPr>
                            <m:e>
                              <m:r>
                                <a:rPr lang="pl-PL" sz="2800" i="1" smtClean="0">
                                  <a:latin typeface="Cambria Math"/>
                                  <a:ea typeface="Cambria Math"/>
                                </a:rPr>
                                <m:t>𝜎</m:t>
                              </m:r>
                            </m:e>
                            <m:sub>
                              <m:r>
                                <a:rPr lang="pl-PL" sz="2800" i="1">
                                  <a:latin typeface="Cambria Math"/>
                                </a:rPr>
                                <m:t>𝑝</m:t>
                              </m:r>
                            </m:sub>
                          </m:sSub>
                        </m:den>
                      </m:f>
                    </m:oMath>
                  </m:oMathPara>
                </a14:m>
                <a:endParaRPr lang="pl-PL" sz="2200" dirty="0" smtClean="0"/>
              </a:p>
              <a:p>
                <a:pPr marL="45720" indent="0" algn="just">
                  <a:buNone/>
                </a:pPr>
                <a:r>
                  <a:rPr lang="pl-PL" sz="2200" dirty="0"/>
                  <a:t>Wskaźnik </a:t>
                </a:r>
                <a:r>
                  <a:rPr lang="pl-PL" sz="2200" dirty="0" err="1"/>
                  <a:t>Sharpe’a</a:t>
                </a:r>
                <a:r>
                  <a:rPr lang="pl-PL" sz="2200" dirty="0"/>
                  <a:t> informuje o tym w jakim stopniu stopa zwrotu wynagradza inwestorowi ponoszone ryzyko. </a:t>
                </a:r>
              </a:p>
              <a:p>
                <a:pPr marL="45720" indent="0" algn="just">
                  <a:lnSpc>
                    <a:spcPct val="150000"/>
                  </a:lnSpc>
                  <a:buNone/>
                </a:pPr>
                <a:endParaRPr lang="pl-PL" sz="22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2"/>
                <a:stretch>
                  <a:fillRect l="-218" r="-761"/>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55</a:t>
            </a:fld>
            <a:endParaRPr lang="en-US"/>
          </a:p>
        </p:txBody>
      </p:sp>
      <p:sp>
        <p:nvSpPr>
          <p:cNvPr id="5" name="Tytuł 4"/>
          <p:cNvSpPr>
            <a:spLocks noGrp="1"/>
          </p:cNvSpPr>
          <p:nvPr>
            <p:ph type="title"/>
          </p:nvPr>
        </p:nvSpPr>
        <p:spPr/>
        <p:txBody>
          <a:bodyPr/>
          <a:lstStyle/>
          <a:p>
            <a:r>
              <a:rPr lang="pl-PL" dirty="0"/>
              <a:t>KLASYCZNE 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5490272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buNone/>
            </a:pPr>
            <a:r>
              <a:rPr lang="pl-PL" sz="2200" dirty="0" smtClean="0"/>
              <a:t>Portfele </a:t>
            </a:r>
            <a:r>
              <a:rPr lang="pl-PL" sz="2200" dirty="0"/>
              <a:t>o wyższej wartości współczynnika </a:t>
            </a:r>
            <a:r>
              <a:rPr lang="pl-PL" sz="2200" dirty="0" err="1" smtClean="0"/>
              <a:t>Sharpe’a</a:t>
            </a:r>
            <a:r>
              <a:rPr lang="pl-PL" sz="2200" dirty="0" smtClean="0"/>
              <a:t> </a:t>
            </a:r>
            <a:r>
              <a:rPr lang="pl-PL" sz="2200" dirty="0"/>
              <a:t>uzyskują większe stopy </a:t>
            </a:r>
            <a:r>
              <a:rPr lang="pl-PL" sz="2200" dirty="0" smtClean="0"/>
              <a:t>zwrotu przy </a:t>
            </a:r>
            <a:r>
              <a:rPr lang="pl-PL" sz="2200" dirty="0"/>
              <a:t>takim samym poziomie ryzyka</a:t>
            </a:r>
            <a:r>
              <a:rPr lang="pl-PL" sz="2200" dirty="0" smtClean="0"/>
              <a:t>. Ujemna </a:t>
            </a:r>
            <a:r>
              <a:rPr lang="pl-PL" sz="2200" dirty="0"/>
              <a:t>wartość wskaźnika oznacza iż portfel osiągnął stopę zwrotu niższą niż stopa wolna od ryzyka.</a:t>
            </a:r>
            <a:endParaRPr lang="pl-PL" sz="2200" dirty="0" smtClean="0"/>
          </a:p>
          <a:p>
            <a:pPr marL="45720" indent="0" algn="just">
              <a:lnSpc>
                <a:spcPct val="150000"/>
              </a:lnSpc>
              <a:buNone/>
            </a:pPr>
            <a:endParaRPr lang="pl-PL" sz="2200" dirty="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56</a:t>
            </a:fld>
            <a:endParaRPr lang="en-US"/>
          </a:p>
        </p:txBody>
      </p:sp>
      <p:sp>
        <p:nvSpPr>
          <p:cNvPr id="5" name="Tytuł 4"/>
          <p:cNvSpPr>
            <a:spLocks noGrp="1"/>
          </p:cNvSpPr>
          <p:nvPr>
            <p:ph type="title"/>
          </p:nvPr>
        </p:nvSpPr>
        <p:spPr/>
        <p:txBody>
          <a:bodyPr/>
          <a:lstStyle/>
          <a:p>
            <a:r>
              <a:rPr lang="pl-PL" dirty="0"/>
              <a:t>KLASYCZNE 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40583068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507999" y="1719070"/>
                <a:ext cx="11210524" cy="4902955"/>
              </a:xfrm>
            </p:spPr>
            <p:txBody>
              <a:bodyPr>
                <a:noAutofit/>
              </a:bodyPr>
              <a:lstStyle/>
              <a:p>
                <a:pPr marL="45720" indent="0" algn="just">
                  <a:buNone/>
                </a:pPr>
                <a:r>
                  <a:rPr lang="pl-PL" sz="2200" dirty="0" smtClean="0"/>
                  <a:t>Udoskonaleniem </a:t>
                </a:r>
                <a:r>
                  <a:rPr lang="pl-PL" sz="2200" dirty="0"/>
                  <a:t>jest wskaźnik α-</a:t>
                </a:r>
                <a:r>
                  <a:rPr lang="pl-PL" sz="2200" dirty="0" err="1"/>
                  <a:t>Sharpe'a</a:t>
                </a:r>
                <a:r>
                  <a:rPr lang="pl-PL" sz="2200" dirty="0"/>
                  <a:t>, który uwzględnia oczekiwania inwestorów stwarzane przez aktualne warunki rynkowe  zastępowane poziomem szerokiego indeksu rynkowego. </a:t>
                </a:r>
                <a:r>
                  <a:rPr lang="pl-PL" sz="2200" dirty="0" smtClean="0"/>
                  <a:t>Wyznacza </a:t>
                </a:r>
                <a:r>
                  <a:rPr lang="pl-PL" sz="2200" dirty="0"/>
                  <a:t>się go za pomocą następującej </a:t>
                </a:r>
                <a:r>
                  <a:rPr lang="pl-PL" sz="2200" dirty="0" smtClean="0"/>
                  <a:t>formuły:</a:t>
                </a:r>
              </a:p>
              <a:p>
                <a:pPr marL="45720" indent="0" algn="just">
                  <a:buNone/>
                </a:pPr>
                <a14:m>
                  <m:oMathPara xmlns:m="http://schemas.openxmlformats.org/officeDocument/2006/math">
                    <m:oMathParaPr>
                      <m:jc m:val="centerGroup"/>
                    </m:oMathParaPr>
                    <m:oMath xmlns:m="http://schemas.openxmlformats.org/officeDocument/2006/math">
                      <m:sSub>
                        <m:sSubPr>
                          <m:ctrlPr>
                            <a:rPr lang="pl-PL" sz="2800" i="1" smtClean="0">
                              <a:latin typeface="Cambria Math"/>
                            </a:rPr>
                          </m:ctrlPr>
                        </m:sSubPr>
                        <m:e>
                          <m:r>
                            <a:rPr lang="pl-PL" sz="2800" b="0" i="1" smtClean="0">
                              <a:latin typeface="Cambria Math"/>
                            </a:rPr>
                            <m:t>𝐴𝑆</m:t>
                          </m:r>
                        </m:e>
                        <m:sub>
                          <m:r>
                            <a:rPr lang="pl-PL" sz="2800" b="0" i="1" smtClean="0">
                              <a:latin typeface="Cambria Math"/>
                            </a:rPr>
                            <m:t>𝑝</m:t>
                          </m:r>
                        </m:sub>
                      </m:sSub>
                      <m:r>
                        <a:rPr lang="pl-PL" sz="2800" b="0" i="1" smtClean="0">
                          <a:latin typeface="Cambria Math"/>
                        </a:rPr>
                        <m:t>=</m:t>
                      </m:r>
                      <m:d>
                        <m:dPr>
                          <m:ctrlPr>
                            <a:rPr lang="pl-PL" sz="2800" b="0" i="1" smtClean="0">
                              <a:latin typeface="Cambria Math"/>
                            </a:rPr>
                          </m:ctrlPr>
                        </m:dPr>
                        <m:e>
                          <m:sSub>
                            <m:sSubPr>
                              <m:ctrlPr>
                                <a:rPr lang="pl-PL" sz="2800" i="1">
                                  <a:latin typeface="Cambria Math"/>
                                </a:rPr>
                              </m:ctrlPr>
                            </m:sSubPr>
                            <m:e>
                              <m:r>
                                <a:rPr lang="pl-PL" sz="2800" i="1">
                                  <a:latin typeface="Cambria Math"/>
                                </a:rPr>
                                <m:t>𝑅</m:t>
                              </m:r>
                            </m:e>
                            <m:sub>
                              <m:r>
                                <a:rPr lang="pl-PL" sz="2800" i="1">
                                  <a:latin typeface="Cambria Math"/>
                                </a:rPr>
                                <m:t>𝑝</m:t>
                              </m:r>
                            </m:sub>
                          </m:sSub>
                          <m:r>
                            <a:rPr lang="pl-PL" sz="2800" i="1">
                              <a:latin typeface="Cambria Math"/>
                            </a:rPr>
                            <m:t>−</m:t>
                          </m:r>
                          <m:sSub>
                            <m:sSubPr>
                              <m:ctrlPr>
                                <a:rPr lang="pl-PL" sz="2800" i="1">
                                  <a:latin typeface="Cambria Math"/>
                                </a:rPr>
                              </m:ctrlPr>
                            </m:sSubPr>
                            <m:e>
                              <m:r>
                                <a:rPr lang="pl-PL" sz="2800" i="1">
                                  <a:latin typeface="Cambria Math"/>
                                </a:rPr>
                                <m:t>𝑅</m:t>
                              </m:r>
                            </m:e>
                            <m:sub>
                              <m:r>
                                <a:rPr lang="pl-PL" sz="2800" i="1">
                                  <a:latin typeface="Cambria Math"/>
                                </a:rPr>
                                <m:t>𝑓</m:t>
                              </m:r>
                            </m:sub>
                          </m:sSub>
                        </m:e>
                      </m:d>
                      <m:r>
                        <a:rPr lang="pl-PL" sz="2800" b="0" i="1" smtClean="0">
                          <a:latin typeface="Cambria Math"/>
                        </a:rPr>
                        <m:t>−</m:t>
                      </m:r>
                      <m:f>
                        <m:fPr>
                          <m:ctrlPr>
                            <a:rPr lang="pl-PL" sz="2800" b="0" i="1" smtClean="0">
                              <a:latin typeface="Cambria Math"/>
                            </a:rPr>
                          </m:ctrlPr>
                        </m:fPr>
                        <m:num>
                          <m:d>
                            <m:dPr>
                              <m:ctrlPr>
                                <a:rPr lang="pl-PL" sz="2800" i="1">
                                  <a:latin typeface="Cambria Math"/>
                                </a:rPr>
                              </m:ctrlPr>
                            </m:dPr>
                            <m:e>
                              <m:sSub>
                                <m:sSubPr>
                                  <m:ctrlPr>
                                    <a:rPr lang="pl-PL" sz="2800" i="1">
                                      <a:latin typeface="Cambria Math"/>
                                    </a:rPr>
                                  </m:ctrlPr>
                                </m:sSubPr>
                                <m:e>
                                  <m:r>
                                    <a:rPr lang="pl-PL" sz="2800" i="1">
                                      <a:latin typeface="Cambria Math"/>
                                    </a:rPr>
                                    <m:t>𝑅</m:t>
                                  </m:r>
                                </m:e>
                                <m:sub>
                                  <m:r>
                                    <a:rPr lang="pl-PL" sz="2800" b="0" i="1" smtClean="0">
                                      <a:latin typeface="Cambria Math"/>
                                    </a:rPr>
                                    <m:t>𝑀</m:t>
                                  </m:r>
                                </m:sub>
                              </m:sSub>
                              <m:r>
                                <a:rPr lang="pl-PL" sz="2800" i="1">
                                  <a:latin typeface="Cambria Math"/>
                                </a:rPr>
                                <m:t>−</m:t>
                              </m:r>
                              <m:sSub>
                                <m:sSubPr>
                                  <m:ctrlPr>
                                    <a:rPr lang="pl-PL" sz="2800" i="1">
                                      <a:latin typeface="Cambria Math"/>
                                    </a:rPr>
                                  </m:ctrlPr>
                                </m:sSubPr>
                                <m:e>
                                  <m:r>
                                    <a:rPr lang="pl-PL" sz="2800" i="1">
                                      <a:latin typeface="Cambria Math"/>
                                    </a:rPr>
                                    <m:t>𝑅</m:t>
                                  </m:r>
                                </m:e>
                                <m:sub>
                                  <m:r>
                                    <a:rPr lang="pl-PL" sz="2800" i="1">
                                      <a:latin typeface="Cambria Math"/>
                                    </a:rPr>
                                    <m:t>𝑓</m:t>
                                  </m:r>
                                </m:sub>
                              </m:sSub>
                            </m:e>
                          </m:d>
                        </m:num>
                        <m:den>
                          <m:sSub>
                            <m:sSubPr>
                              <m:ctrlPr>
                                <a:rPr lang="pl-PL" sz="2800" b="0" i="1" smtClean="0">
                                  <a:latin typeface="Cambria Math"/>
                                </a:rPr>
                              </m:ctrlPr>
                            </m:sSubPr>
                            <m:e>
                              <m:r>
                                <a:rPr lang="pl-PL" sz="2800" b="0" i="1" smtClean="0">
                                  <a:latin typeface="Cambria Math"/>
                                  <a:ea typeface="Cambria Math"/>
                                </a:rPr>
                                <m:t>𝜎</m:t>
                              </m:r>
                            </m:e>
                            <m:sub>
                              <m:r>
                                <a:rPr lang="pl-PL" sz="2800" b="0" i="1" smtClean="0">
                                  <a:latin typeface="Cambria Math"/>
                                </a:rPr>
                                <m:t>𝑀</m:t>
                              </m:r>
                            </m:sub>
                          </m:sSub>
                        </m:den>
                      </m:f>
                      <m:sSub>
                        <m:sSubPr>
                          <m:ctrlPr>
                            <a:rPr lang="pl-PL" sz="2800" i="1">
                              <a:latin typeface="Cambria Math"/>
                            </a:rPr>
                          </m:ctrlPr>
                        </m:sSubPr>
                        <m:e>
                          <m:r>
                            <a:rPr lang="pl-PL" sz="2800" i="1">
                              <a:latin typeface="Cambria Math"/>
                              <a:ea typeface="Cambria Math"/>
                            </a:rPr>
                            <m:t>𝜎</m:t>
                          </m:r>
                        </m:e>
                        <m:sub>
                          <m:r>
                            <a:rPr lang="pl-PL" sz="2800" b="0" i="1" smtClean="0">
                              <a:latin typeface="Cambria Math"/>
                              <a:ea typeface="Cambria Math"/>
                            </a:rPr>
                            <m:t>𝑝</m:t>
                          </m:r>
                        </m:sub>
                      </m:sSub>
                    </m:oMath>
                  </m:oMathPara>
                </a14:m>
                <a:endParaRPr lang="pl-PL" sz="2200" dirty="0" smtClean="0"/>
              </a:p>
              <a:p>
                <a:pPr marL="45720" indent="0" algn="just">
                  <a:buNone/>
                </a:pPr>
                <a:r>
                  <a:rPr lang="pl-PL" sz="2200" dirty="0" smtClean="0"/>
                  <a:t>Wskaźnik można </a:t>
                </a:r>
                <a:r>
                  <a:rPr lang="pl-PL" sz="2200" dirty="0"/>
                  <a:t>używać do porównywania stóp </a:t>
                </a:r>
                <a:r>
                  <a:rPr lang="pl-PL" sz="2200" dirty="0" smtClean="0"/>
                  <a:t>zwrotu uzyskanych </a:t>
                </a:r>
                <a:r>
                  <a:rPr lang="pl-PL" sz="2200" dirty="0"/>
                  <a:t>w różnych okresach, </a:t>
                </a:r>
                <a:r>
                  <a:rPr lang="pl-PL" sz="2200" dirty="0" smtClean="0"/>
                  <a:t>ponieważ jest niewrażliwy </a:t>
                </a:r>
                <a:r>
                  <a:rPr lang="pl-PL" sz="2200" dirty="0"/>
                  <a:t>na ogólną </a:t>
                </a:r>
                <a:r>
                  <a:rPr lang="pl-PL" sz="2200" dirty="0" smtClean="0"/>
                  <a:t>koniunkturę panującą </a:t>
                </a:r>
                <a:r>
                  <a:rPr lang="pl-PL" sz="2200" dirty="0"/>
                  <a:t>na rynku</a:t>
                </a:r>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507999" y="1719070"/>
                <a:ext cx="11210524" cy="4902955"/>
              </a:xfrm>
              <a:blipFill rotWithShape="1">
                <a:blip r:embed="rId2"/>
                <a:stretch>
                  <a:fillRect l="-218" r="-761"/>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57</a:t>
            </a:fld>
            <a:endParaRPr lang="en-US"/>
          </a:p>
        </p:txBody>
      </p:sp>
      <p:sp>
        <p:nvSpPr>
          <p:cNvPr id="5" name="Tytuł 4"/>
          <p:cNvSpPr>
            <a:spLocks noGrp="1"/>
          </p:cNvSpPr>
          <p:nvPr>
            <p:ph type="title"/>
          </p:nvPr>
        </p:nvSpPr>
        <p:spPr/>
        <p:txBody>
          <a:bodyPr/>
          <a:lstStyle/>
          <a:p>
            <a:r>
              <a:rPr lang="pl-PL" dirty="0"/>
              <a:t>KLASYCZNE 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71342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184730" y="1660076"/>
                <a:ext cx="11702469" cy="4888207"/>
              </a:xfrm>
            </p:spPr>
            <p:txBody>
              <a:bodyPr>
                <a:noAutofit/>
              </a:bodyPr>
              <a:lstStyle/>
              <a:p>
                <a:pPr marL="45720" indent="0" algn="just">
                  <a:lnSpc>
                    <a:spcPct val="150000"/>
                  </a:lnSpc>
                  <a:buNone/>
                </a:pPr>
                <a:r>
                  <a:rPr lang="pl-PL" sz="2200" dirty="0" smtClean="0"/>
                  <a:t>Kolejnym sposobem klasycznej analizy portfeli funduszy inwestycyjnych jest zastosowanie wskaźnika Jensena, określanego również α-Jensena:</a:t>
                </a:r>
              </a:p>
              <a:p>
                <a:pPr marL="45720" indent="0" algn="just">
                  <a:buNone/>
                </a:pPr>
                <a14:m>
                  <m:oMathPara xmlns:m="http://schemas.openxmlformats.org/officeDocument/2006/math">
                    <m:oMathParaPr>
                      <m:jc m:val="centerGroup"/>
                    </m:oMathParaPr>
                    <m:oMath xmlns:m="http://schemas.openxmlformats.org/officeDocument/2006/math">
                      <m:sSub>
                        <m:sSubPr>
                          <m:ctrlPr>
                            <a:rPr lang="pl-PL" sz="2800" i="1" smtClean="0">
                              <a:latin typeface="Cambria Math"/>
                            </a:rPr>
                          </m:ctrlPr>
                        </m:sSubPr>
                        <m:e>
                          <m:r>
                            <a:rPr lang="pl-PL" sz="2800" i="1" smtClean="0">
                              <a:latin typeface="Cambria Math"/>
                              <a:ea typeface="Cambria Math"/>
                            </a:rPr>
                            <m:t>𝛼</m:t>
                          </m:r>
                        </m:e>
                        <m:sub>
                          <m:r>
                            <a:rPr lang="pl-PL" sz="2800" b="0" i="1" smtClean="0">
                              <a:latin typeface="Cambria Math"/>
                            </a:rPr>
                            <m:t>𝑝</m:t>
                          </m:r>
                        </m:sub>
                      </m:sSub>
                      <m:r>
                        <a:rPr lang="pl-PL" sz="2800" b="0" i="1" smtClean="0">
                          <a:latin typeface="Cambria Math"/>
                        </a:rPr>
                        <m:t>=</m:t>
                      </m:r>
                      <m:d>
                        <m:dPr>
                          <m:ctrlPr>
                            <a:rPr lang="pl-PL" sz="2800" b="0" i="1" smtClean="0">
                              <a:latin typeface="Cambria Math"/>
                            </a:rPr>
                          </m:ctrlPr>
                        </m:dPr>
                        <m:e>
                          <m:sSub>
                            <m:sSubPr>
                              <m:ctrlPr>
                                <a:rPr lang="pl-PL" sz="2800" i="1">
                                  <a:latin typeface="Cambria Math"/>
                                </a:rPr>
                              </m:ctrlPr>
                            </m:sSubPr>
                            <m:e>
                              <m:r>
                                <a:rPr lang="pl-PL" sz="2800" i="1">
                                  <a:latin typeface="Cambria Math"/>
                                </a:rPr>
                                <m:t>𝑅</m:t>
                              </m:r>
                            </m:e>
                            <m:sub>
                              <m:r>
                                <a:rPr lang="pl-PL" sz="2800" i="1">
                                  <a:latin typeface="Cambria Math"/>
                                </a:rPr>
                                <m:t>𝑝</m:t>
                              </m:r>
                            </m:sub>
                          </m:sSub>
                          <m:r>
                            <a:rPr lang="pl-PL" sz="2800" i="1">
                              <a:latin typeface="Cambria Math"/>
                            </a:rPr>
                            <m:t>−</m:t>
                          </m:r>
                          <m:sSub>
                            <m:sSubPr>
                              <m:ctrlPr>
                                <a:rPr lang="pl-PL" sz="2800" i="1">
                                  <a:latin typeface="Cambria Math"/>
                                </a:rPr>
                              </m:ctrlPr>
                            </m:sSubPr>
                            <m:e>
                              <m:r>
                                <a:rPr lang="pl-PL" sz="2800" i="1">
                                  <a:latin typeface="Cambria Math"/>
                                </a:rPr>
                                <m:t>𝑅</m:t>
                              </m:r>
                            </m:e>
                            <m:sub>
                              <m:r>
                                <a:rPr lang="pl-PL" sz="2800" i="1">
                                  <a:latin typeface="Cambria Math"/>
                                </a:rPr>
                                <m:t>𝑓</m:t>
                              </m:r>
                            </m:sub>
                          </m:sSub>
                        </m:e>
                      </m:d>
                      <m:r>
                        <a:rPr lang="pl-PL" sz="2800" b="0" i="1" smtClean="0">
                          <a:latin typeface="Cambria Math"/>
                        </a:rPr>
                        <m:t>−</m:t>
                      </m:r>
                      <m:r>
                        <a:rPr lang="pl-PL" sz="2800" b="0" i="1" smtClean="0">
                          <a:latin typeface="Cambria Math"/>
                          <a:ea typeface="Cambria Math"/>
                        </a:rPr>
                        <m:t>𝛽</m:t>
                      </m:r>
                      <m:d>
                        <m:dPr>
                          <m:ctrlPr>
                            <a:rPr lang="pl-PL" sz="2800" b="0" i="1" smtClean="0">
                              <a:latin typeface="Cambria Math"/>
                            </a:rPr>
                          </m:ctrlPr>
                        </m:dPr>
                        <m:e>
                          <m:sSub>
                            <m:sSubPr>
                              <m:ctrlPr>
                                <a:rPr lang="pl-PL" sz="2800" i="1">
                                  <a:latin typeface="Cambria Math"/>
                                </a:rPr>
                              </m:ctrlPr>
                            </m:sSubPr>
                            <m:e>
                              <m:r>
                                <a:rPr lang="pl-PL" sz="2800" i="1">
                                  <a:latin typeface="Cambria Math"/>
                                </a:rPr>
                                <m:t>𝑅</m:t>
                              </m:r>
                            </m:e>
                            <m:sub>
                              <m:r>
                                <a:rPr lang="pl-PL" sz="2800" b="0" i="1" smtClean="0">
                                  <a:latin typeface="Cambria Math"/>
                                </a:rPr>
                                <m:t>𝑀</m:t>
                              </m:r>
                            </m:sub>
                          </m:sSub>
                          <m:r>
                            <a:rPr lang="pl-PL" sz="2800" i="1">
                              <a:latin typeface="Cambria Math"/>
                            </a:rPr>
                            <m:t>−</m:t>
                          </m:r>
                          <m:sSub>
                            <m:sSubPr>
                              <m:ctrlPr>
                                <a:rPr lang="pl-PL" sz="2800" i="1">
                                  <a:latin typeface="Cambria Math"/>
                                </a:rPr>
                              </m:ctrlPr>
                            </m:sSubPr>
                            <m:e>
                              <m:r>
                                <a:rPr lang="pl-PL" sz="2800" i="1">
                                  <a:latin typeface="Cambria Math"/>
                                </a:rPr>
                                <m:t>𝑅</m:t>
                              </m:r>
                            </m:e>
                            <m:sub>
                              <m:r>
                                <a:rPr lang="pl-PL" sz="2800" i="1">
                                  <a:latin typeface="Cambria Math"/>
                                </a:rPr>
                                <m:t>𝑓</m:t>
                              </m:r>
                            </m:sub>
                          </m:sSub>
                        </m:e>
                      </m:d>
                    </m:oMath>
                  </m:oMathPara>
                </a14:m>
                <a:endParaRPr lang="pl-PL" sz="2800" dirty="0"/>
              </a:p>
              <a:p>
                <a:pPr marL="45720" indent="0" algn="just">
                  <a:buNone/>
                </a:pPr>
                <a:r>
                  <a:rPr lang="pl-PL" sz="2200" dirty="0" smtClean="0"/>
                  <a:t>Wartość wskaźnika określa, w jakim stopniu stopa zwrotu z portfela odzwierciedla wyższe średnie zwroty uwzględniające ryzyko. Zatem o</a:t>
                </a:r>
                <a:r>
                  <a:rPr lang="pl-PL" sz="2200" dirty="0"/>
                  <a:t> skuteczności działania zarządzającego funduszem (trafne przewidywanie wahań rynku lub konsekwentny wybór walorów) będzie świadczyć dodatnia wartość wskaźnika α-Jensena. Dla rynku wskaźnik =0 dlatego wartość ujemna świadczy o tym, że walor osiągnął wynik niższy niż rynkowy</a:t>
                </a:r>
              </a:p>
              <a:p>
                <a:pPr marL="45720" indent="0" algn="just">
                  <a:buNone/>
                </a:pPr>
                <a:endParaRPr lang="pl-PL" sz="2200" dirty="0" smtClean="0"/>
              </a:p>
              <a:p>
                <a:pPr marL="45720" indent="0" algn="just">
                  <a:lnSpc>
                    <a:spcPct val="150000"/>
                  </a:lnSpc>
                  <a:buNone/>
                </a:pPr>
                <a:endParaRPr lang="pl-PL" sz="22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184730" y="1660076"/>
                <a:ext cx="11702469" cy="4888207"/>
              </a:xfrm>
              <a:blipFill rotWithShape="1">
                <a:blip r:embed="rId3"/>
                <a:stretch>
                  <a:fillRect l="-208" r="-729" b="-1746"/>
                </a:stretch>
              </a:blipFill>
            </p:spPr>
            <p:txBody>
              <a:bodyPr/>
              <a:lstStyle/>
              <a:p>
                <a:r>
                  <a:rPr lang="pl-PL">
                    <a:noFill/>
                  </a:rPr>
                  <a:t> </a:t>
                </a:r>
              </a:p>
            </p:txBody>
          </p:sp>
        </mc:Fallback>
      </mc:AlternateContent>
      <p:sp>
        <p:nvSpPr>
          <p:cNvPr id="4" name="Symbol zastępczy numeru slajdu 3"/>
          <p:cNvSpPr>
            <a:spLocks noGrp="1"/>
          </p:cNvSpPr>
          <p:nvPr>
            <p:ph type="sldNum" sz="quarter" idx="12"/>
          </p:nvPr>
        </p:nvSpPr>
        <p:spPr/>
        <p:txBody>
          <a:bodyPr/>
          <a:lstStyle/>
          <a:p>
            <a:fld id="{F7886C9C-DC18-4195-8FD5-A50AA931D419}" type="slidenum">
              <a:rPr lang="en-US" smtClean="0"/>
              <a:pPr/>
              <a:t>58</a:t>
            </a:fld>
            <a:endParaRPr lang="en-US"/>
          </a:p>
        </p:txBody>
      </p:sp>
      <p:sp>
        <p:nvSpPr>
          <p:cNvPr id="5" name="Tytuł 4"/>
          <p:cNvSpPr>
            <a:spLocks noGrp="1"/>
          </p:cNvSpPr>
          <p:nvPr>
            <p:ph type="title"/>
          </p:nvPr>
        </p:nvSpPr>
        <p:spPr/>
        <p:txBody>
          <a:bodyPr/>
          <a:lstStyle/>
          <a:p>
            <a:r>
              <a:rPr lang="pl-PL" dirty="0"/>
              <a:t>KLASYCZNE 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3509228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buNone/>
            </a:pPr>
            <a:r>
              <a:rPr lang="pl-PL" sz="2200" dirty="0"/>
              <a:t>Alfa Jensena jest miarą absolutną, dlatego nie należy, używając </a:t>
            </a:r>
            <a:r>
              <a:rPr lang="pl-PL" sz="2200" dirty="0" smtClean="0"/>
              <a:t>jej porównywać </a:t>
            </a:r>
            <a:r>
              <a:rPr lang="pl-PL" sz="2200" dirty="0"/>
              <a:t>portfeli z różnymi poziomami ryzyka, chyba że zostanie </a:t>
            </a:r>
            <a:r>
              <a:rPr lang="pl-PL" sz="2200" dirty="0" smtClean="0"/>
              <a:t>podzielona przez </a:t>
            </a:r>
            <a:r>
              <a:rPr lang="pl-PL" sz="2200" dirty="0"/>
              <a:t>współczynnik beta i wówczas może stanowić kryterium </a:t>
            </a:r>
            <a:r>
              <a:rPr lang="pl-PL" sz="2200" dirty="0" smtClean="0"/>
              <a:t>oceny. </a:t>
            </a:r>
          </a:p>
          <a:p>
            <a:pPr marL="45720" indent="0" algn="just">
              <a:buNone/>
            </a:pPr>
            <a:endParaRPr lang="pl-PL" sz="2200" dirty="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59</a:t>
            </a:fld>
            <a:endParaRPr lang="en-US"/>
          </a:p>
        </p:txBody>
      </p:sp>
      <p:sp>
        <p:nvSpPr>
          <p:cNvPr id="5" name="Tytuł 4"/>
          <p:cNvSpPr>
            <a:spLocks noGrp="1"/>
          </p:cNvSpPr>
          <p:nvPr>
            <p:ph type="title"/>
          </p:nvPr>
        </p:nvSpPr>
        <p:spPr/>
        <p:txBody>
          <a:bodyPr/>
          <a:lstStyle/>
          <a:p>
            <a:r>
              <a:rPr lang="pl-PL" dirty="0"/>
              <a:t>KLASYCZNE 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740645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a:t>W analizach inwestycyjnych wyniki działalności mierzone są </a:t>
                </a:r>
                <a:r>
                  <a:rPr lang="pl-PL" sz="2400" dirty="0" smtClean="0"/>
                  <a:t>przez zarządzających przede wszystkim </a:t>
                </a:r>
                <a:r>
                  <a:rPr lang="pl-PL" sz="2400" b="1" dirty="0" smtClean="0"/>
                  <a:t>stopą </a:t>
                </a:r>
                <a:r>
                  <a:rPr lang="pl-PL" sz="2400" b="1" dirty="0"/>
                  <a:t>zwrotu</a:t>
                </a:r>
                <a:r>
                  <a:rPr lang="pl-PL" sz="2400" dirty="0" smtClean="0"/>
                  <a:t>. Zatem podstawowe </a:t>
                </a:r>
                <a:r>
                  <a:rPr lang="pl-PL" sz="2400" dirty="0"/>
                  <a:t>informacje, jakich potrzebujemy to </a:t>
                </a:r>
                <a:r>
                  <a:rPr lang="pl-PL" sz="2400" dirty="0" smtClean="0"/>
                  <a:t>statystyki </a:t>
                </a:r>
                <a:r>
                  <a:rPr lang="pl-PL" sz="2400" dirty="0"/>
                  <a:t>dotyczące uzyskiwanych stóp </a:t>
                </a:r>
                <a:r>
                  <a:rPr lang="pl-PL" sz="2400" dirty="0" smtClean="0"/>
                  <a:t>zwrotu. </a:t>
                </a:r>
              </a:p>
              <a:p>
                <a:pPr marL="45719" indent="0" algn="just">
                  <a:buNone/>
                </a:pPr>
                <a:endParaRPr lang="pl-PL" dirty="0"/>
              </a:p>
              <a:p>
                <a:pPr marL="45719" indent="0" algn="just">
                  <a:lnSpc>
                    <a:spcPct val="100000"/>
                  </a:lnSpc>
                  <a:buNone/>
                </a:pPr>
                <a:endParaRPr lang="pl-PL" sz="1800" dirty="0" smtClean="0"/>
              </a:p>
              <a:p>
                <a:pPr marL="45719" indent="0" algn="just">
                  <a:lnSpc>
                    <a:spcPct val="100000"/>
                  </a:lnSpc>
                  <a:buNone/>
                </a:pPr>
                <a:endParaRPr lang="pl-PL" sz="1800" dirty="0"/>
              </a:p>
              <a:p>
                <a:pPr marL="45719" indent="0" algn="just">
                  <a:lnSpc>
                    <a:spcPct val="100000"/>
                  </a:lnSpc>
                  <a:buNone/>
                </a:pPr>
                <a:endParaRPr lang="pl-PL" sz="1800" dirty="0" smtClean="0"/>
              </a:p>
              <a:p>
                <a:pPr marL="45719" indent="0" algn="just">
                  <a:lnSpc>
                    <a:spcPct val="100000"/>
                  </a:lnSpc>
                  <a:buNone/>
                </a:pPr>
                <a:endParaRPr lang="pl-PL" sz="1800" dirty="0"/>
              </a:p>
              <a:p>
                <a:pPr marL="45719" indent="0" algn="just">
                  <a:lnSpc>
                    <a:spcPct val="100000"/>
                  </a:lnSpc>
                  <a:buNone/>
                </a:pPr>
                <a:r>
                  <a:rPr lang="pl-PL" sz="1800" dirty="0" smtClean="0"/>
                  <a:t>UWAGA: Konieczność </a:t>
                </a:r>
                <a:r>
                  <a:rPr lang="pl-PL" sz="1800" dirty="0"/>
                  <a:t>zastosowania stóp zwrotu wynika bezpośrednio z niestacjonarności procesu względem wartości oczekiwanej, bowiem analiza efektywności i ryzyka zakłada stacjonarność  badanego procesu </a:t>
                </a:r>
                <a14:m>
                  <m:oMath xmlns:m="http://schemas.openxmlformats.org/officeDocument/2006/math">
                    <m:sSub>
                      <m:sSubPr>
                        <m:ctrlPr>
                          <a:rPr lang="pl-PL" sz="1800" i="1">
                            <a:latin typeface="Cambria Math"/>
                          </a:rPr>
                        </m:ctrlPr>
                      </m:sSubPr>
                      <m:e>
                        <m:r>
                          <a:rPr lang="pl-PL" sz="1800">
                            <a:latin typeface="Cambria Math"/>
                          </a:rPr>
                          <m:t>𝑋</m:t>
                        </m:r>
                      </m:e>
                      <m:sub>
                        <m:r>
                          <a:rPr lang="pl-PL" sz="1800">
                            <a:latin typeface="Cambria Math"/>
                          </a:rPr>
                          <m:t>𝑡</m:t>
                        </m:r>
                      </m:sub>
                    </m:sSub>
                  </m:oMath>
                </a14:m>
                <a:r>
                  <a:rPr lang="pl-PL" sz="1800" dirty="0"/>
                  <a:t>. </a:t>
                </a:r>
              </a:p>
              <a:p>
                <a:pPr marL="45719" indent="0" algn="just">
                  <a:buNone/>
                </a:pPr>
                <a:endParaRPr lang="pl-PL" dirty="0"/>
              </a:p>
              <a:p>
                <a:pPr marL="45719" indent="0" algn="just">
                  <a:buNone/>
                </a:pPr>
                <a:endParaRPr lang="pl-PL" sz="2400" dirty="0" smtClean="0"/>
              </a:p>
              <a:p>
                <a:pPr marL="45719" indent="0" algn="just">
                  <a:buNone/>
                </a:pPr>
                <a:endParaRPr lang="pl-PL" sz="1200"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207748" y="1650833"/>
                <a:ext cx="11774986" cy="4880596"/>
              </a:xfrm>
              <a:blipFill rotWithShape="1">
                <a:blip r:embed="rId2"/>
                <a:stretch>
                  <a:fillRect l="-362" r="-828" b="-4375"/>
                </a:stretch>
              </a:blipFill>
            </p:spPr>
            <p:txBody>
              <a:bodyPr/>
              <a:lstStyle/>
              <a:p>
                <a:r>
                  <a:rPr lang="pl-PL">
                    <a:noFill/>
                  </a:rPr>
                  <a:t> </a:t>
                </a:r>
              </a:p>
            </p:txBody>
          </p:sp>
        </mc:Fallback>
      </mc:AlternateContent>
      <p:sp>
        <p:nvSpPr>
          <p:cNvPr id="5" name="Symbol zastępczy numeru slajdu 4"/>
          <p:cNvSpPr>
            <a:spLocks noGrp="1"/>
          </p:cNvSpPr>
          <p:nvPr>
            <p:ph type="sldNum" sz="quarter" idx="12"/>
          </p:nvPr>
        </p:nvSpPr>
        <p:spPr/>
        <p:txBody>
          <a:bodyPr/>
          <a:lstStyle/>
          <a:p>
            <a:fld id="{F7886C9C-DC18-4195-8FD5-A50AA931D419}" type="slidenum">
              <a:rPr lang="en-US" smtClean="0"/>
              <a:pPr/>
              <a:t>6</a:t>
            </a:fld>
            <a:endParaRPr lang="en-US" dirty="0"/>
          </a:p>
        </p:txBody>
      </p:sp>
      <p:sp>
        <p:nvSpPr>
          <p:cNvPr id="6" name="Tytuł 5"/>
          <p:cNvSpPr>
            <a:spLocks noGrp="1"/>
          </p:cNvSpPr>
          <p:nvPr>
            <p:ph type="title"/>
          </p:nvPr>
        </p:nvSpPr>
        <p:spPr/>
        <p:txBody>
          <a:bodyPr/>
          <a:lstStyle/>
          <a:p>
            <a:pPr marL="45719" indent="0"/>
            <a:r>
              <a:rPr lang="pl-PL" dirty="0"/>
              <a:t>Analiza STÓP ZWROTU</a:t>
            </a:r>
          </a:p>
        </p:txBody>
      </p:sp>
      <p:cxnSp>
        <p:nvCxnSpPr>
          <p:cNvPr id="7" name="Łącznik prostoliniowy 6"/>
          <p:cNvCxnSpPr/>
          <p:nvPr/>
        </p:nvCxnSpPr>
        <p:spPr>
          <a:xfrm>
            <a:off x="309714" y="5678129"/>
            <a:ext cx="115332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5146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buNone/>
            </a:pPr>
            <a:r>
              <a:rPr lang="pl-PL" sz="2200" dirty="0" smtClean="0"/>
              <a:t>Wskaźniki </a:t>
            </a:r>
            <a:r>
              <a:rPr lang="pl-PL" sz="2200" dirty="0"/>
              <a:t>klasyczne wymagają jednak </a:t>
            </a:r>
            <a:r>
              <a:rPr lang="pl-PL" sz="2200" dirty="0" smtClean="0"/>
              <a:t>spełnienia </a:t>
            </a:r>
            <a:r>
              <a:rPr lang="pl-PL" sz="2200" dirty="0"/>
              <a:t>założeń modelu </a:t>
            </a:r>
            <a:r>
              <a:rPr lang="pl-PL" sz="2200" dirty="0" smtClean="0"/>
              <a:t>CAPM dotyczących </a:t>
            </a:r>
            <a:r>
              <a:rPr lang="pl-PL" sz="2200" dirty="0"/>
              <a:t>struktury rynku walorów oraz postaci rozkładu ich stóp zwrotu. Mianowicie jest to prawidłowe podejście przy założeniu, że rozkład stóp zwrotu jest </a:t>
            </a:r>
            <a:r>
              <a:rPr lang="pl-PL" sz="2200" b="1" dirty="0"/>
              <a:t>normalny lub logarytmiczno-normalny</a:t>
            </a:r>
            <a:r>
              <a:rPr lang="pl-PL" sz="2200" dirty="0"/>
              <a:t>. </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60</a:t>
            </a:fld>
            <a:endParaRPr lang="en-US"/>
          </a:p>
        </p:txBody>
      </p:sp>
      <p:sp>
        <p:nvSpPr>
          <p:cNvPr id="5" name="Tytuł 4"/>
          <p:cNvSpPr>
            <a:spLocks noGrp="1"/>
          </p:cNvSpPr>
          <p:nvPr>
            <p:ph type="title"/>
          </p:nvPr>
        </p:nvSpPr>
        <p:spPr/>
        <p:txBody>
          <a:bodyPr/>
          <a:lstStyle/>
          <a:p>
            <a:r>
              <a:rPr lang="pl-PL" dirty="0"/>
              <a:t>KLASYCZNE 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0198443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294968" y="1710813"/>
                <a:ext cx="11423555" cy="4958547"/>
              </a:xfrm>
            </p:spPr>
            <p:txBody>
              <a:bodyPr>
                <a:normAutofit/>
              </a:bodyPr>
              <a:lstStyle/>
              <a:p>
                <a:pPr marL="45720" indent="0" algn="just">
                  <a:spcBef>
                    <a:spcPts val="0"/>
                  </a:spcBef>
                  <a:buNone/>
                </a:pPr>
                <a:r>
                  <a:rPr lang="pl-PL" sz="2200" dirty="0" smtClean="0"/>
                  <a:t>W testach normalności rozkładu weryfikacji podlega hipoteza:</a:t>
                </a:r>
              </a:p>
              <a:p>
                <a:pPr marL="45720" indent="0" algn="ctr">
                  <a:spcBef>
                    <a:spcPts val="0"/>
                  </a:spcBef>
                  <a:buNone/>
                </a:pPr>
                <a14:m>
                  <m:oMath xmlns:m="http://schemas.openxmlformats.org/officeDocument/2006/math">
                    <m:sSub>
                      <m:sSubPr>
                        <m:ctrlPr>
                          <a:rPr lang="pl-PL" sz="2800" i="1" smtClean="0">
                            <a:latin typeface="Cambria Math"/>
                          </a:rPr>
                        </m:ctrlPr>
                      </m:sSubPr>
                      <m:e>
                        <m:r>
                          <a:rPr lang="pl-PL" sz="2800" b="0" i="1" smtClean="0">
                            <a:latin typeface="Cambria Math"/>
                          </a:rPr>
                          <m:t>𝐻</m:t>
                        </m:r>
                      </m:e>
                      <m:sub>
                        <m:r>
                          <a:rPr lang="pl-PL" sz="2800" b="0" i="1" smtClean="0">
                            <a:latin typeface="Cambria Math"/>
                          </a:rPr>
                          <m:t>0</m:t>
                        </m:r>
                      </m:sub>
                    </m:sSub>
                    <m:r>
                      <a:rPr lang="pl-PL" sz="2800" b="0" i="1" smtClean="0">
                        <a:latin typeface="Cambria Math"/>
                      </a:rPr>
                      <m:t>:</m:t>
                    </m:r>
                    <m:r>
                      <a:rPr lang="pl-PL" sz="2800" b="0" i="1" smtClean="0">
                        <a:latin typeface="Cambria Math"/>
                      </a:rPr>
                      <m:t>𝑋</m:t>
                    </m:r>
                    <m:r>
                      <a:rPr lang="pl-PL" sz="2800" b="0" i="1" smtClean="0">
                        <a:latin typeface="Cambria Math"/>
                      </a:rPr>
                      <m:t>~</m:t>
                    </m:r>
                    <m:r>
                      <a:rPr lang="pl-PL" sz="2800" b="0" i="1" smtClean="0">
                        <a:latin typeface="Cambria Math"/>
                      </a:rPr>
                      <m:t>𝑁</m:t>
                    </m:r>
                    <m:r>
                      <a:rPr lang="pl-PL" sz="2800" b="0" i="1" smtClean="0">
                        <a:latin typeface="Cambria Math"/>
                      </a:rPr>
                      <m:t>(0,</m:t>
                    </m:r>
                    <m:sSup>
                      <m:sSupPr>
                        <m:ctrlPr>
                          <a:rPr lang="pl-PL" sz="2800" b="0" i="1" smtClean="0">
                            <a:latin typeface="Cambria Math"/>
                          </a:rPr>
                        </m:ctrlPr>
                      </m:sSupPr>
                      <m:e>
                        <m:r>
                          <a:rPr lang="pl-PL" sz="2800" b="0" i="1" smtClean="0">
                            <a:latin typeface="Cambria Math"/>
                            <a:ea typeface="Cambria Math"/>
                          </a:rPr>
                          <m:t>𝜎</m:t>
                        </m:r>
                      </m:e>
                      <m:sup>
                        <m:r>
                          <a:rPr lang="pl-PL" sz="2800" b="0" i="1" smtClean="0">
                            <a:latin typeface="Cambria Math"/>
                          </a:rPr>
                          <m:t>2</m:t>
                        </m:r>
                      </m:sup>
                    </m:sSup>
                    <m:r>
                      <a:rPr lang="pl-PL" sz="2800" b="0" i="1" smtClean="0">
                        <a:latin typeface="Cambria Math"/>
                      </a:rPr>
                      <m:t>)</m:t>
                    </m:r>
                  </m:oMath>
                </a14:m>
                <a:r>
                  <a:rPr lang="pl-PL" sz="2800" dirty="0" smtClean="0"/>
                  <a:t> </a:t>
                </a:r>
                <a:endParaRPr lang="pl-PL" sz="2800" dirty="0"/>
              </a:p>
              <a:p>
                <a:pPr marL="45720" indent="0" algn="ctr">
                  <a:spcBef>
                    <a:spcPts val="0"/>
                  </a:spcBef>
                  <a:buNone/>
                </a:pPr>
                <a14:m>
                  <m:oMath xmlns:m="http://schemas.openxmlformats.org/officeDocument/2006/math">
                    <m:sSub>
                      <m:sSubPr>
                        <m:ctrlPr>
                          <a:rPr lang="pl-PL" sz="2800" i="1">
                            <a:latin typeface="Cambria Math"/>
                          </a:rPr>
                        </m:ctrlPr>
                      </m:sSubPr>
                      <m:e>
                        <m:r>
                          <a:rPr lang="pl-PL" sz="2800" i="1">
                            <a:latin typeface="Cambria Math"/>
                          </a:rPr>
                          <m:t>𝐻</m:t>
                        </m:r>
                      </m:e>
                      <m:sub>
                        <m:r>
                          <a:rPr lang="pl-PL" sz="2800" b="0" i="1" smtClean="0">
                            <a:latin typeface="Cambria Math"/>
                          </a:rPr>
                          <m:t>1</m:t>
                        </m:r>
                      </m:sub>
                    </m:sSub>
                    <m:r>
                      <a:rPr lang="pl-PL" sz="2800" i="1">
                        <a:latin typeface="Cambria Math"/>
                      </a:rPr>
                      <m:t>:</m:t>
                    </m:r>
                    <m:r>
                      <a:rPr lang="pl-PL" sz="2800" i="1">
                        <a:latin typeface="Cambria Math"/>
                      </a:rPr>
                      <m:t>𝑋</m:t>
                    </m:r>
                    <m:r>
                      <a:rPr lang="pl-PL" sz="2800" i="1" smtClean="0">
                        <a:latin typeface="Cambria Math"/>
                        <a:ea typeface="Cambria Math"/>
                      </a:rPr>
                      <m:t>≄</m:t>
                    </m:r>
                    <m:r>
                      <a:rPr lang="pl-PL" sz="2800" i="1">
                        <a:latin typeface="Cambria Math"/>
                      </a:rPr>
                      <m:t>𝑁</m:t>
                    </m:r>
                    <m:r>
                      <a:rPr lang="pl-PL" sz="2800" i="1">
                        <a:latin typeface="Cambria Math"/>
                      </a:rPr>
                      <m:t>(0,</m:t>
                    </m:r>
                    <m:sSup>
                      <m:sSupPr>
                        <m:ctrlPr>
                          <a:rPr lang="pl-PL" sz="2800" i="1">
                            <a:latin typeface="Cambria Math"/>
                          </a:rPr>
                        </m:ctrlPr>
                      </m:sSupPr>
                      <m:e>
                        <m:r>
                          <a:rPr lang="pl-PL" sz="2800" i="1">
                            <a:latin typeface="Cambria Math"/>
                            <a:ea typeface="Cambria Math"/>
                          </a:rPr>
                          <m:t>𝜎</m:t>
                        </m:r>
                      </m:e>
                      <m:sup>
                        <m:r>
                          <a:rPr lang="pl-PL" sz="2800" i="1">
                            <a:latin typeface="Cambria Math"/>
                          </a:rPr>
                          <m:t>2</m:t>
                        </m:r>
                      </m:sup>
                    </m:sSup>
                    <m:r>
                      <a:rPr lang="pl-PL" sz="2800" i="1">
                        <a:latin typeface="Cambria Math"/>
                      </a:rPr>
                      <m:t>)</m:t>
                    </m:r>
                  </m:oMath>
                </a14:m>
                <a:r>
                  <a:rPr lang="pl-PL" sz="2800" dirty="0"/>
                  <a:t> </a:t>
                </a:r>
              </a:p>
              <a:p>
                <a:pPr marL="45720" indent="0" algn="just">
                  <a:spcBef>
                    <a:spcPts val="0"/>
                  </a:spcBef>
                  <a:buNone/>
                </a:pPr>
                <a:endParaRPr lang="pl-PL" sz="2200" dirty="0" smtClean="0"/>
              </a:p>
              <a:p>
                <a:pPr marL="45720" indent="0" algn="just">
                  <a:spcBef>
                    <a:spcPts val="0"/>
                  </a:spcBef>
                  <a:buNone/>
                </a:pPr>
                <a:r>
                  <a:rPr lang="pl-PL" sz="2200" dirty="0" smtClean="0"/>
                  <a:t>Statystyka testowa SW ma rozkład </a:t>
                </a:r>
                <a:r>
                  <a:rPr lang="pl-PL" sz="2200" dirty="0" err="1" smtClean="0"/>
                  <a:t>Shapiro</a:t>
                </a:r>
                <a:r>
                  <a:rPr lang="pl-PL" sz="2200" dirty="0" smtClean="0"/>
                  <a:t>-Wilka, a podstawy do odrzucenia hipotezy zerowej dają małe wartości empiryczne statystyki testowej SW.</a:t>
                </a:r>
                <a:endParaRPr lang="pl-PL" sz="2200" dirty="0"/>
              </a:p>
              <a:p>
                <a:pPr marL="45720" indent="0" algn="just">
                  <a:spcBef>
                    <a:spcPts val="0"/>
                  </a:spcBef>
                  <a:buNone/>
                </a:pPr>
                <a:endParaRPr lang="pl-PL" sz="22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294968" y="1710813"/>
                <a:ext cx="11423555" cy="4958547"/>
              </a:xfrm>
              <a:blipFill rotWithShape="1">
                <a:blip r:embed="rId2"/>
                <a:stretch>
                  <a:fillRect l="-213" r="-747"/>
                </a:stretch>
              </a:blipFill>
            </p:spPr>
            <p:txBody>
              <a:bodyPr/>
              <a:lstStyle/>
              <a:p>
                <a:r>
                  <a:rPr lang="pl-PL">
                    <a:noFill/>
                  </a:rPr>
                  <a:t> </a:t>
                </a:r>
              </a:p>
            </p:txBody>
          </p:sp>
        </mc:Fallback>
      </mc:AlternateContent>
      <p:sp>
        <p:nvSpPr>
          <p:cNvPr id="5" name="Symbol zastępczy numeru slajdu 4"/>
          <p:cNvSpPr>
            <a:spLocks noGrp="1"/>
          </p:cNvSpPr>
          <p:nvPr>
            <p:ph type="sldNum" sz="quarter" idx="12"/>
          </p:nvPr>
        </p:nvSpPr>
        <p:spPr/>
        <p:txBody>
          <a:bodyPr/>
          <a:lstStyle/>
          <a:p>
            <a:fld id="{F7886C9C-DC18-4195-8FD5-A50AA931D419}" type="slidenum">
              <a:rPr lang="en-US" smtClean="0"/>
              <a:pPr/>
              <a:t>61</a:t>
            </a:fld>
            <a:endParaRPr lang="en-US"/>
          </a:p>
        </p:txBody>
      </p:sp>
      <p:sp>
        <p:nvSpPr>
          <p:cNvPr id="6" name="Tytuł 5"/>
          <p:cNvSpPr>
            <a:spLocks noGrp="1"/>
          </p:cNvSpPr>
          <p:nvPr>
            <p:ph type="title"/>
          </p:nvPr>
        </p:nvSpPr>
        <p:spPr/>
        <p:txBody>
          <a:bodyPr/>
          <a:lstStyle/>
          <a:p>
            <a:r>
              <a:rPr lang="pl-PL" dirty="0"/>
              <a:t>Założenia </a:t>
            </a:r>
            <a:r>
              <a:rPr lang="pl-PL" dirty="0" err="1"/>
              <a:t>mnk</a:t>
            </a:r>
            <a:r>
              <a:rPr lang="pl-PL" dirty="0"/>
              <a:t> – </a:t>
            </a:r>
            <a:r>
              <a:rPr lang="pl-PL" sz="2200" dirty="0"/>
              <a:t>Założenie </a:t>
            </a:r>
            <a:r>
              <a:rPr lang="pl-PL" sz="2200" dirty="0" smtClean="0"/>
              <a:t>5</a:t>
            </a:r>
            <a:endParaRPr lang="pl-PL" dirty="0"/>
          </a:p>
        </p:txBody>
      </p:sp>
    </p:spTree>
    <p:extLst>
      <p:ext uri="{BB962C8B-B14F-4D97-AF65-F5344CB8AC3E}">
        <p14:creationId xmlns:p14="http://schemas.microsoft.com/office/powerpoint/2010/main" val="38861935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507999" y="1719070"/>
                <a:ext cx="11210524" cy="4950290"/>
              </a:xfrm>
            </p:spPr>
            <p:txBody>
              <a:bodyPr>
                <a:normAutofit/>
              </a:bodyPr>
              <a:lstStyle/>
              <a:p>
                <a:pPr marL="44450" indent="0" algn="just">
                  <a:lnSpc>
                    <a:spcPct val="125000"/>
                  </a:lnSpc>
                  <a:spcBef>
                    <a:spcPts val="0"/>
                  </a:spcBef>
                  <a:buClr>
                    <a:schemeClr val="tx2"/>
                  </a:buClr>
                  <a:buNone/>
                </a:pPr>
                <a:r>
                  <a:rPr lang="pl-PL" sz="2200" dirty="0" smtClean="0"/>
                  <a:t>Innym testem normalności </a:t>
                </a:r>
                <a:r>
                  <a:rPr lang="pl-PL" sz="2200" dirty="0"/>
                  <a:t>rozkładu </a:t>
                </a:r>
                <a:r>
                  <a:rPr lang="pl-PL" sz="2200" dirty="0" smtClean="0"/>
                  <a:t>jest test zgodności chi-kwadrat </a:t>
                </a:r>
                <a:r>
                  <a:rPr lang="pl-PL" sz="2200" dirty="0"/>
                  <a:t>(inaczej </a:t>
                </a:r>
                <a:r>
                  <a:rPr lang="pl-PL" sz="2200" dirty="0" smtClean="0"/>
                  <a:t>nazywany </a:t>
                </a:r>
                <a:r>
                  <a:rPr lang="pl-PL" sz="2200" dirty="0"/>
                  <a:t>testem Pearsona</a:t>
                </a:r>
                <a:r>
                  <a:rPr lang="pl-PL" sz="2200" dirty="0" smtClean="0"/>
                  <a:t>), który </a:t>
                </a:r>
                <a:r>
                  <a:rPr lang="pl-PL" sz="2200" dirty="0"/>
                  <a:t>służy do porównania ze sobą </a:t>
                </a:r>
                <a:r>
                  <a:rPr lang="pl-PL" sz="2200" dirty="0" smtClean="0"/>
                  <a:t>zaobserwowanego empirycznego rozkładu cechy z dowolnym rozkładem teoretycznym (np. normalnym). </a:t>
                </a:r>
                <a:r>
                  <a:rPr lang="pl-PL" sz="2200" dirty="0"/>
                  <a:t>Wówczas statystyka testowa ma postać:</a:t>
                </a:r>
              </a:p>
              <a:p>
                <a:pPr marL="45720" indent="0" algn="just">
                  <a:lnSpc>
                    <a:spcPct val="125000"/>
                  </a:lnSpc>
                  <a:spcBef>
                    <a:spcPts val="0"/>
                  </a:spcBef>
                  <a:buNone/>
                </a:pPr>
                <a14:m>
                  <m:oMathPara xmlns:m="http://schemas.openxmlformats.org/officeDocument/2006/math">
                    <m:oMathParaPr>
                      <m:jc m:val="centerGroup"/>
                    </m:oMathParaPr>
                    <m:oMath xmlns:m="http://schemas.openxmlformats.org/officeDocument/2006/math">
                      <m:sSup>
                        <m:sSupPr>
                          <m:ctrlPr>
                            <a:rPr lang="pl-PL" sz="2200" i="1">
                              <a:latin typeface="Cambria Math"/>
                            </a:rPr>
                          </m:ctrlPr>
                        </m:sSupPr>
                        <m:e>
                          <m:r>
                            <a:rPr lang="el-GR" sz="2200" i="1">
                              <a:latin typeface="Cambria Math"/>
                              <a:ea typeface="Cambria Math"/>
                            </a:rPr>
                            <m:t>𝜒</m:t>
                          </m:r>
                        </m:e>
                        <m:sup>
                          <m:r>
                            <a:rPr lang="pl-PL" sz="2200" i="1">
                              <a:latin typeface="Cambria Math"/>
                            </a:rPr>
                            <m:t>2</m:t>
                          </m:r>
                        </m:sup>
                      </m:sSup>
                      <m:r>
                        <a:rPr lang="pl-PL" sz="2200" i="1">
                          <a:latin typeface="Cambria Math"/>
                        </a:rPr>
                        <m:t>=</m:t>
                      </m:r>
                      <m:nary>
                        <m:naryPr>
                          <m:chr m:val="∑"/>
                          <m:ctrlPr>
                            <a:rPr lang="pl-PL" sz="2200" i="1">
                              <a:latin typeface="Cambria Math"/>
                            </a:rPr>
                          </m:ctrlPr>
                        </m:naryPr>
                        <m:sub>
                          <m:r>
                            <m:rPr>
                              <m:brk m:alnAt="23"/>
                            </m:rPr>
                            <a:rPr lang="pl-PL" sz="2200" i="1">
                              <a:latin typeface="Cambria Math"/>
                            </a:rPr>
                            <m:t>𝑗</m:t>
                          </m:r>
                          <m:r>
                            <a:rPr lang="pl-PL" sz="2200" i="1">
                              <a:latin typeface="Cambria Math"/>
                            </a:rPr>
                            <m:t>=1</m:t>
                          </m:r>
                        </m:sub>
                        <m:sup>
                          <m:r>
                            <a:rPr lang="pl-PL" sz="2200" i="1">
                              <a:latin typeface="Cambria Math"/>
                            </a:rPr>
                            <m:t>𝑘</m:t>
                          </m:r>
                        </m:sup>
                        <m:e>
                          <m:f>
                            <m:fPr>
                              <m:ctrlPr>
                                <a:rPr lang="pl-PL" sz="2200" i="1">
                                  <a:latin typeface="Cambria Math"/>
                                </a:rPr>
                              </m:ctrlPr>
                            </m:fPr>
                            <m:num>
                              <m:sSup>
                                <m:sSupPr>
                                  <m:ctrlPr>
                                    <a:rPr lang="pl-PL" sz="2200" i="1">
                                      <a:latin typeface="Cambria Math"/>
                                    </a:rPr>
                                  </m:ctrlPr>
                                </m:sSupPr>
                                <m:e>
                                  <m:r>
                                    <a:rPr lang="pl-PL" sz="2200" i="1">
                                      <a:latin typeface="Cambria Math"/>
                                    </a:rPr>
                                    <m:t>(</m:t>
                                  </m:r>
                                  <m:sSub>
                                    <m:sSubPr>
                                      <m:ctrlPr>
                                        <a:rPr lang="pl-PL" sz="2200" i="1">
                                          <a:latin typeface="Cambria Math"/>
                                        </a:rPr>
                                      </m:ctrlPr>
                                    </m:sSubPr>
                                    <m:e>
                                      <m:r>
                                        <a:rPr lang="pl-PL" sz="2200" i="1">
                                          <a:latin typeface="Cambria Math"/>
                                        </a:rPr>
                                        <m:t>𝑛</m:t>
                                      </m:r>
                                    </m:e>
                                    <m:sub>
                                      <m:r>
                                        <a:rPr lang="pl-PL" sz="2200" i="1">
                                          <a:latin typeface="Cambria Math"/>
                                        </a:rPr>
                                        <m:t>𝑗</m:t>
                                      </m:r>
                                    </m:sub>
                                  </m:sSub>
                                  <m:r>
                                    <a:rPr lang="pl-PL" sz="2200" i="1">
                                      <a:latin typeface="Cambria Math"/>
                                    </a:rPr>
                                    <m:t>−</m:t>
                                  </m:r>
                                  <m:r>
                                    <a:rPr lang="pl-PL" sz="2200" i="1">
                                      <a:latin typeface="Cambria Math"/>
                                    </a:rPr>
                                    <m:t>𝑛</m:t>
                                  </m:r>
                                  <m:sSub>
                                    <m:sSubPr>
                                      <m:ctrlPr>
                                        <a:rPr lang="pl-PL" sz="2200" i="1">
                                          <a:latin typeface="Cambria Math"/>
                                        </a:rPr>
                                      </m:ctrlPr>
                                    </m:sSubPr>
                                    <m:e>
                                      <m:r>
                                        <a:rPr lang="pl-PL" sz="2200" i="1">
                                          <a:latin typeface="Cambria Math"/>
                                        </a:rPr>
                                        <m:t>𝑝</m:t>
                                      </m:r>
                                    </m:e>
                                    <m:sub>
                                      <m:r>
                                        <a:rPr lang="pl-PL" sz="2200" i="1">
                                          <a:latin typeface="Cambria Math"/>
                                        </a:rPr>
                                        <m:t>𝑗</m:t>
                                      </m:r>
                                    </m:sub>
                                  </m:sSub>
                                  <m:r>
                                    <a:rPr lang="pl-PL" sz="2200" i="1">
                                      <a:latin typeface="Cambria Math"/>
                                    </a:rPr>
                                    <m:t>)</m:t>
                                  </m:r>
                                </m:e>
                                <m:sup>
                                  <m:r>
                                    <a:rPr lang="pl-PL" sz="2200" i="1">
                                      <a:latin typeface="Cambria Math"/>
                                    </a:rPr>
                                    <m:t>2</m:t>
                                  </m:r>
                                </m:sup>
                              </m:sSup>
                            </m:num>
                            <m:den>
                              <m:r>
                                <a:rPr lang="pl-PL" sz="2200" i="1">
                                  <a:latin typeface="Cambria Math"/>
                                </a:rPr>
                                <m:t>𝑛</m:t>
                              </m:r>
                              <m:sSub>
                                <m:sSubPr>
                                  <m:ctrlPr>
                                    <a:rPr lang="pl-PL" sz="2200" i="1">
                                      <a:latin typeface="Cambria Math"/>
                                    </a:rPr>
                                  </m:ctrlPr>
                                </m:sSubPr>
                                <m:e>
                                  <m:r>
                                    <a:rPr lang="pl-PL" sz="2200" i="1">
                                      <a:latin typeface="Cambria Math"/>
                                    </a:rPr>
                                    <m:t>𝑝</m:t>
                                  </m:r>
                                </m:e>
                                <m:sub>
                                  <m:r>
                                    <a:rPr lang="pl-PL" sz="2200" i="1">
                                      <a:latin typeface="Cambria Math"/>
                                    </a:rPr>
                                    <m:t>𝑗</m:t>
                                  </m:r>
                                </m:sub>
                              </m:sSub>
                            </m:den>
                          </m:f>
                        </m:e>
                      </m:nary>
                    </m:oMath>
                  </m:oMathPara>
                </a14:m>
                <a:endParaRPr lang="pl-PL" sz="2200" dirty="0"/>
              </a:p>
              <a:p>
                <a:pPr marL="45720" indent="0" algn="just">
                  <a:lnSpc>
                    <a:spcPct val="125000"/>
                  </a:lnSpc>
                  <a:spcBef>
                    <a:spcPts val="0"/>
                  </a:spcBef>
                  <a:buNone/>
                </a:pPr>
                <a:endParaRPr lang="pl-PL" sz="2200" dirty="0" smtClean="0"/>
              </a:p>
              <a:p>
                <a:pPr marL="45720" indent="0" algn="just">
                  <a:lnSpc>
                    <a:spcPct val="125000"/>
                  </a:lnSpc>
                  <a:spcBef>
                    <a:spcPts val="0"/>
                  </a:spcBef>
                  <a:buNone/>
                </a:pPr>
                <a:r>
                  <a:rPr lang="pl-PL" sz="2200" dirty="0" smtClean="0"/>
                  <a:t>Dla </a:t>
                </a:r>
                <a:r>
                  <a:rPr lang="pl-PL" sz="2200" dirty="0"/>
                  <a:t>n&gt;100 statystyka testowa ma rozkład </a:t>
                </a:r>
                <a14:m>
                  <m:oMath xmlns:m="http://schemas.openxmlformats.org/officeDocument/2006/math">
                    <m:sSup>
                      <m:sSupPr>
                        <m:ctrlPr>
                          <a:rPr lang="pl-PL" sz="2200" i="1">
                            <a:latin typeface="Cambria Math"/>
                          </a:rPr>
                        </m:ctrlPr>
                      </m:sSupPr>
                      <m:e>
                        <m:r>
                          <a:rPr lang="el-GR" sz="2200" i="1">
                            <a:latin typeface="Cambria Math"/>
                            <a:ea typeface="Cambria Math"/>
                          </a:rPr>
                          <m:t>𝜒</m:t>
                        </m:r>
                      </m:e>
                      <m:sup>
                        <m:r>
                          <a:rPr lang="pl-PL" sz="2200" i="1">
                            <a:latin typeface="Cambria Math"/>
                          </a:rPr>
                          <m:t>2</m:t>
                        </m:r>
                      </m:sup>
                    </m:sSup>
                  </m:oMath>
                </a14:m>
                <a:r>
                  <a:rPr lang="pl-PL" sz="2200" dirty="0"/>
                  <a:t> z </a:t>
                </a:r>
                <a:r>
                  <a:rPr lang="pl-PL" sz="2200" i="1" dirty="0"/>
                  <a:t>k-1</a:t>
                </a:r>
                <a:r>
                  <a:rPr lang="pl-PL" sz="2200" dirty="0"/>
                  <a:t> stopniami swobody.</a:t>
                </a:r>
              </a:p>
              <a:p>
                <a:pPr marL="45720" indent="0" algn="just">
                  <a:lnSpc>
                    <a:spcPct val="125000"/>
                  </a:lnSpc>
                  <a:spcBef>
                    <a:spcPts val="0"/>
                  </a:spcBef>
                  <a:buNone/>
                </a:pPr>
                <a:endParaRPr lang="pl-PL" sz="2200" dirty="0" smtClean="0"/>
              </a:p>
              <a:p>
                <a:pPr marL="45720" indent="0" algn="just">
                  <a:lnSpc>
                    <a:spcPct val="125000"/>
                  </a:lnSpc>
                  <a:spcBef>
                    <a:spcPts val="0"/>
                  </a:spcBef>
                  <a:buNone/>
                </a:pPr>
                <a:endParaRPr lang="pl-PL" sz="2200"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80999" y="1719070"/>
                <a:ext cx="8407893" cy="4950290"/>
              </a:xfrm>
              <a:blipFill rotWithShape="1">
                <a:blip r:embed="rId2"/>
                <a:stretch>
                  <a:fillRect l="-362" r="-942"/>
                </a:stretch>
              </a:blipFill>
            </p:spPr>
            <p:txBody>
              <a:bodyPr/>
              <a:lstStyle/>
              <a:p>
                <a:r>
                  <a:rPr lang="pl-PL">
                    <a:noFill/>
                  </a:rPr>
                  <a:t> </a:t>
                </a:r>
              </a:p>
            </p:txBody>
          </p:sp>
        </mc:Fallback>
      </mc:AlternateContent>
      <p:sp>
        <p:nvSpPr>
          <p:cNvPr id="5" name="Symbol zastępczy numeru slajdu 4"/>
          <p:cNvSpPr>
            <a:spLocks noGrp="1"/>
          </p:cNvSpPr>
          <p:nvPr>
            <p:ph type="sldNum" sz="quarter" idx="12"/>
          </p:nvPr>
        </p:nvSpPr>
        <p:spPr/>
        <p:txBody>
          <a:bodyPr/>
          <a:lstStyle/>
          <a:p>
            <a:fld id="{F7886C9C-DC18-4195-8FD5-A50AA931D419}" type="slidenum">
              <a:rPr lang="en-US" smtClean="0"/>
              <a:pPr/>
              <a:t>62</a:t>
            </a:fld>
            <a:endParaRPr lang="en-US"/>
          </a:p>
        </p:txBody>
      </p:sp>
      <p:sp>
        <p:nvSpPr>
          <p:cNvPr id="6" name="Tytuł 5"/>
          <p:cNvSpPr>
            <a:spLocks noGrp="1"/>
          </p:cNvSpPr>
          <p:nvPr>
            <p:ph type="title"/>
          </p:nvPr>
        </p:nvSpPr>
        <p:spPr/>
        <p:txBody>
          <a:bodyPr/>
          <a:lstStyle/>
          <a:p>
            <a:r>
              <a:rPr lang="pl-PL" dirty="0"/>
              <a:t>Założenia </a:t>
            </a:r>
            <a:r>
              <a:rPr lang="pl-PL" dirty="0" err="1"/>
              <a:t>mnk</a:t>
            </a:r>
            <a:r>
              <a:rPr lang="pl-PL" dirty="0"/>
              <a:t> – </a:t>
            </a:r>
            <a:r>
              <a:rPr lang="pl-PL" sz="2200" dirty="0"/>
              <a:t>Założenie </a:t>
            </a:r>
            <a:r>
              <a:rPr lang="pl-PL" sz="2200" dirty="0" smtClean="0"/>
              <a:t>5</a:t>
            </a:r>
            <a:endParaRPr lang="pl-PL" dirty="0"/>
          </a:p>
        </p:txBody>
      </p:sp>
    </p:spTree>
    <p:extLst>
      <p:ext uri="{BB962C8B-B14F-4D97-AF65-F5344CB8AC3E}">
        <p14:creationId xmlns:p14="http://schemas.microsoft.com/office/powerpoint/2010/main" val="129845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7999" y="1719070"/>
            <a:ext cx="11210524" cy="4950290"/>
          </a:xfrm>
        </p:spPr>
        <p:txBody>
          <a:bodyPr>
            <a:normAutofit/>
          </a:bodyPr>
          <a:lstStyle/>
          <a:p>
            <a:pPr marL="45720" indent="0" algn="just">
              <a:lnSpc>
                <a:spcPct val="125000"/>
              </a:lnSpc>
              <a:spcBef>
                <a:spcPts val="0"/>
              </a:spcBef>
              <a:buNone/>
            </a:pPr>
            <a:endParaRPr lang="pl-PL" sz="2200" dirty="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63</a:t>
            </a:fld>
            <a:endParaRPr lang="en-US"/>
          </a:p>
        </p:txBody>
      </p:sp>
      <p:sp>
        <p:nvSpPr>
          <p:cNvPr id="6" name="Tytuł 5"/>
          <p:cNvSpPr>
            <a:spLocks noGrp="1"/>
          </p:cNvSpPr>
          <p:nvPr>
            <p:ph type="title"/>
          </p:nvPr>
        </p:nvSpPr>
        <p:spPr/>
        <p:txBody>
          <a:bodyPr/>
          <a:lstStyle/>
          <a:p>
            <a:r>
              <a:rPr lang="pl-PL" dirty="0"/>
              <a:t>Założenia </a:t>
            </a:r>
            <a:r>
              <a:rPr lang="pl-PL" dirty="0" err="1"/>
              <a:t>mnk</a:t>
            </a:r>
            <a:r>
              <a:rPr lang="pl-PL" dirty="0"/>
              <a:t> – </a:t>
            </a:r>
            <a:r>
              <a:rPr lang="pl-PL" sz="2200" dirty="0"/>
              <a:t>Założenie </a:t>
            </a:r>
            <a:r>
              <a:rPr lang="pl-PL" sz="2200" dirty="0" smtClean="0"/>
              <a:t>6</a:t>
            </a:r>
            <a:endParaRPr lang="pl-PL"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596976"/>
            <a:ext cx="11233248" cy="507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1659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7999" y="1719070"/>
            <a:ext cx="11210524" cy="4950290"/>
          </a:xfrm>
        </p:spPr>
        <p:txBody>
          <a:bodyPr>
            <a:normAutofit/>
          </a:bodyPr>
          <a:lstStyle/>
          <a:p>
            <a:pPr marL="45720" indent="0" algn="just">
              <a:lnSpc>
                <a:spcPct val="125000"/>
              </a:lnSpc>
              <a:spcBef>
                <a:spcPts val="0"/>
              </a:spcBef>
              <a:buNone/>
            </a:pPr>
            <a:endParaRPr lang="pl-PL" sz="2200" dirty="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64</a:t>
            </a:fld>
            <a:endParaRPr lang="en-US"/>
          </a:p>
        </p:txBody>
      </p:sp>
      <p:sp>
        <p:nvSpPr>
          <p:cNvPr id="6" name="Tytuł 5"/>
          <p:cNvSpPr>
            <a:spLocks noGrp="1"/>
          </p:cNvSpPr>
          <p:nvPr>
            <p:ph type="title"/>
          </p:nvPr>
        </p:nvSpPr>
        <p:spPr/>
        <p:txBody>
          <a:bodyPr/>
          <a:lstStyle/>
          <a:p>
            <a:r>
              <a:rPr lang="pl-PL" dirty="0"/>
              <a:t>Założenia </a:t>
            </a:r>
            <a:r>
              <a:rPr lang="pl-PL" dirty="0" err="1"/>
              <a:t>mnk</a:t>
            </a:r>
            <a:r>
              <a:rPr lang="pl-PL" dirty="0"/>
              <a:t> – </a:t>
            </a:r>
            <a:r>
              <a:rPr lang="pl-PL" sz="2200" dirty="0"/>
              <a:t>Założenie </a:t>
            </a:r>
            <a:r>
              <a:rPr lang="pl-PL" sz="2200" dirty="0" smtClean="0"/>
              <a:t>6</a:t>
            </a:r>
            <a:endParaRPr lang="pl-PL"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71" y="1700808"/>
            <a:ext cx="10945216" cy="489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rostokąt 6"/>
          <p:cNvSpPr/>
          <p:nvPr/>
        </p:nvSpPr>
        <p:spPr>
          <a:xfrm>
            <a:off x="2063552" y="4054306"/>
            <a:ext cx="3360373" cy="28863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0822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7999" y="1719070"/>
            <a:ext cx="11210524" cy="4950290"/>
          </a:xfrm>
        </p:spPr>
        <p:txBody>
          <a:bodyPr>
            <a:normAutofit/>
          </a:bodyPr>
          <a:lstStyle/>
          <a:p>
            <a:pPr marL="45720" indent="0" algn="just">
              <a:lnSpc>
                <a:spcPct val="125000"/>
              </a:lnSpc>
              <a:spcBef>
                <a:spcPts val="0"/>
              </a:spcBef>
              <a:buNone/>
            </a:pPr>
            <a:endParaRPr lang="pl-PL" sz="2200" dirty="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65</a:t>
            </a:fld>
            <a:endParaRPr lang="en-US"/>
          </a:p>
        </p:txBody>
      </p:sp>
      <p:sp>
        <p:nvSpPr>
          <p:cNvPr id="6" name="Tytuł 5"/>
          <p:cNvSpPr>
            <a:spLocks noGrp="1"/>
          </p:cNvSpPr>
          <p:nvPr>
            <p:ph type="title"/>
          </p:nvPr>
        </p:nvSpPr>
        <p:spPr/>
        <p:txBody>
          <a:bodyPr/>
          <a:lstStyle/>
          <a:p>
            <a:r>
              <a:rPr lang="pl-PL" dirty="0"/>
              <a:t>Założenia </a:t>
            </a:r>
            <a:r>
              <a:rPr lang="pl-PL" dirty="0" err="1"/>
              <a:t>mnk</a:t>
            </a:r>
            <a:r>
              <a:rPr lang="pl-PL" dirty="0"/>
              <a:t> – </a:t>
            </a:r>
            <a:r>
              <a:rPr lang="pl-PL" sz="2200" dirty="0"/>
              <a:t>Założenie </a:t>
            </a:r>
            <a:r>
              <a:rPr lang="pl-PL" sz="2200" dirty="0" smtClean="0"/>
              <a:t>6</a:t>
            </a:r>
            <a:endParaRPr lang="pl-PL"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03" y="1650896"/>
            <a:ext cx="10945216" cy="488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636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7999" y="1719070"/>
            <a:ext cx="11210524" cy="4950290"/>
          </a:xfrm>
        </p:spPr>
        <p:txBody>
          <a:bodyPr>
            <a:normAutofit/>
          </a:bodyPr>
          <a:lstStyle/>
          <a:p>
            <a:pPr marL="45720" indent="0" algn="just">
              <a:spcBef>
                <a:spcPts val="0"/>
              </a:spcBef>
              <a:buNone/>
            </a:pPr>
            <a:r>
              <a:rPr lang="pl-PL" sz="2200" dirty="0" smtClean="0"/>
              <a:t>W przypadku stwierdzenia braku normalności rozkładu należy zbadać:</a:t>
            </a:r>
          </a:p>
          <a:p>
            <a:pPr marL="633413" indent="-588963">
              <a:spcBef>
                <a:spcPts val="0"/>
              </a:spcBef>
              <a:buClr>
                <a:schemeClr val="tx1"/>
              </a:buClr>
              <a:buFont typeface="Wingdings" panose="05000000000000000000" pitchFamily="2" charset="2"/>
              <a:buChar char="Ø"/>
            </a:pPr>
            <a:r>
              <a:rPr lang="pl-PL" sz="2200" b="1" dirty="0" smtClean="0"/>
              <a:t>asymetrię </a:t>
            </a:r>
          </a:p>
          <a:p>
            <a:pPr marL="633413" indent="-588963">
              <a:spcBef>
                <a:spcPts val="0"/>
              </a:spcBef>
              <a:buClr>
                <a:schemeClr val="tx1"/>
              </a:buClr>
              <a:buFont typeface="Wingdings" panose="05000000000000000000" pitchFamily="2" charset="2"/>
              <a:buChar char="Ø"/>
            </a:pPr>
            <a:r>
              <a:rPr lang="pl-PL" sz="2200" b="1" dirty="0" smtClean="0"/>
              <a:t>koncentrację </a:t>
            </a:r>
          </a:p>
          <a:p>
            <a:pPr marL="633413" indent="-588963">
              <a:spcBef>
                <a:spcPts val="0"/>
              </a:spcBef>
              <a:buClr>
                <a:schemeClr val="tx1"/>
              </a:buClr>
              <a:buFont typeface="Wingdings" panose="05000000000000000000" pitchFamily="2" charset="2"/>
              <a:buChar char="Ø"/>
            </a:pPr>
            <a:r>
              <a:rPr lang="pl-PL" sz="2200" b="1" dirty="0" smtClean="0"/>
              <a:t>„ciężkie/grube ogony” </a:t>
            </a:r>
            <a:r>
              <a:rPr lang="pl-PL" sz="2200" dirty="0"/>
              <a:t>(oznaczają większe niż w rozkładzie normalnym</a:t>
            </a:r>
          </a:p>
          <a:p>
            <a:pPr marL="633413" indent="-588963">
              <a:spcBef>
                <a:spcPts val="0"/>
              </a:spcBef>
              <a:buClr>
                <a:schemeClr val="tx1"/>
              </a:buClr>
              <a:buFont typeface="Wingdings" panose="05000000000000000000" pitchFamily="2" charset="2"/>
              <a:buChar char="Ø"/>
            </a:pPr>
            <a:r>
              <a:rPr lang="pl-PL" sz="2200" dirty="0"/>
              <a:t>prawdopodobieństwo wystąpienia skrajnie wysokich (gruby prawy ogon) lub skrajnie niskich (gruby lewy ogon) stóp </a:t>
            </a:r>
            <a:r>
              <a:rPr lang="pl-PL" sz="2200" dirty="0" smtClean="0"/>
              <a:t>zwrotu)</a:t>
            </a:r>
            <a:endParaRPr lang="pl-PL" sz="2200" b="1" dirty="0"/>
          </a:p>
          <a:p>
            <a:pPr marL="44450" indent="0">
              <a:spcBef>
                <a:spcPts val="0"/>
              </a:spcBef>
              <a:buClr>
                <a:schemeClr val="tx1"/>
              </a:buClr>
              <a:buNone/>
            </a:pPr>
            <a:r>
              <a:rPr lang="pl-PL" sz="2200" dirty="0" smtClean="0"/>
              <a:t>te własności rozkładu uwzględniają tzw. alternatywne mierniki.</a:t>
            </a:r>
            <a:endParaRPr lang="pl-PL" sz="2200" dirty="0"/>
          </a:p>
          <a:p>
            <a:pPr marL="45720" indent="0" algn="just">
              <a:lnSpc>
                <a:spcPts val="3500"/>
              </a:lnSpc>
              <a:spcBef>
                <a:spcPts val="0"/>
              </a:spcBef>
              <a:buNone/>
            </a:pPr>
            <a:r>
              <a:rPr lang="pl-PL" sz="2200" dirty="0" smtClean="0"/>
              <a:t> </a:t>
            </a:r>
            <a:endParaRPr lang="pl-PL" sz="2200" dirty="0"/>
          </a:p>
          <a:p>
            <a:pPr marL="45720" indent="0" algn="just">
              <a:lnSpc>
                <a:spcPct val="125000"/>
              </a:lnSpc>
              <a:spcBef>
                <a:spcPts val="0"/>
              </a:spcBef>
              <a:buNone/>
            </a:pPr>
            <a:endParaRPr lang="pl-PL" sz="2200" dirty="0" smtClean="0"/>
          </a:p>
          <a:p>
            <a:pPr marL="45720" indent="0" algn="just">
              <a:lnSpc>
                <a:spcPct val="125000"/>
              </a:lnSpc>
              <a:spcBef>
                <a:spcPts val="0"/>
              </a:spcBef>
              <a:buNone/>
            </a:pPr>
            <a:endParaRPr lang="pl-PL" sz="2200" dirty="0" smtClean="0"/>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66</a:t>
            </a:fld>
            <a:endParaRPr lang="en-US"/>
          </a:p>
        </p:txBody>
      </p:sp>
      <p:sp>
        <p:nvSpPr>
          <p:cNvPr id="6" name="Tytuł 5"/>
          <p:cNvSpPr>
            <a:spLocks noGrp="1"/>
          </p:cNvSpPr>
          <p:nvPr>
            <p:ph type="title"/>
          </p:nvPr>
        </p:nvSpPr>
        <p:spPr/>
        <p:txBody>
          <a:bodyPr/>
          <a:lstStyle/>
          <a:p>
            <a:r>
              <a:rPr lang="pl-PL" dirty="0"/>
              <a:t>Założenia </a:t>
            </a:r>
            <a:r>
              <a:rPr lang="pl-PL" dirty="0" err="1"/>
              <a:t>mnk</a:t>
            </a:r>
            <a:r>
              <a:rPr lang="pl-PL" dirty="0"/>
              <a:t> – </a:t>
            </a:r>
            <a:r>
              <a:rPr lang="pl-PL" sz="2200" dirty="0"/>
              <a:t>Założenie </a:t>
            </a:r>
            <a:r>
              <a:rPr lang="pl-PL" sz="2200" dirty="0" smtClean="0"/>
              <a:t>5</a:t>
            </a:r>
            <a:endParaRPr lang="pl-PL" dirty="0"/>
          </a:p>
        </p:txBody>
      </p:sp>
    </p:spTree>
    <p:extLst>
      <p:ext uri="{BB962C8B-B14F-4D97-AF65-F5344CB8AC3E}">
        <p14:creationId xmlns:p14="http://schemas.microsoft.com/office/powerpoint/2010/main" val="62281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F7886C9C-DC18-4195-8FD5-A50AA931D419}" type="slidenum">
              <a:rPr lang="en-US" smtClean="0"/>
              <a:pPr/>
              <a:t>67</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57346" name="Picture 2" descr="Znalezione obrazy dla zapytania asymetria rozkÅa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80" y="1612719"/>
            <a:ext cx="6048673" cy="2774845"/>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Znalezione obrazy dla zapytania asymetria rozkÅad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053" y="3658730"/>
            <a:ext cx="5636599" cy="301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2013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F7886C9C-DC18-4195-8FD5-A50AA931D419}" type="slidenum">
              <a:rPr lang="en-US" smtClean="0"/>
              <a:pPr/>
              <a:t>68</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58372" name="Picture 4" descr="Podobny obr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5" y="1628800"/>
            <a:ext cx="6339437" cy="316972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Podobny obra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1" y="3539586"/>
            <a:ext cx="5836551" cy="312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0260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9585228" y="302388"/>
            <a:ext cx="2165551" cy="1027824"/>
          </a:xfrm>
          <a:prstGeom prst="rect">
            <a:avLst/>
          </a:prstGeom>
        </p:spPr>
      </p:pic>
      <p:sp>
        <p:nvSpPr>
          <p:cNvPr id="3" name="Symbol zastępczy daty 2"/>
          <p:cNvSpPr>
            <a:spLocks noGrp="1"/>
          </p:cNvSpPr>
          <p:nvPr>
            <p:ph type="dt" sz="half" idx="10"/>
          </p:nvPr>
        </p:nvSpPr>
        <p:spPr>
          <a:xfrm>
            <a:off x="9477612" y="2833958"/>
            <a:ext cx="2423236" cy="1506030"/>
          </a:xfrm>
        </p:spPr>
        <p:txBody>
          <a:bodyPr/>
          <a:lstStyle/>
          <a:p>
            <a:pPr defTabSz="914377"/>
            <a:r>
              <a:rPr lang="pl-PL" sz="2000" dirty="0" smtClean="0">
                <a:solidFill>
                  <a:srgbClr val="F2F2F2"/>
                </a:solidFill>
                <a:latin typeface="Calibri"/>
              </a:rPr>
              <a:t>WYKŁAD :</a:t>
            </a:r>
          </a:p>
          <a:p>
            <a:pPr defTabSz="914377"/>
            <a:r>
              <a:rPr lang="pl-PL" sz="2000" dirty="0" smtClean="0">
                <a:solidFill>
                  <a:srgbClr val="F2F2F2"/>
                </a:solidFill>
                <a:latin typeface="Calibri"/>
              </a:rPr>
              <a:t>MIARY ALTERNATYWNE</a:t>
            </a:r>
          </a:p>
        </p:txBody>
      </p:sp>
      <p:sp>
        <p:nvSpPr>
          <p:cNvPr id="4" name="Symbol zastępczy numeru slajdu 3"/>
          <p:cNvSpPr>
            <a:spLocks noGrp="1"/>
          </p:cNvSpPr>
          <p:nvPr>
            <p:ph type="sldNum" sz="quarter" idx="11"/>
          </p:nvPr>
        </p:nvSpPr>
        <p:spPr/>
        <p:txBody>
          <a:bodyPr/>
          <a:lstStyle/>
          <a:p>
            <a:pPr algn="r" defTabSz="914377"/>
            <a:fld id="{F7886C9C-DC18-4195-8FD5-A50AA931D419}" type="slidenum">
              <a:rPr lang="en-US">
                <a:latin typeface="Calibri"/>
              </a:rPr>
              <a:pPr algn="r" defTabSz="914377"/>
              <a:t>69</a:t>
            </a:fld>
            <a:endParaRPr lang="en-US" dirty="0">
              <a:latin typeface="Calibri"/>
            </a:endParaRPr>
          </a:p>
        </p:txBody>
      </p:sp>
      <p:sp>
        <p:nvSpPr>
          <p:cNvPr id="6" name="Tytuł 5"/>
          <p:cNvSpPr>
            <a:spLocks noGrp="1"/>
          </p:cNvSpPr>
          <p:nvPr>
            <p:ph type="title"/>
          </p:nvPr>
        </p:nvSpPr>
        <p:spPr>
          <a:xfrm>
            <a:off x="1144504" y="2704233"/>
            <a:ext cx="7919884" cy="1828800"/>
          </a:xfrm>
        </p:spPr>
        <p:txBody>
          <a:bodyPr/>
          <a:lstStyle/>
          <a:p>
            <a:r>
              <a:rPr lang="pl-PL" sz="4000" b="1" dirty="0" smtClean="0">
                <a:effectLst>
                  <a:outerShdw blurRad="38100" dist="38100" dir="2700000" algn="tl">
                    <a:srgbClr val="000000">
                      <a:alpha val="43137"/>
                    </a:srgbClr>
                  </a:outerShdw>
                </a:effectLst>
              </a:rPr>
              <a:t>RYZYKO I EFEKTYWNOŚĆ na GPW</a:t>
            </a:r>
            <a:endParaRPr lang="pl-PL" sz="4000" b="1" dirty="0">
              <a:effectLst>
                <a:outerShdw blurRad="38100" dist="38100" dir="2700000" algn="tl">
                  <a:srgbClr val="000000">
                    <a:alpha val="43137"/>
                  </a:srgbClr>
                </a:outerShdw>
              </a:effectLst>
            </a:endParaRPr>
          </a:p>
        </p:txBody>
      </p:sp>
      <p:sp>
        <p:nvSpPr>
          <p:cNvPr id="8" name="Symbol zastępczy daty 2"/>
          <p:cNvSpPr txBox="1">
            <a:spLocks/>
          </p:cNvSpPr>
          <p:nvPr/>
        </p:nvSpPr>
        <p:spPr>
          <a:xfrm>
            <a:off x="3562066" y="6318913"/>
            <a:ext cx="5502322" cy="316174"/>
          </a:xfrm>
          <a:prstGeom prst="rect">
            <a:avLst/>
          </a:prstGeom>
        </p:spPr>
        <p:txBody>
          <a:bodyPr vert="horz" lIns="91440" tIns="45720" rIns="91440" bIns="45720" rtlCol="0" anchor="ctr"/>
          <a:lstStyle>
            <a:defPPr>
              <a:defRPr lang="pl-PL"/>
            </a:defPPr>
            <a:lvl1pPr marL="0" algn="l" defTabSz="914400" rtl="0" eaLnBrk="1" latinLnBrk="0" hangingPunct="1">
              <a:defRPr sz="11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377"/>
            <a:r>
              <a:rPr lang="pl-PL" sz="1600" dirty="0" smtClean="0">
                <a:solidFill>
                  <a:srgbClr val="F2F2F2"/>
                </a:solidFill>
                <a:latin typeface="Calibri"/>
              </a:rPr>
              <a:t>dr Magdalena Homa</a:t>
            </a:r>
            <a:endParaRPr lang="en-US" sz="1600" dirty="0">
              <a:solidFill>
                <a:srgbClr val="F2F2F2"/>
              </a:solidFill>
              <a:latin typeface="Calibri"/>
            </a:endParaRPr>
          </a:p>
        </p:txBody>
      </p:sp>
    </p:spTree>
    <p:extLst>
      <p:ext uri="{BB962C8B-B14F-4D97-AF65-F5344CB8AC3E}">
        <p14:creationId xmlns:p14="http://schemas.microsoft.com/office/powerpoint/2010/main" val="3277369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smtClean="0"/>
                  <a:t>Pierwszy etap w ocenie całej inwestycji to analiza stóp zwrotu.</a:t>
                </a:r>
              </a:p>
              <a:p>
                <a:pPr marL="45719" indent="0" algn="just">
                  <a:buNone/>
                </a:pPr>
                <a:r>
                  <a:rPr lang="pl-PL" sz="2400" dirty="0"/>
                  <a:t>Stopa zwrotu </a:t>
                </a:r>
                <a:r>
                  <a:rPr lang="pl-PL" sz="2400" dirty="0" smtClean="0"/>
                  <a:t>inaczej </a:t>
                </a:r>
                <a:r>
                  <a:rPr lang="pl-PL" sz="2400" dirty="0"/>
                  <a:t>procentowa zmiana </a:t>
                </a:r>
                <a:r>
                  <a:rPr lang="pl-PL" sz="2400" dirty="0" smtClean="0"/>
                  <a:t>badanego procesu to </a:t>
                </a:r>
                <a:r>
                  <a:rPr lang="pl-PL" sz="2400" dirty="0"/>
                  <a:t>podstawowa miara określająca wielkość dochodu przypadającego na każdą jednostkę zainwestowanego kapitału i wyznacza się ją według wzoru</a:t>
                </a:r>
                <a:r>
                  <a:rPr lang="pl-PL" sz="2400" dirty="0" smtClean="0"/>
                  <a:t>:</a:t>
                </a:r>
              </a:p>
              <a:p>
                <a:pPr marL="45719" indent="0" algn="just">
                  <a:buNone/>
                </a:pPr>
                <a14:m>
                  <m:oMathPara xmlns:m="http://schemas.openxmlformats.org/officeDocument/2006/math">
                    <m:oMathParaPr>
                      <m:jc m:val="centerGroup"/>
                    </m:oMathParaPr>
                    <m:oMath xmlns:m="http://schemas.openxmlformats.org/officeDocument/2006/math">
                      <m:sSub>
                        <m:sSubPr>
                          <m:ctrlPr>
                            <a:rPr lang="pl-PL" sz="2800" i="1">
                              <a:latin typeface="Cambria Math"/>
                            </a:rPr>
                          </m:ctrlPr>
                        </m:sSubPr>
                        <m:e>
                          <m:r>
                            <a:rPr lang="pl-PL" sz="2800" i="1">
                              <a:latin typeface="Cambria Math"/>
                            </a:rPr>
                            <m:t>𝑅</m:t>
                          </m:r>
                        </m:e>
                        <m:sub>
                          <m:r>
                            <a:rPr lang="pl-PL" sz="2800" i="1">
                              <a:latin typeface="Cambria Math"/>
                            </a:rPr>
                            <m:t>𝑡</m:t>
                          </m:r>
                        </m:sub>
                      </m:sSub>
                      <m:r>
                        <a:rPr lang="pl-PL" sz="2800" i="1">
                          <a:latin typeface="Cambria Math"/>
                        </a:rPr>
                        <m:t>=</m:t>
                      </m:r>
                      <m:f>
                        <m:fPr>
                          <m:ctrlPr>
                            <a:rPr lang="pl-PL" sz="2800" i="1">
                              <a:latin typeface="Cambria Math"/>
                            </a:rPr>
                          </m:ctrlPr>
                        </m:fPr>
                        <m:num>
                          <m:sSub>
                            <m:sSubPr>
                              <m:ctrlPr>
                                <a:rPr lang="pl-PL" sz="2800" i="1">
                                  <a:latin typeface="Cambria Math"/>
                                </a:rPr>
                              </m:ctrlPr>
                            </m:sSubPr>
                            <m:e>
                              <m:r>
                                <a:rPr lang="pl-PL" sz="2800" i="1" smtClean="0">
                                  <a:latin typeface="Cambria Math"/>
                                  <a:ea typeface="Cambria Math"/>
                                </a:rPr>
                                <m:t>∆</m:t>
                              </m:r>
                              <m:r>
                                <a:rPr lang="pl-PL" sz="2800" i="1">
                                  <a:latin typeface="Cambria Math"/>
                                </a:rPr>
                                <m:t>𝑋</m:t>
                              </m:r>
                            </m:e>
                            <m:sub>
                              <m:r>
                                <a:rPr lang="pl-PL" sz="2800" i="1">
                                  <a:latin typeface="Cambria Math"/>
                                </a:rPr>
                                <m:t>𝑡</m:t>
                              </m:r>
                            </m:sub>
                          </m:sSub>
                        </m:num>
                        <m:den>
                          <m:sSub>
                            <m:sSubPr>
                              <m:ctrlPr>
                                <a:rPr lang="pl-PL" sz="2800" i="1">
                                  <a:latin typeface="Cambria Math"/>
                                </a:rPr>
                              </m:ctrlPr>
                            </m:sSubPr>
                            <m:e>
                              <m:r>
                                <a:rPr lang="pl-PL" sz="2800" i="1">
                                  <a:latin typeface="Cambria Math"/>
                                </a:rPr>
                                <m:t>𝑋</m:t>
                              </m:r>
                            </m:e>
                            <m:sub>
                              <m:r>
                                <a:rPr lang="pl-PL" sz="2800" i="1">
                                  <a:latin typeface="Cambria Math"/>
                                </a:rPr>
                                <m:t>𝑡</m:t>
                              </m:r>
                              <m:r>
                                <a:rPr lang="pl-PL" sz="2800" i="1">
                                  <a:latin typeface="Cambria Math"/>
                                </a:rPr>
                                <m:t>−1</m:t>
                              </m:r>
                            </m:sub>
                          </m:sSub>
                        </m:den>
                      </m:f>
                      <m:r>
                        <a:rPr lang="pl-PL" sz="2800" b="0" i="1" smtClean="0">
                          <a:latin typeface="Cambria Math"/>
                        </a:rPr>
                        <m:t>=</m:t>
                      </m:r>
                      <m:f>
                        <m:fPr>
                          <m:ctrlPr>
                            <a:rPr lang="pl-PL" sz="2800" i="1">
                              <a:latin typeface="Cambria Math"/>
                            </a:rPr>
                          </m:ctrlPr>
                        </m:fPr>
                        <m:num>
                          <m:sSub>
                            <m:sSubPr>
                              <m:ctrlPr>
                                <a:rPr lang="pl-PL" sz="2800" i="1">
                                  <a:latin typeface="Cambria Math"/>
                                </a:rPr>
                              </m:ctrlPr>
                            </m:sSubPr>
                            <m:e>
                              <m:r>
                                <a:rPr lang="pl-PL" sz="2800" i="1">
                                  <a:latin typeface="Cambria Math"/>
                                </a:rPr>
                                <m:t>𝑋</m:t>
                              </m:r>
                            </m:e>
                            <m:sub>
                              <m:r>
                                <a:rPr lang="pl-PL" sz="2800" i="1">
                                  <a:latin typeface="Cambria Math"/>
                                </a:rPr>
                                <m:t>𝑡</m:t>
                              </m:r>
                            </m:sub>
                          </m:sSub>
                          <m:r>
                            <a:rPr lang="pl-PL" sz="2800" i="1">
                              <a:latin typeface="Cambria Math"/>
                            </a:rPr>
                            <m:t>−</m:t>
                          </m:r>
                          <m:sSub>
                            <m:sSubPr>
                              <m:ctrlPr>
                                <a:rPr lang="pl-PL" sz="2800" i="1">
                                  <a:latin typeface="Cambria Math"/>
                                </a:rPr>
                              </m:ctrlPr>
                            </m:sSubPr>
                            <m:e>
                              <m:r>
                                <a:rPr lang="pl-PL" sz="2800" i="1">
                                  <a:latin typeface="Cambria Math"/>
                                </a:rPr>
                                <m:t>𝑋</m:t>
                              </m:r>
                            </m:e>
                            <m:sub>
                              <m:r>
                                <a:rPr lang="pl-PL" sz="2800" i="1">
                                  <a:latin typeface="Cambria Math"/>
                                </a:rPr>
                                <m:t>𝑡</m:t>
                              </m:r>
                              <m:r>
                                <a:rPr lang="pl-PL" sz="2800" i="1">
                                  <a:latin typeface="Cambria Math"/>
                                </a:rPr>
                                <m:t>−1</m:t>
                              </m:r>
                            </m:sub>
                          </m:sSub>
                        </m:num>
                        <m:den>
                          <m:sSub>
                            <m:sSubPr>
                              <m:ctrlPr>
                                <a:rPr lang="pl-PL" sz="2800" i="1">
                                  <a:latin typeface="Cambria Math"/>
                                </a:rPr>
                              </m:ctrlPr>
                            </m:sSubPr>
                            <m:e>
                              <m:r>
                                <a:rPr lang="pl-PL" sz="2800" i="1">
                                  <a:latin typeface="Cambria Math"/>
                                </a:rPr>
                                <m:t>𝑋</m:t>
                              </m:r>
                            </m:e>
                            <m:sub>
                              <m:r>
                                <a:rPr lang="pl-PL" sz="2800" i="1">
                                  <a:latin typeface="Cambria Math"/>
                                </a:rPr>
                                <m:t>𝑡</m:t>
                              </m:r>
                              <m:r>
                                <a:rPr lang="pl-PL" sz="2800" i="1">
                                  <a:latin typeface="Cambria Math"/>
                                </a:rPr>
                                <m:t>−1</m:t>
                              </m:r>
                            </m:sub>
                          </m:sSub>
                        </m:den>
                      </m:f>
                    </m:oMath>
                  </m:oMathPara>
                </a14:m>
                <a:endParaRPr lang="pl-PL" sz="2400" dirty="0"/>
              </a:p>
              <a:p>
                <a:pPr marL="45719" indent="0" algn="just">
                  <a:buNone/>
                </a:pPr>
                <a:endParaRPr lang="pl-PL" sz="2400" dirty="0"/>
              </a:p>
              <a:p>
                <a:pPr marL="45719" indent="0" algn="just">
                  <a:buNone/>
                </a:pPr>
                <a:endParaRPr lang="pl-PL" sz="2400" dirty="0"/>
              </a:p>
              <a:p>
                <a:pPr marL="45719" indent="0" algn="just">
                  <a:buNone/>
                </a:pPr>
                <a:endParaRPr lang="pl-PL" sz="2400" dirty="0" smtClean="0"/>
              </a:p>
              <a:p>
                <a:pPr marL="45719" indent="0" algn="just">
                  <a:buNone/>
                </a:pPr>
                <a:endParaRPr lang="pl-PL" sz="1200"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207748" y="1650833"/>
                <a:ext cx="11774986" cy="4880596"/>
              </a:xfrm>
              <a:blipFill rotWithShape="1">
                <a:blip r:embed="rId2"/>
                <a:stretch>
                  <a:fillRect l="-362" r="-828"/>
                </a:stretch>
              </a:blipFill>
            </p:spPr>
            <p:txBody>
              <a:bodyPr/>
              <a:lstStyle/>
              <a:p>
                <a:r>
                  <a:rPr lang="pl-PL">
                    <a:noFill/>
                  </a:rPr>
                  <a:t> </a:t>
                </a:r>
              </a:p>
            </p:txBody>
          </p:sp>
        </mc:Fallback>
      </mc:AlternateContent>
      <p:sp>
        <p:nvSpPr>
          <p:cNvPr id="5" name="Symbol zastępczy numeru slajdu 4"/>
          <p:cNvSpPr>
            <a:spLocks noGrp="1"/>
          </p:cNvSpPr>
          <p:nvPr>
            <p:ph type="sldNum" sz="quarter" idx="12"/>
          </p:nvPr>
        </p:nvSpPr>
        <p:spPr/>
        <p:txBody>
          <a:bodyPr/>
          <a:lstStyle/>
          <a:p>
            <a:fld id="{F7886C9C-DC18-4195-8FD5-A50AA931D419}" type="slidenum">
              <a:rPr lang="en-US" smtClean="0"/>
              <a:pPr/>
              <a:t>7</a:t>
            </a:fld>
            <a:endParaRPr lang="en-US" dirty="0"/>
          </a:p>
        </p:txBody>
      </p:sp>
      <p:sp>
        <p:nvSpPr>
          <p:cNvPr id="6" name="Tytuł 5"/>
          <p:cNvSpPr>
            <a:spLocks noGrp="1"/>
          </p:cNvSpPr>
          <p:nvPr>
            <p:ph type="title"/>
          </p:nvPr>
        </p:nvSpPr>
        <p:spPr/>
        <p:txBody>
          <a:bodyPr/>
          <a:lstStyle/>
          <a:p>
            <a:pPr marL="45719" indent="0"/>
            <a:r>
              <a:rPr lang="pl-PL"/>
              <a:t>Analiza STÓP ZWROTU</a:t>
            </a:r>
            <a:endParaRPr lang="pl-PL" dirty="0"/>
          </a:p>
        </p:txBody>
      </p:sp>
    </p:spTree>
    <p:extLst>
      <p:ext uri="{BB962C8B-B14F-4D97-AF65-F5344CB8AC3E}">
        <p14:creationId xmlns:p14="http://schemas.microsoft.com/office/powerpoint/2010/main" val="3438841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dirty="0" smtClean="0"/>
              <a:t>W zależności od rozkładu stóp zwrotu miary alternatywne dzieli się </a:t>
            </a:r>
            <a:r>
              <a:rPr lang="pl-PL" sz="2200" dirty="0"/>
              <a:t>na kilka następujących grup: </a:t>
            </a:r>
            <a:endParaRPr lang="pl-PL" sz="2200" dirty="0" smtClean="0"/>
          </a:p>
          <a:p>
            <a:pPr marL="45720" indent="0" algn="just">
              <a:spcBef>
                <a:spcPts val="0"/>
              </a:spcBef>
              <a:buNone/>
            </a:pPr>
            <a:endParaRPr lang="pl-PL" sz="1050" dirty="0" smtClean="0"/>
          </a:p>
          <a:p>
            <a:pPr marL="560070" indent="-514350" algn="just">
              <a:lnSpc>
                <a:spcPts val="3500"/>
              </a:lnSpc>
              <a:spcBef>
                <a:spcPts val="0"/>
              </a:spcBef>
              <a:buClr>
                <a:schemeClr val="tx1">
                  <a:lumMod val="65000"/>
                  <a:lumOff val="35000"/>
                </a:schemeClr>
              </a:buClr>
              <a:buFont typeface="+mj-lt"/>
              <a:buAutoNum type="romanUcPeriod"/>
            </a:pPr>
            <a:r>
              <a:rPr lang="pl-PL" sz="2200" dirty="0"/>
              <a:t>miary oparte na niższych momentach cząstkowych, tj. m.in. wskaźnik Omega, </a:t>
            </a:r>
            <a:r>
              <a:rPr lang="pl-PL" sz="2200" dirty="0" err="1"/>
              <a:t>Sortino</a:t>
            </a:r>
            <a:r>
              <a:rPr lang="pl-PL" sz="2200" dirty="0"/>
              <a:t> </a:t>
            </a:r>
            <a:r>
              <a:rPr lang="pl-PL" sz="2200" dirty="0" smtClean="0"/>
              <a:t>Kappa</a:t>
            </a:r>
            <a:r>
              <a:rPr lang="pl-PL" sz="2200" dirty="0"/>
              <a:t> </a:t>
            </a:r>
            <a:r>
              <a:rPr lang="pl-PL" sz="2200" dirty="0" smtClean="0"/>
              <a:t>(miary </a:t>
            </a:r>
            <a:r>
              <a:rPr lang="pl-PL" sz="2200" dirty="0"/>
              <a:t>stworzone na wzór wskaźnika </a:t>
            </a:r>
            <a:r>
              <a:rPr lang="pl-PL" sz="2200" dirty="0" err="1"/>
              <a:t>Sharpe’a</a:t>
            </a:r>
            <a:r>
              <a:rPr lang="pl-PL" sz="2200" dirty="0"/>
              <a:t>, lecz uwzględniające skośność oraz kurtozę rozkładu stóp </a:t>
            </a:r>
            <a:r>
              <a:rPr lang="pl-PL" sz="2200" dirty="0" smtClean="0"/>
              <a:t>zwrotu), UPR</a:t>
            </a:r>
            <a:endParaRPr lang="pl-PL" sz="2200" dirty="0"/>
          </a:p>
          <a:p>
            <a:pPr marL="502920" indent="-457200" algn="just">
              <a:lnSpc>
                <a:spcPts val="3500"/>
              </a:lnSpc>
              <a:spcBef>
                <a:spcPts val="0"/>
              </a:spcBef>
              <a:buClr>
                <a:schemeClr val="tx1">
                  <a:lumMod val="65000"/>
                  <a:lumOff val="35000"/>
                </a:schemeClr>
              </a:buClr>
              <a:buFont typeface="+mj-lt"/>
              <a:buAutoNum type="romanUcPeriod"/>
            </a:pPr>
            <a:r>
              <a:rPr lang="pl-PL" sz="2200" dirty="0" smtClean="0"/>
              <a:t>miary </a:t>
            </a:r>
            <a:r>
              <a:rPr lang="pl-PL" sz="2200" dirty="0"/>
              <a:t>maksymalnej straty, wśród których należy wymienić wskaźnik </a:t>
            </a:r>
            <a:r>
              <a:rPr lang="pl-PL" sz="2200" dirty="0" err="1"/>
              <a:t>Calmara</a:t>
            </a:r>
            <a:r>
              <a:rPr lang="pl-PL" sz="2200" dirty="0"/>
              <a:t>, Sterlinga, </a:t>
            </a:r>
            <a:r>
              <a:rPr lang="pl-PL" sz="2200" dirty="0" err="1" smtClean="0"/>
              <a:t>Burke’go</a:t>
            </a:r>
            <a:r>
              <a:rPr lang="pl-PL" sz="2200" dirty="0" smtClean="0"/>
              <a:t>,</a:t>
            </a:r>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70</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669032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ts val="3500"/>
              </a:lnSpc>
              <a:spcBef>
                <a:spcPts val="0"/>
              </a:spcBef>
              <a:buClr>
                <a:schemeClr val="tx1">
                  <a:lumMod val="65000"/>
                  <a:lumOff val="35000"/>
                </a:schemeClr>
              </a:buClr>
              <a:buNone/>
            </a:pPr>
            <a:r>
              <a:rPr lang="pl-PL" sz="2200" dirty="0" smtClean="0"/>
              <a:t>Ponadto stosowane są:</a:t>
            </a:r>
          </a:p>
          <a:p>
            <a:pPr marL="560070" indent="-514350" algn="just">
              <a:lnSpc>
                <a:spcPts val="3500"/>
              </a:lnSpc>
              <a:spcBef>
                <a:spcPts val="0"/>
              </a:spcBef>
              <a:buClr>
                <a:schemeClr val="tx1">
                  <a:lumMod val="65000"/>
                  <a:lumOff val="35000"/>
                </a:schemeClr>
              </a:buClr>
              <a:buFont typeface="+mj-lt"/>
              <a:buAutoNum type="romanUcPeriod" startAt="3"/>
            </a:pPr>
            <a:r>
              <a:rPr lang="pl-PL" sz="2200" dirty="0" smtClean="0"/>
              <a:t>miary </a:t>
            </a:r>
            <a:r>
              <a:rPr lang="pl-PL" sz="2200" dirty="0"/>
              <a:t>oparte na wartości narażonej na ryzyko, takie jak np. nadwyżkowa stopa zwrotu ponad wartość narażoną na ryzyko (</a:t>
            </a:r>
            <a:r>
              <a:rPr lang="pl-PL" sz="2200" dirty="0" err="1"/>
              <a:t>VaR</a:t>
            </a:r>
            <a:r>
              <a:rPr lang="pl-PL" sz="2200" dirty="0"/>
              <a:t>), warunkowy wskaźnik </a:t>
            </a:r>
            <a:r>
              <a:rPr lang="pl-PL" sz="2200" dirty="0" err="1"/>
              <a:t>Sharpe’a</a:t>
            </a:r>
            <a:r>
              <a:rPr lang="pl-PL" sz="2200" dirty="0"/>
              <a:t> czy zmodyfikowany wskaźnik </a:t>
            </a:r>
            <a:r>
              <a:rPr lang="pl-PL" sz="2200" dirty="0" err="1"/>
              <a:t>Sharpe’a</a:t>
            </a:r>
            <a:r>
              <a:rPr lang="pl-PL" sz="2200" dirty="0"/>
              <a:t>,</a:t>
            </a:r>
          </a:p>
          <a:p>
            <a:pPr marL="502920" indent="-457200" algn="just">
              <a:lnSpc>
                <a:spcPts val="3500"/>
              </a:lnSpc>
              <a:spcBef>
                <a:spcPts val="0"/>
              </a:spcBef>
              <a:buClr>
                <a:schemeClr val="tx1">
                  <a:lumMod val="65000"/>
                  <a:lumOff val="35000"/>
                </a:schemeClr>
              </a:buClr>
              <a:buFont typeface="+mj-lt"/>
              <a:buAutoNum type="romanUcPeriod" startAt="3"/>
            </a:pPr>
            <a:r>
              <a:rPr lang="pl-PL" sz="2200" dirty="0"/>
              <a:t>miary oparte na wyższych momentach cząstkowych określające potencjał zysku (</a:t>
            </a:r>
            <a:r>
              <a:rPr lang="pl-PL" sz="2200" dirty="0" err="1"/>
              <a:t>upside</a:t>
            </a:r>
            <a:r>
              <a:rPr lang="pl-PL" sz="2200" dirty="0"/>
              <a:t> </a:t>
            </a:r>
            <a:r>
              <a:rPr lang="pl-PL" sz="2200" dirty="0" err="1"/>
              <a:t>potential</a:t>
            </a:r>
            <a:r>
              <a:rPr lang="pl-PL" sz="2200" dirty="0"/>
              <a:t> ratio), </a:t>
            </a:r>
          </a:p>
          <a:p>
            <a:pPr marL="502920" indent="-457200" algn="just">
              <a:lnSpc>
                <a:spcPts val="3500"/>
              </a:lnSpc>
              <a:spcBef>
                <a:spcPts val="0"/>
              </a:spcBef>
              <a:buClr>
                <a:schemeClr val="tx1">
                  <a:lumMod val="65000"/>
                  <a:lumOff val="35000"/>
                </a:schemeClr>
              </a:buClr>
              <a:buFont typeface="+mj-lt"/>
              <a:buAutoNum type="romanUcPeriod" startAt="3"/>
            </a:pPr>
            <a:r>
              <a:rPr lang="pl-PL" sz="2200" dirty="0"/>
              <a:t>analiza dopasowania danych (Data </a:t>
            </a:r>
            <a:r>
              <a:rPr lang="pl-PL" sz="2200" dirty="0" err="1"/>
              <a:t>Envelopment</a:t>
            </a:r>
            <a:r>
              <a:rPr lang="pl-PL" sz="2200" dirty="0"/>
              <a:t> Analysis, DEA), będąca podejściem nieparametrycznym opartym na programowaniu liniowym w celu pomiaru nakładów i wyników.</a:t>
            </a:r>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71</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0918221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dirty="0" smtClean="0"/>
              <a:t>Zamysłem </a:t>
            </a:r>
            <a:r>
              <a:rPr lang="pl-PL" sz="2200" dirty="0"/>
              <a:t>twórców </a:t>
            </a:r>
            <a:r>
              <a:rPr lang="pl-PL" sz="2200" dirty="0" smtClean="0"/>
              <a:t>mierników alternatywnych było </a:t>
            </a:r>
            <a:r>
              <a:rPr lang="pl-PL" sz="2200" dirty="0"/>
              <a:t>podzielenie rozkładu stóp zwrotu z analizowanej inwestycji na dwie </a:t>
            </a:r>
            <a:r>
              <a:rPr lang="pl-PL" sz="2200" dirty="0" smtClean="0"/>
              <a:t>części:</a:t>
            </a:r>
          </a:p>
          <a:p>
            <a:pPr algn="just">
              <a:lnSpc>
                <a:spcPts val="3500"/>
              </a:lnSpc>
              <a:spcBef>
                <a:spcPts val="0"/>
              </a:spcBef>
              <a:buClr>
                <a:schemeClr val="tx2"/>
              </a:buClr>
              <a:buFont typeface="Arial" panose="020B0604020202020204" pitchFamily="34" charset="0"/>
              <a:buChar char="•"/>
            </a:pPr>
            <a:r>
              <a:rPr lang="pl-PL" sz="2200" dirty="0" smtClean="0"/>
              <a:t>atrakcyjną </a:t>
            </a:r>
          </a:p>
          <a:p>
            <a:pPr algn="just">
              <a:lnSpc>
                <a:spcPts val="3500"/>
              </a:lnSpc>
              <a:spcBef>
                <a:spcPts val="0"/>
              </a:spcBef>
              <a:buClr>
                <a:schemeClr val="tx2"/>
              </a:buClr>
              <a:buFont typeface="Arial" panose="020B0604020202020204" pitchFamily="34" charset="0"/>
              <a:buChar char="•"/>
            </a:pPr>
            <a:r>
              <a:rPr lang="pl-PL" sz="2200" dirty="0" smtClean="0"/>
              <a:t>nieatrakcyjną </a:t>
            </a:r>
          </a:p>
          <a:p>
            <a:pPr marL="45720" indent="0" algn="just">
              <a:lnSpc>
                <a:spcPts val="3500"/>
              </a:lnSpc>
              <a:spcBef>
                <a:spcPts val="0"/>
              </a:spcBef>
              <a:buNone/>
            </a:pPr>
            <a:r>
              <a:rPr lang="pl-PL" sz="2200" dirty="0" smtClean="0"/>
              <a:t>z </a:t>
            </a:r>
            <a:r>
              <a:rPr lang="pl-PL" sz="2200" dirty="0"/>
              <a:t>punktu widzenia oczekiwań inwestora. W tym celu została zastosowana progowa stopa zwrotu, która tworzy granicę wyodrębniającą te dwie części. </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72</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318821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dirty="0" smtClean="0"/>
              <a:t> </a:t>
            </a:r>
            <a:endParaRPr lang="pl-PL" sz="2200" dirty="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73</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71" y="2492897"/>
            <a:ext cx="11137237" cy="408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rostokąt 9"/>
          <p:cNvSpPr/>
          <p:nvPr/>
        </p:nvSpPr>
        <p:spPr>
          <a:xfrm>
            <a:off x="431371" y="1700809"/>
            <a:ext cx="11329259" cy="541174"/>
          </a:xfrm>
          <a:prstGeom prst="rect">
            <a:avLst/>
          </a:prstGeom>
        </p:spPr>
        <p:txBody>
          <a:bodyPr wrap="square">
            <a:spAutoFit/>
          </a:bodyPr>
          <a:lstStyle/>
          <a:p>
            <a:pPr algn="just">
              <a:lnSpc>
                <a:spcPts val="3500"/>
              </a:lnSpc>
              <a:spcBef>
                <a:spcPts val="0"/>
              </a:spcBef>
              <a:buClr>
                <a:schemeClr val="tx2"/>
              </a:buClr>
            </a:pPr>
            <a:r>
              <a:rPr lang="pl-PL" sz="2200" spc="150" dirty="0" smtClean="0">
                <a:solidFill>
                  <a:schemeClr val="tx2"/>
                </a:solidFill>
              </a:rPr>
              <a:t>Graficzna interpretacja obszarów: </a:t>
            </a:r>
            <a:endParaRPr lang="pl-PL" sz="2200" spc="150" dirty="0">
              <a:solidFill>
                <a:schemeClr val="tx2"/>
              </a:solidFill>
            </a:endParaRPr>
          </a:p>
        </p:txBody>
      </p:sp>
    </p:spTree>
    <p:extLst>
      <p:ext uri="{BB962C8B-B14F-4D97-AF65-F5344CB8AC3E}">
        <p14:creationId xmlns:p14="http://schemas.microsoft.com/office/powerpoint/2010/main" val="4271126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b="1" dirty="0" smtClean="0"/>
              <a:t>GRUPA 1 </a:t>
            </a:r>
          </a:p>
          <a:p>
            <a:pPr marL="45720" indent="0" algn="just">
              <a:lnSpc>
                <a:spcPts val="3500"/>
              </a:lnSpc>
              <a:spcBef>
                <a:spcPts val="0"/>
              </a:spcBef>
              <a:buNone/>
            </a:pPr>
            <a:r>
              <a:rPr lang="pl-PL" sz="2200" dirty="0" smtClean="0"/>
              <a:t>miary </a:t>
            </a:r>
            <a:r>
              <a:rPr lang="pl-PL" sz="2200" dirty="0"/>
              <a:t>oparte na niższych </a:t>
            </a:r>
            <a:r>
              <a:rPr lang="pl-PL" sz="2200" dirty="0" smtClean="0"/>
              <a:t>momentach stworzone </a:t>
            </a:r>
            <a:r>
              <a:rPr lang="pl-PL" sz="2200" dirty="0"/>
              <a:t>na wzór wskaźnika </a:t>
            </a:r>
            <a:r>
              <a:rPr lang="pl-PL" sz="2200" dirty="0" err="1"/>
              <a:t>Sharpe’a</a:t>
            </a:r>
            <a:r>
              <a:rPr lang="pl-PL" sz="2200" dirty="0"/>
              <a:t>, lecz uwzględniające skośność oraz kurtozę rozkładu stóp zwrotu</a:t>
            </a:r>
            <a:r>
              <a:rPr lang="pl-PL" sz="2200" dirty="0" smtClean="0"/>
              <a:t>:</a:t>
            </a:r>
          </a:p>
          <a:p>
            <a:pPr marL="714375" indent="-439738" algn="just">
              <a:lnSpc>
                <a:spcPts val="3500"/>
              </a:lnSpc>
              <a:spcBef>
                <a:spcPts val="0"/>
              </a:spcBef>
              <a:buClr>
                <a:schemeClr val="tx1"/>
              </a:buClr>
              <a:buFont typeface="Arial" panose="020B0604020202020204" pitchFamily="34" charset="0"/>
              <a:buChar char="•"/>
            </a:pPr>
            <a:r>
              <a:rPr lang="pl-PL" sz="2200" dirty="0" err="1" smtClean="0"/>
              <a:t>Sortino</a:t>
            </a:r>
            <a:r>
              <a:rPr lang="pl-PL" sz="2200" dirty="0" smtClean="0"/>
              <a:t> (zmienność strat),</a:t>
            </a:r>
          </a:p>
          <a:p>
            <a:pPr marL="714375" indent="-439738" algn="just">
              <a:lnSpc>
                <a:spcPts val="3500"/>
              </a:lnSpc>
              <a:spcBef>
                <a:spcPts val="0"/>
              </a:spcBef>
              <a:buClr>
                <a:schemeClr val="tx1"/>
              </a:buClr>
              <a:buFont typeface="Arial" panose="020B0604020202020204" pitchFamily="34" charset="0"/>
              <a:buChar char="•"/>
            </a:pPr>
            <a:r>
              <a:rPr lang="pl-PL" sz="2200" dirty="0" smtClean="0"/>
              <a:t>UPR,</a:t>
            </a:r>
          </a:p>
          <a:p>
            <a:pPr marL="714375" indent="-439738" algn="just">
              <a:lnSpc>
                <a:spcPts val="3500"/>
              </a:lnSpc>
              <a:spcBef>
                <a:spcPts val="0"/>
              </a:spcBef>
              <a:buClr>
                <a:schemeClr val="tx1"/>
              </a:buClr>
              <a:buFont typeface="Arial" panose="020B0604020202020204" pitchFamily="34" charset="0"/>
              <a:buChar char="•"/>
            </a:pPr>
            <a:r>
              <a:rPr lang="pl-PL" sz="2200" dirty="0" smtClean="0"/>
              <a:t>Omega (stosunek zysków do strat), </a:t>
            </a:r>
          </a:p>
          <a:p>
            <a:pPr marL="45720" indent="0" algn="just">
              <a:lnSpc>
                <a:spcPts val="3500"/>
              </a:lnSpc>
              <a:spcBef>
                <a:spcPts val="0"/>
              </a:spcBef>
              <a:buNone/>
            </a:pPr>
            <a:endParaRPr lang="pl-PL" sz="2200" dirty="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74</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5717376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dirty="0"/>
              <a:t>Aby zmierzyć te dolne, niepożądane odchylenia, używa się miernika zwanego </a:t>
            </a:r>
            <a:r>
              <a:rPr lang="pl-PL" sz="2200" dirty="0" err="1"/>
              <a:t>Sortino</a:t>
            </a:r>
            <a:r>
              <a:rPr lang="pl-PL" sz="2200" dirty="0"/>
              <a:t> </a:t>
            </a:r>
            <a:r>
              <a:rPr lang="pl-PL" sz="2200" dirty="0" smtClean="0"/>
              <a:t>Ratio - skonstruowanego </a:t>
            </a:r>
            <a:r>
              <a:rPr lang="pl-PL" sz="2200" dirty="0"/>
              <a:t>w sposób podobny do współczynnika </a:t>
            </a:r>
            <a:r>
              <a:rPr lang="pl-PL" sz="2200" dirty="0" err="1"/>
              <a:t>Sharpe’a</a:t>
            </a:r>
            <a:r>
              <a:rPr lang="pl-PL" sz="2200" dirty="0"/>
              <a:t> z tą różnicą, że zysk wypracowany ponad pewną minimalną akceptowalną wartość stopy zwrotu odnoszona jest do </a:t>
            </a:r>
            <a:r>
              <a:rPr lang="pl-PL" sz="2200" dirty="0" err="1"/>
              <a:t>semiodchylenia</a:t>
            </a:r>
            <a:r>
              <a:rPr lang="pl-PL" sz="2200" dirty="0"/>
              <a:t> standardowego (σ-) w odróżnieniu od odchylenia standardowego u </a:t>
            </a:r>
            <a:r>
              <a:rPr lang="pl-PL" sz="2200" dirty="0" err="1"/>
              <a:t>Sharpe’a</a:t>
            </a:r>
            <a:r>
              <a:rPr lang="pl-PL" sz="2200" dirty="0"/>
              <a:t> (σ). Miara </a:t>
            </a:r>
            <a:r>
              <a:rPr lang="pl-PL" sz="2200" dirty="0" err="1"/>
              <a:t>Sortino</a:t>
            </a:r>
            <a:r>
              <a:rPr lang="pl-PL" sz="2200" dirty="0"/>
              <a:t> obliczana jest według wzoru: </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75</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10" name="Obiekt 9"/>
          <p:cNvGraphicFramePr>
            <a:graphicFrameLocks noChangeAspect="1"/>
          </p:cNvGraphicFramePr>
          <p:nvPr>
            <p:extLst>
              <p:ext uri="{D42A27DB-BD31-4B8C-83A1-F6EECF244321}">
                <p14:modId xmlns:p14="http://schemas.microsoft.com/office/powerpoint/2010/main" val="2504316161"/>
              </p:ext>
            </p:extLst>
          </p:nvPr>
        </p:nvGraphicFramePr>
        <p:xfrm>
          <a:off x="4493316" y="4635798"/>
          <a:ext cx="3264363" cy="1153513"/>
        </p:xfrm>
        <a:graphic>
          <a:graphicData uri="http://schemas.openxmlformats.org/presentationml/2006/ole">
            <mc:AlternateContent xmlns:mc="http://schemas.openxmlformats.org/markup-compatibility/2006">
              <mc:Choice xmlns:v="urn:schemas-microsoft-com:vml" Requires="v">
                <p:oleObj spid="_x0000_s13318" name="Równanie" r:id="rId4" imgW="990600" imgH="457200" progId="Equation.3">
                  <p:embed/>
                </p:oleObj>
              </mc:Choice>
              <mc:Fallback>
                <p:oleObj name="Równanie" r:id="rId4" imgW="9906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3316" y="4635798"/>
                        <a:ext cx="3264363" cy="1153513"/>
                      </a:xfrm>
                      <a:prstGeom prst="rect">
                        <a:avLst/>
                      </a:prstGeom>
                      <a:noFill/>
                    </p:spPr>
                  </p:pic>
                </p:oleObj>
              </mc:Fallback>
            </mc:AlternateContent>
          </a:graphicData>
        </a:graphic>
      </p:graphicFrame>
    </p:spTree>
    <p:extLst>
      <p:ext uri="{BB962C8B-B14F-4D97-AF65-F5344CB8AC3E}">
        <p14:creationId xmlns:p14="http://schemas.microsoft.com/office/powerpoint/2010/main" val="13547252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dirty="0" smtClean="0"/>
              <a:t>Liczy </a:t>
            </a:r>
            <a:r>
              <a:rPr lang="pl-PL" sz="2200" dirty="0"/>
              <a:t>się </a:t>
            </a:r>
            <a:r>
              <a:rPr lang="pl-PL" sz="2200" dirty="0" smtClean="0"/>
              <a:t>go</a:t>
            </a:r>
            <a:r>
              <a:rPr lang="pl-PL" sz="2200" dirty="0"/>
              <a:t> dla celów porównawczych, na przykład funduszy lub  zarządzanych portfeli, po to by sprawdzić jak menadżer zarządzający radzi sobie z kontrolą ryzyka. Tak jak w </a:t>
            </a:r>
            <a:r>
              <a:rPr lang="pl-PL" sz="2200" dirty="0" err="1" smtClean="0"/>
              <a:t>Sharpe’a</a:t>
            </a:r>
            <a:r>
              <a:rPr lang="pl-PL" sz="2200" dirty="0" smtClean="0"/>
              <a:t> i </a:t>
            </a:r>
            <a:r>
              <a:rPr lang="pl-PL" sz="2200" dirty="0"/>
              <a:t>tutaj </a:t>
            </a:r>
            <a:r>
              <a:rPr lang="pl-PL" sz="2200" b="1" dirty="0"/>
              <a:t>im większa wartość tym portfel teoretycznie mniej ryzykowny albo raczej mniej zmienny po stronie strat</a:t>
            </a:r>
            <a:r>
              <a:rPr lang="pl-PL" sz="2200" dirty="0"/>
              <a:t>. </a:t>
            </a:r>
            <a:endParaRPr lang="pl-PL" sz="2200" dirty="0" smtClean="0"/>
          </a:p>
          <a:p>
            <a:pPr marL="45720" indent="0" algn="just">
              <a:lnSpc>
                <a:spcPts val="3500"/>
              </a:lnSpc>
              <a:spcBef>
                <a:spcPts val="0"/>
              </a:spcBef>
              <a:buNone/>
            </a:pPr>
            <a:endParaRPr lang="pl-PL" sz="2200" dirty="0" smtClean="0"/>
          </a:p>
          <a:p>
            <a:pPr marL="45720" indent="0" algn="just">
              <a:lnSpc>
                <a:spcPts val="3500"/>
              </a:lnSpc>
              <a:spcBef>
                <a:spcPts val="0"/>
              </a:spcBef>
              <a:buNone/>
            </a:pPr>
            <a:r>
              <a:rPr lang="pl-PL" sz="2200" dirty="0" smtClean="0"/>
              <a:t>Miernik o istotnym znaczeniu </a:t>
            </a:r>
            <a:r>
              <a:rPr lang="pl-PL" sz="2200" dirty="0"/>
              <a:t>dla klientów </a:t>
            </a:r>
            <a:r>
              <a:rPr lang="pl-PL" sz="2200" dirty="0" smtClean="0"/>
              <a:t>ponieważ jest</a:t>
            </a:r>
            <a:r>
              <a:rPr lang="pl-PL" sz="2200" dirty="0"/>
              <a:t> to </a:t>
            </a:r>
            <a:r>
              <a:rPr lang="pl-PL" sz="2200" dirty="0" smtClean="0"/>
              <a:t>poniekąd </a:t>
            </a:r>
            <a:r>
              <a:rPr lang="pl-PL" sz="2200" dirty="0"/>
              <a:t>miara klasy </a:t>
            </a:r>
            <a:r>
              <a:rPr lang="pl-PL" sz="2200" dirty="0" smtClean="0"/>
              <a:t>zarządzającego (ilustruje np. czy </a:t>
            </a:r>
            <a:r>
              <a:rPr lang="pl-PL" sz="2200" dirty="0"/>
              <a:t>zabezpieczenie portfela akcji na rynku </a:t>
            </a:r>
            <a:r>
              <a:rPr lang="pl-PL" sz="2200" dirty="0" err="1" smtClean="0"/>
              <a:t>derywatywów</a:t>
            </a:r>
            <a:r>
              <a:rPr lang="pl-PL" sz="2200" dirty="0" smtClean="0"/>
              <a:t> </a:t>
            </a:r>
            <a:r>
              <a:rPr lang="pl-PL" sz="2200" dirty="0"/>
              <a:t>powinno zredukować ową dolną </a:t>
            </a:r>
            <a:r>
              <a:rPr lang="pl-PL" sz="2200" dirty="0" smtClean="0"/>
              <a:t>zmienność).</a:t>
            </a:r>
            <a:r>
              <a:rPr lang="pl-PL" sz="2200" dirty="0"/>
              <a:t> </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76</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8272863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ct val="150000"/>
              </a:lnSpc>
              <a:buNone/>
            </a:pPr>
            <a:r>
              <a:rPr lang="pl-PL" sz="2200" dirty="0"/>
              <a:t>Modyfikacją wskaźnika </a:t>
            </a:r>
            <a:r>
              <a:rPr lang="pl-PL" sz="2200" dirty="0" err="1"/>
              <a:t>SoR</a:t>
            </a:r>
            <a:r>
              <a:rPr lang="pl-PL" sz="2200" dirty="0"/>
              <a:t> jest wskaźnik potencjału nadwyżkowej stopy zwrotu </a:t>
            </a:r>
            <a:r>
              <a:rPr lang="pl-PL" sz="2200" dirty="0" smtClean="0"/>
              <a:t>UPR, w którym </a:t>
            </a:r>
            <a:r>
              <a:rPr lang="pl-PL" sz="2200" dirty="0"/>
              <a:t>licznik uwzględnia nadwyżki ponad próg rentowności </a:t>
            </a:r>
            <a:r>
              <a:rPr lang="pl-PL" sz="2200" dirty="0" smtClean="0"/>
              <a:t>i wyraża </a:t>
            </a:r>
            <a:r>
              <a:rPr lang="pl-PL" sz="2200" dirty="0"/>
              <a:t>się wzorem</a:t>
            </a:r>
            <a:r>
              <a:rPr lang="pl-PL" sz="2200" dirty="0" smtClean="0"/>
              <a:t>:</a:t>
            </a:r>
          </a:p>
          <a:p>
            <a:pPr marL="45720" indent="0" algn="just">
              <a:lnSpc>
                <a:spcPct val="150000"/>
              </a:lnSpc>
              <a:buNone/>
            </a:pPr>
            <a:endParaRPr lang="pl-PL" sz="2200" dirty="0"/>
          </a:p>
          <a:p>
            <a:pPr marL="45720" indent="0" algn="just">
              <a:lnSpc>
                <a:spcPct val="150000"/>
              </a:lnSpc>
              <a:buNone/>
            </a:pPr>
            <a:endParaRPr lang="pl-PL" sz="2200" dirty="0" smtClean="0"/>
          </a:p>
          <a:p>
            <a:pPr marL="45720" indent="0" algn="just">
              <a:lnSpc>
                <a:spcPct val="150000"/>
              </a:lnSpc>
              <a:buNone/>
            </a:pPr>
            <a:endParaRPr lang="pl-PL" sz="2200" dirty="0" smtClean="0"/>
          </a:p>
          <a:p>
            <a:pPr marL="45720" indent="0" algn="just">
              <a:lnSpc>
                <a:spcPct val="150000"/>
              </a:lnSpc>
              <a:buNone/>
            </a:pPr>
            <a:r>
              <a:rPr lang="pl-PL" sz="2200" dirty="0" smtClean="0"/>
              <a:t>Jest </a:t>
            </a:r>
            <a:r>
              <a:rPr lang="pl-PL" sz="2200" dirty="0"/>
              <a:t>to więc stosunek odchyleń pozytywnych od przyjętej minimalnej akceptowanej wartości, do odchyleń negatywnych, czyli w praktyce do </a:t>
            </a:r>
            <a:r>
              <a:rPr lang="pl-PL" sz="2200" dirty="0" err="1"/>
              <a:t>semiodchylenia</a:t>
            </a:r>
            <a:r>
              <a:rPr lang="pl-PL" sz="2200" dirty="0"/>
              <a:t> standardowego. </a:t>
            </a:r>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77</a:t>
            </a:fld>
            <a:endParaRPr lang="en-US"/>
          </a:p>
        </p:txBody>
      </p:sp>
      <p:sp>
        <p:nvSpPr>
          <p:cNvPr id="5" name="Tytuł 4"/>
          <p:cNvSpPr>
            <a:spLocks noGrp="1"/>
          </p:cNvSpPr>
          <p:nvPr>
            <p:ph type="title"/>
          </p:nvPr>
        </p:nvSpPr>
        <p:spPr/>
        <p:txBody>
          <a:bodyPr/>
          <a:lstStyle/>
          <a:p>
            <a:r>
              <a:rPr lang="pl-PL" dirty="0"/>
              <a:t>KLASYCZNE 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0"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13" name="Obiekt 12"/>
          <p:cNvGraphicFramePr>
            <a:graphicFrameLocks noChangeAspect="1"/>
          </p:cNvGraphicFramePr>
          <p:nvPr>
            <p:extLst>
              <p:ext uri="{D42A27DB-BD31-4B8C-83A1-F6EECF244321}">
                <p14:modId xmlns:p14="http://schemas.microsoft.com/office/powerpoint/2010/main" val="2680639124"/>
              </p:ext>
            </p:extLst>
          </p:nvPr>
        </p:nvGraphicFramePr>
        <p:xfrm>
          <a:off x="3887755" y="3356992"/>
          <a:ext cx="4800533" cy="1509150"/>
        </p:xfrm>
        <a:graphic>
          <a:graphicData uri="http://schemas.openxmlformats.org/presentationml/2006/ole">
            <mc:AlternateContent xmlns:mc="http://schemas.openxmlformats.org/markup-compatibility/2006">
              <mc:Choice xmlns:v="urn:schemas-microsoft-com:vml" Requires="v">
                <p:oleObj spid="_x0000_s14342" name="Równanie" r:id="rId4" imgW="1587240" imgH="660240" progId="Equation.3">
                  <p:embed/>
                </p:oleObj>
              </mc:Choice>
              <mc:Fallback>
                <p:oleObj name="Równanie" r:id="rId4" imgW="1587240" imgH="660240" progId="Equation.3">
                  <p:embed/>
                  <p:pic>
                    <p:nvPicPr>
                      <p:cNvPr id="0" name=""/>
                      <p:cNvPicPr>
                        <a:picLocks noChangeAspect="1" noChangeArrowheads="1"/>
                      </p:cNvPicPr>
                      <p:nvPr/>
                    </p:nvPicPr>
                    <p:blipFill>
                      <a:blip r:embed="rId5"/>
                      <a:srcRect/>
                      <a:stretch>
                        <a:fillRect/>
                      </a:stretch>
                    </p:blipFill>
                    <p:spPr bwMode="auto">
                      <a:xfrm>
                        <a:off x="3887755" y="3356992"/>
                        <a:ext cx="4800533" cy="1509150"/>
                      </a:xfrm>
                      <a:prstGeom prst="rect">
                        <a:avLst/>
                      </a:prstGeom>
                      <a:noFill/>
                    </p:spPr>
                  </p:pic>
                </p:oleObj>
              </mc:Fallback>
            </mc:AlternateContent>
          </a:graphicData>
        </a:graphic>
      </p:graphicFrame>
    </p:spTree>
    <p:extLst>
      <p:ext uri="{BB962C8B-B14F-4D97-AF65-F5344CB8AC3E}">
        <p14:creationId xmlns:p14="http://schemas.microsoft.com/office/powerpoint/2010/main" val="15756107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ct val="150000"/>
              </a:lnSpc>
              <a:buNone/>
            </a:pPr>
            <a:r>
              <a:rPr lang="pl-PL" sz="2200" dirty="0"/>
              <a:t>W przypadku tej miary efektywności ryzyko również uwzględnia jedynie stopy zwrotu mniejsze od m, ale w sposób analogiczny do odchylenia standardowego, z tą różnicą, że mierzy się odchylenia od minimalnej wymaganej stopy zwrotu, a nie od średniej stopy zwrotu. </a:t>
            </a:r>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78</a:t>
            </a:fld>
            <a:endParaRPr lang="en-US"/>
          </a:p>
        </p:txBody>
      </p:sp>
      <p:sp>
        <p:nvSpPr>
          <p:cNvPr id="5" name="Tytuł 4"/>
          <p:cNvSpPr>
            <a:spLocks noGrp="1"/>
          </p:cNvSpPr>
          <p:nvPr>
            <p:ph type="title"/>
          </p:nvPr>
        </p:nvSpPr>
        <p:spPr/>
        <p:txBody>
          <a:bodyPr/>
          <a:lstStyle/>
          <a:p>
            <a:r>
              <a:rPr lang="pl-PL" dirty="0"/>
              <a:t>KLASYCZNE 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0"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453571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90738" y="1700808"/>
            <a:ext cx="11210524" cy="4407408"/>
          </a:xfrm>
        </p:spPr>
        <p:txBody>
          <a:bodyPr>
            <a:noAutofit/>
          </a:bodyPr>
          <a:lstStyle/>
          <a:p>
            <a:pPr marL="45720" indent="0" algn="just">
              <a:lnSpc>
                <a:spcPct val="150000"/>
              </a:lnSpc>
              <a:buNone/>
            </a:pPr>
            <a:r>
              <a:rPr lang="pl-PL" sz="2200" dirty="0" smtClean="0"/>
              <a:t>Analogiczna </a:t>
            </a:r>
            <a:r>
              <a:rPr lang="pl-PL" sz="2200" dirty="0"/>
              <a:t>idea stanowiła podstawę budowy wskaźnika </a:t>
            </a:r>
            <a:r>
              <a:rPr lang="pl-PL" sz="2200" dirty="0" smtClean="0"/>
              <a:t>omega, </a:t>
            </a:r>
            <a:r>
              <a:rPr lang="pl-PL" sz="2200" dirty="0"/>
              <a:t>który wyraża stosunek średniej stopy zwrotu powyżej progu rentowności do średniej stopy zwrotu poniżej tego progu:</a:t>
            </a:r>
          </a:p>
          <a:p>
            <a:pPr marL="45720" indent="0" algn="just">
              <a:lnSpc>
                <a:spcPct val="150000"/>
              </a:lnSpc>
              <a:buNone/>
            </a:pPr>
            <a:endParaRPr lang="pl-PL" sz="2200" dirty="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79</a:t>
            </a:fld>
            <a:endParaRPr lang="en-US"/>
          </a:p>
        </p:txBody>
      </p:sp>
      <p:sp>
        <p:nvSpPr>
          <p:cNvPr id="5" name="Tytuł 4"/>
          <p:cNvSpPr>
            <a:spLocks noGrp="1"/>
          </p:cNvSpPr>
          <p:nvPr>
            <p:ph type="title"/>
          </p:nvPr>
        </p:nvSpPr>
        <p:spPr/>
        <p:txBody>
          <a:bodyPr/>
          <a:lstStyle/>
          <a:p>
            <a:r>
              <a:rPr lang="pl-PL" dirty="0"/>
              <a:t>KLASYCZNE 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0"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2"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14" name="Obiekt 13"/>
          <p:cNvGraphicFramePr>
            <a:graphicFrameLocks noChangeAspect="1"/>
          </p:cNvGraphicFramePr>
          <p:nvPr>
            <p:extLst>
              <p:ext uri="{D42A27DB-BD31-4B8C-83A1-F6EECF244321}">
                <p14:modId xmlns:p14="http://schemas.microsoft.com/office/powerpoint/2010/main" val="2634070253"/>
              </p:ext>
            </p:extLst>
          </p:nvPr>
        </p:nvGraphicFramePr>
        <p:xfrm>
          <a:off x="4070351" y="3579813"/>
          <a:ext cx="3619500" cy="2024062"/>
        </p:xfrm>
        <a:graphic>
          <a:graphicData uri="http://schemas.openxmlformats.org/presentationml/2006/ole">
            <mc:AlternateContent xmlns:mc="http://schemas.openxmlformats.org/markup-compatibility/2006">
              <mc:Choice xmlns:v="urn:schemas-microsoft-com:vml" Requires="v">
                <p:oleObj spid="_x0000_s15366" name="Równanie" r:id="rId4" imgW="1231560" imgH="901440" progId="Equation.3">
                  <p:embed/>
                </p:oleObj>
              </mc:Choice>
              <mc:Fallback>
                <p:oleObj name="Równanie" r:id="rId4" imgW="1231560" imgH="901440" progId="Equation.3">
                  <p:embed/>
                  <p:pic>
                    <p:nvPicPr>
                      <p:cNvPr id="0" name=""/>
                      <p:cNvPicPr>
                        <a:picLocks noChangeAspect="1" noChangeArrowheads="1"/>
                      </p:cNvPicPr>
                      <p:nvPr/>
                    </p:nvPicPr>
                    <p:blipFill>
                      <a:blip r:embed="rId5"/>
                      <a:srcRect/>
                      <a:stretch>
                        <a:fillRect/>
                      </a:stretch>
                    </p:blipFill>
                    <p:spPr bwMode="auto">
                      <a:xfrm>
                        <a:off x="4070351" y="3579813"/>
                        <a:ext cx="3619500" cy="2024062"/>
                      </a:xfrm>
                      <a:prstGeom prst="rect">
                        <a:avLst/>
                      </a:prstGeom>
                      <a:noFill/>
                    </p:spPr>
                  </p:pic>
                </p:oleObj>
              </mc:Fallback>
            </mc:AlternateContent>
          </a:graphicData>
        </a:graphic>
      </p:graphicFrame>
    </p:spTree>
    <p:extLst>
      <p:ext uri="{BB962C8B-B14F-4D97-AF65-F5344CB8AC3E}">
        <p14:creationId xmlns:p14="http://schemas.microsoft.com/office/powerpoint/2010/main" val="76107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207748" y="1650833"/>
                <a:ext cx="11774986" cy="4880596"/>
              </a:xfrm>
            </p:spPr>
            <p:txBody>
              <a:bodyPr>
                <a:noAutofit/>
              </a:bodyPr>
              <a:lstStyle/>
              <a:p>
                <a:pPr marL="45720" indent="0" algn="just">
                  <a:spcBef>
                    <a:spcPts val="0"/>
                  </a:spcBef>
                  <a:buNone/>
                </a:pPr>
                <a:r>
                  <a:rPr lang="pl-PL" sz="2400" dirty="0"/>
                  <a:t>Alternatywnym miernikiem stosowanym w przypadku gdy obserwuje się niestacjonarność względem </a:t>
                </a:r>
                <a:r>
                  <a:rPr lang="pl-PL" sz="2400" dirty="0" smtClean="0"/>
                  <a:t>wariancji, </a:t>
                </a:r>
                <a:r>
                  <a:rPr lang="pl-PL" sz="2400" dirty="0"/>
                  <a:t>to w celu uzyskania szeregu stacjonarnego należy zastosować transformatę logarytmiczną, czyli przekształcenie:</a:t>
                </a:r>
              </a:p>
              <a:p>
                <a:pPr marL="45720" indent="0" algn="just">
                  <a:spcBef>
                    <a:spcPts val="0"/>
                  </a:spcBef>
                  <a:buNone/>
                </a:pPr>
                <a14:m>
                  <m:oMathPara xmlns:m="http://schemas.openxmlformats.org/officeDocument/2006/math">
                    <m:oMathParaPr>
                      <m:jc m:val="centerGroup"/>
                    </m:oMathParaPr>
                    <m:oMath xmlns:m="http://schemas.openxmlformats.org/officeDocument/2006/math">
                      <m:sSub>
                        <m:sSubPr>
                          <m:ctrlPr>
                            <a:rPr lang="pl-PL" sz="3200" i="1">
                              <a:latin typeface="Cambria Math"/>
                            </a:rPr>
                          </m:ctrlPr>
                        </m:sSubPr>
                        <m:e>
                          <m:r>
                            <a:rPr lang="pl-PL" sz="3200" i="1">
                              <a:latin typeface="Cambria Math"/>
                            </a:rPr>
                            <m:t>𝑅</m:t>
                          </m:r>
                        </m:e>
                        <m:sub>
                          <m:r>
                            <a:rPr lang="pl-PL" sz="3200" i="1">
                              <a:latin typeface="Cambria Math"/>
                            </a:rPr>
                            <m:t>𝑡</m:t>
                          </m:r>
                        </m:sub>
                      </m:sSub>
                      <m:r>
                        <a:rPr lang="pl-PL" sz="3200" i="1">
                          <a:latin typeface="Cambria Math"/>
                        </a:rPr>
                        <m:t>=</m:t>
                      </m:r>
                      <m:r>
                        <m:rPr>
                          <m:sty m:val="p"/>
                        </m:rPr>
                        <a:rPr lang="pl-PL" sz="3200">
                          <a:latin typeface="Cambria Math"/>
                        </a:rPr>
                        <m:t>ln</m:t>
                      </m:r>
                      <m:r>
                        <a:rPr lang="pl-PL" sz="3200" i="1">
                          <a:latin typeface="Cambria Math"/>
                        </a:rPr>
                        <m:t>⁡</m:t>
                      </m:r>
                      <m:d>
                        <m:dPr>
                          <m:ctrlPr>
                            <a:rPr lang="pl-PL" sz="3200" i="1">
                              <a:latin typeface="Cambria Math"/>
                            </a:rPr>
                          </m:ctrlPr>
                        </m:dPr>
                        <m:e>
                          <m:f>
                            <m:fPr>
                              <m:ctrlPr>
                                <a:rPr lang="pl-PL" sz="3200" i="1">
                                  <a:latin typeface="Cambria Math"/>
                                </a:rPr>
                              </m:ctrlPr>
                            </m:fPr>
                            <m:num>
                              <m:sSub>
                                <m:sSubPr>
                                  <m:ctrlPr>
                                    <a:rPr lang="pl-PL" sz="3200" i="1">
                                      <a:latin typeface="Cambria Math"/>
                                    </a:rPr>
                                  </m:ctrlPr>
                                </m:sSubPr>
                                <m:e>
                                  <m:r>
                                    <a:rPr lang="pl-PL" sz="3200" i="1">
                                      <a:latin typeface="Cambria Math"/>
                                    </a:rPr>
                                    <m:t>𝑋</m:t>
                                  </m:r>
                                </m:e>
                                <m:sub>
                                  <m:r>
                                    <a:rPr lang="pl-PL" sz="3200" i="1">
                                      <a:latin typeface="Cambria Math"/>
                                    </a:rPr>
                                    <m:t>𝑡</m:t>
                                  </m:r>
                                </m:sub>
                              </m:sSub>
                            </m:num>
                            <m:den>
                              <m:sSub>
                                <m:sSubPr>
                                  <m:ctrlPr>
                                    <a:rPr lang="pl-PL" sz="3200" i="1">
                                      <a:latin typeface="Cambria Math"/>
                                    </a:rPr>
                                  </m:ctrlPr>
                                </m:sSubPr>
                                <m:e>
                                  <m:r>
                                    <a:rPr lang="pl-PL" sz="3200" i="1">
                                      <a:latin typeface="Cambria Math"/>
                                    </a:rPr>
                                    <m:t>𝑋</m:t>
                                  </m:r>
                                </m:e>
                                <m:sub>
                                  <m:r>
                                    <a:rPr lang="pl-PL" sz="3200" i="1">
                                      <a:latin typeface="Cambria Math"/>
                                    </a:rPr>
                                    <m:t>𝑡</m:t>
                                  </m:r>
                                  <m:r>
                                    <a:rPr lang="pl-PL" sz="3200" i="1">
                                      <a:latin typeface="Cambria Math"/>
                                    </a:rPr>
                                    <m:t>−1</m:t>
                                  </m:r>
                                </m:sub>
                              </m:sSub>
                            </m:den>
                          </m:f>
                        </m:e>
                      </m:d>
                    </m:oMath>
                  </m:oMathPara>
                </a14:m>
                <a:endParaRPr lang="pl-PL" sz="3200" dirty="0"/>
              </a:p>
              <a:p>
                <a:pPr marL="45720" indent="0" algn="just">
                  <a:buNone/>
                </a:pPr>
                <a:r>
                  <a:rPr lang="pl-PL" sz="2400" dirty="0" smtClean="0"/>
                  <a:t>są to </a:t>
                </a:r>
                <a:r>
                  <a:rPr lang="pl-PL" sz="2400" dirty="0"/>
                  <a:t>tzw. logarytmiczne stopy zwrotu</a:t>
                </a:r>
                <a:r>
                  <a:rPr lang="pl-PL" sz="2400" dirty="0" smtClean="0"/>
                  <a:t>.</a:t>
                </a:r>
                <a:endParaRPr lang="pl-PL" sz="2400" dirty="0"/>
              </a:p>
              <a:p>
                <a:pPr marL="45719" indent="0" algn="just">
                  <a:buNone/>
                </a:pPr>
                <a:endParaRPr lang="pl-PL" sz="2400" dirty="0" smtClean="0"/>
              </a:p>
              <a:p>
                <a:pPr marL="45719" indent="0" algn="just">
                  <a:buNone/>
                </a:pPr>
                <a:endParaRPr lang="pl-PL" sz="1200"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207748" y="1650833"/>
                <a:ext cx="11774986" cy="4880596"/>
              </a:xfrm>
              <a:blipFill rotWithShape="1">
                <a:blip r:embed="rId2"/>
                <a:stretch>
                  <a:fillRect l="-362" r="-828"/>
                </a:stretch>
              </a:blipFill>
            </p:spPr>
            <p:txBody>
              <a:bodyPr/>
              <a:lstStyle/>
              <a:p>
                <a:r>
                  <a:rPr lang="pl-PL">
                    <a:noFill/>
                  </a:rPr>
                  <a:t> </a:t>
                </a:r>
              </a:p>
            </p:txBody>
          </p:sp>
        </mc:Fallback>
      </mc:AlternateContent>
      <p:sp>
        <p:nvSpPr>
          <p:cNvPr id="5" name="Symbol zastępczy numeru slajdu 4"/>
          <p:cNvSpPr>
            <a:spLocks noGrp="1"/>
          </p:cNvSpPr>
          <p:nvPr>
            <p:ph type="sldNum" sz="quarter" idx="12"/>
          </p:nvPr>
        </p:nvSpPr>
        <p:spPr/>
        <p:txBody>
          <a:bodyPr/>
          <a:lstStyle/>
          <a:p>
            <a:fld id="{F7886C9C-DC18-4195-8FD5-A50AA931D419}" type="slidenum">
              <a:rPr lang="en-US" smtClean="0"/>
              <a:pPr/>
              <a:t>8</a:t>
            </a:fld>
            <a:endParaRPr lang="en-US" dirty="0"/>
          </a:p>
        </p:txBody>
      </p:sp>
      <p:sp>
        <p:nvSpPr>
          <p:cNvPr id="6" name="Tytuł 5"/>
          <p:cNvSpPr>
            <a:spLocks noGrp="1"/>
          </p:cNvSpPr>
          <p:nvPr>
            <p:ph type="title"/>
          </p:nvPr>
        </p:nvSpPr>
        <p:spPr/>
        <p:txBody>
          <a:bodyPr/>
          <a:lstStyle/>
          <a:p>
            <a:pPr marL="45719" indent="0"/>
            <a:r>
              <a:rPr lang="pl-PL" dirty="0"/>
              <a:t>Analiza </a:t>
            </a:r>
            <a:r>
              <a:rPr lang="pl-PL" dirty="0" smtClean="0"/>
              <a:t>STÓP ZWROTU</a:t>
            </a:r>
            <a:endParaRPr lang="pl-PL" dirty="0"/>
          </a:p>
        </p:txBody>
      </p:sp>
    </p:spTree>
    <p:extLst>
      <p:ext uri="{BB962C8B-B14F-4D97-AF65-F5344CB8AC3E}">
        <p14:creationId xmlns:p14="http://schemas.microsoft.com/office/powerpoint/2010/main" val="16653319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90738" y="1700808"/>
            <a:ext cx="11210524" cy="4407408"/>
          </a:xfrm>
        </p:spPr>
        <p:txBody>
          <a:bodyPr>
            <a:noAutofit/>
          </a:bodyPr>
          <a:lstStyle/>
          <a:p>
            <a:pPr marL="45720" indent="0" algn="just">
              <a:lnSpc>
                <a:spcPts val="3500"/>
              </a:lnSpc>
              <a:spcBef>
                <a:spcPts val="0"/>
              </a:spcBef>
              <a:buNone/>
            </a:pPr>
            <a:r>
              <a:rPr lang="pl-PL" sz="2200" dirty="0"/>
              <a:t>Wskaźnik ten podaje wartość średniej dodatniej nadwyżki ponad minimalną wymaganą stopę zwrotu przypadającą na średnią obliczoną z tych wartości stóp zwrotu, które są mniejsze od </a:t>
            </a:r>
            <a:r>
              <a:rPr lang="pl-PL" sz="2200" dirty="0" smtClean="0"/>
              <a:t>minimalnego poziomu.</a:t>
            </a:r>
          </a:p>
          <a:p>
            <a:pPr marL="45720" indent="0" algn="just">
              <a:lnSpc>
                <a:spcPts val="3500"/>
              </a:lnSpc>
              <a:spcBef>
                <a:spcPts val="0"/>
              </a:spcBef>
              <a:buNone/>
            </a:pPr>
            <a:r>
              <a:rPr lang="pl-PL" sz="2200" dirty="0" smtClean="0"/>
              <a:t>Można </a:t>
            </a:r>
            <a:r>
              <a:rPr lang="pl-PL" sz="2200" dirty="0"/>
              <a:t>zatem stwierdzić, że </a:t>
            </a:r>
            <a:r>
              <a:rPr lang="pl-PL" sz="2200" dirty="0" smtClean="0"/>
              <a:t>to miara </a:t>
            </a:r>
            <a:r>
              <a:rPr lang="pl-PL" sz="2200" dirty="0"/>
              <a:t>„rozpiętości” pomiędzy dodatnimi i ujemnymi odchyleniami stóp zwrotu od minimalnej wymaganej stopy zwrotu. </a:t>
            </a:r>
            <a:r>
              <a:rPr lang="pl-PL" sz="2200" dirty="0" smtClean="0"/>
              <a:t>Z </a:t>
            </a:r>
            <a:r>
              <a:rPr lang="pl-PL" sz="2200" dirty="0"/>
              <a:t>tego względu </a:t>
            </a:r>
            <a:r>
              <a:rPr lang="pl-PL" sz="2200" dirty="0" smtClean="0"/>
              <a:t>intuicyjne najlepiej odzwierciedla oczekiwania </a:t>
            </a:r>
            <a:r>
              <a:rPr lang="pl-PL" sz="2200" dirty="0"/>
              <a:t>inwestorów – chcą zarobić jak najwięcej </a:t>
            </a:r>
            <a:r>
              <a:rPr lang="pl-PL" sz="2200" dirty="0" smtClean="0"/>
              <a:t>przy jak najmniejszym ryzyku rozumianym jako strata.</a:t>
            </a:r>
            <a:endParaRPr lang="pl-PL" sz="2200" dirty="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80</a:t>
            </a:fld>
            <a:endParaRPr lang="en-US"/>
          </a:p>
        </p:txBody>
      </p:sp>
      <p:sp>
        <p:nvSpPr>
          <p:cNvPr id="5" name="Tytuł 4"/>
          <p:cNvSpPr>
            <a:spLocks noGrp="1"/>
          </p:cNvSpPr>
          <p:nvPr>
            <p:ph type="title"/>
          </p:nvPr>
        </p:nvSpPr>
        <p:spPr/>
        <p:txBody>
          <a:bodyPr/>
          <a:lstStyle/>
          <a:p>
            <a:r>
              <a:rPr lang="pl-PL" dirty="0"/>
              <a:t>KLASYCZNE 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0"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2"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7215377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7999" y="1719070"/>
            <a:ext cx="11210524" cy="4518241"/>
          </a:xfrm>
        </p:spPr>
        <p:txBody>
          <a:bodyPr>
            <a:noAutofit/>
          </a:bodyPr>
          <a:lstStyle/>
          <a:p>
            <a:pPr marL="45720" indent="0" algn="just">
              <a:lnSpc>
                <a:spcPts val="3500"/>
              </a:lnSpc>
              <a:spcBef>
                <a:spcPts val="0"/>
              </a:spcBef>
              <a:buNone/>
            </a:pPr>
            <a:r>
              <a:rPr lang="pl-PL" sz="2200" b="1" dirty="0" smtClean="0"/>
              <a:t>GRUPA </a:t>
            </a:r>
            <a:r>
              <a:rPr lang="pl-PL" sz="2200" b="1" dirty="0"/>
              <a:t>2 </a:t>
            </a:r>
            <a:endParaRPr lang="pl-PL" sz="2200" b="1" dirty="0" smtClean="0"/>
          </a:p>
          <a:p>
            <a:pPr marL="45720" indent="0" algn="just">
              <a:lnSpc>
                <a:spcPts val="3500"/>
              </a:lnSpc>
              <a:spcBef>
                <a:spcPts val="0"/>
              </a:spcBef>
              <a:buNone/>
            </a:pPr>
            <a:r>
              <a:rPr lang="pl-PL" sz="2200" dirty="0" smtClean="0"/>
              <a:t>Wspólną </a:t>
            </a:r>
            <a:r>
              <a:rPr lang="pl-PL" sz="2200" dirty="0"/>
              <a:t>cechą wszystkich miar maksymalnej straty na kapitale jest branie </a:t>
            </a:r>
            <a:r>
              <a:rPr lang="pl-PL" sz="2200" dirty="0" smtClean="0"/>
              <a:t>pod uwagę </a:t>
            </a:r>
            <a:r>
              <a:rPr lang="pl-PL" sz="2200" dirty="0"/>
              <a:t>stopy zwrotu wygenerowanej powyżej stopy zwrotu wymaganej przez inwestora, za którą przyjmuje się wolną od ryzyka stopę </a:t>
            </a:r>
            <a:r>
              <a:rPr lang="pl-PL" sz="2200" dirty="0" smtClean="0"/>
              <a:t>procentową.</a:t>
            </a:r>
          </a:p>
          <a:p>
            <a:pPr marL="45720" indent="0" algn="just">
              <a:lnSpc>
                <a:spcPts val="3500"/>
              </a:lnSpc>
              <a:spcBef>
                <a:spcPts val="0"/>
              </a:spcBef>
              <a:buNone/>
            </a:pPr>
            <a:endParaRPr lang="pl-PL" sz="2200" dirty="0" smtClean="0"/>
          </a:p>
          <a:p>
            <a:pPr marL="45720" indent="0" algn="just">
              <a:lnSpc>
                <a:spcPts val="3500"/>
              </a:lnSpc>
              <a:spcBef>
                <a:spcPts val="0"/>
              </a:spcBef>
              <a:buNone/>
            </a:pPr>
            <a:r>
              <a:rPr lang="pl-PL" sz="2200" dirty="0"/>
              <a:t>Wskaźniki </a:t>
            </a:r>
            <a:r>
              <a:rPr lang="pl-PL" sz="2200" dirty="0" err="1"/>
              <a:t>Calmara</a:t>
            </a:r>
            <a:r>
              <a:rPr lang="pl-PL" sz="2200" dirty="0"/>
              <a:t>, Sterlinga i </a:t>
            </a:r>
            <a:r>
              <a:rPr lang="pl-PL" sz="2200" dirty="0" err="1"/>
              <a:t>Burkego</a:t>
            </a:r>
            <a:r>
              <a:rPr lang="pl-PL" sz="2200" dirty="0"/>
              <a:t> w porównaniu do tradycyjnej miary efektywności przedstawionej przez </a:t>
            </a:r>
            <a:r>
              <a:rPr lang="pl-PL" sz="2200" dirty="0" err="1"/>
              <a:t>Sharpe’a</a:t>
            </a:r>
            <a:r>
              <a:rPr lang="pl-PL" sz="2200" dirty="0"/>
              <a:t> cechuje większa wrażliwość na generowane ujemne stopy zwrotu. </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81</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6833813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507999" y="1719070"/>
                <a:ext cx="11210524" cy="4518241"/>
              </a:xfrm>
            </p:spPr>
            <p:txBody>
              <a:bodyPr>
                <a:noAutofit/>
              </a:bodyPr>
              <a:lstStyle/>
              <a:p>
                <a:pPr marL="45720" indent="0" algn="just">
                  <a:lnSpc>
                    <a:spcPts val="3500"/>
                  </a:lnSpc>
                  <a:spcBef>
                    <a:spcPts val="0"/>
                  </a:spcBef>
                  <a:buNone/>
                </a:pPr>
                <a:r>
                  <a:rPr lang="pl-PL" sz="2200" b="1" dirty="0" smtClean="0"/>
                  <a:t>Wskaźnik </a:t>
                </a:r>
                <a:r>
                  <a:rPr lang="pl-PL" sz="2200" b="1" dirty="0" err="1" smtClean="0"/>
                  <a:t>Calmara</a:t>
                </a:r>
                <a:r>
                  <a:rPr lang="pl-PL" sz="2200" b="1" dirty="0" smtClean="0"/>
                  <a:t> </a:t>
                </a:r>
                <a:r>
                  <a:rPr lang="pl-PL" sz="2200" dirty="0"/>
                  <a:t>przedstawiany jest </a:t>
                </a:r>
                <a:r>
                  <a:rPr lang="pl-PL" sz="2200" dirty="0" smtClean="0"/>
                  <a:t>następująco</a:t>
                </a:r>
              </a:p>
              <a:p>
                <a:pPr marL="45720" indent="0" algn="just">
                  <a:lnSpc>
                    <a:spcPts val="3500"/>
                  </a:lnSpc>
                  <a:spcBef>
                    <a:spcPts val="0"/>
                  </a:spcBef>
                  <a:buNone/>
                </a:pPr>
                <a:endParaRPr lang="pl-PL" sz="2200" dirty="0" smtClean="0"/>
              </a:p>
              <a:p>
                <a:pPr marL="45720" indent="0" algn="just">
                  <a:lnSpc>
                    <a:spcPts val="3500"/>
                  </a:lnSpc>
                  <a:spcBef>
                    <a:spcPts val="0"/>
                  </a:spcBef>
                  <a:buNone/>
                </a:pPr>
                <a14:m>
                  <m:oMathPara xmlns:m="http://schemas.openxmlformats.org/officeDocument/2006/math">
                    <m:oMathParaPr>
                      <m:jc m:val="centerGroup"/>
                    </m:oMathParaPr>
                    <m:oMath xmlns:m="http://schemas.openxmlformats.org/officeDocument/2006/math">
                      <m:r>
                        <a:rPr lang="pl-PL" sz="2400" b="1" i="1" smtClean="0">
                          <a:latin typeface="Cambria Math"/>
                        </a:rPr>
                        <m:t>𝑪𝑹</m:t>
                      </m:r>
                      <m:r>
                        <a:rPr lang="pl-PL" sz="2400" b="1" i="0" smtClean="0">
                          <a:latin typeface="Cambria Math"/>
                        </a:rPr>
                        <m:t>=</m:t>
                      </m:r>
                      <m:f>
                        <m:fPr>
                          <m:ctrlPr>
                            <a:rPr lang="pl-PL" sz="2400" b="1" i="1" smtClean="0">
                              <a:latin typeface="Cambria Math"/>
                            </a:rPr>
                          </m:ctrlPr>
                        </m:fPr>
                        <m:num>
                          <m:sSub>
                            <m:sSubPr>
                              <m:ctrlPr>
                                <a:rPr lang="pl-PL" sz="2400" b="1" i="1" smtClean="0">
                                  <a:latin typeface="Cambria Math"/>
                                </a:rPr>
                              </m:ctrlPr>
                            </m:sSubPr>
                            <m:e>
                              <m:r>
                                <a:rPr lang="pl-PL" sz="2400" b="1" i="1" smtClean="0">
                                  <a:latin typeface="Cambria Math"/>
                                </a:rPr>
                                <m:t>𝑹</m:t>
                              </m:r>
                            </m:e>
                            <m:sub>
                              <m:r>
                                <a:rPr lang="pl-PL" sz="2400" b="1" i="1" smtClean="0">
                                  <a:latin typeface="Cambria Math"/>
                                </a:rPr>
                                <m:t>𝒑</m:t>
                              </m:r>
                            </m:sub>
                          </m:sSub>
                          <m:r>
                            <a:rPr lang="pl-PL" sz="2400" b="1" i="1" smtClean="0">
                              <a:latin typeface="Cambria Math"/>
                            </a:rPr>
                            <m:t>−</m:t>
                          </m:r>
                          <m:sSub>
                            <m:sSubPr>
                              <m:ctrlPr>
                                <a:rPr lang="pl-PL" sz="2400" b="1" i="1" smtClean="0">
                                  <a:latin typeface="Cambria Math"/>
                                </a:rPr>
                              </m:ctrlPr>
                            </m:sSubPr>
                            <m:e>
                              <m:r>
                                <a:rPr lang="pl-PL" sz="2400" b="1" i="1" smtClean="0">
                                  <a:latin typeface="Cambria Math"/>
                                </a:rPr>
                                <m:t>𝑹</m:t>
                              </m:r>
                            </m:e>
                            <m:sub>
                              <m:r>
                                <a:rPr lang="pl-PL" sz="2400" b="1" i="1" smtClean="0">
                                  <a:latin typeface="Cambria Math"/>
                                </a:rPr>
                                <m:t>𝒇</m:t>
                              </m:r>
                            </m:sub>
                          </m:sSub>
                        </m:num>
                        <m:den>
                          <m:r>
                            <a:rPr lang="pl-PL" sz="2400" b="1" i="1" smtClean="0">
                              <a:latin typeface="Cambria Math"/>
                            </a:rPr>
                            <m:t>𝒎𝒊𝒏</m:t>
                          </m:r>
                          <m:sSub>
                            <m:sSubPr>
                              <m:ctrlPr>
                                <a:rPr lang="pl-PL" sz="2400" b="1" i="1" smtClean="0">
                                  <a:latin typeface="Cambria Math"/>
                                </a:rPr>
                              </m:ctrlPr>
                            </m:sSubPr>
                            <m:e>
                              <m:r>
                                <a:rPr lang="pl-PL" sz="2400" b="1" i="1" smtClean="0">
                                  <a:latin typeface="Cambria Math"/>
                                </a:rPr>
                                <m:t>𝑹</m:t>
                              </m:r>
                            </m:e>
                            <m:sub>
                              <m:r>
                                <a:rPr lang="pl-PL" sz="2400" b="1" i="1" smtClean="0">
                                  <a:latin typeface="Cambria Math"/>
                                </a:rPr>
                                <m:t>𝑻</m:t>
                              </m:r>
                            </m:sub>
                          </m:sSub>
                        </m:den>
                      </m:f>
                    </m:oMath>
                  </m:oMathPara>
                </a14:m>
                <a:endParaRPr lang="pl-PL" sz="2200" dirty="0" smtClean="0"/>
              </a:p>
              <a:p>
                <a:pPr marL="45720" indent="0" algn="just">
                  <a:lnSpc>
                    <a:spcPts val="3500"/>
                  </a:lnSpc>
                  <a:spcBef>
                    <a:spcPts val="0"/>
                  </a:spcBef>
                  <a:buNone/>
                </a:pPr>
                <a:r>
                  <a:rPr lang="pl-PL" sz="2200" dirty="0"/>
                  <a:t>gdzie: </a:t>
                </a:r>
                <a:endParaRPr lang="pl-PL" sz="2200" dirty="0" smtClean="0"/>
              </a:p>
              <a:p>
                <a:pPr marL="45720" indent="0" algn="just">
                  <a:lnSpc>
                    <a:spcPts val="3500"/>
                  </a:lnSpc>
                  <a:spcBef>
                    <a:spcPts val="0"/>
                  </a:spcBef>
                  <a:buNone/>
                </a:pPr>
                <a14:m>
                  <m:oMath xmlns:m="http://schemas.openxmlformats.org/officeDocument/2006/math">
                    <m:sSub>
                      <m:sSubPr>
                        <m:ctrlPr>
                          <a:rPr lang="pl-PL" sz="2200" i="1" smtClean="0">
                            <a:latin typeface="Cambria Math"/>
                          </a:rPr>
                        </m:ctrlPr>
                      </m:sSubPr>
                      <m:e>
                        <m:r>
                          <a:rPr lang="pl-PL" sz="2200" b="0" i="1" smtClean="0">
                            <a:latin typeface="Cambria Math"/>
                          </a:rPr>
                          <m:t>𝑅</m:t>
                        </m:r>
                      </m:e>
                      <m:sub>
                        <m:r>
                          <a:rPr lang="pl-PL" sz="2200" b="0" i="1" smtClean="0">
                            <a:latin typeface="Cambria Math"/>
                          </a:rPr>
                          <m:t>𝑓</m:t>
                        </m:r>
                      </m:sub>
                    </m:sSub>
                  </m:oMath>
                </a14:m>
                <a:r>
                  <a:rPr lang="pl-PL" sz="2200" dirty="0" smtClean="0"/>
                  <a:t>–</a:t>
                </a:r>
                <a:r>
                  <a:rPr lang="pl-PL" sz="2200" dirty="0"/>
                  <a:t> stopa procentowa wolna od ryzyka, </a:t>
                </a:r>
                <a:endParaRPr lang="pl-PL" sz="2200" dirty="0" smtClean="0"/>
              </a:p>
              <a:p>
                <a:pPr marL="45720" indent="0" algn="just">
                  <a:lnSpc>
                    <a:spcPts val="3500"/>
                  </a:lnSpc>
                  <a:spcBef>
                    <a:spcPts val="0"/>
                  </a:spcBef>
                  <a:buNone/>
                </a:pPr>
                <a14:m>
                  <m:oMath xmlns:m="http://schemas.openxmlformats.org/officeDocument/2006/math">
                    <m:sSub>
                      <m:sSubPr>
                        <m:ctrlPr>
                          <a:rPr lang="pl-PL" sz="2200" i="1" smtClean="0">
                            <a:latin typeface="Cambria Math"/>
                          </a:rPr>
                        </m:ctrlPr>
                      </m:sSubPr>
                      <m:e>
                        <m:r>
                          <a:rPr lang="pl-PL" sz="2200" b="0" i="1" smtClean="0">
                            <a:latin typeface="Cambria Math"/>
                          </a:rPr>
                          <m:t>𝑅</m:t>
                        </m:r>
                      </m:e>
                      <m:sub>
                        <m:r>
                          <a:rPr lang="pl-PL" sz="2200" b="0" i="1" smtClean="0">
                            <a:latin typeface="Cambria Math"/>
                          </a:rPr>
                          <m:t>𝑝</m:t>
                        </m:r>
                      </m:sub>
                    </m:sSub>
                  </m:oMath>
                </a14:m>
                <a:r>
                  <a:rPr lang="pl-PL" sz="2200" dirty="0" smtClean="0"/>
                  <a:t> </a:t>
                </a:r>
                <a:r>
                  <a:rPr lang="pl-PL" sz="2200" dirty="0"/>
                  <a:t>– średnia wartość stopy zwrotu z </a:t>
                </a:r>
                <a:r>
                  <a:rPr lang="pl-PL" sz="2200" dirty="0" smtClean="0"/>
                  <a:t>aktywów, </a:t>
                </a:r>
              </a:p>
              <a:p>
                <a:pPr marL="45720" indent="0" algn="just">
                  <a:lnSpc>
                    <a:spcPts val="3500"/>
                  </a:lnSpc>
                  <a:spcBef>
                    <a:spcPts val="0"/>
                  </a:spcBef>
                  <a:buNone/>
                </a:pPr>
                <a14:m>
                  <m:oMath xmlns:m="http://schemas.openxmlformats.org/officeDocument/2006/math">
                    <m:r>
                      <a:rPr lang="pl-PL" sz="2200" b="0" i="1" smtClean="0">
                        <a:latin typeface="Cambria Math"/>
                      </a:rPr>
                      <m:t>𝑚𝑖𝑛</m:t>
                    </m:r>
                    <m:sSub>
                      <m:sSubPr>
                        <m:ctrlPr>
                          <a:rPr lang="pl-PL" sz="2200" b="0" i="1" smtClean="0">
                            <a:latin typeface="Cambria Math"/>
                          </a:rPr>
                        </m:ctrlPr>
                      </m:sSubPr>
                      <m:e>
                        <m:r>
                          <a:rPr lang="pl-PL" sz="2200" b="0" i="1" smtClean="0">
                            <a:latin typeface="Cambria Math"/>
                          </a:rPr>
                          <m:t>𝑅</m:t>
                        </m:r>
                      </m:e>
                      <m:sub>
                        <m:r>
                          <a:rPr lang="pl-PL" sz="2200" b="0" i="1" smtClean="0">
                            <a:latin typeface="Cambria Math"/>
                          </a:rPr>
                          <m:t>𝑇</m:t>
                        </m:r>
                      </m:sub>
                    </m:sSub>
                  </m:oMath>
                </a14:m>
                <a:r>
                  <a:rPr lang="pl-PL" sz="2200" dirty="0" smtClean="0"/>
                  <a:t> </a:t>
                </a:r>
                <a:r>
                  <a:rPr lang="pl-PL" sz="2200" dirty="0"/>
                  <a:t>– najniższa stopa zwrotu z aktywów i w założonym horyzoncie </a:t>
                </a:r>
                <a:r>
                  <a:rPr lang="pl-PL" sz="2200" dirty="0" smtClean="0"/>
                  <a:t>czasowym </a:t>
                </a:r>
                <a14:m>
                  <m:oMath xmlns:m="http://schemas.openxmlformats.org/officeDocument/2006/math">
                    <m:r>
                      <a:rPr lang="pl-PL" sz="2200" b="0" i="0" smtClean="0">
                        <a:latin typeface="Cambria Math"/>
                      </a:rPr>
                      <m:t>(</m:t>
                    </m:r>
                    <m:r>
                      <a:rPr lang="pl-PL" sz="2200" b="0" i="1" smtClean="0">
                        <a:latin typeface="Cambria Math"/>
                      </a:rPr>
                      <m:t>𝑇</m:t>
                    </m:r>
                    <m:r>
                      <a:rPr lang="pl-PL" sz="2200" b="0" i="1" smtClean="0">
                        <a:latin typeface="Cambria Math"/>
                      </a:rPr>
                      <m:t>)</m:t>
                    </m:r>
                  </m:oMath>
                </a14:m>
                <a:endParaRPr lang="pl-PL" sz="2200"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80999" y="1719070"/>
                <a:ext cx="8407893" cy="4518241"/>
              </a:xfrm>
              <a:blipFill rotWithShape="1">
                <a:blip r:embed="rId3"/>
                <a:stretch>
                  <a:fillRect l="-290" r="-942"/>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82</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2450337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507999" y="1719070"/>
                <a:ext cx="11210524" cy="4518241"/>
              </a:xfrm>
            </p:spPr>
            <p:txBody>
              <a:bodyPr>
                <a:noAutofit/>
              </a:bodyPr>
              <a:lstStyle/>
              <a:p>
                <a:pPr marL="45720" indent="0" algn="just">
                  <a:lnSpc>
                    <a:spcPts val="3500"/>
                  </a:lnSpc>
                  <a:spcBef>
                    <a:spcPts val="0"/>
                  </a:spcBef>
                  <a:buNone/>
                </a:pPr>
                <a:r>
                  <a:rPr lang="pl-PL" sz="2200" b="1" dirty="0" smtClean="0"/>
                  <a:t>Wskaźnik </a:t>
                </a:r>
                <a:r>
                  <a:rPr lang="pl-PL" sz="2200" b="1" dirty="0" err="1"/>
                  <a:t>Calmara</a:t>
                </a:r>
                <a:r>
                  <a:rPr lang="pl-PL" sz="2200" b="1" dirty="0"/>
                  <a:t> </a:t>
                </a:r>
                <a:r>
                  <a:rPr lang="pl-PL" sz="2200" dirty="0"/>
                  <a:t>uwzględnia najniższą stopę zwrotu z aktywów w przyjętym okresie. Jego zaletą jest uwzględnienie najgorszego scenariusza w przeszłości, ale jednocześnie wadę stanowi duża wrażliwość na generowanie przypadkowych stóp zwrotu spowodowanych przez mało prawdopodobne zdarzenia. Wprowadzenie znaku minus do mianownika sprawia, że maksymalizacja efektywności inwestycji następuje wraz ze wzrostem wskaźnika, czyli optymalna efektywność występuje, gdy: </a:t>
                </a:r>
                <a:endParaRPr lang="pl-PL" sz="2200" dirty="0" smtClean="0"/>
              </a:p>
              <a:p>
                <a:pPr marL="45720" indent="0" algn="ctr">
                  <a:lnSpc>
                    <a:spcPts val="3500"/>
                  </a:lnSpc>
                  <a:spcBef>
                    <a:spcPts val="0"/>
                  </a:spcBef>
                  <a:buNone/>
                </a:pPr>
                <a14:m>
                  <m:oMathPara xmlns:m="http://schemas.openxmlformats.org/officeDocument/2006/math">
                    <m:oMathParaPr>
                      <m:jc m:val="centerGroup"/>
                    </m:oMathParaPr>
                    <m:oMath xmlns:m="http://schemas.openxmlformats.org/officeDocument/2006/math">
                      <m:r>
                        <a:rPr lang="pl-PL" sz="2200" b="1" i="1" dirty="0" smtClean="0">
                          <a:latin typeface="Cambria Math"/>
                        </a:rPr>
                        <m:t>𝑪𝑹</m:t>
                      </m:r>
                      <m:r>
                        <a:rPr lang="pl-PL" sz="2200" b="1" i="1" dirty="0" smtClean="0">
                          <a:latin typeface="Cambria Math"/>
                        </a:rPr>
                        <m:t> → </m:t>
                      </m:r>
                      <m:r>
                        <a:rPr lang="pl-PL" sz="2200" b="1" i="1" dirty="0">
                          <a:latin typeface="Cambria Math"/>
                        </a:rPr>
                        <m:t>𝒎𝒂𝒙</m:t>
                      </m:r>
                    </m:oMath>
                  </m:oMathPara>
                </a14:m>
                <a:endParaRPr lang="pl-PL" sz="2200" b="1" i="1" dirty="0"/>
              </a:p>
              <a:p>
                <a:pPr marL="45720" indent="0" algn="just">
                  <a:lnSpc>
                    <a:spcPts val="3500"/>
                  </a:lnSpc>
                  <a:spcBef>
                    <a:spcPts val="0"/>
                  </a:spcBef>
                  <a:buNone/>
                </a:pPr>
                <a:endParaRPr lang="pl-PL" sz="2200"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80999" y="1719070"/>
                <a:ext cx="8407893" cy="4518241"/>
              </a:xfrm>
              <a:blipFill rotWithShape="1">
                <a:blip r:embed="rId3"/>
                <a:stretch>
                  <a:fillRect l="-290" r="-942"/>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83</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33104435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507999" y="1719070"/>
                <a:ext cx="11210524" cy="4518241"/>
              </a:xfrm>
            </p:spPr>
            <p:txBody>
              <a:bodyPr>
                <a:noAutofit/>
              </a:bodyPr>
              <a:lstStyle/>
              <a:p>
                <a:pPr marL="45720" indent="0" algn="just">
                  <a:lnSpc>
                    <a:spcPts val="3500"/>
                  </a:lnSpc>
                  <a:spcBef>
                    <a:spcPts val="0"/>
                  </a:spcBef>
                  <a:buNone/>
                </a:pPr>
                <a:r>
                  <a:rPr lang="pl-PL" sz="2200" dirty="0" smtClean="0"/>
                  <a:t>Aby zmniejszyć wspomnianą wrażliwość wskaźnika </a:t>
                </a:r>
                <a:r>
                  <a:rPr lang="pl-PL" sz="2200" dirty="0" err="1"/>
                  <a:t>Calmara</a:t>
                </a:r>
                <a:r>
                  <a:rPr lang="pl-PL" sz="2200" dirty="0"/>
                  <a:t>, można zastosować wskaźnik Sterlinga, w wypadku którego bierze się pod uwagę średni poziom </a:t>
                </a:r>
                <a14:m>
                  <m:oMath xmlns:m="http://schemas.openxmlformats.org/officeDocument/2006/math">
                    <m:r>
                      <a:rPr lang="pl-PL" sz="2200" b="1" i="1" dirty="0" smtClean="0">
                        <a:latin typeface="Cambria Math"/>
                      </a:rPr>
                      <m:t>𝑵</m:t>
                    </m:r>
                  </m:oMath>
                </a14:m>
                <a:r>
                  <a:rPr lang="pl-PL" sz="2200" dirty="0"/>
                  <a:t> maksymalnych ujemnych stóp zwrotu</a:t>
                </a:r>
                <a:r>
                  <a:rPr lang="pl-PL" sz="2200" dirty="0" smtClean="0"/>
                  <a:t>. </a:t>
                </a:r>
              </a:p>
              <a:p>
                <a:pPr marL="45720" indent="0" algn="just">
                  <a:lnSpc>
                    <a:spcPts val="3500"/>
                  </a:lnSpc>
                  <a:spcBef>
                    <a:spcPts val="0"/>
                  </a:spcBef>
                  <a:buNone/>
                </a:pPr>
                <a:r>
                  <a:rPr lang="pl-PL" sz="2200" b="1" dirty="0" smtClean="0"/>
                  <a:t>Wskaźnik Sterlinga:</a:t>
                </a:r>
              </a:p>
              <a:p>
                <a:pPr marL="45720" indent="0" algn="just">
                  <a:lnSpc>
                    <a:spcPts val="3500"/>
                  </a:lnSpc>
                  <a:spcBef>
                    <a:spcPts val="0"/>
                  </a:spcBef>
                  <a:buNone/>
                </a:pPr>
                <a:endParaRPr lang="pl-PL" sz="2200" dirty="0" smtClean="0"/>
              </a:p>
              <a:p>
                <a:pPr marL="45720" indent="0" algn="just">
                  <a:lnSpc>
                    <a:spcPts val="3500"/>
                  </a:lnSpc>
                  <a:spcBef>
                    <a:spcPts val="0"/>
                  </a:spcBef>
                  <a:buNone/>
                </a:pPr>
                <a14:m>
                  <m:oMathPara xmlns:m="http://schemas.openxmlformats.org/officeDocument/2006/math">
                    <m:oMathParaPr>
                      <m:jc m:val="centerGroup"/>
                    </m:oMathParaPr>
                    <m:oMath xmlns:m="http://schemas.openxmlformats.org/officeDocument/2006/math">
                      <m:r>
                        <a:rPr lang="pl-PL" sz="2400" b="1" i="1" smtClean="0">
                          <a:latin typeface="Cambria Math"/>
                        </a:rPr>
                        <m:t>𝑺𝑹</m:t>
                      </m:r>
                      <m:r>
                        <a:rPr lang="pl-PL" sz="2400" b="1" i="0" smtClean="0">
                          <a:latin typeface="Cambria Math"/>
                        </a:rPr>
                        <m:t>=</m:t>
                      </m:r>
                      <m:f>
                        <m:fPr>
                          <m:ctrlPr>
                            <a:rPr lang="pl-PL" sz="2400" b="1" i="1" smtClean="0">
                              <a:latin typeface="Cambria Math"/>
                            </a:rPr>
                          </m:ctrlPr>
                        </m:fPr>
                        <m:num>
                          <m:sSub>
                            <m:sSubPr>
                              <m:ctrlPr>
                                <a:rPr lang="pl-PL" sz="2400" b="1" i="1" smtClean="0">
                                  <a:latin typeface="Cambria Math"/>
                                </a:rPr>
                              </m:ctrlPr>
                            </m:sSubPr>
                            <m:e>
                              <m:r>
                                <a:rPr lang="pl-PL" sz="2400" b="1" i="1" smtClean="0">
                                  <a:latin typeface="Cambria Math"/>
                                </a:rPr>
                                <m:t>𝑹</m:t>
                              </m:r>
                            </m:e>
                            <m:sub>
                              <m:r>
                                <a:rPr lang="pl-PL" sz="2400" b="1" i="1" smtClean="0">
                                  <a:latin typeface="Cambria Math"/>
                                </a:rPr>
                                <m:t>𝒑</m:t>
                              </m:r>
                            </m:sub>
                          </m:sSub>
                          <m:r>
                            <a:rPr lang="pl-PL" sz="2400" b="1" i="1" smtClean="0">
                              <a:latin typeface="Cambria Math"/>
                            </a:rPr>
                            <m:t>−</m:t>
                          </m:r>
                          <m:sSub>
                            <m:sSubPr>
                              <m:ctrlPr>
                                <a:rPr lang="pl-PL" sz="2400" b="1" i="1" smtClean="0">
                                  <a:latin typeface="Cambria Math"/>
                                </a:rPr>
                              </m:ctrlPr>
                            </m:sSubPr>
                            <m:e>
                              <m:r>
                                <a:rPr lang="pl-PL" sz="2400" b="1" i="1" smtClean="0">
                                  <a:latin typeface="Cambria Math"/>
                                </a:rPr>
                                <m:t>𝑹</m:t>
                              </m:r>
                            </m:e>
                            <m:sub>
                              <m:r>
                                <a:rPr lang="pl-PL" sz="2400" b="1" i="1" smtClean="0">
                                  <a:latin typeface="Cambria Math"/>
                                </a:rPr>
                                <m:t>𝒇</m:t>
                              </m:r>
                            </m:sub>
                          </m:sSub>
                        </m:num>
                        <m:den>
                          <m:f>
                            <m:fPr>
                              <m:ctrlPr>
                                <a:rPr lang="pl-PL" sz="2400" b="1" i="1" smtClean="0">
                                  <a:latin typeface="Cambria Math"/>
                                </a:rPr>
                              </m:ctrlPr>
                            </m:fPr>
                            <m:num>
                              <m:r>
                                <a:rPr lang="pl-PL" sz="2400" b="1" i="1" smtClean="0">
                                  <a:latin typeface="Cambria Math"/>
                                </a:rPr>
                                <m:t>𝟏</m:t>
                              </m:r>
                            </m:num>
                            <m:den>
                              <m:r>
                                <a:rPr lang="pl-PL" sz="2400" b="1" i="1" smtClean="0">
                                  <a:latin typeface="Cambria Math"/>
                                </a:rPr>
                                <m:t>𝑵</m:t>
                              </m:r>
                            </m:den>
                          </m:f>
                          <m:nary>
                            <m:naryPr>
                              <m:chr m:val="∑"/>
                              <m:subHide m:val="on"/>
                              <m:supHide m:val="on"/>
                              <m:ctrlPr>
                                <a:rPr lang="pl-PL" sz="2400" b="1" i="1" smtClean="0">
                                  <a:latin typeface="Cambria Math"/>
                                </a:rPr>
                              </m:ctrlPr>
                            </m:naryPr>
                            <m:sub/>
                            <m:sup/>
                            <m:e>
                              <m:r>
                                <a:rPr lang="pl-PL" sz="2400" b="1" i="1">
                                  <a:latin typeface="Cambria Math"/>
                                </a:rPr>
                                <m:t>𝒎𝒊𝒏</m:t>
                              </m:r>
                              <m:sSub>
                                <m:sSubPr>
                                  <m:ctrlPr>
                                    <a:rPr lang="pl-PL" sz="2400" b="1" i="1">
                                      <a:latin typeface="Cambria Math"/>
                                    </a:rPr>
                                  </m:ctrlPr>
                                </m:sSubPr>
                                <m:e>
                                  <m:r>
                                    <a:rPr lang="pl-PL" sz="2400" b="1" i="1">
                                      <a:latin typeface="Cambria Math"/>
                                    </a:rPr>
                                    <m:t>𝑹</m:t>
                                  </m:r>
                                </m:e>
                                <m:sub>
                                  <m:r>
                                    <a:rPr lang="pl-PL" sz="2400" b="1" i="1">
                                      <a:latin typeface="Cambria Math"/>
                                    </a:rPr>
                                    <m:t>𝑻</m:t>
                                  </m:r>
                                  <m:r>
                                    <a:rPr lang="pl-PL" sz="2400" b="1" i="1" smtClean="0">
                                      <a:latin typeface="Cambria Math"/>
                                    </a:rPr>
                                    <m:t>𝒋</m:t>
                                  </m:r>
                                </m:sub>
                              </m:sSub>
                            </m:e>
                          </m:nary>
                        </m:den>
                      </m:f>
                    </m:oMath>
                  </m:oMathPara>
                </a14:m>
                <a:endParaRPr lang="pl-PL" sz="2200"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80999" y="1719070"/>
                <a:ext cx="8407893" cy="4518241"/>
              </a:xfrm>
              <a:blipFill rotWithShape="1">
                <a:blip r:embed="rId3"/>
                <a:stretch>
                  <a:fillRect l="-290" r="-942"/>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84</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5914671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507999" y="1719070"/>
                <a:ext cx="11210524" cy="4518241"/>
              </a:xfrm>
            </p:spPr>
            <p:txBody>
              <a:bodyPr>
                <a:noAutofit/>
              </a:bodyPr>
              <a:lstStyle/>
              <a:p>
                <a:pPr marL="45720" indent="0" algn="just">
                  <a:lnSpc>
                    <a:spcPts val="3500"/>
                  </a:lnSpc>
                  <a:spcBef>
                    <a:spcPts val="0"/>
                  </a:spcBef>
                  <a:buNone/>
                </a:pPr>
                <a:r>
                  <a:rPr lang="pl-PL" sz="2200" dirty="0"/>
                  <a:t>Tutaj również maksymalizacja efektywności inwestycji następuje wraz ze wzrostem wskaźnika, a zatem z optymalną efektywności inwestycji mamy do czynienia, gdy: </a:t>
                </a:r>
                <a:endParaRPr lang="pl-PL" sz="2200" dirty="0" smtClean="0"/>
              </a:p>
              <a:p>
                <a:pPr marL="45720" indent="0" algn="ctr">
                  <a:lnSpc>
                    <a:spcPts val="3500"/>
                  </a:lnSpc>
                  <a:spcBef>
                    <a:spcPts val="0"/>
                  </a:spcBef>
                  <a:buNone/>
                </a:pPr>
                <a14:m>
                  <m:oMathPara xmlns:m="http://schemas.openxmlformats.org/officeDocument/2006/math">
                    <m:oMathParaPr>
                      <m:jc m:val="centerGroup"/>
                    </m:oMathParaPr>
                    <m:oMath xmlns:m="http://schemas.openxmlformats.org/officeDocument/2006/math">
                      <m:r>
                        <a:rPr lang="pl-PL" sz="2200" b="1" i="1" dirty="0" smtClean="0">
                          <a:latin typeface="Cambria Math"/>
                        </a:rPr>
                        <m:t>𝑺𝑹</m:t>
                      </m:r>
                      <m:r>
                        <a:rPr lang="pl-PL" sz="2200" b="1" i="1" dirty="0" smtClean="0">
                          <a:latin typeface="Cambria Math"/>
                        </a:rPr>
                        <m:t> → </m:t>
                      </m:r>
                      <m:r>
                        <a:rPr lang="pl-PL" sz="2200" b="1" i="1" dirty="0">
                          <a:latin typeface="Cambria Math"/>
                        </a:rPr>
                        <m:t>𝒎𝒂𝒙</m:t>
                      </m:r>
                    </m:oMath>
                  </m:oMathPara>
                </a14:m>
                <a:endParaRPr lang="pl-PL" sz="2200" b="1"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80999" y="1719070"/>
                <a:ext cx="8407893" cy="4518241"/>
              </a:xfrm>
              <a:blipFill rotWithShape="1">
                <a:blip r:embed="rId3"/>
                <a:stretch>
                  <a:fillRect l="-290" r="-942"/>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85</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8339361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507999" y="1719070"/>
                <a:ext cx="11210524" cy="4518241"/>
              </a:xfrm>
            </p:spPr>
            <p:txBody>
              <a:bodyPr>
                <a:noAutofit/>
              </a:bodyPr>
              <a:lstStyle/>
              <a:p>
                <a:pPr marL="45720" indent="0" algn="just">
                  <a:lnSpc>
                    <a:spcPts val="3500"/>
                  </a:lnSpc>
                  <a:spcBef>
                    <a:spcPts val="0"/>
                  </a:spcBef>
                  <a:buNone/>
                </a:pPr>
                <a:r>
                  <a:rPr lang="pl-PL" sz="2200" dirty="0" smtClean="0"/>
                  <a:t>W wypadku wskaźnika </a:t>
                </a:r>
                <a:r>
                  <a:rPr lang="pl-PL" sz="2200" dirty="0" err="1"/>
                  <a:t>Burky’ego</a:t>
                </a:r>
                <a:r>
                  <a:rPr lang="pl-PL" sz="2200" dirty="0"/>
                  <a:t> odnosi się nadwyżkę stopy zwrotu do pierwiastka kwadratowego z sumy kwadratów N najniższych stóp zwrotu wygenerowanych w zadanym horyzoncie czasowym. Matematyczna postać </a:t>
                </a:r>
                <a:r>
                  <a:rPr lang="pl-PL" sz="2200" b="1" dirty="0"/>
                  <a:t>wskaźnika </a:t>
                </a:r>
                <a:r>
                  <a:rPr lang="pl-PL" sz="2200" b="1" dirty="0" err="1"/>
                  <a:t>Burky’ego</a:t>
                </a:r>
                <a:r>
                  <a:rPr lang="pl-PL" sz="2200" dirty="0"/>
                  <a:t> </a:t>
                </a:r>
                <a:r>
                  <a:rPr lang="pl-PL" sz="2200" dirty="0" smtClean="0"/>
                  <a:t>to:</a:t>
                </a:r>
              </a:p>
              <a:p>
                <a:pPr marL="45720" indent="0" algn="just">
                  <a:lnSpc>
                    <a:spcPts val="3500"/>
                  </a:lnSpc>
                  <a:spcBef>
                    <a:spcPts val="0"/>
                  </a:spcBef>
                  <a:buNone/>
                </a:pPr>
                <a:endParaRPr lang="pl-PL" sz="2200" dirty="0" smtClean="0"/>
              </a:p>
              <a:p>
                <a:pPr marL="45720" indent="0" algn="just">
                  <a:lnSpc>
                    <a:spcPts val="3500"/>
                  </a:lnSpc>
                  <a:spcBef>
                    <a:spcPts val="0"/>
                  </a:spcBef>
                  <a:buNone/>
                </a:pPr>
                <a14:m>
                  <m:oMathPara xmlns:m="http://schemas.openxmlformats.org/officeDocument/2006/math">
                    <m:oMathParaPr>
                      <m:jc m:val="centerGroup"/>
                    </m:oMathParaPr>
                    <m:oMath xmlns:m="http://schemas.openxmlformats.org/officeDocument/2006/math">
                      <m:r>
                        <a:rPr lang="pl-PL" sz="2400" b="1" i="1" smtClean="0">
                          <a:latin typeface="Cambria Math"/>
                        </a:rPr>
                        <m:t>𝑩𝑹</m:t>
                      </m:r>
                      <m:r>
                        <a:rPr lang="pl-PL" sz="2400" b="1" i="0" smtClean="0">
                          <a:latin typeface="Cambria Math"/>
                        </a:rPr>
                        <m:t>=</m:t>
                      </m:r>
                      <m:f>
                        <m:fPr>
                          <m:ctrlPr>
                            <a:rPr lang="pl-PL" sz="2400" b="1" i="1" smtClean="0">
                              <a:latin typeface="Cambria Math"/>
                            </a:rPr>
                          </m:ctrlPr>
                        </m:fPr>
                        <m:num>
                          <m:sSub>
                            <m:sSubPr>
                              <m:ctrlPr>
                                <a:rPr lang="pl-PL" sz="2400" b="1" i="1" smtClean="0">
                                  <a:latin typeface="Cambria Math"/>
                                </a:rPr>
                              </m:ctrlPr>
                            </m:sSubPr>
                            <m:e>
                              <m:r>
                                <a:rPr lang="pl-PL" sz="2400" b="1" i="1" smtClean="0">
                                  <a:latin typeface="Cambria Math"/>
                                </a:rPr>
                                <m:t>𝑹</m:t>
                              </m:r>
                            </m:e>
                            <m:sub>
                              <m:r>
                                <a:rPr lang="pl-PL" sz="2400" b="1" i="1" smtClean="0">
                                  <a:latin typeface="Cambria Math"/>
                                </a:rPr>
                                <m:t>𝒑</m:t>
                              </m:r>
                            </m:sub>
                          </m:sSub>
                          <m:r>
                            <a:rPr lang="pl-PL" sz="2400" b="1" i="1" smtClean="0">
                              <a:latin typeface="Cambria Math"/>
                            </a:rPr>
                            <m:t>−</m:t>
                          </m:r>
                          <m:sSub>
                            <m:sSubPr>
                              <m:ctrlPr>
                                <a:rPr lang="pl-PL" sz="2400" b="1" i="1" smtClean="0">
                                  <a:latin typeface="Cambria Math"/>
                                </a:rPr>
                              </m:ctrlPr>
                            </m:sSubPr>
                            <m:e>
                              <m:r>
                                <a:rPr lang="pl-PL" sz="2400" b="1" i="1" smtClean="0">
                                  <a:latin typeface="Cambria Math"/>
                                </a:rPr>
                                <m:t>𝑹</m:t>
                              </m:r>
                            </m:e>
                            <m:sub>
                              <m:r>
                                <a:rPr lang="pl-PL" sz="2400" b="1" i="1" smtClean="0">
                                  <a:latin typeface="Cambria Math"/>
                                </a:rPr>
                                <m:t>𝒇</m:t>
                              </m:r>
                            </m:sub>
                          </m:sSub>
                        </m:num>
                        <m:den>
                          <m:rad>
                            <m:radPr>
                              <m:degHide m:val="on"/>
                              <m:ctrlPr>
                                <a:rPr lang="pl-PL" sz="2400" b="1" i="1" smtClean="0">
                                  <a:latin typeface="Cambria Math"/>
                                </a:rPr>
                              </m:ctrlPr>
                            </m:radPr>
                            <m:deg/>
                            <m:e>
                              <m:nary>
                                <m:naryPr>
                                  <m:chr m:val="∑"/>
                                  <m:subHide m:val="on"/>
                                  <m:supHide m:val="on"/>
                                  <m:ctrlPr>
                                    <a:rPr lang="pl-PL" sz="2400" b="1" i="1" smtClean="0">
                                      <a:latin typeface="Cambria Math"/>
                                    </a:rPr>
                                  </m:ctrlPr>
                                </m:naryPr>
                                <m:sub/>
                                <m:sup/>
                                <m:e>
                                  <m:r>
                                    <a:rPr lang="pl-PL" sz="2400" b="1" i="1">
                                      <a:latin typeface="Cambria Math"/>
                                    </a:rPr>
                                    <m:t>𝒎𝒊𝒏</m:t>
                                  </m:r>
                                  <m:sSubSup>
                                    <m:sSubSupPr>
                                      <m:ctrlPr>
                                        <a:rPr lang="pl-PL" sz="2400" b="1" i="1" smtClean="0">
                                          <a:latin typeface="Cambria Math"/>
                                        </a:rPr>
                                      </m:ctrlPr>
                                    </m:sSubSupPr>
                                    <m:e>
                                      <m:r>
                                        <a:rPr lang="pl-PL" sz="2400" b="1" i="1" smtClean="0">
                                          <a:latin typeface="Cambria Math"/>
                                        </a:rPr>
                                        <m:t>𝑹</m:t>
                                      </m:r>
                                    </m:e>
                                    <m:sub>
                                      <m:r>
                                        <a:rPr lang="pl-PL" sz="2400" b="1" i="1" smtClean="0">
                                          <a:latin typeface="Cambria Math"/>
                                        </a:rPr>
                                        <m:t>𝑻𝒋</m:t>
                                      </m:r>
                                    </m:sub>
                                    <m:sup>
                                      <m:r>
                                        <a:rPr lang="pl-PL" sz="2400" b="1" i="1" smtClean="0">
                                          <a:latin typeface="Cambria Math"/>
                                        </a:rPr>
                                        <m:t>𝟐</m:t>
                                      </m:r>
                                    </m:sup>
                                  </m:sSubSup>
                                </m:e>
                              </m:nary>
                            </m:e>
                          </m:rad>
                        </m:den>
                      </m:f>
                    </m:oMath>
                  </m:oMathPara>
                </a14:m>
                <a:endParaRPr lang="pl-PL" sz="2200" dirty="0" smtClean="0"/>
              </a:p>
              <a:p>
                <a:pPr marL="45720" indent="0" algn="just">
                  <a:lnSpc>
                    <a:spcPts val="3500"/>
                  </a:lnSpc>
                  <a:spcBef>
                    <a:spcPts val="0"/>
                  </a:spcBef>
                  <a:buNone/>
                </a:pPr>
                <a:endParaRPr lang="pl-PL" sz="2200" dirty="0"/>
              </a:p>
              <a:p>
                <a:pPr marL="45720" indent="0" algn="just">
                  <a:lnSpc>
                    <a:spcPts val="3500"/>
                  </a:lnSpc>
                  <a:spcBef>
                    <a:spcPts val="0"/>
                  </a:spcBef>
                  <a:buNone/>
                </a:pPr>
                <a:r>
                  <a:rPr lang="pl-PL" sz="2200" dirty="0"/>
                  <a:t>Optymalną efektywność uzyskujemy, tak jak w poprzednich wypadkach, gdy: </a:t>
                </a:r>
                <a14:m>
                  <m:oMath xmlns:m="http://schemas.openxmlformats.org/officeDocument/2006/math">
                    <m:r>
                      <a:rPr lang="pl-PL" sz="2200" b="1" i="1" dirty="0" smtClean="0">
                        <a:latin typeface="Cambria Math"/>
                      </a:rPr>
                      <m:t>𝑩𝑹</m:t>
                    </m:r>
                    <m:r>
                      <a:rPr lang="pl-PL" sz="2200" b="1" i="1" dirty="0" smtClean="0">
                        <a:latin typeface="Cambria Math"/>
                      </a:rPr>
                      <m:t> → </m:t>
                    </m:r>
                    <m:r>
                      <a:rPr lang="pl-PL" sz="2200" b="1" i="1" dirty="0" smtClean="0">
                        <a:latin typeface="Cambria Math"/>
                      </a:rPr>
                      <m:t>𝒎𝒂𝒙</m:t>
                    </m:r>
                    <m:r>
                      <a:rPr lang="pl-PL" sz="2200" b="1" i="1" dirty="0" smtClean="0">
                        <a:latin typeface="Cambria Math"/>
                      </a:rPr>
                      <m:t>⁡</m:t>
                    </m:r>
                  </m:oMath>
                </a14:m>
                <a:endParaRPr lang="pl-PL" sz="2200" b="1" dirty="0" smtClean="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80999" y="1719070"/>
                <a:ext cx="8407893" cy="4518241"/>
              </a:xfrm>
              <a:blipFill rotWithShape="1">
                <a:blip r:embed="rId3"/>
                <a:stretch>
                  <a:fillRect l="-290" r="-942" b="-2294"/>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86</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1310050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7999" y="1719070"/>
            <a:ext cx="11210524" cy="4518241"/>
          </a:xfrm>
        </p:spPr>
        <p:txBody>
          <a:bodyPr>
            <a:noAutofit/>
          </a:bodyPr>
          <a:lstStyle/>
          <a:p>
            <a:pPr marL="45720" indent="0" algn="just">
              <a:lnSpc>
                <a:spcPts val="3500"/>
              </a:lnSpc>
              <a:spcBef>
                <a:spcPts val="0"/>
              </a:spcBef>
              <a:buNone/>
            </a:pPr>
            <a:r>
              <a:rPr lang="pl-PL" sz="2200" b="1" dirty="0"/>
              <a:t>Wskaźnik </a:t>
            </a:r>
            <a:r>
              <a:rPr lang="pl-PL" sz="2200" b="1" dirty="0" err="1"/>
              <a:t>Calmara</a:t>
            </a:r>
            <a:r>
              <a:rPr lang="pl-PL" sz="2200" b="1" dirty="0"/>
              <a:t> </a:t>
            </a:r>
            <a:r>
              <a:rPr lang="pl-PL" sz="2200" dirty="0"/>
              <a:t>uwzględnia maksymalną stratę na kapitale możliwą do wygenerowania w badanym okresie, natomiast </a:t>
            </a:r>
            <a:r>
              <a:rPr lang="pl-PL" sz="2200" b="1" dirty="0"/>
              <a:t>wskaźnik Sterlinga </a:t>
            </a:r>
            <a:r>
              <a:rPr lang="pl-PL" sz="2200" dirty="0"/>
              <a:t>bierze pod uwagę średnią stratę z N największych strat wygenerowanych na kapitale. Jeśli chodzi o </a:t>
            </a:r>
            <a:r>
              <a:rPr lang="pl-PL" sz="2200" b="1" dirty="0"/>
              <a:t>wskaźnik </a:t>
            </a:r>
            <a:r>
              <a:rPr lang="pl-PL" sz="2200" b="1" dirty="0" err="1"/>
              <a:t>Burkego</a:t>
            </a:r>
            <a:r>
              <a:rPr lang="pl-PL" sz="2200" dirty="0"/>
              <a:t>, ten również cechuje się niską wrażliwością na generowanie maksymalnych strat na kapitale.</a:t>
            </a:r>
          </a:p>
          <a:p>
            <a:pPr marL="45720" indent="0" algn="just">
              <a:lnSpc>
                <a:spcPts val="3500"/>
              </a:lnSpc>
              <a:spcBef>
                <a:spcPts val="0"/>
              </a:spcBef>
              <a:buNone/>
            </a:pPr>
            <a:endParaRPr lang="pl-PL" sz="2200" dirty="0" smtClean="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87</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3065243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7999" y="1719070"/>
            <a:ext cx="11210524" cy="4518241"/>
          </a:xfrm>
        </p:spPr>
        <p:txBody>
          <a:bodyPr>
            <a:noAutofit/>
          </a:bodyPr>
          <a:lstStyle/>
          <a:p>
            <a:pPr marL="45720" indent="0" algn="just">
              <a:lnSpc>
                <a:spcPts val="3500"/>
              </a:lnSpc>
              <a:spcBef>
                <a:spcPts val="0"/>
              </a:spcBef>
              <a:buNone/>
            </a:pPr>
            <a:r>
              <a:rPr lang="pl-PL" sz="2200" dirty="0" smtClean="0"/>
              <a:t>Niewątpliwą </a:t>
            </a:r>
            <a:r>
              <a:rPr lang="pl-PL" sz="2200" dirty="0"/>
              <a:t>zaletą wskaźnika Sterlinga w porównaniu ze wskaźnikiem </a:t>
            </a:r>
            <a:r>
              <a:rPr lang="pl-PL" sz="2200" dirty="0" err="1"/>
              <a:t>Calmara</a:t>
            </a:r>
            <a:r>
              <a:rPr lang="pl-PL" sz="2200" dirty="0"/>
              <a:t> jest zmniejszenie wrażliwości wyników na ewentualne wysokie straty pojawiające się bardzo rzadko. </a:t>
            </a:r>
          </a:p>
          <a:p>
            <a:pPr marL="45720" indent="0" algn="just">
              <a:lnSpc>
                <a:spcPts val="3500"/>
              </a:lnSpc>
              <a:spcBef>
                <a:spcPts val="0"/>
              </a:spcBef>
              <a:buNone/>
            </a:pPr>
            <a:endParaRPr lang="pl-PL" sz="2200" dirty="0" smtClean="0"/>
          </a:p>
          <a:p>
            <a:pPr marL="45720" indent="0" algn="just">
              <a:lnSpc>
                <a:spcPts val="3500"/>
              </a:lnSpc>
              <a:spcBef>
                <a:spcPts val="0"/>
              </a:spcBef>
              <a:buNone/>
            </a:pPr>
            <a:r>
              <a:rPr lang="pl-PL" sz="2200" dirty="0" smtClean="0"/>
              <a:t>Jednocześnie </a:t>
            </a:r>
            <a:r>
              <a:rPr lang="pl-PL" sz="2200" dirty="0"/>
              <a:t>stanowi to jednak jego wadę w kontekście zastosowania do pomiaru wyników funduszy </a:t>
            </a:r>
            <a:r>
              <a:rPr lang="pl-PL" sz="2200" dirty="0" err="1"/>
              <a:t>hedgingowych</a:t>
            </a:r>
            <a:r>
              <a:rPr lang="pl-PL" sz="2200" dirty="0"/>
              <a:t>, które mogą uzyskiwać atrakcyjne stopy zwrotu przez dłuższy okres, po czym wygenerować dla inwestora choćby nawet pojedynczą, ale znaczną stratę, której wskaźnik efektywności Sterlinga nie weźmie pod uwagę. </a:t>
            </a:r>
            <a:endParaRPr lang="pl-PL" sz="2200" dirty="0" smtClean="0"/>
          </a:p>
          <a:p>
            <a:pPr marL="45720" indent="0" algn="just">
              <a:lnSpc>
                <a:spcPts val="3500"/>
              </a:lnSpc>
              <a:spcBef>
                <a:spcPts val="0"/>
              </a:spcBef>
              <a:buNone/>
            </a:pPr>
            <a:endParaRPr lang="pl-PL" sz="2200" dirty="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88</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7268078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b="1" dirty="0" smtClean="0"/>
              <a:t>GRUPA 3 </a:t>
            </a:r>
          </a:p>
          <a:p>
            <a:pPr marL="45720" indent="0" algn="just">
              <a:lnSpc>
                <a:spcPts val="3500"/>
              </a:lnSpc>
              <a:spcBef>
                <a:spcPts val="0"/>
              </a:spcBef>
              <a:buNone/>
            </a:pPr>
            <a:r>
              <a:rPr lang="pl-PL" sz="2200" dirty="0" smtClean="0"/>
              <a:t>To miary oparte </a:t>
            </a:r>
            <a:r>
              <a:rPr lang="pl-PL" sz="2200" dirty="0"/>
              <a:t>na wartości narażonej na ryzyko, takie jak np. </a:t>
            </a:r>
            <a:endParaRPr lang="pl-PL" sz="2200" dirty="0" smtClean="0"/>
          </a:p>
          <a:p>
            <a:pPr marL="714375" indent="-439738" algn="just">
              <a:lnSpc>
                <a:spcPts val="3500"/>
              </a:lnSpc>
              <a:spcBef>
                <a:spcPts val="0"/>
              </a:spcBef>
              <a:buClr>
                <a:schemeClr val="tx1">
                  <a:lumMod val="65000"/>
                  <a:lumOff val="35000"/>
                </a:schemeClr>
              </a:buClr>
              <a:buFont typeface="Arial" panose="020B0604020202020204" pitchFamily="34" charset="0"/>
              <a:buChar char="•"/>
            </a:pPr>
            <a:r>
              <a:rPr lang="pl-PL" sz="2200" dirty="0" smtClean="0"/>
              <a:t>nadwyżkowa </a:t>
            </a:r>
            <a:r>
              <a:rPr lang="pl-PL" sz="2200" dirty="0"/>
              <a:t>stopa zwrotu ponad wartość narażoną na ryzyko (</a:t>
            </a:r>
            <a:r>
              <a:rPr lang="pl-PL" sz="2200" dirty="0" err="1"/>
              <a:t>VaR</a:t>
            </a:r>
            <a:r>
              <a:rPr lang="pl-PL" sz="2200" dirty="0"/>
              <a:t>), </a:t>
            </a:r>
            <a:endParaRPr lang="pl-PL" sz="2200" dirty="0" smtClean="0"/>
          </a:p>
          <a:p>
            <a:pPr marL="714375" indent="-439738" algn="just">
              <a:lnSpc>
                <a:spcPts val="3500"/>
              </a:lnSpc>
              <a:spcBef>
                <a:spcPts val="0"/>
              </a:spcBef>
              <a:buClr>
                <a:schemeClr val="tx1">
                  <a:lumMod val="65000"/>
                  <a:lumOff val="35000"/>
                </a:schemeClr>
              </a:buClr>
              <a:buFont typeface="Arial" panose="020B0604020202020204" pitchFamily="34" charset="0"/>
              <a:buChar char="•"/>
            </a:pPr>
            <a:r>
              <a:rPr lang="pl-PL" sz="2200" dirty="0" smtClean="0"/>
              <a:t>warunkowy </a:t>
            </a:r>
            <a:r>
              <a:rPr lang="pl-PL" sz="2200" dirty="0"/>
              <a:t>wskaźnik </a:t>
            </a:r>
            <a:r>
              <a:rPr lang="pl-PL" sz="2200" dirty="0" err="1"/>
              <a:t>Sharpe’a</a:t>
            </a:r>
            <a:r>
              <a:rPr lang="pl-PL" sz="2200" dirty="0"/>
              <a:t> </a:t>
            </a:r>
            <a:endParaRPr lang="pl-PL" sz="2200" dirty="0" smtClean="0"/>
          </a:p>
          <a:p>
            <a:pPr marL="714375" indent="-439738" algn="just">
              <a:lnSpc>
                <a:spcPts val="3500"/>
              </a:lnSpc>
              <a:spcBef>
                <a:spcPts val="0"/>
              </a:spcBef>
              <a:buClr>
                <a:schemeClr val="tx1">
                  <a:lumMod val="65000"/>
                  <a:lumOff val="35000"/>
                </a:schemeClr>
              </a:buClr>
              <a:buFont typeface="Arial" panose="020B0604020202020204" pitchFamily="34" charset="0"/>
              <a:buChar char="•"/>
            </a:pPr>
            <a:r>
              <a:rPr lang="pl-PL" sz="2200" dirty="0" smtClean="0"/>
              <a:t>zmodyfikowany </a:t>
            </a:r>
            <a:r>
              <a:rPr lang="pl-PL" sz="2200" dirty="0"/>
              <a:t>wskaźnik </a:t>
            </a:r>
            <a:r>
              <a:rPr lang="pl-PL" sz="2200" dirty="0" err="1"/>
              <a:t>Sharpe’a</a:t>
            </a:r>
            <a:r>
              <a:rPr lang="pl-PL" sz="2200" dirty="0"/>
              <a:t>,</a:t>
            </a:r>
          </a:p>
          <a:p>
            <a:pPr marL="45720" indent="0" algn="just">
              <a:lnSpc>
                <a:spcPts val="3500"/>
              </a:lnSpc>
              <a:spcBef>
                <a:spcPts val="0"/>
              </a:spcBef>
              <a:buNone/>
            </a:pPr>
            <a:endParaRPr lang="pl-PL" sz="2200" dirty="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89</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46769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07748" y="1650833"/>
            <a:ext cx="11774986" cy="4880596"/>
          </a:xfrm>
        </p:spPr>
        <p:txBody>
          <a:bodyPr>
            <a:noAutofit/>
          </a:bodyPr>
          <a:lstStyle/>
          <a:p>
            <a:pPr marL="45719" indent="0" algn="just">
              <a:buNone/>
            </a:pPr>
            <a:r>
              <a:rPr lang="pl-PL" sz="2400" dirty="0"/>
              <a:t>Stopa zwrotu pozwala unaocznić inwestorowi, jak zachowuje się jego inwestycja i kontrolować jej </a:t>
            </a:r>
            <a:r>
              <a:rPr lang="pl-PL" sz="2400" dirty="0" smtClean="0"/>
              <a:t>przebieg, uznawana jest za </a:t>
            </a:r>
            <a:r>
              <a:rPr lang="pl-PL" sz="2400" b="1" dirty="0" smtClean="0"/>
              <a:t>miarę </a:t>
            </a:r>
            <a:r>
              <a:rPr lang="pl-PL" sz="2400" b="1" dirty="0"/>
              <a:t>zyskowności </a:t>
            </a:r>
            <a:r>
              <a:rPr lang="pl-PL" sz="2400" b="1" dirty="0" smtClean="0"/>
              <a:t>inwestycji</a:t>
            </a:r>
            <a:r>
              <a:rPr lang="pl-PL" sz="2400" dirty="0"/>
              <a:t>. </a:t>
            </a:r>
            <a:endParaRPr lang="pl-PL" sz="2400" dirty="0" smtClean="0"/>
          </a:p>
          <a:p>
            <a:pPr marL="45719" indent="0" algn="just">
              <a:buNone/>
            </a:pPr>
            <a:endParaRPr lang="pl-PL" sz="2400" dirty="0"/>
          </a:p>
          <a:p>
            <a:pPr marL="45719" indent="0" algn="just">
              <a:buNone/>
            </a:pPr>
            <a:r>
              <a:rPr lang="pl-PL" sz="2400" dirty="0" smtClean="0"/>
              <a:t>Jest </a:t>
            </a:r>
            <a:r>
              <a:rPr lang="pl-PL" sz="2400" dirty="0"/>
              <a:t>to wskaźnik identyfikujący o </a:t>
            </a:r>
            <a:r>
              <a:rPr lang="pl-PL" sz="2400" dirty="0" smtClean="0"/>
              <a:t>ile procent wzrosła/zmalała </a:t>
            </a:r>
            <a:r>
              <a:rPr lang="pl-PL" sz="2400" dirty="0"/>
              <a:t>wartość inwestycji w danym </a:t>
            </a:r>
            <a:r>
              <a:rPr lang="pl-PL" sz="2400" dirty="0" smtClean="0"/>
              <a:t>okresie.</a:t>
            </a:r>
          </a:p>
        </p:txBody>
      </p:sp>
      <p:sp>
        <p:nvSpPr>
          <p:cNvPr id="5" name="Symbol zastępczy numeru slajdu 4"/>
          <p:cNvSpPr>
            <a:spLocks noGrp="1"/>
          </p:cNvSpPr>
          <p:nvPr>
            <p:ph type="sldNum" sz="quarter" idx="12"/>
          </p:nvPr>
        </p:nvSpPr>
        <p:spPr/>
        <p:txBody>
          <a:bodyPr/>
          <a:lstStyle/>
          <a:p>
            <a:fld id="{F7886C9C-DC18-4195-8FD5-A50AA931D419}" type="slidenum">
              <a:rPr lang="en-US" smtClean="0"/>
              <a:pPr/>
              <a:t>9</a:t>
            </a:fld>
            <a:endParaRPr lang="en-US" dirty="0"/>
          </a:p>
        </p:txBody>
      </p:sp>
      <p:sp>
        <p:nvSpPr>
          <p:cNvPr id="6" name="Tytuł 5"/>
          <p:cNvSpPr>
            <a:spLocks noGrp="1"/>
          </p:cNvSpPr>
          <p:nvPr>
            <p:ph type="title"/>
          </p:nvPr>
        </p:nvSpPr>
        <p:spPr/>
        <p:txBody>
          <a:bodyPr/>
          <a:lstStyle/>
          <a:p>
            <a:pPr marL="45719" indent="0"/>
            <a:r>
              <a:rPr lang="pl-PL"/>
              <a:t>Analiza STÓP ZWROTU</a:t>
            </a:r>
            <a:endParaRPr lang="pl-PL" dirty="0"/>
          </a:p>
        </p:txBody>
      </p:sp>
    </p:spTree>
    <p:extLst>
      <p:ext uri="{BB962C8B-B14F-4D97-AF65-F5344CB8AC3E}">
        <p14:creationId xmlns:p14="http://schemas.microsoft.com/office/powerpoint/2010/main" val="4810507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dirty="0" smtClean="0"/>
              <a:t>Wartość </a:t>
            </a:r>
            <a:r>
              <a:rPr lang="pl-PL" sz="2200" dirty="0"/>
              <a:t>zagrożona (wartość narażona na ryzyko, Value </a:t>
            </a:r>
            <a:r>
              <a:rPr lang="pl-PL" sz="2200" dirty="0" err="1"/>
              <a:t>at</a:t>
            </a:r>
            <a:r>
              <a:rPr lang="pl-PL" sz="2200" dirty="0"/>
              <a:t> </a:t>
            </a:r>
            <a:r>
              <a:rPr lang="pl-PL" sz="2200" dirty="0" err="1" smtClean="0"/>
              <a:t>Risk</a:t>
            </a:r>
            <a:r>
              <a:rPr lang="pl-PL" sz="2200" dirty="0" smtClean="0"/>
              <a:t>) -&gt;</a:t>
            </a:r>
            <a:r>
              <a:rPr lang="pl-PL" sz="2200" b="1" dirty="0" smtClean="0"/>
              <a:t> </a:t>
            </a:r>
            <a:r>
              <a:rPr lang="pl-PL" sz="2200" b="1" dirty="0" err="1" smtClean="0"/>
              <a:t>VaR</a:t>
            </a:r>
            <a:r>
              <a:rPr lang="pl-PL" sz="2200" b="1" dirty="0" smtClean="0"/>
              <a:t> </a:t>
            </a:r>
            <a:r>
              <a:rPr lang="pl-PL" sz="2200" dirty="0"/>
              <a:t>w chwili t jest to taka strata wartości rynkowej portfela, że prawdopodobieństwo </a:t>
            </a:r>
            <a:r>
              <a:rPr lang="pl-PL" sz="2200" dirty="0" smtClean="0"/>
              <a:t>jej osiągnięcia lub </a:t>
            </a:r>
            <a:r>
              <a:rPr lang="pl-PL" sz="2200" dirty="0"/>
              <a:t>przekroczenia w rozpatrywanym okresie (</a:t>
            </a:r>
            <a:r>
              <a:rPr lang="pl-PL" sz="2200" dirty="0" smtClean="0"/>
              <a:t>t) </a:t>
            </a:r>
            <a:r>
              <a:rPr lang="pl-PL" sz="2200" dirty="0"/>
              <a:t>równe jest zadanemu poziomowi </a:t>
            </a:r>
            <a:r>
              <a:rPr lang="pl-PL" sz="2200" dirty="0" smtClean="0"/>
              <a:t>α.</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90</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4173813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dirty="0" smtClean="0"/>
              <a:t>Zatem </a:t>
            </a:r>
            <a:r>
              <a:rPr lang="pl-PL" sz="2200" dirty="0" err="1" smtClean="0"/>
              <a:t>VaR</a:t>
            </a:r>
            <a:r>
              <a:rPr lang="pl-PL" sz="2200" dirty="0" smtClean="0"/>
              <a:t> to metoda </a:t>
            </a:r>
            <a:r>
              <a:rPr lang="pl-PL" sz="2200" dirty="0"/>
              <a:t>pomiaru ryzyka, która umożliwia oszaco­wanie najwyższej oczekiwanej straty przy założonym poziomie ufności w określonym horyzoncie czasowym.</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91</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652" y="3403064"/>
            <a:ext cx="856669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8104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dirty="0" smtClean="0"/>
                  <a:t>Innymi słowy:</a:t>
                </a:r>
              </a:p>
              <a:p>
                <a:pPr marL="45720" indent="0" algn="just">
                  <a:lnSpc>
                    <a:spcPts val="3500"/>
                  </a:lnSpc>
                  <a:spcBef>
                    <a:spcPts val="0"/>
                  </a:spcBef>
                  <a:buNone/>
                </a:pPr>
                <a:r>
                  <a:rPr lang="pl-PL" sz="2200" dirty="0"/>
                  <a:t>Prawdopodobieństwo tego że wartość portfela pod koniec okresu będzie nie mniejsza niż wartość portfela na początku okresu </a:t>
                </a:r>
                <a:r>
                  <a:rPr lang="pl-PL" sz="2200" dirty="0" smtClean="0"/>
                  <a:t>pomniejszona </a:t>
                </a:r>
                <a:r>
                  <a:rPr lang="pl-PL" sz="2200" dirty="0"/>
                  <a:t>o </a:t>
                </a:r>
                <a:r>
                  <a:rPr lang="pl-PL" sz="2200" dirty="0" err="1"/>
                  <a:t>VaR</a:t>
                </a:r>
                <a:r>
                  <a:rPr lang="pl-PL" sz="2200" dirty="0"/>
                  <a:t> jest równa </a:t>
                </a:r>
                <a:r>
                  <a:rPr lang="pl-PL" sz="2200" dirty="0" smtClean="0"/>
                  <a:t>α.</a:t>
                </a:r>
              </a:p>
              <a:p>
                <a:pPr marL="45720" indent="0" algn="just">
                  <a:lnSpc>
                    <a:spcPts val="3500"/>
                  </a:lnSpc>
                  <a:spcBef>
                    <a:spcPts val="0"/>
                  </a:spcBef>
                  <a:buNone/>
                </a:pPr>
                <a:r>
                  <a:rPr lang="pl-PL" sz="2200" dirty="0" smtClean="0"/>
                  <a:t>Formalnie:</a:t>
                </a:r>
              </a:p>
              <a:p>
                <a:pPr marL="45720" indent="0" algn="just">
                  <a:lnSpc>
                    <a:spcPts val="3500"/>
                  </a:lnSpc>
                  <a:spcBef>
                    <a:spcPts val="0"/>
                  </a:spcBef>
                  <a:buNone/>
                </a:pPr>
                <a14:m>
                  <m:oMathPara xmlns:m="http://schemas.openxmlformats.org/officeDocument/2006/math">
                    <m:oMathParaPr>
                      <m:jc m:val="centerGroup"/>
                    </m:oMathParaPr>
                    <m:oMath xmlns:m="http://schemas.openxmlformats.org/officeDocument/2006/math">
                      <m:r>
                        <a:rPr lang="pl-PL" sz="2200" b="0" i="1" smtClean="0">
                          <a:latin typeface="Cambria Math"/>
                        </a:rPr>
                        <m:t>𝑃</m:t>
                      </m:r>
                      <m:d>
                        <m:dPr>
                          <m:ctrlPr>
                            <a:rPr lang="pl-PL" sz="2200" b="0" i="1" smtClean="0">
                              <a:latin typeface="Cambria Math"/>
                            </a:rPr>
                          </m:ctrlPr>
                        </m:dPr>
                        <m:e>
                          <m:r>
                            <a:rPr lang="pl-PL" sz="2200" b="0" i="1" smtClean="0">
                              <a:latin typeface="Cambria Math"/>
                            </a:rPr>
                            <m:t>𝑊</m:t>
                          </m:r>
                          <m:r>
                            <a:rPr lang="pl-PL" sz="2200" b="0" i="1" smtClean="0">
                              <a:latin typeface="Cambria Math"/>
                              <a:ea typeface="Cambria Math"/>
                            </a:rPr>
                            <m:t>≤</m:t>
                          </m:r>
                          <m:sSub>
                            <m:sSubPr>
                              <m:ctrlPr>
                                <a:rPr lang="pl-PL" sz="2200" b="0" i="1" smtClean="0">
                                  <a:latin typeface="Cambria Math"/>
                                  <a:ea typeface="Cambria Math"/>
                                </a:rPr>
                              </m:ctrlPr>
                            </m:sSubPr>
                            <m:e>
                              <m:r>
                                <a:rPr lang="pl-PL" sz="2200" b="0" i="1" smtClean="0">
                                  <a:latin typeface="Cambria Math"/>
                                  <a:ea typeface="Cambria Math"/>
                                </a:rPr>
                                <m:t>𝑊</m:t>
                              </m:r>
                            </m:e>
                            <m:sub>
                              <m:r>
                                <a:rPr lang="pl-PL" sz="2200" b="0" i="1" smtClean="0">
                                  <a:latin typeface="Cambria Math"/>
                                  <a:ea typeface="Cambria Math"/>
                                </a:rPr>
                                <m:t>0</m:t>
                              </m:r>
                            </m:sub>
                          </m:sSub>
                          <m:r>
                            <a:rPr lang="pl-PL" sz="2200" b="0" i="1" smtClean="0">
                              <a:latin typeface="Cambria Math"/>
                              <a:ea typeface="Cambria Math"/>
                            </a:rPr>
                            <m:t>−</m:t>
                          </m:r>
                          <m:r>
                            <a:rPr lang="pl-PL" sz="2200" b="0" i="1" smtClean="0">
                              <a:latin typeface="Cambria Math"/>
                              <a:ea typeface="Cambria Math"/>
                            </a:rPr>
                            <m:t>𝑉𝑎𝑅</m:t>
                          </m:r>
                        </m:e>
                      </m:d>
                      <m:r>
                        <a:rPr lang="pl-PL" sz="2200" b="0" i="1" smtClean="0">
                          <a:latin typeface="Cambria Math"/>
                          <a:ea typeface="Cambria Math"/>
                        </a:rPr>
                        <m:t>=</m:t>
                      </m:r>
                      <m:r>
                        <a:rPr lang="pl-PL" sz="2200" b="0" i="1" smtClean="0">
                          <a:latin typeface="Cambria Math"/>
                          <a:ea typeface="Cambria Math"/>
                        </a:rPr>
                        <m:t>𝛼</m:t>
                      </m:r>
                    </m:oMath>
                  </m:oMathPara>
                </a14:m>
                <a:endParaRPr lang="pl-PL" sz="2200" dirty="0" smtClean="0"/>
              </a:p>
              <a:p>
                <a:pPr marL="45720" indent="0" algn="just">
                  <a:lnSpc>
                    <a:spcPts val="3500"/>
                  </a:lnSpc>
                  <a:spcBef>
                    <a:spcPts val="0"/>
                  </a:spcBef>
                  <a:buNone/>
                </a:pPr>
                <a:r>
                  <a:rPr lang="pl-PL" sz="2200" dirty="0" smtClean="0"/>
                  <a:t>Gdzie</a:t>
                </a:r>
              </a:p>
              <a:p>
                <a:pPr marL="45720" indent="0" algn="just">
                  <a:lnSpc>
                    <a:spcPts val="3500"/>
                  </a:lnSpc>
                  <a:spcBef>
                    <a:spcPts val="0"/>
                  </a:spcBef>
                  <a:buNone/>
                </a:pPr>
                <a14:m>
                  <m:oMath xmlns:m="http://schemas.openxmlformats.org/officeDocument/2006/math">
                    <m:sSub>
                      <m:sSubPr>
                        <m:ctrlPr>
                          <a:rPr lang="pl-PL" sz="2200" i="1">
                            <a:latin typeface="Cambria Math"/>
                            <a:ea typeface="Cambria Math"/>
                          </a:rPr>
                        </m:ctrlPr>
                      </m:sSubPr>
                      <m:e>
                        <m:r>
                          <a:rPr lang="pl-PL" sz="2200" i="1">
                            <a:latin typeface="Cambria Math"/>
                            <a:ea typeface="Cambria Math"/>
                          </a:rPr>
                          <m:t>𝑊</m:t>
                        </m:r>
                      </m:e>
                      <m:sub>
                        <m:r>
                          <a:rPr lang="pl-PL" sz="2200" i="1">
                            <a:latin typeface="Cambria Math"/>
                            <a:ea typeface="Cambria Math"/>
                          </a:rPr>
                          <m:t>0</m:t>
                        </m:r>
                      </m:sub>
                    </m:sSub>
                  </m:oMath>
                </a14:m>
                <a:r>
                  <a:rPr lang="pl-PL" sz="2200" dirty="0" smtClean="0"/>
                  <a:t> - obecna wartość aktywów (portfela)</a:t>
                </a:r>
              </a:p>
              <a:p>
                <a:pPr marL="45720" indent="0" algn="just">
                  <a:lnSpc>
                    <a:spcPts val="3500"/>
                  </a:lnSpc>
                  <a:spcBef>
                    <a:spcPts val="0"/>
                  </a:spcBef>
                  <a:buNone/>
                </a:pPr>
                <a14:m>
                  <m:oMath xmlns:m="http://schemas.openxmlformats.org/officeDocument/2006/math">
                    <m:sSub>
                      <m:sSubPr>
                        <m:ctrlPr>
                          <a:rPr lang="pl-PL" sz="2200" i="1">
                            <a:latin typeface="Cambria Math"/>
                            <a:ea typeface="Cambria Math"/>
                          </a:rPr>
                        </m:ctrlPr>
                      </m:sSubPr>
                      <m:e>
                        <m:r>
                          <a:rPr lang="pl-PL" sz="2200" i="1">
                            <a:latin typeface="Cambria Math"/>
                            <a:ea typeface="Cambria Math"/>
                          </a:rPr>
                          <m:t>𝑊</m:t>
                        </m:r>
                      </m:e>
                      <m:sub/>
                    </m:sSub>
                  </m:oMath>
                </a14:m>
                <a:r>
                  <a:rPr lang="pl-PL" sz="2200" dirty="0" smtClean="0"/>
                  <a:t> - wartość na końcu okresu</a:t>
                </a:r>
              </a:p>
              <a:p>
                <a:pPr marL="45720" indent="0" algn="just">
                  <a:lnSpc>
                    <a:spcPts val="3500"/>
                  </a:lnSpc>
                  <a:spcBef>
                    <a:spcPts val="0"/>
                  </a:spcBef>
                  <a:buNone/>
                </a:pPr>
                <a:endParaRPr lang="pl-PL" sz="22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3"/>
                <a:stretch>
                  <a:fillRect l="-290" r="-942"/>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92</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1199785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dirty="0" smtClean="0"/>
                  <a:t>Z powyższego wzoru wynika, że podstawowym parametrem niezbędnym do wyznaczenia </a:t>
                </a:r>
                <a:r>
                  <a:rPr lang="pl-PL" sz="2200" dirty="0" err="1" smtClean="0"/>
                  <a:t>VaR</a:t>
                </a:r>
                <a:r>
                  <a:rPr lang="pl-PL" sz="2200" dirty="0" smtClean="0"/>
                  <a:t> jest kwantyl rozkładu. W szczególności ponieważ analiza ryzyka prowadzona jest dla stóp zwrotu to przyjmując oznaczenie kwantyla: </a:t>
                </a:r>
                <a14:m>
                  <m:oMath xmlns:m="http://schemas.openxmlformats.org/officeDocument/2006/math">
                    <m:sSub>
                      <m:sSubPr>
                        <m:ctrlPr>
                          <a:rPr lang="pl-PL" sz="2200" i="1" smtClean="0">
                            <a:latin typeface="Cambria Math"/>
                          </a:rPr>
                        </m:ctrlPr>
                      </m:sSubPr>
                      <m:e>
                        <m:r>
                          <a:rPr lang="pl-PL" sz="2200" b="0" i="1" smtClean="0">
                            <a:latin typeface="Cambria Math"/>
                          </a:rPr>
                          <m:t>𝑅</m:t>
                        </m:r>
                      </m:e>
                      <m:sub>
                        <m:r>
                          <a:rPr lang="pl-PL" sz="2200" i="1" smtClean="0">
                            <a:latin typeface="Cambria Math"/>
                            <a:ea typeface="Cambria Math"/>
                          </a:rPr>
                          <m:t>𝛼</m:t>
                        </m:r>
                      </m:sub>
                    </m:sSub>
                  </m:oMath>
                </a14:m>
                <a:r>
                  <a:rPr lang="pl-PL" sz="2200" dirty="0" smtClean="0"/>
                  <a:t> otrzymuje się:</a:t>
                </a:r>
              </a:p>
              <a:p>
                <a:pPr marL="45720" indent="0" algn="ctr">
                  <a:lnSpc>
                    <a:spcPts val="3500"/>
                  </a:lnSpc>
                  <a:spcBef>
                    <a:spcPts val="0"/>
                  </a:spcBef>
                  <a:buNone/>
                </a:pPr>
                <a14:m>
                  <m:oMath xmlns:m="http://schemas.openxmlformats.org/officeDocument/2006/math">
                    <m:r>
                      <a:rPr lang="pl-PL" sz="2200" b="0" i="1" smtClean="0">
                        <a:latin typeface="Cambria Math"/>
                      </a:rPr>
                      <m:t>𝑉𝑎𝑅</m:t>
                    </m:r>
                    <m:r>
                      <a:rPr lang="pl-PL" sz="2200" b="0" i="1" smtClean="0">
                        <a:latin typeface="Cambria Math"/>
                      </a:rPr>
                      <m:t>=−</m:t>
                    </m:r>
                  </m:oMath>
                </a14:m>
                <a:r>
                  <a:rPr lang="pl-PL" sz="2200" dirty="0"/>
                  <a:t> </a:t>
                </a:r>
                <a14:m>
                  <m:oMath xmlns:m="http://schemas.openxmlformats.org/officeDocument/2006/math">
                    <m:sSub>
                      <m:sSubPr>
                        <m:ctrlPr>
                          <a:rPr lang="pl-PL" sz="2200" i="1">
                            <a:latin typeface="Cambria Math"/>
                          </a:rPr>
                        </m:ctrlPr>
                      </m:sSubPr>
                      <m:e>
                        <m:r>
                          <a:rPr lang="pl-PL" sz="2200" i="1">
                            <a:latin typeface="Cambria Math"/>
                          </a:rPr>
                          <m:t>𝑅</m:t>
                        </m:r>
                      </m:e>
                      <m:sub>
                        <m:r>
                          <a:rPr lang="pl-PL" sz="2200" i="1">
                            <a:latin typeface="Cambria Math"/>
                            <a:ea typeface="Cambria Math"/>
                          </a:rPr>
                          <m:t>𝛼</m:t>
                        </m:r>
                      </m:sub>
                    </m:sSub>
                    <m:sSub>
                      <m:sSubPr>
                        <m:ctrlPr>
                          <a:rPr lang="pl-PL" sz="2200" i="1" smtClean="0">
                            <a:latin typeface="Cambria Math"/>
                            <a:ea typeface="Cambria Math"/>
                          </a:rPr>
                        </m:ctrlPr>
                      </m:sSubPr>
                      <m:e>
                        <m:r>
                          <a:rPr lang="pl-PL" sz="2200" b="0" i="1" smtClean="0">
                            <a:latin typeface="Cambria Math"/>
                            <a:ea typeface="Cambria Math"/>
                          </a:rPr>
                          <m:t>𝑊</m:t>
                        </m:r>
                      </m:e>
                      <m:sub>
                        <m:r>
                          <a:rPr lang="pl-PL" sz="2200" b="0" i="1" smtClean="0">
                            <a:latin typeface="Cambria Math"/>
                            <a:ea typeface="Cambria Math"/>
                          </a:rPr>
                          <m:t>0</m:t>
                        </m:r>
                      </m:sub>
                    </m:sSub>
                  </m:oMath>
                </a14:m>
                <a:r>
                  <a:rPr lang="pl-PL" sz="2200" dirty="0"/>
                  <a:t> </a:t>
                </a:r>
                <a:endParaRPr lang="pl-PL" sz="2200" dirty="0" smtClean="0"/>
              </a:p>
              <a:p>
                <a:pPr marL="45720" indent="0" algn="just">
                  <a:lnSpc>
                    <a:spcPts val="3500"/>
                  </a:lnSpc>
                  <a:spcBef>
                    <a:spcPts val="0"/>
                  </a:spcBef>
                  <a:buNone/>
                </a:pPr>
                <a:endParaRPr lang="pl-PL" sz="22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3"/>
                <a:stretch>
                  <a:fillRect l="-290" r="-942"/>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93</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1431868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dirty="0" smtClean="0"/>
              <a:t>Szacowanie </a:t>
            </a:r>
            <a:r>
              <a:rPr lang="pl-PL" sz="2200" dirty="0" err="1" smtClean="0"/>
              <a:t>VaR</a:t>
            </a:r>
            <a:r>
              <a:rPr lang="pl-PL" sz="2200" dirty="0" smtClean="0"/>
              <a:t> jest istotnym problemem praktycznym, który niestety nie doczekał się uniwersalnego rozwiązania. Często stosuje się metody:</a:t>
            </a:r>
          </a:p>
          <a:p>
            <a:pPr marL="502920" indent="-457200" algn="just">
              <a:lnSpc>
                <a:spcPts val="3500"/>
              </a:lnSpc>
              <a:spcBef>
                <a:spcPts val="0"/>
              </a:spcBef>
              <a:buClr>
                <a:schemeClr val="tx1">
                  <a:lumMod val="65000"/>
                  <a:lumOff val="35000"/>
                </a:schemeClr>
              </a:buClr>
              <a:buFont typeface="+mj-lt"/>
              <a:buAutoNum type="arabicPeriod"/>
            </a:pPr>
            <a:r>
              <a:rPr lang="pl-PL" sz="2200" dirty="0" smtClean="0"/>
              <a:t>Podejście wariancji-kowariancji</a:t>
            </a:r>
          </a:p>
          <a:p>
            <a:pPr marL="502920" indent="-457200" algn="just">
              <a:lnSpc>
                <a:spcPts val="3500"/>
              </a:lnSpc>
              <a:spcBef>
                <a:spcPts val="0"/>
              </a:spcBef>
              <a:buClr>
                <a:schemeClr val="tx1">
                  <a:lumMod val="65000"/>
                  <a:lumOff val="35000"/>
                </a:schemeClr>
              </a:buClr>
              <a:buFont typeface="+mj-lt"/>
              <a:buAutoNum type="arabicPeriod"/>
            </a:pPr>
            <a:r>
              <a:rPr lang="pl-PL" sz="2200" dirty="0" smtClean="0"/>
              <a:t>Symulacja historyczna</a:t>
            </a:r>
          </a:p>
          <a:p>
            <a:pPr marL="502920" indent="-457200" algn="just">
              <a:lnSpc>
                <a:spcPts val="3500"/>
              </a:lnSpc>
              <a:spcBef>
                <a:spcPts val="0"/>
              </a:spcBef>
              <a:buClr>
                <a:schemeClr val="tx1">
                  <a:lumMod val="65000"/>
                  <a:lumOff val="35000"/>
                </a:schemeClr>
              </a:buClr>
              <a:buFont typeface="+mj-lt"/>
              <a:buAutoNum type="arabicPeriod"/>
            </a:pPr>
            <a:r>
              <a:rPr lang="pl-PL" sz="2200" dirty="0" smtClean="0"/>
              <a:t>Symulacja MC (Monte Carlo)</a:t>
            </a:r>
          </a:p>
          <a:p>
            <a:pPr marL="502920" indent="-457200" algn="just">
              <a:lnSpc>
                <a:spcPts val="3500"/>
              </a:lnSpc>
              <a:spcBef>
                <a:spcPts val="0"/>
              </a:spcBef>
              <a:buClr>
                <a:schemeClr val="tx1">
                  <a:lumMod val="65000"/>
                  <a:lumOff val="35000"/>
                </a:schemeClr>
              </a:buClr>
              <a:buFont typeface="+mj-lt"/>
              <a:buAutoNum type="arabicPeriod"/>
            </a:pPr>
            <a:endParaRPr lang="pl-PL" sz="2200" dirty="0" smtClean="0"/>
          </a:p>
          <a:p>
            <a:pPr marL="45720" indent="0" algn="just">
              <a:lnSpc>
                <a:spcPts val="3500"/>
              </a:lnSpc>
              <a:spcBef>
                <a:spcPts val="0"/>
              </a:spcBef>
              <a:buNone/>
            </a:pPr>
            <a:endParaRPr lang="pl-PL" sz="2200" dirty="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94</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8290930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dirty="0" smtClean="0"/>
                  <a:t>W podejściu wariancji-kowariancji zakłada się, że kwantyl jest funkcją średniej i  odchylenia:</a:t>
                </a:r>
              </a:p>
              <a:p>
                <a:pPr marL="45720" indent="0" algn="just">
                  <a:lnSpc>
                    <a:spcPts val="3500"/>
                  </a:lnSpc>
                  <a:spcBef>
                    <a:spcPts val="0"/>
                  </a:spcBef>
                  <a:buClr>
                    <a:schemeClr val="tx1">
                      <a:lumMod val="65000"/>
                      <a:lumOff val="35000"/>
                    </a:schemeClr>
                  </a:buClr>
                  <a:buNone/>
                </a:pPr>
                <a14:m>
                  <m:oMathPara xmlns:m="http://schemas.openxmlformats.org/officeDocument/2006/math">
                    <m:oMathParaPr>
                      <m:jc m:val="centerGroup"/>
                    </m:oMathParaPr>
                    <m:oMath xmlns:m="http://schemas.openxmlformats.org/officeDocument/2006/math">
                      <m:sSub>
                        <m:sSubPr>
                          <m:ctrlPr>
                            <a:rPr lang="pl-PL" sz="2200" i="1">
                              <a:latin typeface="Cambria Math"/>
                            </a:rPr>
                          </m:ctrlPr>
                        </m:sSubPr>
                        <m:e>
                          <m:r>
                            <a:rPr lang="pl-PL" sz="2200" i="1">
                              <a:latin typeface="Cambria Math"/>
                            </a:rPr>
                            <m:t>𝑅</m:t>
                          </m:r>
                        </m:e>
                        <m:sub>
                          <m:r>
                            <a:rPr lang="pl-PL" sz="2200" i="1">
                              <a:latin typeface="Cambria Math"/>
                              <a:ea typeface="Cambria Math"/>
                            </a:rPr>
                            <m:t>𝛼</m:t>
                          </m:r>
                        </m:sub>
                      </m:sSub>
                      <m:r>
                        <a:rPr lang="pl-PL" sz="2200" b="0" i="1" smtClean="0">
                          <a:latin typeface="Cambria Math"/>
                          <a:ea typeface="Cambria Math"/>
                        </a:rPr>
                        <m:t>=</m:t>
                      </m:r>
                      <m:r>
                        <a:rPr lang="pl-PL" sz="2200" b="0" i="1" smtClean="0">
                          <a:latin typeface="Cambria Math"/>
                          <a:ea typeface="Cambria Math"/>
                        </a:rPr>
                        <m:t>𝜇</m:t>
                      </m:r>
                      <m:r>
                        <a:rPr lang="pl-PL" sz="2200" b="0" i="1" smtClean="0">
                          <a:latin typeface="Cambria Math"/>
                          <a:ea typeface="Cambria Math"/>
                        </a:rPr>
                        <m:t>−</m:t>
                      </m:r>
                      <m:r>
                        <a:rPr lang="pl-PL" sz="2200" b="0" i="1" smtClean="0">
                          <a:latin typeface="Cambria Math"/>
                          <a:ea typeface="Cambria Math"/>
                        </a:rPr>
                        <m:t>𝑘</m:t>
                      </m:r>
                      <m:r>
                        <a:rPr lang="pl-PL" sz="2200" b="0" i="1" smtClean="0">
                          <a:latin typeface="Cambria Math"/>
                          <a:ea typeface="Cambria Math"/>
                        </a:rPr>
                        <m:t>𝜎</m:t>
                      </m:r>
                    </m:oMath>
                  </m:oMathPara>
                </a14:m>
                <a:endParaRPr lang="pl-PL" sz="2200" dirty="0" smtClean="0"/>
              </a:p>
              <a:p>
                <a:pPr marL="45720" indent="0" algn="just">
                  <a:lnSpc>
                    <a:spcPts val="3500"/>
                  </a:lnSpc>
                  <a:spcBef>
                    <a:spcPts val="0"/>
                  </a:spcBef>
                  <a:buNone/>
                </a:pPr>
                <a:r>
                  <a:rPr lang="pl-PL" sz="2200" dirty="0" smtClean="0"/>
                  <a:t>gdzie </a:t>
                </a:r>
                <a14:m>
                  <m:oMath xmlns:m="http://schemas.openxmlformats.org/officeDocument/2006/math">
                    <m:r>
                      <a:rPr lang="pl-PL" sz="2200" i="1">
                        <a:latin typeface="Cambria Math"/>
                        <a:ea typeface="Cambria Math"/>
                      </a:rPr>
                      <m:t>𝑘</m:t>
                    </m:r>
                  </m:oMath>
                </a14:m>
                <a:r>
                  <a:rPr lang="pl-PL" sz="2200" dirty="0" smtClean="0"/>
                  <a:t> to stała zależna od prawdopodobieństwa np. dla </a:t>
                </a:r>
                <a14:m>
                  <m:oMath xmlns:m="http://schemas.openxmlformats.org/officeDocument/2006/math">
                    <m:r>
                      <a:rPr lang="pl-PL" sz="2200" i="1" smtClean="0">
                        <a:latin typeface="Cambria Math"/>
                        <a:ea typeface="Cambria Math"/>
                      </a:rPr>
                      <m:t>𝛼</m:t>
                    </m:r>
                    <m:r>
                      <a:rPr lang="pl-PL" sz="2200" b="0" i="1" smtClean="0">
                        <a:latin typeface="Cambria Math"/>
                        <a:ea typeface="Cambria Math"/>
                      </a:rPr>
                      <m:t>=0,05 </m:t>
                    </m:r>
                    <m:r>
                      <a:rPr lang="pl-PL" sz="2200" b="0" i="1" smtClean="0">
                        <a:latin typeface="Cambria Math"/>
                        <a:ea typeface="Cambria Math"/>
                      </a:rPr>
                      <m:t>𝑘</m:t>
                    </m:r>
                    <m:r>
                      <a:rPr lang="pl-PL" sz="2200" b="0" i="1" smtClean="0">
                        <a:latin typeface="Cambria Math"/>
                        <a:ea typeface="Cambria Math"/>
                      </a:rPr>
                      <m:t>=1,65</m:t>
                    </m:r>
                    <m:r>
                      <a:rPr lang="pl-PL" sz="2200" b="0" i="0" smtClean="0">
                        <a:latin typeface="Cambria Math"/>
                        <a:ea typeface="Cambria Math"/>
                      </a:rPr>
                      <m:t>.</m:t>
                    </m:r>
                  </m:oMath>
                </a14:m>
                <a:endParaRPr lang="pl-PL" sz="2200" b="0" dirty="0" smtClean="0">
                  <a:ea typeface="Cambria Math"/>
                </a:endParaRPr>
              </a:p>
              <a:p>
                <a:pPr marL="45720" indent="0" algn="just">
                  <a:lnSpc>
                    <a:spcPts val="3500"/>
                  </a:lnSpc>
                  <a:spcBef>
                    <a:spcPts val="0"/>
                  </a:spcBef>
                  <a:buNone/>
                </a:pPr>
                <a:r>
                  <a:rPr lang="pl-PL" sz="2200" dirty="0" smtClean="0"/>
                  <a:t>Wówczas: </a:t>
                </a:r>
              </a:p>
              <a:p>
                <a:pPr marL="45720" indent="0" algn="ctr">
                  <a:lnSpc>
                    <a:spcPts val="3500"/>
                  </a:lnSpc>
                  <a:spcBef>
                    <a:spcPts val="0"/>
                  </a:spcBef>
                  <a:buNone/>
                </a:pPr>
                <a14:m>
                  <m:oMath xmlns:m="http://schemas.openxmlformats.org/officeDocument/2006/math">
                    <m:r>
                      <a:rPr lang="pl-PL" sz="2200" i="1">
                        <a:latin typeface="Cambria Math"/>
                      </a:rPr>
                      <m:t>𝑉𝑎𝑅</m:t>
                    </m:r>
                    <m:r>
                      <a:rPr lang="pl-PL" sz="2200" i="1">
                        <a:latin typeface="Cambria Math"/>
                      </a:rPr>
                      <m:t>=−</m:t>
                    </m:r>
                  </m:oMath>
                </a14:m>
                <a:r>
                  <a:rPr lang="pl-PL" sz="2200" dirty="0"/>
                  <a:t> </a:t>
                </a:r>
                <a14:m>
                  <m:oMath xmlns:m="http://schemas.openxmlformats.org/officeDocument/2006/math">
                    <m:r>
                      <a:rPr lang="pl-PL" sz="2200" b="0" i="1" smtClean="0">
                        <a:latin typeface="Cambria Math"/>
                      </a:rPr>
                      <m:t>(</m:t>
                    </m:r>
                    <m:r>
                      <a:rPr lang="pl-PL" sz="2200" i="1">
                        <a:latin typeface="Cambria Math"/>
                        <a:ea typeface="Cambria Math"/>
                      </a:rPr>
                      <m:t>𝜇</m:t>
                    </m:r>
                    <m:r>
                      <a:rPr lang="pl-PL" sz="2200" i="1">
                        <a:latin typeface="Cambria Math"/>
                        <a:ea typeface="Cambria Math"/>
                      </a:rPr>
                      <m:t>−</m:t>
                    </m:r>
                    <m:r>
                      <a:rPr lang="pl-PL" sz="2200" i="1">
                        <a:latin typeface="Cambria Math"/>
                        <a:ea typeface="Cambria Math"/>
                      </a:rPr>
                      <m:t>𝑘</m:t>
                    </m:r>
                    <m:r>
                      <a:rPr lang="pl-PL" sz="2200" i="1">
                        <a:latin typeface="Cambria Math"/>
                        <a:ea typeface="Cambria Math"/>
                      </a:rPr>
                      <m:t>𝜎</m:t>
                    </m:r>
                    <m:r>
                      <a:rPr lang="pl-PL" sz="2200" b="0" i="0" smtClean="0">
                        <a:latin typeface="Cambria Math"/>
                        <a:ea typeface="Cambria Math"/>
                      </a:rPr>
                      <m:t>)</m:t>
                    </m:r>
                    <m:sSub>
                      <m:sSubPr>
                        <m:ctrlPr>
                          <a:rPr lang="pl-PL" sz="2200" i="1">
                            <a:latin typeface="Cambria Math"/>
                            <a:ea typeface="Cambria Math"/>
                          </a:rPr>
                        </m:ctrlPr>
                      </m:sSubPr>
                      <m:e>
                        <m:r>
                          <a:rPr lang="pl-PL" sz="2200" i="1">
                            <a:latin typeface="Cambria Math"/>
                            <a:ea typeface="Cambria Math"/>
                          </a:rPr>
                          <m:t>𝑊</m:t>
                        </m:r>
                      </m:e>
                      <m:sub>
                        <m:r>
                          <a:rPr lang="pl-PL" sz="2200" i="1">
                            <a:latin typeface="Cambria Math"/>
                            <a:ea typeface="Cambria Math"/>
                          </a:rPr>
                          <m:t>0</m:t>
                        </m:r>
                      </m:sub>
                    </m:sSub>
                  </m:oMath>
                </a14:m>
                <a:endParaRPr lang="pl-PL" sz="2200" dirty="0" smtClean="0"/>
              </a:p>
              <a:p>
                <a:pPr marL="45720" indent="0" algn="ctr">
                  <a:lnSpc>
                    <a:spcPts val="3500"/>
                  </a:lnSpc>
                  <a:spcBef>
                    <a:spcPts val="0"/>
                  </a:spcBef>
                  <a:buNone/>
                </a:pPr>
                <a:endParaRPr lang="pl-PL" sz="2200" dirty="0"/>
              </a:p>
              <a:p>
                <a:pPr marL="45720" indent="0" algn="ctr">
                  <a:lnSpc>
                    <a:spcPts val="3500"/>
                  </a:lnSpc>
                  <a:spcBef>
                    <a:spcPts val="0"/>
                  </a:spcBef>
                  <a:buNone/>
                </a:pPr>
                <a:endParaRPr lang="pl-PL" sz="22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3"/>
                <a:stretch>
                  <a:fillRect l="-290" r="-942"/>
                </a:stretch>
              </a:blipFill>
            </p:spPr>
            <p:txBody>
              <a:bodyPr/>
              <a:lstStyle/>
              <a:p>
                <a:r>
                  <a:rPr lang="pl-PL">
                    <a:noFill/>
                  </a:rPr>
                  <a:t> </a:t>
                </a:r>
              </a:p>
            </p:txBody>
          </p:sp>
        </mc:Fallback>
      </mc:AlternateContent>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95</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35021051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marL="45720" indent="0" algn="just">
              <a:lnSpc>
                <a:spcPts val="3500"/>
              </a:lnSpc>
              <a:spcBef>
                <a:spcPts val="0"/>
              </a:spcBef>
              <a:buNone/>
            </a:pPr>
            <a:r>
              <a:rPr lang="pl-PL" sz="2200" dirty="0" smtClean="0"/>
              <a:t>Symulacja historyczna oznacza, że na podstawie zebranych danych należy określić rozkład stóp zwrotu i z rozkładu </a:t>
            </a:r>
            <a:r>
              <a:rPr lang="pl-PL" sz="2200" smtClean="0"/>
              <a:t>wyznaczyć odpowiedni </a:t>
            </a:r>
            <a:r>
              <a:rPr lang="pl-PL" sz="2200" dirty="0" err="1" smtClean="0"/>
              <a:t>percentyl</a:t>
            </a:r>
            <a:r>
              <a:rPr lang="pl-PL" sz="2200" dirty="0" smtClean="0"/>
              <a:t>.</a:t>
            </a:r>
          </a:p>
          <a:p>
            <a:pPr marL="45720" indent="0" algn="ctr">
              <a:lnSpc>
                <a:spcPts val="3500"/>
              </a:lnSpc>
              <a:spcBef>
                <a:spcPts val="0"/>
              </a:spcBef>
              <a:buNone/>
            </a:pPr>
            <a:endParaRPr lang="pl-PL" sz="2200" dirty="0"/>
          </a:p>
          <a:p>
            <a:pPr marL="45720" indent="0" algn="ctr">
              <a:lnSpc>
                <a:spcPts val="3500"/>
              </a:lnSpc>
              <a:spcBef>
                <a:spcPts val="0"/>
              </a:spcBef>
              <a:buNone/>
            </a:pPr>
            <a:endParaRPr lang="pl-PL" sz="2200" dirty="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96</a:t>
            </a:fld>
            <a:endParaRPr lang="en-US"/>
          </a:p>
        </p:txBody>
      </p:sp>
      <p:sp>
        <p:nvSpPr>
          <p:cNvPr id="5" name="Tytuł 4"/>
          <p:cNvSpPr>
            <a:spLocks noGrp="1"/>
          </p:cNvSpPr>
          <p:nvPr>
            <p:ph type="title"/>
          </p:nvPr>
        </p:nvSpPr>
        <p:spPr/>
        <p:txBody>
          <a:bodyPr/>
          <a:lstStyle/>
          <a:p>
            <a:r>
              <a:rPr lang="pl-PL" dirty="0" smtClean="0"/>
              <a:t>alternatywne </a:t>
            </a:r>
            <a:r>
              <a:rPr lang="pl-PL" dirty="0"/>
              <a:t>WZGLĘDNE MIARY RYZYKA</a:t>
            </a:r>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5779763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normAutofit/>
          </a:bodyPr>
          <a:lstStyle/>
          <a:p>
            <a:r>
              <a:rPr lang="pl-PL" sz="5400" dirty="0" smtClean="0">
                <a:sym typeface="Wingdings" panose="05000000000000000000" pitchFamily="2" charset="2"/>
              </a:rPr>
              <a:t></a:t>
            </a:r>
            <a:endParaRPr lang="pl-PL" sz="5400" dirty="0"/>
          </a:p>
        </p:txBody>
      </p:sp>
      <p:sp>
        <p:nvSpPr>
          <p:cNvPr id="4" name="Symbol zastępczy numeru slajdu 3"/>
          <p:cNvSpPr>
            <a:spLocks noGrp="1"/>
          </p:cNvSpPr>
          <p:nvPr>
            <p:ph type="sldNum" sz="quarter" idx="11"/>
          </p:nvPr>
        </p:nvSpPr>
        <p:spPr/>
        <p:txBody>
          <a:bodyPr/>
          <a:lstStyle/>
          <a:p>
            <a:pPr algn="r"/>
            <a:fld id="{F7886C9C-DC18-4195-8FD5-A50AA931D419}" type="slidenum">
              <a:rPr lang="en-US" smtClean="0"/>
              <a:pPr algn="r"/>
              <a:t>97</a:t>
            </a:fld>
            <a:endParaRPr lang="en-US" dirty="0"/>
          </a:p>
        </p:txBody>
      </p:sp>
      <p:sp>
        <p:nvSpPr>
          <p:cNvPr id="6" name="Tytuł 5"/>
          <p:cNvSpPr>
            <a:spLocks noGrp="1"/>
          </p:cNvSpPr>
          <p:nvPr>
            <p:ph type="title"/>
          </p:nvPr>
        </p:nvSpPr>
        <p:spPr/>
        <p:txBody>
          <a:bodyPr/>
          <a:lstStyle/>
          <a:p>
            <a:r>
              <a:rPr lang="pl-PL" dirty="0" smtClean="0"/>
              <a:t>DZIĘKUJĘ ZA UWAGĘ </a:t>
            </a:r>
            <a:endParaRPr lang="pl-PL" dirty="0"/>
          </a:p>
        </p:txBody>
      </p:sp>
    </p:spTree>
    <p:extLst>
      <p:ext uri="{BB962C8B-B14F-4D97-AF65-F5344CB8AC3E}">
        <p14:creationId xmlns:p14="http://schemas.microsoft.com/office/powerpoint/2010/main" val="8393162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Niestandardowy 7">
      <a:dk1>
        <a:sysClr val="windowText" lastClr="000000"/>
      </a:dk1>
      <a:lt1>
        <a:sysClr val="window" lastClr="FFFFFF"/>
      </a:lt1>
      <a:dk2>
        <a:srgbClr val="4E5B6F"/>
      </a:dk2>
      <a:lt2>
        <a:srgbClr val="F2F2F2"/>
      </a:lt2>
      <a:accent1>
        <a:srgbClr val="9DADBE"/>
      </a:accent1>
      <a:accent2>
        <a:srgbClr val="003E75"/>
      </a:accent2>
      <a:accent3>
        <a:srgbClr val="C7D0E9"/>
      </a:accent3>
      <a:accent4>
        <a:srgbClr val="0081A5"/>
      </a:accent4>
      <a:accent5>
        <a:srgbClr val="C7D0E9"/>
      </a:accent5>
      <a:accent6>
        <a:srgbClr val="138677"/>
      </a:accent6>
      <a:hlink>
        <a:srgbClr val="B06602"/>
      </a:hlink>
      <a:folHlink>
        <a:srgbClr val="5F7791"/>
      </a:folHlink>
    </a:clrScheme>
    <a:fontScheme name="Pakiet Office">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7345</TotalTime>
  <Words>4339</Words>
  <Application>Microsoft Office PowerPoint</Application>
  <PresentationFormat>Niestandardowy</PresentationFormat>
  <Paragraphs>619</Paragraphs>
  <Slides>97</Slides>
  <Notes>37</Notes>
  <HiddenSlides>6</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97</vt:i4>
      </vt:variant>
    </vt:vector>
  </HeadingPairs>
  <TitlesOfParts>
    <vt:vector size="99" baseType="lpstr">
      <vt:lpstr>Siatka</vt:lpstr>
      <vt:lpstr>Równanie</vt:lpstr>
      <vt:lpstr>RYZYKO I EFEKTYWNOŚĆ na GPW</vt:lpstr>
      <vt:lpstr>Prezentacja programu PowerPoint</vt:lpstr>
      <vt:lpstr>ANALIZA EFEKTYWNOŚCI I RYZYKA</vt:lpstr>
      <vt:lpstr>Analiza efektywności</vt:lpstr>
      <vt:lpstr>Analiza efektywności</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Prezentacja programu PowerPoint</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Analiza STÓP ZWROTU</vt:lpstr>
      <vt:lpstr>RYZYKO I EFEKTYWNOŚĆ na GPW</vt:lpstr>
      <vt:lpstr>Bezwzględne MIARY RYZYKA</vt:lpstr>
      <vt:lpstr>Bezwzględne MIARY RYZYKA</vt:lpstr>
      <vt:lpstr>Bezwzględne MIARY RYZYKA</vt:lpstr>
      <vt:lpstr>KLASYCZNE WZGLĘDNE MIARY RYZYKA</vt:lpstr>
      <vt:lpstr>KLASYCZNE WZGLĘDNE MIARY RYZYKA</vt:lpstr>
      <vt:lpstr>KLASYCZNE WZGLĘDNE MIARY RYZYKA</vt:lpstr>
      <vt:lpstr>KLASYCZNE WZGLĘDNE MIARY RYZYKA</vt:lpstr>
      <vt:lpstr>RYZYKO</vt:lpstr>
      <vt:lpstr>KLASYCZNE WZGLĘDNE MIARY RYZYKA</vt:lpstr>
      <vt:lpstr>KLASYCZNE WZGLĘDNE MIARY RYZYKA</vt:lpstr>
      <vt:lpstr>OZNACZENIA</vt:lpstr>
      <vt:lpstr>KLASYCZNE WZGLĘDNE MIARY RYZYKA</vt:lpstr>
      <vt:lpstr>KLASYCZNE WZGLĘDNE MIARY RYZYKA</vt:lpstr>
      <vt:lpstr>KLASYCZNE WZGLĘDNE MIARY RYZYKA</vt:lpstr>
      <vt:lpstr>KLASYCZNE WZGLĘDNE MIARY RYZYKA</vt:lpstr>
      <vt:lpstr>RYZYKO I EFEKTYWNOŚĆ na GPW</vt:lpstr>
      <vt:lpstr>KLASYCZNE WZGLĘDNE MIARY RYZYKA</vt:lpstr>
      <vt:lpstr>KLASYCZNE WZGLĘDNE MIARY RYZYKA</vt:lpstr>
      <vt:lpstr>KLASYCZNE WZGLĘDNE MIARY RYZYKA</vt:lpstr>
      <vt:lpstr>KLASYCZNE WZGLĘDNE MIARY RYZYKA</vt:lpstr>
      <vt:lpstr>KLASYCZNE WZGLĘDNE MIARY RYZYKA</vt:lpstr>
      <vt:lpstr>KLASYCZNE WZGLĘDNE MIARY RYZYKA</vt:lpstr>
      <vt:lpstr>KLASYCZNE WZGLĘDNE MIARY RYZYKA</vt:lpstr>
      <vt:lpstr>KLASYCZNE WZGLĘDNE MIARY RYZYKA</vt:lpstr>
      <vt:lpstr>KLASYCZNE WZGLĘDNE MIARY RYZYKA</vt:lpstr>
      <vt:lpstr>Założenia mnk – Założenie 5</vt:lpstr>
      <vt:lpstr>Założenia mnk – Założenie 5</vt:lpstr>
      <vt:lpstr>Założenia mnk – Założenie 6</vt:lpstr>
      <vt:lpstr>Założenia mnk – Założenie 6</vt:lpstr>
      <vt:lpstr>Założenia mnk – Założenie 6</vt:lpstr>
      <vt:lpstr>Założenia mnk – Założenie 5</vt:lpstr>
      <vt:lpstr>alternatywne WZGLĘDNE MIARY RYZYKA</vt:lpstr>
      <vt:lpstr>alternatywne WZGLĘDNE MIARY RYZYKA</vt:lpstr>
      <vt:lpstr>RYZYKO I EFEKTYWNOŚĆ na GPW</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KLASYCZNE WZGLĘDNE MIARY RYZYKA</vt:lpstr>
      <vt:lpstr>KLASYCZNE WZGLĘDNE MIARY RYZYKA</vt:lpstr>
      <vt:lpstr>KLASYCZNE WZGLĘDNE MIARY RYZYKA</vt:lpstr>
      <vt:lpstr>KLASYCZNE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alternatywne WZGLĘDNE MIARY RYZYKA</vt:lpstr>
      <vt:lpstr>DZIĘKUJĘ ZA UWAGĘ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Statystyka w administracji</dc:title>
  <dc:creator>Monika Mościbrodzka</dc:creator>
  <cp:lastModifiedBy>M&amp;R</cp:lastModifiedBy>
  <cp:revision>120</cp:revision>
  <dcterms:created xsi:type="dcterms:W3CDTF">2017-10-02T10:23:54Z</dcterms:created>
  <dcterms:modified xsi:type="dcterms:W3CDTF">2019-10-24T07:54:12Z</dcterms:modified>
</cp:coreProperties>
</file>