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>
        <p:scale>
          <a:sx n="76" d="100"/>
          <a:sy n="76" d="100"/>
        </p:scale>
        <p:origin x="-120" y="-6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2EBE-2B9D-4B2E-BBDB-982CD1AE42B3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57D5-1566-40FE-8F63-BEE156DEB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62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2EBE-2B9D-4B2E-BBDB-982CD1AE42B3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57D5-1566-40FE-8F63-BEE156DEB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80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2EBE-2B9D-4B2E-BBDB-982CD1AE42B3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57D5-1566-40FE-8F63-BEE156DEB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429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2EBE-2B9D-4B2E-BBDB-982CD1AE42B3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57D5-1566-40FE-8F63-BEE156DEB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89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2EBE-2B9D-4B2E-BBDB-982CD1AE42B3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57D5-1566-40FE-8F63-BEE156DEB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831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2EBE-2B9D-4B2E-BBDB-982CD1AE42B3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57D5-1566-40FE-8F63-BEE156DEB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5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2EBE-2B9D-4B2E-BBDB-982CD1AE42B3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57D5-1566-40FE-8F63-BEE156DEB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3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2EBE-2B9D-4B2E-BBDB-982CD1AE42B3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57D5-1566-40FE-8F63-BEE156DEB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1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2EBE-2B9D-4B2E-BBDB-982CD1AE42B3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57D5-1566-40FE-8F63-BEE156DEB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47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2EBE-2B9D-4B2E-BBDB-982CD1AE42B3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57D5-1566-40FE-8F63-BEE156DEB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33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2EBE-2B9D-4B2E-BBDB-982CD1AE42B3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57D5-1566-40FE-8F63-BEE156DEB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6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D2EBE-2B9D-4B2E-BBDB-982CD1AE42B3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057D5-1566-40FE-8F63-BEE156DEB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32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193471" y="1710191"/>
            <a:ext cx="9144000" cy="2387600"/>
          </a:xfrm>
        </p:spPr>
        <p:txBody>
          <a:bodyPr/>
          <a:lstStyle/>
          <a:p>
            <a:r>
              <a:rPr lang="pl-PL" dirty="0"/>
              <a:t>Rola państwa w gospodarce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421086" y="5959929"/>
            <a:ext cx="6569528" cy="815748"/>
          </a:xfrm>
        </p:spPr>
        <p:txBody>
          <a:bodyPr/>
          <a:lstStyle/>
          <a:p>
            <a:r>
              <a:rPr lang="pl-PL" dirty="0"/>
              <a:t>mgr Małgorzata Januszewska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090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7043" y="903968"/>
            <a:ext cx="10515600" cy="1325563"/>
          </a:xfrm>
        </p:spPr>
        <p:txBody>
          <a:bodyPr/>
          <a:lstStyle/>
          <a:p>
            <a:r>
              <a:rPr lang="pl-PL" dirty="0"/>
              <a:t>Funkcja alokacyjna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7043" y="2103211"/>
            <a:ext cx="10515600" cy="4351338"/>
          </a:xfrm>
        </p:spPr>
        <p:txBody>
          <a:bodyPr/>
          <a:lstStyle/>
          <a:p>
            <a:r>
              <a:rPr lang="pl-PL" dirty="0"/>
              <a:t>podejmowanie działań, sprzyjających optymalnej alokacji zasobów gospodarczych. </a:t>
            </a:r>
          </a:p>
          <a:p>
            <a:pPr marL="0" indent="0">
              <a:buNone/>
            </a:pPr>
            <a:r>
              <a:rPr lang="pl-PL" dirty="0"/>
              <a:t>Obejmuje działania, których celem jest stymulowanie rozwoju gospodarczego przez:</a:t>
            </a:r>
          </a:p>
          <a:p>
            <a:pPr>
              <a:buFontTx/>
              <a:buChar char="-"/>
            </a:pPr>
            <a:r>
              <a:rPr lang="pl-PL" dirty="0"/>
              <a:t>rozbudowę infrastruktury ekonomicznej i społecznej, </a:t>
            </a:r>
          </a:p>
          <a:p>
            <a:pPr>
              <a:buFontTx/>
              <a:buChar char="-"/>
            </a:pPr>
            <a:r>
              <a:rPr lang="pl-PL" dirty="0"/>
              <a:t>politykę strukturalną </a:t>
            </a:r>
          </a:p>
          <a:p>
            <a:pPr>
              <a:buFontTx/>
              <a:buChar char="-"/>
            </a:pPr>
            <a:r>
              <a:rPr lang="pl-PL" dirty="0"/>
              <a:t>politykę prewencyjną w zakresie ochrony środowiska.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61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7043" y="903968"/>
            <a:ext cx="10515600" cy="1325563"/>
          </a:xfrm>
        </p:spPr>
        <p:txBody>
          <a:bodyPr/>
          <a:lstStyle/>
          <a:p>
            <a:r>
              <a:rPr lang="pl-PL" dirty="0"/>
              <a:t>Funkcja </a:t>
            </a:r>
            <a:r>
              <a:rPr lang="pl-PL" dirty="0" smtClean="0"/>
              <a:t>stabilizacyjna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7043" y="210321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obejmuje najważniejsze cele makroekonomiczne państwa.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Jej zadania polegają na:</a:t>
            </a:r>
          </a:p>
          <a:p>
            <a:pPr>
              <a:buFontTx/>
              <a:buChar char="-"/>
            </a:pPr>
            <a:r>
              <a:rPr lang="pl-PL" dirty="0"/>
              <a:t>podejmowaniu działań ograniczających lub eliminujących inflację</a:t>
            </a:r>
          </a:p>
          <a:p>
            <a:pPr>
              <a:buFontTx/>
              <a:buChar char="-"/>
            </a:pPr>
            <a:r>
              <a:rPr lang="pl-PL" dirty="0"/>
              <a:t>ograniczaniu bezrobocia</a:t>
            </a:r>
          </a:p>
          <a:p>
            <a:pPr>
              <a:buFontTx/>
              <a:buChar char="-"/>
            </a:pPr>
            <a:r>
              <a:rPr lang="pl-PL" dirty="0"/>
              <a:t>osiąganiu i utrzymywaniu w dłuższym okresie wysokiego tempa wzrostu gospodarczego, </a:t>
            </a:r>
          </a:p>
          <a:p>
            <a:pPr>
              <a:buFontTx/>
              <a:buChar char="-"/>
            </a:pPr>
            <a:r>
              <a:rPr lang="pl-PL" dirty="0"/>
              <a:t>zmniejszaniu amplitudy wahań koniunkturalnych.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59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7043" y="903968"/>
            <a:ext cx="10515600" cy="1325563"/>
          </a:xfrm>
        </p:spPr>
        <p:txBody>
          <a:bodyPr/>
          <a:lstStyle/>
          <a:p>
            <a:r>
              <a:rPr lang="pl-PL"/>
              <a:t>Funkcja </a:t>
            </a:r>
            <a:r>
              <a:rPr lang="pl-PL" smtClean="0"/>
              <a:t>redystrybucyjna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7043" y="2103211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obejmuje działania w sferze zabezpieczenia społecznego oraz inne mające na celu zmniejszenie nierówności wynikających z działania czynników rynkowych w zakresie majątkowym i dochodowym.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Podstawowymi narzędziami za pomocą których państwo dokonuje redystrybucji dochodu narodowego są: </a:t>
            </a:r>
          </a:p>
          <a:p>
            <a:pPr marL="0" lvl="0" indent="0" algn="just">
              <a:buNone/>
            </a:pPr>
            <a:r>
              <a:rPr lang="pl-PL" dirty="0"/>
              <a:t>-         system podatkowy </a:t>
            </a:r>
          </a:p>
          <a:p>
            <a:pPr marL="0" lvl="0" indent="0" algn="just">
              <a:buNone/>
            </a:pPr>
            <a:r>
              <a:rPr lang="pl-PL" dirty="0"/>
              <a:t>-         wydatki z budżetu </a:t>
            </a:r>
          </a:p>
          <a:p>
            <a:pPr marL="0" lvl="0" indent="0" algn="just">
              <a:buNone/>
            </a:pPr>
            <a:r>
              <a:rPr lang="pl-PL" dirty="0"/>
              <a:t>-         składki na ubezpieczenia społeczne</a:t>
            </a:r>
          </a:p>
          <a:p>
            <a:pPr marL="0" lvl="0" indent="0" algn="just">
              <a:buNone/>
            </a:pPr>
            <a:r>
              <a:rPr lang="pl-PL" dirty="0"/>
              <a:t>-         oddziaływanie na system cen, opłat</a:t>
            </a:r>
          </a:p>
        </p:txBody>
      </p:sp>
    </p:spTree>
    <p:extLst>
      <p:ext uri="{BB962C8B-B14F-4D97-AF65-F5344CB8AC3E}">
        <p14:creationId xmlns:p14="http://schemas.microsoft.com/office/powerpoint/2010/main" val="677812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93371" y="1038905"/>
            <a:ext cx="10515600" cy="1325563"/>
          </a:xfrm>
        </p:spPr>
        <p:txBody>
          <a:bodyPr/>
          <a:lstStyle/>
          <a:p>
            <a:r>
              <a:rPr lang="pl-PL" dirty="0"/>
              <a:t>Prywatyzacja zadań publicznych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93371" y="2364468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/>
              <a:t>Zadanie publiczne - obowiązek podjęcia aktywnej działalności przez organ administracji publicznej, któremu zadanie zostało prawnie powierzone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363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75014" y="1515382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/>
              <a:t>„Podstawowym kryterium dla uznania danych zadań za zadania publiczne jest okoliczność, że państwo lub samorząd terytorialny ponoszą w świetle prawa odpowiedzialność za ich realizację. Natomiast nie jest, ogólnie rzecz biorąc, konieczne, aby samo wykonywanie zdań  odbywało się w ramach struktur organizacyjnych administracji publicznej, czy nawet szerzej: w ramach struktur organizacyjnych państwa lub samorządu terytorialnego”</a:t>
            </a:r>
          </a:p>
          <a:p>
            <a:endParaRPr lang="pl-PL" dirty="0"/>
          </a:p>
          <a:p>
            <a:pPr marL="0" indent="0" algn="r">
              <a:buNone/>
            </a:pPr>
            <a:r>
              <a:rPr lang="pl-PL" dirty="0"/>
              <a:t>S. Biernat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973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8686" y="1181099"/>
            <a:ext cx="10515600" cy="1325563"/>
          </a:xfrm>
        </p:spPr>
        <p:txBody>
          <a:bodyPr/>
          <a:lstStyle/>
          <a:p>
            <a:r>
              <a:rPr lang="pl-PL" altLang="pl-PL" dirty="0"/>
              <a:t>Prywatyzacja zadania publicznego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58686" y="2506662"/>
            <a:ext cx="10515600" cy="4351338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pl-PL" altLang="pl-PL" sz="2600" dirty="0"/>
              <a:t>zadanie publiczne zostaje przekazane w całości do wykonania podmiotowi prywatnemu i to on ponosi odpowiedzialność, za jego wykonanie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454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93372" y="1108301"/>
            <a:ext cx="10515600" cy="1325563"/>
          </a:xfrm>
        </p:spPr>
        <p:txBody>
          <a:bodyPr/>
          <a:lstStyle/>
          <a:p>
            <a:r>
              <a:rPr lang="pl-PL" dirty="0"/>
              <a:t>Prywatyzacja w rozumieniu ekonomicznym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93372" y="243386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Można wyodrębnić dwa rozumienia prywatyzacji:</a:t>
            </a:r>
          </a:p>
          <a:p>
            <a:r>
              <a:rPr lang="pl-PL" i="1" dirty="0"/>
              <a:t>sensu stricto</a:t>
            </a:r>
            <a:r>
              <a:rPr lang="pl-PL" dirty="0"/>
              <a:t>, czyli sprzedanie co najmniej większości wartości (co oznacza głównie połowę akcji spółki plus jedna) jednemu lub większej liczbie prywatnych właścicieli,</a:t>
            </a:r>
          </a:p>
          <a:p>
            <a:r>
              <a:rPr lang="pl-PL" i="1" dirty="0"/>
              <a:t>sensu largo</a:t>
            </a:r>
            <a:r>
              <a:rPr lang="pl-PL" dirty="0"/>
              <a:t> stosowanie różnych, nawet alternatywnych środków, w celu zmiany zależności między jednostkami państwowymi a prywatnymi, na korzyść tych prywatnych i zwiększenie roli rynku i konkurencji (chodzi bardziej o kontrolowanie działalności gospodarczej, niż o formalną własność). Do metod prywatyzacji sensu largo zalicza się: denacjonalizację, deregulację i franszyzę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485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93372" y="1038905"/>
            <a:ext cx="10515600" cy="1325563"/>
          </a:xfrm>
        </p:spPr>
        <p:txBody>
          <a:bodyPr/>
          <a:lstStyle/>
          <a:p>
            <a:r>
              <a:rPr lang="pl-PL" dirty="0"/>
              <a:t>Prywatyzacja zadań publicznych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93372" y="2364468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/>
              <a:t>S. Biernat ujmuje ją jako wszelkie przejawy odstępowania od wykonywania zadań przez podmioty administracji publicznej, działające w formach prawa publicznego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6766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09700" y="141741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Odpowiedzialność państwa za wykonanie zadań pozostaje aktualna także w przypadkach upoważnienia do wykonania tych zadań przez podmioty niepubliczne, natomiast zmieniają się wówczas zakresy i formy tej odpowiedzialności.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6913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6029" y="238079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Wystarczy, jeżeli państwo odpowiada za to, że pewne zadania będą wykonywane prawidłowo przez podmioty niepubliczne i prawa obywateli nie doznają przez to uszczerbku. W tym celu organom państwowym lub samorządu terytorialnego przysługują kompetencje nadzorcze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752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6029" y="1162843"/>
            <a:ext cx="10515600" cy="1325563"/>
          </a:xfrm>
        </p:spPr>
        <p:txBody>
          <a:bodyPr/>
          <a:lstStyle/>
          <a:p>
            <a:r>
              <a:rPr lang="pl-PL" dirty="0"/>
              <a:t>Niedoskonałości rynku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6028" y="2488405"/>
            <a:ext cx="10515601" cy="4255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sytuacja, w której mechanizm rynkowy nie prowadzi do efektywnej (w sensie </a:t>
            </a:r>
            <a:r>
              <a:rPr lang="pl-PL" dirty="0" err="1"/>
              <a:t>Pareta</a:t>
            </a:r>
            <a:r>
              <a:rPr lang="pl-PL" dirty="0"/>
              <a:t>) alokacji zasobów. Nieefektywność ta jest wykorzystywana jako argument na rzecz interwencji państwa na rynku.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84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6029" y="1108301"/>
            <a:ext cx="10515600" cy="1325563"/>
          </a:xfrm>
        </p:spPr>
        <p:txBody>
          <a:bodyPr/>
          <a:lstStyle/>
          <a:p>
            <a:r>
              <a:rPr lang="pl-PL" dirty="0"/>
              <a:t>Źródła zawodności: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6029" y="2433864"/>
            <a:ext cx="10515600" cy="4351338"/>
          </a:xfrm>
        </p:spPr>
        <p:txBody>
          <a:bodyPr/>
          <a:lstStyle/>
          <a:p>
            <a:r>
              <a:rPr lang="pl-PL" dirty="0"/>
              <a:t>zawodność konkurencji,</a:t>
            </a:r>
          </a:p>
          <a:p>
            <a:r>
              <a:rPr lang="pl-PL" dirty="0"/>
              <a:t>istnienie dóbr publicznych,</a:t>
            </a:r>
          </a:p>
          <a:p>
            <a:r>
              <a:rPr lang="pl-PL" dirty="0"/>
              <a:t>istnienie efektów zewnętrznych,</a:t>
            </a:r>
          </a:p>
          <a:p>
            <a:r>
              <a:rPr lang="pl-PL" dirty="0"/>
              <a:t>brak lub niekompletność rynków,</a:t>
            </a:r>
          </a:p>
          <a:p>
            <a:r>
              <a:rPr lang="pl-PL" dirty="0"/>
              <a:t>niepełna informacja rynkowa (asymetria informacji).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603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6029" y="1075644"/>
            <a:ext cx="10515600" cy="1325563"/>
          </a:xfrm>
        </p:spPr>
        <p:txBody>
          <a:bodyPr/>
          <a:lstStyle/>
          <a:p>
            <a:r>
              <a:rPr lang="pl-PL" dirty="0"/>
              <a:t>Niedoskonałości państwa: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6029" y="240120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kategoria oceny skuteczności działania państwa – zaczęto rozważać je kiedy zaobserwowano niskiej efektywności działań państwa w sytuacji bliskiej pełnego zatrudnienia.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Niesprawność państwa przejawia się w tych samych sferach co niedoskonałość rynku, tj. w sferze alokacji, stabilizacji i podziału.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720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93372" y="1050925"/>
            <a:ext cx="10515600" cy="1325563"/>
          </a:xfrm>
        </p:spPr>
        <p:txBody>
          <a:bodyPr/>
          <a:lstStyle/>
          <a:p>
            <a:r>
              <a:rPr lang="pl-PL" dirty="0"/>
              <a:t>Niesprawności państwa w sferze alokacji: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93372" y="2506662"/>
            <a:ext cx="10515600" cy="4351338"/>
          </a:xfrm>
        </p:spPr>
        <p:txBody>
          <a:bodyPr>
            <a:normAutofit/>
          </a:bodyPr>
          <a:lstStyle/>
          <a:p>
            <a:r>
              <a:rPr lang="pl-PL" dirty="0">
                <a:effectLst/>
              </a:rPr>
              <a:t>miękkie finansowanie przedsiębiorstw</a:t>
            </a:r>
          </a:p>
          <a:p>
            <a:r>
              <a:rPr lang="pl-PL" dirty="0">
                <a:effectLst/>
              </a:rPr>
              <a:t>stosowanie personalnych (a nie kompetencyjnych) kryteriów w obsadzie i ocenie kadry kierowniczej przedsiębiorstw publicznych. </a:t>
            </a:r>
          </a:p>
          <a:p>
            <a:r>
              <a:rPr lang="pl-PL" dirty="0">
                <a:effectLst/>
              </a:rPr>
              <a:t>ekonomiczna zawodność państwa - realizuje ono interesy urzędników państwowych zamiast interesu publicznego</a:t>
            </a:r>
          </a:p>
        </p:txBody>
      </p:sp>
    </p:spTree>
    <p:extLst>
      <p:ext uri="{BB962C8B-B14F-4D97-AF65-F5344CB8AC3E}">
        <p14:creationId xmlns:p14="http://schemas.microsoft.com/office/powerpoint/2010/main" val="1013278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93371" y="1050925"/>
            <a:ext cx="10515600" cy="1325563"/>
          </a:xfrm>
        </p:spPr>
        <p:txBody>
          <a:bodyPr/>
          <a:lstStyle/>
          <a:p>
            <a:r>
              <a:rPr lang="pl-PL" dirty="0"/>
              <a:t>Niesprawności państwa w sferze stabilizacji: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93371" y="250666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>
                <a:effectLst/>
              </a:rPr>
              <a:t>Niemożność stabilizowania gospodarki z powodu mechanizmów:</a:t>
            </a:r>
          </a:p>
          <a:p>
            <a:r>
              <a:rPr lang="pl-PL" dirty="0">
                <a:effectLst/>
              </a:rPr>
              <a:t>opóźnienia w mechanizmie monetarnym;</a:t>
            </a:r>
          </a:p>
          <a:p>
            <a:r>
              <a:rPr lang="pl-PL" dirty="0">
                <a:effectLst/>
              </a:rPr>
              <a:t>efektu wypychania;</a:t>
            </a:r>
          </a:p>
          <a:p>
            <a:r>
              <a:rPr lang="pl-PL" dirty="0">
                <a:effectLst/>
              </a:rPr>
              <a:t>politycznego cyklu koniunkturalnego;</a:t>
            </a:r>
          </a:p>
          <a:p>
            <a:r>
              <a:rPr lang="pl-PL" dirty="0">
                <a:effectLst/>
              </a:rPr>
              <a:t>oczekiwań inflacyjnych;</a:t>
            </a:r>
          </a:p>
          <a:p>
            <a:r>
              <a:rPr lang="pl-PL" dirty="0">
                <a:effectLst/>
              </a:rPr>
              <a:t>realnego cyklu koniunkturalnego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004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93372" y="1034596"/>
            <a:ext cx="10515600" cy="1325563"/>
          </a:xfrm>
        </p:spPr>
        <p:txBody>
          <a:bodyPr/>
          <a:lstStyle/>
          <a:p>
            <a:r>
              <a:rPr lang="pl-PL" dirty="0"/>
              <a:t>Niesprawności państwa w sferze podziału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93372" y="2360159"/>
            <a:ext cx="10515600" cy="4351338"/>
          </a:xfrm>
        </p:spPr>
        <p:txBody>
          <a:bodyPr/>
          <a:lstStyle/>
          <a:p>
            <a:r>
              <a:rPr lang="pl-PL" dirty="0">
                <a:effectLst/>
              </a:rPr>
              <a:t>nieskuteczność w ograniczaniu rozpiętości dochodów</a:t>
            </a:r>
          </a:p>
          <a:p>
            <a:r>
              <a:rPr lang="pl-PL" dirty="0">
                <a:effectLst/>
              </a:rPr>
              <a:t>nieskuteczność w ograniczaniu sfer ubóstwa</a:t>
            </a:r>
          </a:p>
          <a:p>
            <a:r>
              <a:rPr lang="pl-PL" dirty="0" err="1">
                <a:effectLst/>
              </a:rPr>
              <a:t>antyprzedsiębiorczy</a:t>
            </a:r>
            <a:r>
              <a:rPr lang="pl-PL" dirty="0">
                <a:effectLst/>
              </a:rPr>
              <a:t>, </a:t>
            </a:r>
            <a:r>
              <a:rPr lang="pl-PL" dirty="0" err="1">
                <a:effectLst/>
              </a:rPr>
              <a:t>antymotywacyjny</a:t>
            </a:r>
            <a:r>
              <a:rPr lang="pl-PL" dirty="0">
                <a:effectLst/>
              </a:rPr>
              <a:t> i antyinflacyjny charakter programów opieki społecznej.</a:t>
            </a:r>
          </a:p>
        </p:txBody>
      </p:sp>
    </p:spTree>
    <p:extLst>
      <p:ext uri="{BB962C8B-B14F-4D97-AF65-F5344CB8AC3E}">
        <p14:creationId xmlns:p14="http://schemas.microsoft.com/office/powerpoint/2010/main" val="657684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7043" y="1018268"/>
            <a:ext cx="10515600" cy="1325563"/>
          </a:xfrm>
        </p:spPr>
        <p:txBody>
          <a:bodyPr/>
          <a:lstStyle/>
          <a:p>
            <a:r>
              <a:rPr lang="pl-PL" dirty="0"/>
              <a:t>Ekonomiczne funkcje państwa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7043" y="250666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Podstawowym celem polityki państwa jest zwiększenie efektywności ekonomicznej systemu rynkowego, obniżanego przez okresowe recesje, jak również przez inne przyczyny np. niesprawne działanie rynków w wyniku istnienia monopolu oraz istnienia w coraz większym zakresie zewnętrznych społecznie korzyści i kosztów.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080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7042" y="1181099"/>
            <a:ext cx="10515600" cy="1325563"/>
          </a:xfrm>
        </p:spPr>
        <p:txBody>
          <a:bodyPr/>
          <a:lstStyle/>
          <a:p>
            <a:r>
              <a:rPr lang="pl-PL" dirty="0"/>
              <a:t>Ekonomiczne funkcje państwa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7042" y="250666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Rozróżniamy trzy podstawowe funkcje w gospodarce:</a:t>
            </a:r>
            <a:br>
              <a:rPr lang="pl-PL" dirty="0"/>
            </a:br>
            <a:r>
              <a:rPr lang="pl-PL" b="1" dirty="0"/>
              <a:t>- funkcja alokacyjna</a:t>
            </a:r>
            <a:br>
              <a:rPr lang="pl-PL" b="1" dirty="0"/>
            </a:br>
            <a:r>
              <a:rPr lang="pl-PL" b="1" dirty="0"/>
              <a:t>- funkcja redystrybucyjna</a:t>
            </a:r>
            <a:br>
              <a:rPr lang="pl-PL" b="1" dirty="0"/>
            </a:br>
            <a:r>
              <a:rPr lang="pl-PL" b="1" dirty="0"/>
              <a:t>- funkcja stabilizacyjna</a:t>
            </a:r>
            <a:endParaRPr lang="pl-P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95208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651</Words>
  <Application>Microsoft Office PowerPoint</Application>
  <PresentationFormat>Niestandardowy</PresentationFormat>
  <Paragraphs>70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Motyw pakietu Office</vt:lpstr>
      <vt:lpstr>Rola państwa w gospodarce</vt:lpstr>
      <vt:lpstr>Niedoskonałości rynku</vt:lpstr>
      <vt:lpstr>Źródła zawodności:</vt:lpstr>
      <vt:lpstr>Niedoskonałości państwa:</vt:lpstr>
      <vt:lpstr>Niesprawności państwa w sferze alokacji:</vt:lpstr>
      <vt:lpstr>Niesprawności państwa w sferze stabilizacji:</vt:lpstr>
      <vt:lpstr>Niesprawności państwa w sferze podziału</vt:lpstr>
      <vt:lpstr>Ekonomiczne funkcje państwa</vt:lpstr>
      <vt:lpstr>Ekonomiczne funkcje państwa</vt:lpstr>
      <vt:lpstr>Funkcja alokacyjna</vt:lpstr>
      <vt:lpstr>Funkcja stabilizacyjna</vt:lpstr>
      <vt:lpstr>Funkcja redystrybucyjna</vt:lpstr>
      <vt:lpstr>Prywatyzacja zadań publicznych</vt:lpstr>
      <vt:lpstr>Prezentacja programu PowerPoint</vt:lpstr>
      <vt:lpstr>Prywatyzacja zadania publicznego</vt:lpstr>
      <vt:lpstr>Prywatyzacja w rozumieniu ekonomicznym</vt:lpstr>
      <vt:lpstr>Prywatyzacja zadań publicznych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Rola państwa w gospodarce</dc:title>
  <dc:creator>Goś</dc:creator>
  <cp:lastModifiedBy>Januszewska Małgorzata</cp:lastModifiedBy>
  <cp:revision>9</cp:revision>
  <dcterms:created xsi:type="dcterms:W3CDTF">2016-11-19T13:48:26Z</dcterms:created>
  <dcterms:modified xsi:type="dcterms:W3CDTF">2016-12-10T08:30:18Z</dcterms:modified>
</cp:coreProperties>
</file>