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311" r:id="rId2"/>
    <p:sldId id="259" r:id="rId3"/>
    <p:sldId id="309" r:id="rId4"/>
    <p:sldId id="275" r:id="rId5"/>
    <p:sldId id="276" r:id="rId6"/>
    <p:sldId id="293" r:id="rId7"/>
    <p:sldId id="272" r:id="rId8"/>
    <p:sldId id="273" r:id="rId9"/>
    <p:sldId id="267" r:id="rId10"/>
    <p:sldId id="268" r:id="rId11"/>
    <p:sldId id="289" r:id="rId12"/>
    <p:sldId id="310" r:id="rId13"/>
    <p:sldId id="290" r:id="rId14"/>
    <p:sldId id="291" r:id="rId15"/>
    <p:sldId id="301" r:id="rId16"/>
    <p:sldId id="269" r:id="rId17"/>
    <p:sldId id="292" r:id="rId18"/>
    <p:sldId id="304" r:id="rId19"/>
    <p:sldId id="305" r:id="rId20"/>
    <p:sldId id="306" r:id="rId21"/>
    <p:sldId id="307" r:id="rId22"/>
    <p:sldId id="295" r:id="rId23"/>
    <p:sldId id="296" r:id="rId24"/>
    <p:sldId id="297" r:id="rId25"/>
    <p:sldId id="298" r:id="rId26"/>
    <p:sldId id="299" r:id="rId27"/>
    <p:sldId id="300" r:id="rId28"/>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a:srgbClr val="990033"/>
    <a:srgbClr val="003300"/>
    <a:srgbClr val="339933"/>
    <a:srgbClr val="CC0000"/>
    <a:srgbClr val="CC0099"/>
    <a:srgbClr val="130991"/>
    <a:srgbClr val="3C7459"/>
    <a:srgbClr val="000B5C"/>
    <a:srgbClr val="000E7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78" autoAdjust="0"/>
    <p:restoredTop sz="94660"/>
  </p:normalViewPr>
  <p:slideViewPr>
    <p:cSldViewPr snapToGrid="0">
      <p:cViewPr varScale="1">
        <p:scale>
          <a:sx n="86" d="100"/>
          <a:sy n="86" d="100"/>
        </p:scale>
        <p:origin x="523"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0BAE30-86E1-4B31-BCB7-219D2D54FBDA}" type="datetimeFigureOut">
              <a:rPr lang="pl-PL" smtClean="0"/>
              <a:t>25.04.2024</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DBDB91-AE4E-4C9C-B7E5-E324818C67B7}" type="slidenum">
              <a:rPr lang="pl-PL" smtClean="0"/>
              <a:t>‹#›</a:t>
            </a:fld>
            <a:endParaRPr lang="pl-PL"/>
          </a:p>
        </p:txBody>
      </p:sp>
    </p:spTree>
    <p:extLst>
      <p:ext uri="{BB962C8B-B14F-4D97-AF65-F5344CB8AC3E}">
        <p14:creationId xmlns:p14="http://schemas.microsoft.com/office/powerpoint/2010/main" val="1153881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B2093C-98F9-4B60-905D-85B7973989C3}"/>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FDE65BA8-3D2D-4A3D-AC43-2C1E101DD3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1D63EEEA-259D-4D27-91FD-9177C2DA1D31}"/>
              </a:ext>
            </a:extLst>
          </p:cNvPr>
          <p:cNvSpPr>
            <a:spLocks noGrp="1"/>
          </p:cNvSpPr>
          <p:nvPr>
            <p:ph type="dt" sz="half" idx="10"/>
          </p:nvPr>
        </p:nvSpPr>
        <p:spPr/>
        <p:txBody>
          <a:bodyPr/>
          <a:lstStyle/>
          <a:p>
            <a:fld id="{23620F8F-B4A0-4A51-8110-6E0F621F62B6}" type="datetimeFigureOut">
              <a:rPr lang="pl-PL" smtClean="0"/>
              <a:t>25.04.2024</a:t>
            </a:fld>
            <a:endParaRPr lang="pl-PL"/>
          </a:p>
        </p:txBody>
      </p:sp>
      <p:sp>
        <p:nvSpPr>
          <p:cNvPr id="5" name="Symbol zastępczy stopki 4">
            <a:extLst>
              <a:ext uri="{FF2B5EF4-FFF2-40B4-BE49-F238E27FC236}">
                <a16:creationId xmlns:a16="http://schemas.microsoft.com/office/drawing/2014/main" id="{DB1B7714-A168-4D80-A1BF-91D733636D8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2D8C673-30A3-4FCC-8443-03C62FC094D6}"/>
              </a:ext>
            </a:extLst>
          </p:cNvPr>
          <p:cNvSpPr>
            <a:spLocks noGrp="1"/>
          </p:cNvSpPr>
          <p:nvPr>
            <p:ph type="sldNum" sz="quarter" idx="12"/>
          </p:nvPr>
        </p:nvSpPr>
        <p:spPr/>
        <p:txBody>
          <a:bodyPr/>
          <a:lstStyle/>
          <a:p>
            <a:fld id="{BC5A46D9-89B2-4BBC-B02C-F01445798940}" type="slidenum">
              <a:rPr lang="pl-PL" smtClean="0"/>
              <a:t>‹#›</a:t>
            </a:fld>
            <a:endParaRPr lang="pl-PL"/>
          </a:p>
        </p:txBody>
      </p:sp>
    </p:spTree>
    <p:extLst>
      <p:ext uri="{BB962C8B-B14F-4D97-AF65-F5344CB8AC3E}">
        <p14:creationId xmlns:p14="http://schemas.microsoft.com/office/powerpoint/2010/main" val="1124797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0178A0-7155-4FF0-8903-1A0659D9B5F3}"/>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56BEF712-9457-48EC-9934-AB89E766E930}"/>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14DECBF7-F6B8-4B82-94F7-09ADE9369633}"/>
              </a:ext>
            </a:extLst>
          </p:cNvPr>
          <p:cNvSpPr>
            <a:spLocks noGrp="1"/>
          </p:cNvSpPr>
          <p:nvPr>
            <p:ph type="dt" sz="half" idx="10"/>
          </p:nvPr>
        </p:nvSpPr>
        <p:spPr/>
        <p:txBody>
          <a:bodyPr/>
          <a:lstStyle/>
          <a:p>
            <a:fld id="{23620F8F-B4A0-4A51-8110-6E0F621F62B6}" type="datetimeFigureOut">
              <a:rPr lang="pl-PL" smtClean="0"/>
              <a:t>25.04.2024</a:t>
            </a:fld>
            <a:endParaRPr lang="pl-PL"/>
          </a:p>
        </p:txBody>
      </p:sp>
      <p:sp>
        <p:nvSpPr>
          <p:cNvPr id="5" name="Symbol zastępczy stopki 4">
            <a:extLst>
              <a:ext uri="{FF2B5EF4-FFF2-40B4-BE49-F238E27FC236}">
                <a16:creationId xmlns:a16="http://schemas.microsoft.com/office/drawing/2014/main" id="{5B6E57B5-1540-40AD-9A4D-81F45E62D30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2C8F8DE1-C292-416E-A3FC-3D582E866873}"/>
              </a:ext>
            </a:extLst>
          </p:cNvPr>
          <p:cNvSpPr>
            <a:spLocks noGrp="1"/>
          </p:cNvSpPr>
          <p:nvPr>
            <p:ph type="sldNum" sz="quarter" idx="12"/>
          </p:nvPr>
        </p:nvSpPr>
        <p:spPr/>
        <p:txBody>
          <a:bodyPr/>
          <a:lstStyle/>
          <a:p>
            <a:fld id="{BC5A46D9-89B2-4BBC-B02C-F01445798940}" type="slidenum">
              <a:rPr lang="pl-PL" smtClean="0"/>
              <a:t>‹#›</a:t>
            </a:fld>
            <a:endParaRPr lang="pl-PL"/>
          </a:p>
        </p:txBody>
      </p:sp>
    </p:spTree>
    <p:extLst>
      <p:ext uri="{BB962C8B-B14F-4D97-AF65-F5344CB8AC3E}">
        <p14:creationId xmlns:p14="http://schemas.microsoft.com/office/powerpoint/2010/main" val="3110575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5A826DF6-F731-4A19-AD37-E13D8508BD6C}"/>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97B41C59-9322-4543-A1C1-76CFFA3C3AA9}"/>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88B1376-313E-4757-9E52-59B47F262F68}"/>
              </a:ext>
            </a:extLst>
          </p:cNvPr>
          <p:cNvSpPr>
            <a:spLocks noGrp="1"/>
          </p:cNvSpPr>
          <p:nvPr>
            <p:ph type="dt" sz="half" idx="10"/>
          </p:nvPr>
        </p:nvSpPr>
        <p:spPr/>
        <p:txBody>
          <a:bodyPr/>
          <a:lstStyle/>
          <a:p>
            <a:fld id="{23620F8F-B4A0-4A51-8110-6E0F621F62B6}" type="datetimeFigureOut">
              <a:rPr lang="pl-PL" smtClean="0"/>
              <a:t>25.04.2024</a:t>
            </a:fld>
            <a:endParaRPr lang="pl-PL"/>
          </a:p>
        </p:txBody>
      </p:sp>
      <p:sp>
        <p:nvSpPr>
          <p:cNvPr id="5" name="Symbol zastępczy stopki 4">
            <a:extLst>
              <a:ext uri="{FF2B5EF4-FFF2-40B4-BE49-F238E27FC236}">
                <a16:creationId xmlns:a16="http://schemas.microsoft.com/office/drawing/2014/main" id="{6E302201-4FAA-4BAC-8D89-C96C0F87481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E378D8F0-A106-41AB-A1BC-2F81AA7AA498}"/>
              </a:ext>
            </a:extLst>
          </p:cNvPr>
          <p:cNvSpPr>
            <a:spLocks noGrp="1"/>
          </p:cNvSpPr>
          <p:nvPr>
            <p:ph type="sldNum" sz="quarter" idx="12"/>
          </p:nvPr>
        </p:nvSpPr>
        <p:spPr/>
        <p:txBody>
          <a:bodyPr/>
          <a:lstStyle/>
          <a:p>
            <a:fld id="{BC5A46D9-89B2-4BBC-B02C-F01445798940}" type="slidenum">
              <a:rPr lang="pl-PL" smtClean="0"/>
              <a:t>‹#›</a:t>
            </a:fld>
            <a:endParaRPr lang="pl-PL"/>
          </a:p>
        </p:txBody>
      </p:sp>
    </p:spTree>
    <p:extLst>
      <p:ext uri="{BB962C8B-B14F-4D97-AF65-F5344CB8AC3E}">
        <p14:creationId xmlns:p14="http://schemas.microsoft.com/office/powerpoint/2010/main" val="1498812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FFB642-6D28-4CA7-833C-0D0909501B98}"/>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9703B320-39F4-43C3-9F53-ECB5E788C13F}"/>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75F30C5-4147-4641-967C-0E47DFD0A299}"/>
              </a:ext>
            </a:extLst>
          </p:cNvPr>
          <p:cNvSpPr>
            <a:spLocks noGrp="1"/>
          </p:cNvSpPr>
          <p:nvPr>
            <p:ph type="dt" sz="half" idx="10"/>
          </p:nvPr>
        </p:nvSpPr>
        <p:spPr/>
        <p:txBody>
          <a:bodyPr/>
          <a:lstStyle/>
          <a:p>
            <a:fld id="{23620F8F-B4A0-4A51-8110-6E0F621F62B6}" type="datetimeFigureOut">
              <a:rPr lang="pl-PL" smtClean="0"/>
              <a:t>25.04.2024</a:t>
            </a:fld>
            <a:endParaRPr lang="pl-PL"/>
          </a:p>
        </p:txBody>
      </p:sp>
      <p:sp>
        <p:nvSpPr>
          <p:cNvPr id="5" name="Symbol zastępczy stopki 4">
            <a:extLst>
              <a:ext uri="{FF2B5EF4-FFF2-40B4-BE49-F238E27FC236}">
                <a16:creationId xmlns:a16="http://schemas.microsoft.com/office/drawing/2014/main" id="{E7A5F4D4-EEEA-4CA9-8FCE-15A81CF6BA36}"/>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D86E3C09-652A-4137-848A-9064068B1070}"/>
              </a:ext>
            </a:extLst>
          </p:cNvPr>
          <p:cNvSpPr>
            <a:spLocks noGrp="1"/>
          </p:cNvSpPr>
          <p:nvPr>
            <p:ph type="sldNum" sz="quarter" idx="12"/>
          </p:nvPr>
        </p:nvSpPr>
        <p:spPr/>
        <p:txBody>
          <a:bodyPr/>
          <a:lstStyle/>
          <a:p>
            <a:fld id="{BC5A46D9-89B2-4BBC-B02C-F01445798940}" type="slidenum">
              <a:rPr lang="pl-PL" smtClean="0"/>
              <a:t>‹#›</a:t>
            </a:fld>
            <a:endParaRPr lang="pl-PL"/>
          </a:p>
        </p:txBody>
      </p:sp>
    </p:spTree>
    <p:extLst>
      <p:ext uri="{BB962C8B-B14F-4D97-AF65-F5344CB8AC3E}">
        <p14:creationId xmlns:p14="http://schemas.microsoft.com/office/powerpoint/2010/main" val="3804032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B83632F-4D86-40C0-9FC7-836CB27DAB70}"/>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39E4B2ED-CB3A-4A67-A9B9-8161C80714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B307B870-AE2A-4694-A021-43FCFCFAB31D}"/>
              </a:ext>
            </a:extLst>
          </p:cNvPr>
          <p:cNvSpPr>
            <a:spLocks noGrp="1"/>
          </p:cNvSpPr>
          <p:nvPr>
            <p:ph type="dt" sz="half" idx="10"/>
          </p:nvPr>
        </p:nvSpPr>
        <p:spPr/>
        <p:txBody>
          <a:bodyPr/>
          <a:lstStyle/>
          <a:p>
            <a:fld id="{23620F8F-B4A0-4A51-8110-6E0F621F62B6}" type="datetimeFigureOut">
              <a:rPr lang="pl-PL" smtClean="0"/>
              <a:t>25.04.2024</a:t>
            </a:fld>
            <a:endParaRPr lang="pl-PL"/>
          </a:p>
        </p:txBody>
      </p:sp>
      <p:sp>
        <p:nvSpPr>
          <p:cNvPr id="5" name="Symbol zastępczy stopki 4">
            <a:extLst>
              <a:ext uri="{FF2B5EF4-FFF2-40B4-BE49-F238E27FC236}">
                <a16:creationId xmlns:a16="http://schemas.microsoft.com/office/drawing/2014/main" id="{F96F838A-77BC-4A10-8597-34E8168CE739}"/>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E89E637-617F-4171-9506-61B6FB5DD3F1}"/>
              </a:ext>
            </a:extLst>
          </p:cNvPr>
          <p:cNvSpPr>
            <a:spLocks noGrp="1"/>
          </p:cNvSpPr>
          <p:nvPr>
            <p:ph type="sldNum" sz="quarter" idx="12"/>
          </p:nvPr>
        </p:nvSpPr>
        <p:spPr/>
        <p:txBody>
          <a:bodyPr/>
          <a:lstStyle/>
          <a:p>
            <a:fld id="{BC5A46D9-89B2-4BBC-B02C-F01445798940}" type="slidenum">
              <a:rPr lang="pl-PL" smtClean="0"/>
              <a:t>‹#›</a:t>
            </a:fld>
            <a:endParaRPr lang="pl-PL"/>
          </a:p>
        </p:txBody>
      </p:sp>
    </p:spTree>
    <p:extLst>
      <p:ext uri="{BB962C8B-B14F-4D97-AF65-F5344CB8AC3E}">
        <p14:creationId xmlns:p14="http://schemas.microsoft.com/office/powerpoint/2010/main" val="2069641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7A90592-28D8-48B9-B39A-626EEA3D899F}"/>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9165EA52-DB13-4457-BBC3-678B02E03C93}"/>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BB57ED45-CF61-4077-99F5-E3026E7E5E24}"/>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892DCCAE-E9EE-4E49-AD82-1D819BB69319}"/>
              </a:ext>
            </a:extLst>
          </p:cNvPr>
          <p:cNvSpPr>
            <a:spLocks noGrp="1"/>
          </p:cNvSpPr>
          <p:nvPr>
            <p:ph type="dt" sz="half" idx="10"/>
          </p:nvPr>
        </p:nvSpPr>
        <p:spPr/>
        <p:txBody>
          <a:bodyPr/>
          <a:lstStyle/>
          <a:p>
            <a:fld id="{23620F8F-B4A0-4A51-8110-6E0F621F62B6}" type="datetimeFigureOut">
              <a:rPr lang="pl-PL" smtClean="0"/>
              <a:t>25.04.2024</a:t>
            </a:fld>
            <a:endParaRPr lang="pl-PL"/>
          </a:p>
        </p:txBody>
      </p:sp>
      <p:sp>
        <p:nvSpPr>
          <p:cNvPr id="6" name="Symbol zastępczy stopki 5">
            <a:extLst>
              <a:ext uri="{FF2B5EF4-FFF2-40B4-BE49-F238E27FC236}">
                <a16:creationId xmlns:a16="http://schemas.microsoft.com/office/drawing/2014/main" id="{FA4F1D8E-1C4C-449A-BB42-06B9DED62B03}"/>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7DFC7091-EAE3-41B4-A902-74B5248AEF31}"/>
              </a:ext>
            </a:extLst>
          </p:cNvPr>
          <p:cNvSpPr>
            <a:spLocks noGrp="1"/>
          </p:cNvSpPr>
          <p:nvPr>
            <p:ph type="sldNum" sz="quarter" idx="12"/>
          </p:nvPr>
        </p:nvSpPr>
        <p:spPr/>
        <p:txBody>
          <a:bodyPr/>
          <a:lstStyle/>
          <a:p>
            <a:fld id="{BC5A46D9-89B2-4BBC-B02C-F01445798940}" type="slidenum">
              <a:rPr lang="pl-PL" smtClean="0"/>
              <a:t>‹#›</a:t>
            </a:fld>
            <a:endParaRPr lang="pl-PL"/>
          </a:p>
        </p:txBody>
      </p:sp>
    </p:spTree>
    <p:extLst>
      <p:ext uri="{BB962C8B-B14F-4D97-AF65-F5344CB8AC3E}">
        <p14:creationId xmlns:p14="http://schemas.microsoft.com/office/powerpoint/2010/main" val="3187604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A4296F-A79D-4ECB-8B9F-CB51EF50CD0C}"/>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05CB84B4-F676-42E9-8B02-914F9B1022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3FB2DC49-D95D-4E06-96D8-A12FB01D6776}"/>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961DAA74-1A10-4F86-A789-42CFAE05D0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96765568-1AC3-4770-BD9C-FB11F5ED0F70}"/>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C620A63B-5AF0-4EA9-B332-40863495505F}"/>
              </a:ext>
            </a:extLst>
          </p:cNvPr>
          <p:cNvSpPr>
            <a:spLocks noGrp="1"/>
          </p:cNvSpPr>
          <p:nvPr>
            <p:ph type="dt" sz="half" idx="10"/>
          </p:nvPr>
        </p:nvSpPr>
        <p:spPr/>
        <p:txBody>
          <a:bodyPr/>
          <a:lstStyle/>
          <a:p>
            <a:fld id="{23620F8F-B4A0-4A51-8110-6E0F621F62B6}" type="datetimeFigureOut">
              <a:rPr lang="pl-PL" smtClean="0"/>
              <a:t>25.04.2024</a:t>
            </a:fld>
            <a:endParaRPr lang="pl-PL"/>
          </a:p>
        </p:txBody>
      </p:sp>
      <p:sp>
        <p:nvSpPr>
          <p:cNvPr id="8" name="Symbol zastępczy stopki 7">
            <a:extLst>
              <a:ext uri="{FF2B5EF4-FFF2-40B4-BE49-F238E27FC236}">
                <a16:creationId xmlns:a16="http://schemas.microsoft.com/office/drawing/2014/main" id="{D31CCC17-EED5-4612-9164-13A6AE94EDB3}"/>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FF734775-35FE-405E-BED7-19342D561813}"/>
              </a:ext>
            </a:extLst>
          </p:cNvPr>
          <p:cNvSpPr>
            <a:spLocks noGrp="1"/>
          </p:cNvSpPr>
          <p:nvPr>
            <p:ph type="sldNum" sz="quarter" idx="12"/>
          </p:nvPr>
        </p:nvSpPr>
        <p:spPr/>
        <p:txBody>
          <a:bodyPr/>
          <a:lstStyle/>
          <a:p>
            <a:fld id="{BC5A46D9-89B2-4BBC-B02C-F01445798940}" type="slidenum">
              <a:rPr lang="pl-PL" smtClean="0"/>
              <a:t>‹#›</a:t>
            </a:fld>
            <a:endParaRPr lang="pl-PL"/>
          </a:p>
        </p:txBody>
      </p:sp>
    </p:spTree>
    <p:extLst>
      <p:ext uri="{BB962C8B-B14F-4D97-AF65-F5344CB8AC3E}">
        <p14:creationId xmlns:p14="http://schemas.microsoft.com/office/powerpoint/2010/main" val="4066317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DB5F7D-6FAA-41DB-80BE-804153CB389F}"/>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CBC4C8FF-4550-4ACA-B385-3B53C2AC9BDD}"/>
              </a:ext>
            </a:extLst>
          </p:cNvPr>
          <p:cNvSpPr>
            <a:spLocks noGrp="1"/>
          </p:cNvSpPr>
          <p:nvPr>
            <p:ph type="dt" sz="half" idx="10"/>
          </p:nvPr>
        </p:nvSpPr>
        <p:spPr/>
        <p:txBody>
          <a:bodyPr/>
          <a:lstStyle/>
          <a:p>
            <a:fld id="{23620F8F-B4A0-4A51-8110-6E0F621F62B6}" type="datetimeFigureOut">
              <a:rPr lang="pl-PL" smtClean="0"/>
              <a:t>25.04.2024</a:t>
            </a:fld>
            <a:endParaRPr lang="pl-PL"/>
          </a:p>
        </p:txBody>
      </p:sp>
      <p:sp>
        <p:nvSpPr>
          <p:cNvPr id="4" name="Symbol zastępczy stopki 3">
            <a:extLst>
              <a:ext uri="{FF2B5EF4-FFF2-40B4-BE49-F238E27FC236}">
                <a16:creationId xmlns:a16="http://schemas.microsoft.com/office/drawing/2014/main" id="{B80C3FE9-1F78-4113-8253-A24A8D13DC36}"/>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B85D3988-5FF6-4A40-85C9-984C500C070D}"/>
              </a:ext>
            </a:extLst>
          </p:cNvPr>
          <p:cNvSpPr>
            <a:spLocks noGrp="1"/>
          </p:cNvSpPr>
          <p:nvPr>
            <p:ph type="sldNum" sz="quarter" idx="12"/>
          </p:nvPr>
        </p:nvSpPr>
        <p:spPr/>
        <p:txBody>
          <a:bodyPr/>
          <a:lstStyle/>
          <a:p>
            <a:fld id="{BC5A46D9-89B2-4BBC-B02C-F01445798940}" type="slidenum">
              <a:rPr lang="pl-PL" smtClean="0"/>
              <a:t>‹#›</a:t>
            </a:fld>
            <a:endParaRPr lang="pl-PL"/>
          </a:p>
        </p:txBody>
      </p:sp>
    </p:spTree>
    <p:extLst>
      <p:ext uri="{BB962C8B-B14F-4D97-AF65-F5344CB8AC3E}">
        <p14:creationId xmlns:p14="http://schemas.microsoft.com/office/powerpoint/2010/main" val="3568621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A1DD30B6-B982-4C55-874C-B8B08922AB30}"/>
              </a:ext>
            </a:extLst>
          </p:cNvPr>
          <p:cNvSpPr>
            <a:spLocks noGrp="1"/>
          </p:cNvSpPr>
          <p:nvPr>
            <p:ph type="dt" sz="half" idx="10"/>
          </p:nvPr>
        </p:nvSpPr>
        <p:spPr/>
        <p:txBody>
          <a:bodyPr/>
          <a:lstStyle/>
          <a:p>
            <a:fld id="{23620F8F-B4A0-4A51-8110-6E0F621F62B6}" type="datetimeFigureOut">
              <a:rPr lang="pl-PL" smtClean="0"/>
              <a:t>25.04.2024</a:t>
            </a:fld>
            <a:endParaRPr lang="pl-PL"/>
          </a:p>
        </p:txBody>
      </p:sp>
      <p:sp>
        <p:nvSpPr>
          <p:cNvPr id="3" name="Symbol zastępczy stopki 2">
            <a:extLst>
              <a:ext uri="{FF2B5EF4-FFF2-40B4-BE49-F238E27FC236}">
                <a16:creationId xmlns:a16="http://schemas.microsoft.com/office/drawing/2014/main" id="{4DEAD7C8-F8A4-4870-A73E-7BC5F5B3022D}"/>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6670B22E-8E7A-456C-9E29-465A8DA1108B}"/>
              </a:ext>
            </a:extLst>
          </p:cNvPr>
          <p:cNvSpPr>
            <a:spLocks noGrp="1"/>
          </p:cNvSpPr>
          <p:nvPr>
            <p:ph type="sldNum" sz="quarter" idx="12"/>
          </p:nvPr>
        </p:nvSpPr>
        <p:spPr/>
        <p:txBody>
          <a:bodyPr/>
          <a:lstStyle/>
          <a:p>
            <a:fld id="{BC5A46D9-89B2-4BBC-B02C-F01445798940}" type="slidenum">
              <a:rPr lang="pl-PL" smtClean="0"/>
              <a:t>‹#›</a:t>
            </a:fld>
            <a:endParaRPr lang="pl-PL"/>
          </a:p>
        </p:txBody>
      </p:sp>
    </p:spTree>
    <p:extLst>
      <p:ext uri="{BB962C8B-B14F-4D97-AF65-F5344CB8AC3E}">
        <p14:creationId xmlns:p14="http://schemas.microsoft.com/office/powerpoint/2010/main" val="3975666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0F3FD26-761C-476B-9BCE-105216AA3A74}"/>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66C856F2-3021-42EB-9488-8407AA8E07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198FCCC4-9C71-484C-A30C-AD14EFB621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B21BA6E2-85F0-46D7-8AC9-9B17A4BE1491}"/>
              </a:ext>
            </a:extLst>
          </p:cNvPr>
          <p:cNvSpPr>
            <a:spLocks noGrp="1"/>
          </p:cNvSpPr>
          <p:nvPr>
            <p:ph type="dt" sz="half" idx="10"/>
          </p:nvPr>
        </p:nvSpPr>
        <p:spPr/>
        <p:txBody>
          <a:bodyPr/>
          <a:lstStyle/>
          <a:p>
            <a:fld id="{23620F8F-B4A0-4A51-8110-6E0F621F62B6}" type="datetimeFigureOut">
              <a:rPr lang="pl-PL" smtClean="0"/>
              <a:t>25.04.2024</a:t>
            </a:fld>
            <a:endParaRPr lang="pl-PL"/>
          </a:p>
        </p:txBody>
      </p:sp>
      <p:sp>
        <p:nvSpPr>
          <p:cNvPr id="6" name="Symbol zastępczy stopki 5">
            <a:extLst>
              <a:ext uri="{FF2B5EF4-FFF2-40B4-BE49-F238E27FC236}">
                <a16:creationId xmlns:a16="http://schemas.microsoft.com/office/drawing/2014/main" id="{A716FDC1-4AD6-4B1D-B3D7-314EB419CF42}"/>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A3BE58E8-2B78-437F-B517-090CB314CDF2}"/>
              </a:ext>
            </a:extLst>
          </p:cNvPr>
          <p:cNvSpPr>
            <a:spLocks noGrp="1"/>
          </p:cNvSpPr>
          <p:nvPr>
            <p:ph type="sldNum" sz="quarter" idx="12"/>
          </p:nvPr>
        </p:nvSpPr>
        <p:spPr/>
        <p:txBody>
          <a:bodyPr/>
          <a:lstStyle/>
          <a:p>
            <a:fld id="{BC5A46D9-89B2-4BBC-B02C-F01445798940}" type="slidenum">
              <a:rPr lang="pl-PL" smtClean="0"/>
              <a:t>‹#›</a:t>
            </a:fld>
            <a:endParaRPr lang="pl-PL"/>
          </a:p>
        </p:txBody>
      </p:sp>
    </p:spTree>
    <p:extLst>
      <p:ext uri="{BB962C8B-B14F-4D97-AF65-F5344CB8AC3E}">
        <p14:creationId xmlns:p14="http://schemas.microsoft.com/office/powerpoint/2010/main" val="482387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931CE71-A669-4054-8984-CDC17A8AE12C}"/>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5218E7F2-EB38-488B-95B5-9AA123FE20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FB9696B8-CEB5-42E2-B2F1-A8817B3BB3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5A86F80B-39CA-4D42-B4A7-F680874736F2}"/>
              </a:ext>
            </a:extLst>
          </p:cNvPr>
          <p:cNvSpPr>
            <a:spLocks noGrp="1"/>
          </p:cNvSpPr>
          <p:nvPr>
            <p:ph type="dt" sz="half" idx="10"/>
          </p:nvPr>
        </p:nvSpPr>
        <p:spPr/>
        <p:txBody>
          <a:bodyPr/>
          <a:lstStyle/>
          <a:p>
            <a:fld id="{23620F8F-B4A0-4A51-8110-6E0F621F62B6}" type="datetimeFigureOut">
              <a:rPr lang="pl-PL" smtClean="0"/>
              <a:t>25.04.2024</a:t>
            </a:fld>
            <a:endParaRPr lang="pl-PL"/>
          </a:p>
        </p:txBody>
      </p:sp>
      <p:sp>
        <p:nvSpPr>
          <p:cNvPr id="6" name="Symbol zastępczy stopki 5">
            <a:extLst>
              <a:ext uri="{FF2B5EF4-FFF2-40B4-BE49-F238E27FC236}">
                <a16:creationId xmlns:a16="http://schemas.microsoft.com/office/drawing/2014/main" id="{56590B90-EEB6-46B7-99E6-7F2137900C18}"/>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92C5330B-3D2C-40C5-842D-F0863C34BDF6}"/>
              </a:ext>
            </a:extLst>
          </p:cNvPr>
          <p:cNvSpPr>
            <a:spLocks noGrp="1"/>
          </p:cNvSpPr>
          <p:nvPr>
            <p:ph type="sldNum" sz="quarter" idx="12"/>
          </p:nvPr>
        </p:nvSpPr>
        <p:spPr/>
        <p:txBody>
          <a:bodyPr/>
          <a:lstStyle/>
          <a:p>
            <a:fld id="{BC5A46D9-89B2-4BBC-B02C-F01445798940}" type="slidenum">
              <a:rPr lang="pl-PL" smtClean="0"/>
              <a:t>‹#›</a:t>
            </a:fld>
            <a:endParaRPr lang="pl-PL"/>
          </a:p>
        </p:txBody>
      </p:sp>
    </p:spTree>
    <p:extLst>
      <p:ext uri="{BB962C8B-B14F-4D97-AF65-F5344CB8AC3E}">
        <p14:creationId xmlns:p14="http://schemas.microsoft.com/office/powerpoint/2010/main" val="3076215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E3898BD9-7893-47FE-8F7C-CE3165DBFB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0AD42C2C-2229-4BB1-AEB1-80B19DB5E7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F6B926D-C7A0-4F40-A770-09BBD72483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620F8F-B4A0-4A51-8110-6E0F621F62B6}" type="datetimeFigureOut">
              <a:rPr lang="pl-PL" smtClean="0"/>
              <a:t>25.04.2024</a:t>
            </a:fld>
            <a:endParaRPr lang="pl-PL"/>
          </a:p>
        </p:txBody>
      </p:sp>
      <p:sp>
        <p:nvSpPr>
          <p:cNvPr id="5" name="Symbol zastępczy stopki 4">
            <a:extLst>
              <a:ext uri="{FF2B5EF4-FFF2-40B4-BE49-F238E27FC236}">
                <a16:creationId xmlns:a16="http://schemas.microsoft.com/office/drawing/2014/main" id="{42140BAF-6008-4B3D-9BFC-24F0D5C1AE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0A60398E-95C2-4E2D-B41D-A305A5FC21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5A46D9-89B2-4BBC-B02C-F01445798940}" type="slidenum">
              <a:rPr lang="pl-PL" smtClean="0"/>
              <a:t>‹#›</a:t>
            </a:fld>
            <a:endParaRPr lang="pl-PL"/>
          </a:p>
        </p:txBody>
      </p:sp>
    </p:spTree>
    <p:extLst>
      <p:ext uri="{BB962C8B-B14F-4D97-AF65-F5344CB8AC3E}">
        <p14:creationId xmlns:p14="http://schemas.microsoft.com/office/powerpoint/2010/main" val="652724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s>
</file>

<file path=ppt/slides/_rels/slide10.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eg"/><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image" Target="../media/image18.jpeg"/></Relationships>
</file>

<file path=ppt/slides/_rels/slide4.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5.jpg"/><Relationship Id="rId1" Type="http://schemas.openxmlformats.org/officeDocument/2006/relationships/slideLayout" Target="../slideLayouts/slideLayout2.xml"/><Relationship Id="rId4" Type="http://schemas.openxmlformats.org/officeDocument/2006/relationships/image" Target="../media/image21.svg"/></Relationships>
</file>

<file path=ppt/slides/_rels/slide7.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038015" y="5219517"/>
            <a:ext cx="7079101" cy="1107996"/>
          </a:xfrm>
        </p:spPr>
        <p:txBody>
          <a:bodyPr>
            <a:normAutofit/>
          </a:bodyPr>
          <a:lstStyle/>
          <a:p>
            <a:pPr algn="l"/>
            <a:r>
              <a:rPr lang="pl-PL" dirty="0">
                <a:latin typeface="Gill Sans Nova" panose="020B0602020104020203" pitchFamily="34" charset="0"/>
              </a:rPr>
              <a:t>dr Artur Kowalczyk</a:t>
            </a:r>
          </a:p>
          <a:p>
            <a:pPr algn="l"/>
            <a:r>
              <a:rPr lang="pl-PL" dirty="0">
                <a:latin typeface="Gill Sans Nova" panose="020B0602020104020203" pitchFamily="34" charset="0"/>
              </a:rPr>
              <a:t>Katedra Postępowania Karnego</a:t>
            </a:r>
          </a:p>
        </p:txBody>
      </p:sp>
      <p:pic>
        <p:nvPicPr>
          <p:cNvPr id="4" name="Obraz 3">
            <a:extLst>
              <a:ext uri="{FF2B5EF4-FFF2-40B4-BE49-F238E27FC236}">
                <a16:creationId xmlns:a16="http://schemas.microsoft.com/office/drawing/2014/main" id="{A4BF8A91-3013-400C-AAA1-2993C34FB9DC}"/>
              </a:ext>
            </a:extLst>
          </p:cNvPr>
          <p:cNvPicPr>
            <a:picLocks noChangeAspect="1"/>
          </p:cNvPicPr>
          <p:nvPr/>
        </p:nvPicPr>
        <p:blipFill>
          <a:blip r:embed="rId2"/>
          <a:stretch>
            <a:fillRect/>
          </a:stretch>
        </p:blipFill>
        <p:spPr>
          <a:xfrm>
            <a:off x="797293" y="519545"/>
            <a:ext cx="2872073" cy="1327009"/>
          </a:xfrm>
          <a:prstGeom prst="rect">
            <a:avLst/>
          </a:prstGeom>
        </p:spPr>
      </p:pic>
      <p:pic>
        <p:nvPicPr>
          <p:cNvPr id="7" name="Grafika 6" descr="Cykl z osobami z wypełnieniem pełnym">
            <a:extLst>
              <a:ext uri="{FF2B5EF4-FFF2-40B4-BE49-F238E27FC236}">
                <a16:creationId xmlns:a16="http://schemas.microsoft.com/office/drawing/2014/main" id="{14F676B8-3632-5403-7409-F14BB7DA3A3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96000" y="585969"/>
            <a:ext cx="5434893" cy="5434893"/>
          </a:xfrm>
          <a:prstGeom prst="rect">
            <a:avLst/>
          </a:prstGeom>
        </p:spPr>
      </p:pic>
      <p:pic>
        <p:nvPicPr>
          <p:cNvPr id="11" name="Grafika 10" descr="Sędzia samic z wypełnieniem pełnym">
            <a:extLst>
              <a:ext uri="{FF2B5EF4-FFF2-40B4-BE49-F238E27FC236}">
                <a16:creationId xmlns:a16="http://schemas.microsoft.com/office/drawing/2014/main" id="{BD3A6D85-FA16-6076-0AF0-B053A6488F7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783720" y="1273052"/>
            <a:ext cx="1994854" cy="1994854"/>
          </a:xfrm>
          <a:prstGeom prst="rect">
            <a:avLst/>
          </a:prstGeom>
        </p:spPr>
      </p:pic>
      <p:pic>
        <p:nvPicPr>
          <p:cNvPr id="13" name="Grafika 12" descr="Użytkownik z wypełnieniem pełnym">
            <a:extLst>
              <a:ext uri="{FF2B5EF4-FFF2-40B4-BE49-F238E27FC236}">
                <a16:creationId xmlns:a16="http://schemas.microsoft.com/office/drawing/2014/main" id="{34610575-B8CC-2677-0832-5E37606E7FC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424452" y="3854957"/>
            <a:ext cx="1258111" cy="1258111"/>
          </a:xfrm>
          <a:prstGeom prst="rect">
            <a:avLst/>
          </a:prstGeom>
        </p:spPr>
      </p:pic>
      <p:pic>
        <p:nvPicPr>
          <p:cNvPr id="15" name="Grafika 14" descr="Palec wskazujący w prawo z wypełnieniem pełnym">
            <a:extLst>
              <a:ext uri="{FF2B5EF4-FFF2-40B4-BE49-F238E27FC236}">
                <a16:creationId xmlns:a16="http://schemas.microsoft.com/office/drawing/2014/main" id="{1210E6C2-CDB4-A8FF-4E5E-48DE60B0477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995171" y="4409211"/>
            <a:ext cx="703856" cy="703856"/>
          </a:xfrm>
          <a:prstGeom prst="rect">
            <a:avLst/>
          </a:prstGeom>
        </p:spPr>
      </p:pic>
      <p:pic>
        <p:nvPicPr>
          <p:cNvPr id="16" name="Grafika 15" descr="Użytkownik z wypełnieniem pełnym">
            <a:extLst>
              <a:ext uri="{FF2B5EF4-FFF2-40B4-BE49-F238E27FC236}">
                <a16:creationId xmlns:a16="http://schemas.microsoft.com/office/drawing/2014/main" id="{228C3F7C-D053-6263-E201-63444C5F730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960112" y="3854956"/>
            <a:ext cx="1258111" cy="1258111"/>
          </a:xfrm>
          <a:prstGeom prst="rect">
            <a:avLst/>
          </a:prstGeom>
        </p:spPr>
      </p:pic>
      <p:pic>
        <p:nvPicPr>
          <p:cNvPr id="20" name="Grafika 19" descr="Kajdanki z wypełnieniem pełnym">
            <a:extLst>
              <a:ext uri="{FF2B5EF4-FFF2-40B4-BE49-F238E27FC236}">
                <a16:creationId xmlns:a16="http://schemas.microsoft.com/office/drawing/2014/main" id="{B03F7E2A-BA38-83C6-2CBE-AE5D85C4AFFB}"/>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253282" y="4409211"/>
            <a:ext cx="819460" cy="819460"/>
          </a:xfrm>
          <a:prstGeom prst="rect">
            <a:avLst/>
          </a:prstGeom>
        </p:spPr>
      </p:pic>
      <p:pic>
        <p:nvPicPr>
          <p:cNvPr id="24" name="Grafika 23" descr="Użytkownicy z wypełnieniem pełnym">
            <a:extLst>
              <a:ext uri="{FF2B5EF4-FFF2-40B4-BE49-F238E27FC236}">
                <a16:creationId xmlns:a16="http://schemas.microsoft.com/office/drawing/2014/main" id="{2FF9A5C6-7D00-D445-DDAD-7161B695BFA1}"/>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7693731" y="4818941"/>
            <a:ext cx="1547175" cy="1547175"/>
          </a:xfrm>
          <a:prstGeom prst="rect">
            <a:avLst/>
          </a:prstGeom>
        </p:spPr>
      </p:pic>
      <p:pic>
        <p:nvPicPr>
          <p:cNvPr id="25" name="Grafika 24" descr="Użytkownicy z wypełnieniem pełnym">
            <a:extLst>
              <a:ext uri="{FF2B5EF4-FFF2-40B4-BE49-F238E27FC236}">
                <a16:creationId xmlns:a16="http://schemas.microsoft.com/office/drawing/2014/main" id="{DA87A4A2-D3A8-42E6-746C-E171DAD173E4}"/>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8458043" y="4818941"/>
            <a:ext cx="1547175" cy="1547175"/>
          </a:xfrm>
          <a:prstGeom prst="rect">
            <a:avLst/>
          </a:prstGeom>
        </p:spPr>
      </p:pic>
      <p:sp>
        <p:nvSpPr>
          <p:cNvPr id="34" name="pole tekstowe 33">
            <a:extLst>
              <a:ext uri="{FF2B5EF4-FFF2-40B4-BE49-F238E27FC236}">
                <a16:creationId xmlns:a16="http://schemas.microsoft.com/office/drawing/2014/main" id="{81A530BE-BD3F-722D-3F53-62236153D988}"/>
              </a:ext>
            </a:extLst>
          </p:cNvPr>
          <p:cNvSpPr txBox="1"/>
          <p:nvPr/>
        </p:nvSpPr>
        <p:spPr>
          <a:xfrm>
            <a:off x="1038015" y="2713908"/>
            <a:ext cx="6551152" cy="1107996"/>
          </a:xfrm>
          <a:prstGeom prst="rect">
            <a:avLst/>
          </a:prstGeom>
          <a:noFill/>
        </p:spPr>
        <p:txBody>
          <a:bodyPr wrap="square" rtlCol="0">
            <a:spAutoFit/>
          </a:bodyPr>
          <a:lstStyle/>
          <a:p>
            <a:r>
              <a:rPr lang="pl-PL" sz="6600" dirty="0">
                <a:latin typeface="Gill Sans Nova" panose="020B0602020104020203" pitchFamily="34" charset="0"/>
              </a:rPr>
              <a:t>Rozprawa główna</a:t>
            </a:r>
          </a:p>
        </p:txBody>
      </p:sp>
    </p:spTree>
    <p:extLst>
      <p:ext uri="{BB962C8B-B14F-4D97-AF65-F5344CB8AC3E}">
        <p14:creationId xmlns:p14="http://schemas.microsoft.com/office/powerpoint/2010/main" val="2082442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1440B0-B133-40AA-A6E9-77E207BB91DB}"/>
              </a:ext>
            </a:extLst>
          </p:cNvPr>
          <p:cNvSpPr>
            <a:spLocks noGrp="1"/>
          </p:cNvSpPr>
          <p:nvPr>
            <p:ph type="title"/>
          </p:nvPr>
        </p:nvSpPr>
        <p:spPr/>
        <p:txBody>
          <a:bodyPr/>
          <a:lstStyle/>
          <a:p>
            <a:r>
              <a:rPr lang="pl-PL" sz="4800" b="1" dirty="0">
                <a:ln w="22225">
                  <a:solidFill>
                    <a:schemeClr val="accent2"/>
                  </a:solidFill>
                  <a:prstDash val="solid"/>
                </a:ln>
                <a:solidFill>
                  <a:schemeClr val="accent2">
                    <a:lumMod val="40000"/>
                    <a:lumOff val="60000"/>
                  </a:schemeClr>
                </a:solidFill>
                <a:latin typeface="Century Gothic" panose="020B0502020202020204" pitchFamily="34" charset="0"/>
              </a:rPr>
              <a:t>1. </a:t>
            </a:r>
            <a:r>
              <a:rPr lang="pl-PL" dirty="0"/>
              <a:t>Wywołanie sprawy</a:t>
            </a:r>
          </a:p>
        </p:txBody>
      </p:sp>
      <p:sp>
        <p:nvSpPr>
          <p:cNvPr id="3" name="Symbol zastępczy zawartości 2">
            <a:extLst>
              <a:ext uri="{FF2B5EF4-FFF2-40B4-BE49-F238E27FC236}">
                <a16:creationId xmlns:a16="http://schemas.microsoft.com/office/drawing/2014/main" id="{807D6E11-7FC8-4358-B3CC-A8B5B836C82B}"/>
              </a:ext>
            </a:extLst>
          </p:cNvPr>
          <p:cNvSpPr>
            <a:spLocks noGrp="1"/>
          </p:cNvSpPr>
          <p:nvPr>
            <p:ph idx="1"/>
          </p:nvPr>
        </p:nvSpPr>
        <p:spPr>
          <a:xfrm>
            <a:off x="838199" y="2228038"/>
            <a:ext cx="8714174" cy="3933065"/>
          </a:xfrm>
        </p:spPr>
        <p:txBody>
          <a:bodyPr>
            <a:normAutofit/>
          </a:bodyPr>
          <a:lstStyle/>
          <a:p>
            <a:r>
              <a:rPr lang="pl-PL" sz="3200" dirty="0"/>
              <a:t>Rozprawa rozpoczyna się od wywołania sprawy  (art. 381 </a:t>
            </a:r>
            <a:r>
              <a:rPr lang="pl-PL" sz="3200" dirty="0" err="1"/>
              <a:t>zd</a:t>
            </a:r>
            <a:r>
              <a:rPr lang="pl-PL" sz="3200" dirty="0"/>
              <a:t>. 1 KPK).</a:t>
            </a:r>
          </a:p>
          <a:p>
            <a:r>
              <a:rPr lang="pl-PL" sz="3200" dirty="0"/>
              <a:t>Wywołanie sprawy to ogłoszenie o przystąpieniu do rozpoznawania danej sprawy na zarządzenie przewodniczącego.</a:t>
            </a:r>
          </a:p>
          <a:p>
            <a:r>
              <a:rPr lang="pl-PL" sz="3200" dirty="0"/>
              <a:t>W praktyce najczęściej czynności tej dokonuje protokolant.</a:t>
            </a:r>
          </a:p>
          <a:p>
            <a:endParaRPr lang="pl-PL" dirty="0"/>
          </a:p>
        </p:txBody>
      </p:sp>
      <p:pic>
        <p:nvPicPr>
          <p:cNvPr id="4" name="Obraz 3">
            <a:extLst>
              <a:ext uri="{FF2B5EF4-FFF2-40B4-BE49-F238E27FC236}">
                <a16:creationId xmlns:a16="http://schemas.microsoft.com/office/drawing/2014/main" id="{2AE28C8B-B47B-4C76-91BC-5D536D9979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3017" y="0"/>
            <a:ext cx="2288983" cy="993531"/>
          </a:xfrm>
          <a:prstGeom prst="rect">
            <a:avLst/>
          </a:prstGeom>
        </p:spPr>
      </p:pic>
    </p:spTree>
    <p:extLst>
      <p:ext uri="{BB962C8B-B14F-4D97-AF65-F5344CB8AC3E}">
        <p14:creationId xmlns:p14="http://schemas.microsoft.com/office/powerpoint/2010/main" val="1038299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1440B0-B133-40AA-A6E9-77E207BB91DB}"/>
              </a:ext>
            </a:extLst>
          </p:cNvPr>
          <p:cNvSpPr>
            <a:spLocks noGrp="1"/>
          </p:cNvSpPr>
          <p:nvPr>
            <p:ph type="title"/>
          </p:nvPr>
        </p:nvSpPr>
        <p:spPr/>
        <p:txBody>
          <a:bodyPr>
            <a:normAutofit/>
          </a:bodyPr>
          <a:lstStyle/>
          <a:p>
            <a:r>
              <a:rPr lang="pl-PL" sz="4800" b="1" dirty="0">
                <a:ln w="22225">
                  <a:solidFill>
                    <a:schemeClr val="accent2"/>
                  </a:solidFill>
                  <a:prstDash val="solid"/>
                </a:ln>
                <a:solidFill>
                  <a:schemeClr val="accent2">
                    <a:lumMod val="40000"/>
                    <a:lumOff val="60000"/>
                  </a:schemeClr>
                </a:solidFill>
                <a:latin typeface="Century Gothic" panose="020B0502020202020204" pitchFamily="34" charset="0"/>
              </a:rPr>
              <a:t>2. </a:t>
            </a:r>
            <a:r>
              <a:rPr lang="pl-PL" dirty="0"/>
              <a:t>Sprawdzenie obecności uczestników</a:t>
            </a:r>
          </a:p>
        </p:txBody>
      </p:sp>
      <p:sp>
        <p:nvSpPr>
          <p:cNvPr id="3" name="Symbol zastępczy zawartości 2">
            <a:extLst>
              <a:ext uri="{FF2B5EF4-FFF2-40B4-BE49-F238E27FC236}">
                <a16:creationId xmlns:a16="http://schemas.microsoft.com/office/drawing/2014/main" id="{807D6E11-7FC8-4358-B3CC-A8B5B836C82B}"/>
              </a:ext>
            </a:extLst>
          </p:cNvPr>
          <p:cNvSpPr>
            <a:spLocks noGrp="1"/>
          </p:cNvSpPr>
          <p:nvPr>
            <p:ph idx="1"/>
          </p:nvPr>
        </p:nvSpPr>
        <p:spPr/>
        <p:txBody>
          <a:bodyPr>
            <a:normAutofit/>
          </a:bodyPr>
          <a:lstStyle/>
          <a:p>
            <a:r>
              <a:rPr lang="pl-PL" dirty="0"/>
              <a:t>Przewodniczący sprawdza obecność (art. 381 </a:t>
            </a:r>
            <a:r>
              <a:rPr lang="pl-PL" dirty="0" err="1"/>
              <a:t>zd</a:t>
            </a:r>
            <a:r>
              <a:rPr lang="pl-PL" dirty="0"/>
              <a:t>. 2 KPK).</a:t>
            </a:r>
          </a:p>
          <a:p>
            <a:r>
              <a:rPr lang="pl-PL" dirty="0"/>
              <a:t>Następnie podejmuje stosowne decyzje (np. zarządza zatrzymanie       i doprowadzenie oskarżonego, jednocześnie zarządzając przerwę        w rozprawie).</a:t>
            </a:r>
          </a:p>
          <a:p>
            <a:r>
              <a:rPr lang="pl-PL" dirty="0"/>
              <a:t>Po sprawdzeniu obecności przewodniczący zarządza opuszczenie sali rozpraw przez świadków. Biegli pozostają na sali, jeżeli przewodniczący nie zarządzi inaczej (art. 384 § 1 KPK).</a:t>
            </a:r>
          </a:p>
          <a:p>
            <a:r>
              <a:rPr lang="pl-PL" dirty="0"/>
              <a:t>Pokrzywdzony ma jednak prawo pozostać na sali, choćby był świadkiem – powinien być w miarę możliwości przesłuchany jako pierwszy (art. 384 § 2 KPK).</a:t>
            </a:r>
          </a:p>
          <a:p>
            <a:endParaRPr lang="pl-PL" dirty="0"/>
          </a:p>
        </p:txBody>
      </p:sp>
      <p:pic>
        <p:nvPicPr>
          <p:cNvPr id="4" name="Obraz 3">
            <a:extLst>
              <a:ext uri="{FF2B5EF4-FFF2-40B4-BE49-F238E27FC236}">
                <a16:creationId xmlns:a16="http://schemas.microsoft.com/office/drawing/2014/main" id="{4527EE46-441D-4D75-A1E4-627174184F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3017" y="0"/>
            <a:ext cx="2288983" cy="993531"/>
          </a:xfrm>
          <a:prstGeom prst="rect">
            <a:avLst/>
          </a:prstGeom>
        </p:spPr>
      </p:pic>
    </p:spTree>
    <p:extLst>
      <p:ext uri="{BB962C8B-B14F-4D97-AF65-F5344CB8AC3E}">
        <p14:creationId xmlns:p14="http://schemas.microsoft.com/office/powerpoint/2010/main" val="3419311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6FBA87B6-5A0F-A360-00FF-8418712EECA7}"/>
              </a:ext>
            </a:extLst>
          </p:cNvPr>
          <p:cNvSpPr>
            <a:spLocks noGrp="1"/>
          </p:cNvSpPr>
          <p:nvPr>
            <p:ph type="title"/>
          </p:nvPr>
        </p:nvSpPr>
        <p:spPr>
          <a:xfrm>
            <a:off x="686834" y="1153572"/>
            <a:ext cx="3200400" cy="4461163"/>
          </a:xfrm>
        </p:spPr>
        <p:txBody>
          <a:bodyPr>
            <a:normAutofit/>
          </a:bodyPr>
          <a:lstStyle/>
          <a:p>
            <a:r>
              <a:rPr lang="pl-PL">
                <a:solidFill>
                  <a:srgbClr val="FFFFFF"/>
                </a:solidFill>
              </a:rPr>
              <a:t>Obecność oskarżonego</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ymbol zastępczy zawartości 2">
            <a:extLst>
              <a:ext uri="{FF2B5EF4-FFF2-40B4-BE49-F238E27FC236}">
                <a16:creationId xmlns:a16="http://schemas.microsoft.com/office/drawing/2014/main" id="{B0B06124-40C5-01B7-0710-DF8482E372AC}"/>
              </a:ext>
            </a:extLst>
          </p:cNvPr>
          <p:cNvSpPr>
            <a:spLocks noGrp="1"/>
          </p:cNvSpPr>
          <p:nvPr>
            <p:ph idx="1"/>
          </p:nvPr>
        </p:nvSpPr>
        <p:spPr>
          <a:xfrm>
            <a:off x="4437580" y="998078"/>
            <a:ext cx="6906491" cy="5585619"/>
          </a:xfrm>
        </p:spPr>
        <p:txBody>
          <a:bodyPr anchor="ctr">
            <a:normAutofit/>
          </a:bodyPr>
          <a:lstStyle/>
          <a:p>
            <a:r>
              <a:rPr lang="pl-PL" sz="2000" dirty="0"/>
              <a:t>Od 2015 r. co do zasady fakultatywny udział oskarżonego     (art. 374 § 1 KPK) z dwoma wyjątkami:</a:t>
            </a:r>
          </a:p>
          <a:p>
            <a:pPr lvl="1"/>
            <a:r>
              <a:rPr lang="pl-PL" sz="1600" dirty="0"/>
              <a:t>p</a:t>
            </a:r>
            <a:r>
              <a:rPr lang="pl-PL" sz="1600" b="0" i="0" dirty="0">
                <a:effectLst/>
              </a:rPr>
              <a:t>rzewodniczący lub sąd mogą uznać jego obecność za obowiązkową (art. 374 § 1 </a:t>
            </a:r>
            <a:r>
              <a:rPr lang="pl-PL" sz="1600" b="0" i="0" dirty="0" err="1">
                <a:effectLst/>
              </a:rPr>
              <a:t>zd</a:t>
            </a:r>
            <a:r>
              <a:rPr lang="pl-PL" sz="1600" b="0" i="0" dirty="0">
                <a:effectLst/>
              </a:rPr>
              <a:t>. 2 KPK),</a:t>
            </a:r>
          </a:p>
          <a:p>
            <a:pPr lvl="1"/>
            <a:r>
              <a:rPr lang="pl-PL" sz="1600" dirty="0"/>
              <a:t>w</a:t>
            </a:r>
            <a:r>
              <a:rPr lang="pl-PL" sz="1600" b="0" i="0" dirty="0">
                <a:effectLst/>
              </a:rPr>
              <a:t> sprawach o zbrodnie obecność oskarżonego podczas czynności,             o których mowa w art. 385 KPK i art. 386, jest obowiązkowa.</a:t>
            </a:r>
          </a:p>
          <a:p>
            <a:r>
              <a:rPr lang="pl-PL" sz="2000" dirty="0"/>
              <a:t>Art. 375 KPK – wydalenie oskarżonego z sali rozpraw,</a:t>
            </a:r>
          </a:p>
          <a:p>
            <a:r>
              <a:rPr lang="pl-PL" sz="2000" dirty="0"/>
              <a:t>Art. 376 i 377 KPK – prowadzenie rozprawy pod nieobecność, w sytuacji, gdy jest ona obowiązkowa,</a:t>
            </a:r>
          </a:p>
          <a:p>
            <a:r>
              <a:rPr lang="pl-PL" sz="2000" dirty="0"/>
              <a:t>Art. 378a KPK wprowadzony w 2019 r.; sprzeczność ze standardami konstytucyjnymi i konwencyjnymi; dopuszczalność zastosowania tego przepisu ograniczona tylko do przypadków zabezpieczenia dowodu.</a:t>
            </a:r>
          </a:p>
          <a:p>
            <a:pPr marL="0" indent="0">
              <a:buNone/>
            </a:pPr>
            <a:r>
              <a:rPr lang="pl-PL" sz="2000" dirty="0"/>
              <a:t>(zob. m.in. </a:t>
            </a:r>
            <a:r>
              <a:rPr lang="pl-PL" sz="2000" dirty="0">
                <a:effectLst/>
                <a:ea typeface="Calibri" panose="020F0502020204030204" pitchFamily="34" charset="0"/>
                <a:cs typeface="Times New Roman" panose="02020603050405020304" pitchFamily="18" charset="0"/>
              </a:rPr>
              <a:t>W. Hermeliński, B. Nita-Światłowska, </a:t>
            </a:r>
            <a:r>
              <a:rPr lang="pl-PL" sz="2000" i="1" dirty="0">
                <a:effectLst/>
                <a:ea typeface="Calibri" panose="020F0502020204030204" pitchFamily="34" charset="0"/>
                <a:cs typeface="Times New Roman" panose="02020603050405020304" pitchFamily="18" charset="0"/>
              </a:rPr>
              <a:t>Orzekanie pod nieobecność oskarżonego a gwarancje wynikające z przepisów rangi </a:t>
            </a:r>
            <a:r>
              <a:rPr lang="pl-PL" sz="2000" i="1" dirty="0" err="1">
                <a:effectLst/>
                <a:ea typeface="Calibri" panose="020F0502020204030204" pitchFamily="34" charset="0"/>
                <a:cs typeface="Times New Roman" panose="02020603050405020304" pitchFamily="18" charset="0"/>
              </a:rPr>
              <a:t>ponadustawowej</a:t>
            </a:r>
            <a:r>
              <a:rPr lang="pl-PL" sz="2000" dirty="0">
                <a:effectLst/>
                <a:ea typeface="Calibri" panose="020F0502020204030204" pitchFamily="34" charset="0"/>
                <a:cs typeface="Times New Roman" panose="02020603050405020304" pitchFamily="18" charset="0"/>
              </a:rPr>
              <a:t>, Palestra 2019, nr 9)</a:t>
            </a:r>
            <a:endParaRPr lang="pl-PL" sz="2000" dirty="0"/>
          </a:p>
          <a:p>
            <a:endParaRPr lang="pl-PL" sz="2000" dirty="0"/>
          </a:p>
        </p:txBody>
      </p:sp>
      <p:pic>
        <p:nvPicPr>
          <p:cNvPr id="4" name="Obraz 3">
            <a:extLst>
              <a:ext uri="{FF2B5EF4-FFF2-40B4-BE49-F238E27FC236}">
                <a16:creationId xmlns:a16="http://schemas.microsoft.com/office/drawing/2014/main" id="{0812C753-DD2A-CCCE-EC88-EDF209655E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3017" y="0"/>
            <a:ext cx="2288983" cy="993531"/>
          </a:xfrm>
          <a:prstGeom prst="rect">
            <a:avLst/>
          </a:prstGeom>
        </p:spPr>
      </p:pic>
    </p:spTree>
    <p:extLst>
      <p:ext uri="{BB962C8B-B14F-4D97-AF65-F5344CB8AC3E}">
        <p14:creationId xmlns:p14="http://schemas.microsoft.com/office/powerpoint/2010/main" val="516636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1440B0-B133-40AA-A6E9-77E207BB91DB}"/>
              </a:ext>
            </a:extLst>
          </p:cNvPr>
          <p:cNvSpPr>
            <a:spLocks noGrp="1"/>
          </p:cNvSpPr>
          <p:nvPr>
            <p:ph type="title"/>
          </p:nvPr>
        </p:nvSpPr>
        <p:spPr/>
        <p:txBody>
          <a:bodyPr/>
          <a:lstStyle/>
          <a:p>
            <a:r>
              <a:rPr lang="pl-PL" sz="4800" b="1" dirty="0">
                <a:ln w="22225">
                  <a:solidFill>
                    <a:schemeClr val="accent2"/>
                  </a:solidFill>
                  <a:prstDash val="solid"/>
                </a:ln>
                <a:solidFill>
                  <a:schemeClr val="accent2">
                    <a:lumMod val="40000"/>
                    <a:lumOff val="60000"/>
                  </a:schemeClr>
                </a:solidFill>
                <a:latin typeface="Century Gothic" panose="020B0502020202020204" pitchFamily="34" charset="0"/>
              </a:rPr>
              <a:t>3. </a:t>
            </a:r>
            <a:r>
              <a:rPr lang="pl-PL" dirty="0"/>
              <a:t>Rozpoczęcie przewodu sądowego</a:t>
            </a:r>
          </a:p>
        </p:txBody>
      </p:sp>
      <p:sp>
        <p:nvSpPr>
          <p:cNvPr id="3" name="Symbol zastępczy zawartości 2">
            <a:extLst>
              <a:ext uri="{FF2B5EF4-FFF2-40B4-BE49-F238E27FC236}">
                <a16:creationId xmlns:a16="http://schemas.microsoft.com/office/drawing/2014/main" id="{807D6E11-7FC8-4358-B3CC-A8B5B836C82B}"/>
              </a:ext>
            </a:extLst>
          </p:cNvPr>
          <p:cNvSpPr>
            <a:spLocks noGrp="1"/>
          </p:cNvSpPr>
          <p:nvPr>
            <p:ph idx="1"/>
          </p:nvPr>
        </p:nvSpPr>
        <p:spPr>
          <a:xfrm>
            <a:off x="838200" y="1690688"/>
            <a:ext cx="10913919" cy="4830152"/>
          </a:xfrm>
        </p:spPr>
        <p:txBody>
          <a:bodyPr>
            <a:normAutofit fontScale="92500" lnSpcReduction="20000"/>
          </a:bodyPr>
          <a:lstStyle/>
          <a:p>
            <a:r>
              <a:rPr lang="pl-PL" dirty="0"/>
              <a:t>Art. 385 § 1 KPK,</a:t>
            </a:r>
          </a:p>
          <a:p>
            <a:r>
              <a:rPr lang="pl-PL" dirty="0"/>
              <a:t>Termin końcowy do skorzystania z szeregu uprawnień procesowych                  (w niektórych przypadkach skutkujący wygaśnięciem uprawnienia). </a:t>
            </a:r>
          </a:p>
          <a:p>
            <a:r>
              <a:rPr lang="pl-PL" dirty="0"/>
              <a:t>Do otwarcia przewodu sądowego możliwe jest m.in.:</a:t>
            </a:r>
          </a:p>
          <a:p>
            <a:pPr lvl="1"/>
            <a:r>
              <a:rPr lang="pl-PL" dirty="0"/>
              <a:t>złożenie oświadczenia o działaniu w charakterze oskarżyciela posiłkowego ubocznego (art. 54 § 1 KPK),</a:t>
            </a:r>
          </a:p>
          <a:p>
            <a:pPr lvl="1"/>
            <a:r>
              <a:rPr lang="pl-PL" dirty="0"/>
              <a:t>złożenie wniosku o wyłączenie </a:t>
            </a:r>
            <a:r>
              <a:rPr lang="pl-PL" i="1" dirty="0" err="1"/>
              <a:t>iudex</a:t>
            </a:r>
            <a:r>
              <a:rPr lang="pl-PL" i="1" dirty="0"/>
              <a:t> </a:t>
            </a:r>
            <a:r>
              <a:rPr lang="pl-PL" i="1" dirty="0" err="1"/>
              <a:t>suspectus</a:t>
            </a:r>
            <a:r>
              <a:rPr lang="pl-PL" i="1" dirty="0"/>
              <a:t> </a:t>
            </a:r>
            <a:r>
              <a:rPr lang="pl-PL" dirty="0"/>
              <a:t>(chyba że przyczyna wyłączenia powstała później – art. 41 § 2 KPK),</a:t>
            </a:r>
          </a:p>
          <a:p>
            <a:pPr lvl="1"/>
            <a:r>
              <a:rPr lang="pl-PL" dirty="0"/>
              <a:t>cofnięcie aktu oskarżenia bez zgody oskarżonego (art. 14 § 2 KPK),</a:t>
            </a:r>
          </a:p>
          <a:p>
            <a:pPr lvl="1"/>
            <a:r>
              <a:rPr lang="pl-PL" dirty="0"/>
              <a:t>przyłączenie się do postępowania zainicjowanego wniesieniem subsydiarnego albo prywatnego aktu oskarżenia (art. 55 § 3 KPK, art. 59 § 2 KPK).</a:t>
            </a:r>
          </a:p>
          <a:p>
            <a:r>
              <a:rPr lang="pl-PL" dirty="0"/>
              <a:t>Zwięzłe przedstawienie zarzutów oskarżenia (do 2015 odczytanie AO),</a:t>
            </a:r>
          </a:p>
          <a:p>
            <a:r>
              <a:rPr lang="pl-PL" dirty="0"/>
              <a:t>Przewód sądowy jest częścią rozprawy głównej, w trakcie którego są przeprowadzane dowody, zaś sąd zapoznaje się z </a:t>
            </a:r>
            <a:r>
              <a:rPr lang="pl-PL" i="1" dirty="0"/>
              <a:t>meritum</a:t>
            </a:r>
            <a:r>
              <a:rPr lang="pl-PL" dirty="0"/>
              <a:t> sprawy. </a:t>
            </a:r>
          </a:p>
        </p:txBody>
      </p:sp>
      <p:pic>
        <p:nvPicPr>
          <p:cNvPr id="4" name="Obraz 3">
            <a:extLst>
              <a:ext uri="{FF2B5EF4-FFF2-40B4-BE49-F238E27FC236}">
                <a16:creationId xmlns:a16="http://schemas.microsoft.com/office/drawing/2014/main" id="{746D5B31-4729-4F27-B29F-A6AD816A0F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3017" y="0"/>
            <a:ext cx="2288983" cy="993531"/>
          </a:xfrm>
          <a:prstGeom prst="rect">
            <a:avLst/>
          </a:prstGeom>
        </p:spPr>
      </p:pic>
    </p:spTree>
    <p:extLst>
      <p:ext uri="{BB962C8B-B14F-4D97-AF65-F5344CB8AC3E}">
        <p14:creationId xmlns:p14="http://schemas.microsoft.com/office/powerpoint/2010/main" val="676517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1440B0-B133-40AA-A6E9-77E207BB91DB}"/>
              </a:ext>
            </a:extLst>
          </p:cNvPr>
          <p:cNvSpPr>
            <a:spLocks noGrp="1"/>
          </p:cNvSpPr>
          <p:nvPr>
            <p:ph type="title"/>
          </p:nvPr>
        </p:nvSpPr>
        <p:spPr/>
        <p:txBody>
          <a:bodyPr/>
          <a:lstStyle/>
          <a:p>
            <a:r>
              <a:rPr lang="pl-PL" sz="4800" b="1" dirty="0">
                <a:ln w="22225">
                  <a:solidFill>
                    <a:schemeClr val="accent2"/>
                  </a:solidFill>
                  <a:prstDash val="solid"/>
                </a:ln>
                <a:solidFill>
                  <a:schemeClr val="accent2">
                    <a:lumMod val="40000"/>
                    <a:lumOff val="60000"/>
                  </a:schemeClr>
                </a:solidFill>
                <a:latin typeface="Century Gothic" panose="020B0502020202020204" pitchFamily="34" charset="0"/>
              </a:rPr>
              <a:t>4.</a:t>
            </a:r>
            <a:r>
              <a:rPr lang="pl-PL" sz="4800" dirty="0">
                <a:solidFill>
                  <a:srgbClr val="800080"/>
                </a:solidFill>
                <a:latin typeface="Rockwell Extra Bold" panose="02060903040505020403" pitchFamily="18" charset="0"/>
              </a:rPr>
              <a:t> </a:t>
            </a:r>
            <a:r>
              <a:rPr lang="pl-PL" dirty="0"/>
              <a:t>Przesłuchanie oskarżonego</a:t>
            </a:r>
          </a:p>
        </p:txBody>
      </p:sp>
      <p:sp>
        <p:nvSpPr>
          <p:cNvPr id="3" name="Symbol zastępczy zawartości 2">
            <a:extLst>
              <a:ext uri="{FF2B5EF4-FFF2-40B4-BE49-F238E27FC236}">
                <a16:creationId xmlns:a16="http://schemas.microsoft.com/office/drawing/2014/main" id="{807D6E11-7FC8-4358-B3CC-A8B5B836C82B}"/>
              </a:ext>
            </a:extLst>
          </p:cNvPr>
          <p:cNvSpPr>
            <a:spLocks noGrp="1"/>
          </p:cNvSpPr>
          <p:nvPr>
            <p:ph idx="1"/>
          </p:nvPr>
        </p:nvSpPr>
        <p:spPr>
          <a:xfrm>
            <a:off x="838200" y="1644651"/>
            <a:ext cx="10515600" cy="4897148"/>
          </a:xfrm>
        </p:spPr>
        <p:txBody>
          <a:bodyPr>
            <a:normAutofit/>
          </a:bodyPr>
          <a:lstStyle/>
          <a:p>
            <a:r>
              <a:rPr lang="pl-PL" dirty="0"/>
              <a:t>Pouczenie o przysługujących oskarżonemu uprawnieniach wymienionych w art. 386 § 1 KPK (prawo składania wyjaśnień, odmowy składania wyjaśnień, odmowy odpowiedzi na pytanie),</a:t>
            </a:r>
          </a:p>
          <a:p>
            <a:r>
              <a:rPr lang="pl-PL" dirty="0"/>
              <a:t>Pytanie, czy oskarżony zrozumiał treść zarzutu i czy przyznaje się do winy.</a:t>
            </a:r>
          </a:p>
          <a:p>
            <a:r>
              <a:rPr lang="pl-PL" dirty="0"/>
              <a:t>Składanie wyjaśnień/odmowa składania wyjaśnień.</a:t>
            </a:r>
          </a:p>
          <a:p>
            <a:r>
              <a:rPr lang="pl-PL" dirty="0"/>
              <a:t>W przypadku odmowy / odmiennych wyjaśnień </a:t>
            </a:r>
            <a:r>
              <a:rPr lang="pl-PL" dirty="0">
                <a:sym typeface="Wingdings 3" panose="05040102010807070707" pitchFamily="18" charset="2"/>
              </a:rPr>
              <a:t> odczytanie poprzednio złożonych wyjaśnień (art. </a:t>
            </a:r>
            <a:r>
              <a:rPr lang="pl-PL" dirty="0"/>
              <a:t>389 § 1 KPK).</a:t>
            </a:r>
          </a:p>
          <a:p>
            <a:r>
              <a:rPr lang="pl-PL" dirty="0"/>
              <a:t>Pouczenie o prawie zadawania pytań przesłuchiwanym oraz składania wyjaśnień co do każdego dowodu.</a:t>
            </a:r>
          </a:p>
        </p:txBody>
      </p:sp>
      <p:pic>
        <p:nvPicPr>
          <p:cNvPr id="4" name="Obraz 3">
            <a:extLst>
              <a:ext uri="{FF2B5EF4-FFF2-40B4-BE49-F238E27FC236}">
                <a16:creationId xmlns:a16="http://schemas.microsoft.com/office/drawing/2014/main" id="{1BEF0DFE-BC73-4C01-AB9F-89AF628020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3017" y="0"/>
            <a:ext cx="2288983" cy="993531"/>
          </a:xfrm>
          <a:prstGeom prst="rect">
            <a:avLst/>
          </a:prstGeom>
        </p:spPr>
      </p:pic>
    </p:spTree>
    <p:extLst>
      <p:ext uri="{BB962C8B-B14F-4D97-AF65-F5344CB8AC3E}">
        <p14:creationId xmlns:p14="http://schemas.microsoft.com/office/powerpoint/2010/main" val="3384730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C71E40-C7B8-43C3-B7FB-9DFBDDB6582E}"/>
              </a:ext>
            </a:extLst>
          </p:cNvPr>
          <p:cNvSpPr>
            <a:spLocks noGrp="1"/>
          </p:cNvSpPr>
          <p:nvPr>
            <p:ph type="title"/>
          </p:nvPr>
        </p:nvSpPr>
        <p:spPr/>
        <p:txBody>
          <a:bodyPr/>
          <a:lstStyle/>
          <a:p>
            <a:r>
              <a:rPr lang="pl-PL" sz="4800" b="1" dirty="0">
                <a:ln w="22225">
                  <a:solidFill>
                    <a:schemeClr val="accent2"/>
                  </a:solidFill>
                  <a:prstDash val="solid"/>
                </a:ln>
                <a:solidFill>
                  <a:schemeClr val="accent2">
                    <a:lumMod val="40000"/>
                    <a:lumOff val="60000"/>
                  </a:schemeClr>
                </a:solidFill>
                <a:latin typeface="Century Gothic" panose="020B0502020202020204" pitchFamily="34" charset="0"/>
              </a:rPr>
              <a:t>5.</a:t>
            </a:r>
            <a:r>
              <a:rPr lang="pl-PL" sz="4800" dirty="0">
                <a:solidFill>
                  <a:srgbClr val="800080"/>
                </a:solidFill>
                <a:latin typeface="Rockwell Extra Bold" panose="02060903040505020403" pitchFamily="18" charset="0"/>
              </a:rPr>
              <a:t> </a:t>
            </a:r>
            <a:r>
              <a:rPr lang="pl-PL" dirty="0"/>
              <a:t>Dalsze postępowanie dowodowe</a:t>
            </a:r>
          </a:p>
        </p:txBody>
      </p:sp>
      <p:sp>
        <p:nvSpPr>
          <p:cNvPr id="3" name="Symbol zastępczy zawartości 2">
            <a:extLst>
              <a:ext uri="{FF2B5EF4-FFF2-40B4-BE49-F238E27FC236}">
                <a16:creationId xmlns:a16="http://schemas.microsoft.com/office/drawing/2014/main" id="{8B9A49FA-A0EB-4C87-8EA1-579998CB68E4}"/>
              </a:ext>
            </a:extLst>
          </p:cNvPr>
          <p:cNvSpPr>
            <a:spLocks noGrp="1"/>
          </p:cNvSpPr>
          <p:nvPr>
            <p:ph idx="1"/>
          </p:nvPr>
        </p:nvSpPr>
        <p:spPr>
          <a:xfrm>
            <a:off x="838200" y="1470517"/>
            <a:ext cx="10515600" cy="2808519"/>
          </a:xfrm>
        </p:spPr>
        <p:txBody>
          <a:bodyPr>
            <a:normAutofit/>
          </a:bodyPr>
          <a:lstStyle/>
          <a:p>
            <a:r>
              <a:rPr lang="pl-PL" dirty="0"/>
              <a:t>Pokrzywdzony (jeśli występuje w sprawie) powinien być w miarę możliwości przesłuchany jako pierwszy,</a:t>
            </a:r>
          </a:p>
          <a:p>
            <a:r>
              <a:rPr lang="pl-PL" dirty="0">
                <a:solidFill>
                  <a:srgbClr val="7030A0"/>
                </a:solidFill>
              </a:rPr>
              <a:t>Dowody na poparcie oskarżenia powinny być przeprowadzane przed dowodami służącymi do obrony,</a:t>
            </a:r>
          </a:p>
          <a:p>
            <a:r>
              <a:rPr lang="pl-PL" dirty="0"/>
              <a:t>W przypadku dopuszczenia dowodu z urzędu </a:t>
            </a:r>
            <a:r>
              <a:rPr lang="pl-PL" dirty="0">
                <a:sym typeface="Wingdings 3" panose="05040102010807070707" pitchFamily="18" charset="2"/>
              </a:rPr>
              <a:t></a:t>
            </a:r>
            <a:r>
              <a:rPr lang="pl-PL" dirty="0"/>
              <a:t> </a:t>
            </a:r>
            <a:r>
              <a:rPr lang="pl-PL" u="sng" dirty="0">
                <a:solidFill>
                  <a:srgbClr val="7030A0"/>
                </a:solidFill>
              </a:rPr>
              <a:t>postanowienie sądu.</a:t>
            </a:r>
          </a:p>
          <a:p>
            <a:r>
              <a:rPr lang="pl-PL" dirty="0"/>
              <a:t>W przypadku złożenia </a:t>
            </a:r>
            <a:r>
              <a:rPr lang="pl-PL" dirty="0">
                <a:solidFill>
                  <a:srgbClr val="7030A0"/>
                </a:solidFill>
              </a:rPr>
              <a:t>wniosku dowodowego</a:t>
            </a:r>
            <a:r>
              <a:rPr lang="pl-PL" dirty="0"/>
              <a:t>:</a:t>
            </a:r>
          </a:p>
        </p:txBody>
      </p:sp>
      <p:pic>
        <p:nvPicPr>
          <p:cNvPr id="4" name="Obraz 3">
            <a:extLst>
              <a:ext uri="{FF2B5EF4-FFF2-40B4-BE49-F238E27FC236}">
                <a16:creationId xmlns:a16="http://schemas.microsoft.com/office/drawing/2014/main" id="{136388E0-868C-4714-84FA-AC61D9445E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3017" y="0"/>
            <a:ext cx="2288983" cy="993531"/>
          </a:xfrm>
          <a:prstGeom prst="rect">
            <a:avLst/>
          </a:prstGeom>
        </p:spPr>
      </p:pic>
      <p:sp>
        <p:nvSpPr>
          <p:cNvPr id="5" name="pole tekstowe 4">
            <a:extLst>
              <a:ext uri="{FF2B5EF4-FFF2-40B4-BE49-F238E27FC236}">
                <a16:creationId xmlns:a16="http://schemas.microsoft.com/office/drawing/2014/main" id="{2DC823C0-DA7C-4897-3317-F1E1CBCC0DC5}"/>
              </a:ext>
            </a:extLst>
          </p:cNvPr>
          <p:cNvSpPr txBox="1"/>
          <p:nvPr/>
        </p:nvSpPr>
        <p:spPr>
          <a:xfrm>
            <a:off x="6875753" y="4857901"/>
            <a:ext cx="3817399" cy="1754326"/>
          </a:xfrm>
          <a:prstGeom prst="rect">
            <a:avLst/>
          </a:prstGeom>
          <a:noFill/>
        </p:spPr>
        <p:txBody>
          <a:bodyPr wrap="square" rtlCol="0">
            <a:spAutoFit/>
          </a:bodyPr>
          <a:lstStyle/>
          <a:p>
            <a:pPr algn="ctr"/>
            <a:r>
              <a:rPr lang="pl-PL" dirty="0">
                <a:sym typeface="Wingdings" panose="05000000000000000000" pitchFamily="2" charset="2"/>
              </a:rPr>
              <a:t>sprzeciw strony przeciwnej </a:t>
            </a:r>
          </a:p>
          <a:p>
            <a:pPr algn="ctr"/>
            <a:r>
              <a:rPr lang="pl-PL" b="1" dirty="0">
                <a:sym typeface="Wingdings" panose="05000000000000000000" pitchFamily="2" charset="2"/>
              </a:rPr>
              <a:t>albo</a:t>
            </a:r>
            <a:r>
              <a:rPr lang="pl-PL" dirty="0">
                <a:sym typeface="Wingdings" panose="05000000000000000000" pitchFamily="2" charset="2"/>
              </a:rPr>
              <a:t> </a:t>
            </a:r>
          </a:p>
          <a:p>
            <a:pPr algn="ctr"/>
            <a:r>
              <a:rPr lang="pl-PL" dirty="0">
                <a:sym typeface="Wingdings" panose="05000000000000000000" pitchFamily="2" charset="2"/>
              </a:rPr>
              <a:t>oddalenie wniosku dowodowego</a:t>
            </a:r>
          </a:p>
          <a:p>
            <a:pPr algn="ctr"/>
            <a:endParaRPr lang="pl-PL" dirty="0">
              <a:sym typeface="Wingdings" panose="05000000000000000000" pitchFamily="2" charset="2"/>
            </a:endParaRPr>
          </a:p>
          <a:p>
            <a:pPr algn="ctr"/>
            <a:r>
              <a:rPr lang="pl-PL" dirty="0">
                <a:sym typeface="Wingdings" panose="05000000000000000000" pitchFamily="2" charset="2"/>
              </a:rPr>
              <a:t> </a:t>
            </a:r>
            <a:r>
              <a:rPr lang="pl-PL" u="sng" dirty="0">
                <a:solidFill>
                  <a:srgbClr val="7030A0"/>
                </a:solidFill>
                <a:sym typeface="Wingdings" panose="05000000000000000000" pitchFamily="2" charset="2"/>
              </a:rPr>
              <a:t>postanowienie sądu</a:t>
            </a:r>
            <a:endParaRPr lang="pl-PL" dirty="0">
              <a:solidFill>
                <a:srgbClr val="7030A0"/>
              </a:solidFill>
            </a:endParaRPr>
          </a:p>
          <a:p>
            <a:endParaRPr lang="pl-PL" dirty="0"/>
          </a:p>
        </p:txBody>
      </p:sp>
      <p:sp>
        <p:nvSpPr>
          <p:cNvPr id="7" name="pole tekstowe 6">
            <a:extLst>
              <a:ext uri="{FF2B5EF4-FFF2-40B4-BE49-F238E27FC236}">
                <a16:creationId xmlns:a16="http://schemas.microsoft.com/office/drawing/2014/main" id="{6FC48BC7-D1DF-A6D8-B680-14CA4EC84E1F}"/>
              </a:ext>
            </a:extLst>
          </p:cNvPr>
          <p:cNvSpPr txBox="1"/>
          <p:nvPr/>
        </p:nvSpPr>
        <p:spPr>
          <a:xfrm>
            <a:off x="1438183" y="4857901"/>
            <a:ext cx="3275860" cy="1477328"/>
          </a:xfrm>
          <a:prstGeom prst="rect">
            <a:avLst/>
          </a:prstGeom>
          <a:noFill/>
        </p:spPr>
        <p:txBody>
          <a:bodyPr wrap="square" rtlCol="0">
            <a:spAutoFit/>
          </a:bodyPr>
          <a:lstStyle/>
          <a:p>
            <a:pPr algn="ctr"/>
            <a:r>
              <a:rPr lang="pl-PL" dirty="0"/>
              <a:t>brak sprzeciwu strony przeciwnej</a:t>
            </a:r>
          </a:p>
          <a:p>
            <a:pPr algn="ctr"/>
            <a:endParaRPr lang="pl-PL" dirty="0"/>
          </a:p>
          <a:p>
            <a:pPr algn="ctr"/>
            <a:r>
              <a:rPr lang="pl-PL" dirty="0"/>
              <a:t> </a:t>
            </a:r>
            <a:endParaRPr lang="pl-PL" dirty="0">
              <a:sym typeface="Wingdings 3" panose="05040102010807070707" pitchFamily="18" charset="2"/>
            </a:endParaRPr>
          </a:p>
          <a:p>
            <a:pPr algn="ctr"/>
            <a:r>
              <a:rPr lang="pl-PL" u="sng" dirty="0">
                <a:solidFill>
                  <a:srgbClr val="7030A0"/>
                </a:solidFill>
                <a:sym typeface="Wingdings" panose="05000000000000000000" pitchFamily="2" charset="2"/>
              </a:rPr>
              <a:t>zarządzenie przewodniczącego</a:t>
            </a:r>
            <a:endParaRPr lang="pl-PL" dirty="0">
              <a:solidFill>
                <a:srgbClr val="7030A0"/>
              </a:solidFill>
              <a:sym typeface="Wingdings" panose="05000000000000000000" pitchFamily="2" charset="2"/>
            </a:endParaRPr>
          </a:p>
          <a:p>
            <a:pPr algn="ctr"/>
            <a:endParaRPr lang="pl-PL" dirty="0"/>
          </a:p>
        </p:txBody>
      </p:sp>
      <p:cxnSp>
        <p:nvCxnSpPr>
          <p:cNvPr id="9" name="Łącznik prosty ze strzałką 8">
            <a:extLst>
              <a:ext uri="{FF2B5EF4-FFF2-40B4-BE49-F238E27FC236}">
                <a16:creationId xmlns:a16="http://schemas.microsoft.com/office/drawing/2014/main" id="{EF7924F3-3D80-CF3C-1579-7C49C081126B}"/>
              </a:ext>
            </a:extLst>
          </p:cNvPr>
          <p:cNvCxnSpPr>
            <a:cxnSpLocks/>
            <a:endCxn id="7" idx="0"/>
          </p:cNvCxnSpPr>
          <p:nvPr/>
        </p:nvCxnSpPr>
        <p:spPr>
          <a:xfrm flipH="1">
            <a:off x="3076113" y="4345657"/>
            <a:ext cx="2752079" cy="512244"/>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Łącznik prosty ze strzałką 9">
            <a:extLst>
              <a:ext uri="{FF2B5EF4-FFF2-40B4-BE49-F238E27FC236}">
                <a16:creationId xmlns:a16="http://schemas.microsoft.com/office/drawing/2014/main" id="{F0003269-3ABA-6970-1927-9C4FDDDAA77E}"/>
              </a:ext>
            </a:extLst>
          </p:cNvPr>
          <p:cNvCxnSpPr>
            <a:cxnSpLocks/>
          </p:cNvCxnSpPr>
          <p:nvPr/>
        </p:nvCxnSpPr>
        <p:spPr>
          <a:xfrm>
            <a:off x="6024241" y="4345657"/>
            <a:ext cx="2897817" cy="512244"/>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8" name="Łącznik prosty ze strzałką 7">
            <a:extLst>
              <a:ext uri="{FF2B5EF4-FFF2-40B4-BE49-F238E27FC236}">
                <a16:creationId xmlns:a16="http://schemas.microsoft.com/office/drawing/2014/main" id="{113A322A-3852-AF62-130A-683163F4C347}"/>
              </a:ext>
            </a:extLst>
          </p:cNvPr>
          <p:cNvCxnSpPr/>
          <p:nvPr/>
        </p:nvCxnSpPr>
        <p:spPr>
          <a:xfrm>
            <a:off x="3076113" y="5246703"/>
            <a:ext cx="0" cy="470516"/>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Łącznik prosty ze strzałką 10">
            <a:extLst>
              <a:ext uri="{FF2B5EF4-FFF2-40B4-BE49-F238E27FC236}">
                <a16:creationId xmlns:a16="http://schemas.microsoft.com/office/drawing/2014/main" id="{3137A6E8-D55F-A01B-88DA-EDD136D6BCCC}"/>
              </a:ext>
            </a:extLst>
          </p:cNvPr>
          <p:cNvCxnSpPr>
            <a:cxnSpLocks/>
          </p:cNvCxnSpPr>
          <p:nvPr/>
        </p:nvCxnSpPr>
        <p:spPr>
          <a:xfrm>
            <a:off x="8848077" y="5779363"/>
            <a:ext cx="0" cy="235258"/>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77503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E91440B0-B133-40AA-A6E9-77E207BB91DB}"/>
              </a:ext>
            </a:extLst>
          </p:cNvPr>
          <p:cNvSpPr>
            <a:spLocks noGrp="1"/>
          </p:cNvSpPr>
          <p:nvPr>
            <p:ph type="title"/>
          </p:nvPr>
        </p:nvSpPr>
        <p:spPr>
          <a:xfrm>
            <a:off x="686834" y="1153572"/>
            <a:ext cx="3200400" cy="4461163"/>
          </a:xfrm>
        </p:spPr>
        <p:txBody>
          <a:bodyPr>
            <a:normAutofit/>
          </a:bodyPr>
          <a:lstStyle/>
          <a:p>
            <a:r>
              <a:rPr lang="pl-PL" dirty="0">
                <a:solidFill>
                  <a:srgbClr val="FFFFFF"/>
                </a:solidFill>
              </a:rPr>
              <a:t>1. Dobrowolne poddanie się karze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ymbol zastępczy zawartości 2">
            <a:extLst>
              <a:ext uri="{FF2B5EF4-FFF2-40B4-BE49-F238E27FC236}">
                <a16:creationId xmlns:a16="http://schemas.microsoft.com/office/drawing/2014/main" id="{807D6E11-7FC8-4358-B3CC-A8B5B836C82B}"/>
              </a:ext>
            </a:extLst>
          </p:cNvPr>
          <p:cNvSpPr>
            <a:spLocks noGrp="1"/>
          </p:cNvSpPr>
          <p:nvPr>
            <p:ph idx="1"/>
          </p:nvPr>
        </p:nvSpPr>
        <p:spPr>
          <a:xfrm>
            <a:off x="4447308" y="591344"/>
            <a:ext cx="6720045" cy="5585619"/>
          </a:xfrm>
        </p:spPr>
        <p:txBody>
          <a:bodyPr anchor="ctr">
            <a:normAutofit/>
          </a:bodyPr>
          <a:lstStyle/>
          <a:p>
            <a:r>
              <a:rPr lang="pl-PL" sz="1800" dirty="0"/>
              <a:t>Zakończenie przesłuchania wszystkich oskarżonych stanowi ostatni moment, kiedy oskarżony może zdecydować się na skorzystanie z </a:t>
            </a:r>
            <a:r>
              <a:rPr lang="pl-PL" sz="1800" b="1" dirty="0"/>
              <a:t>trybu konsensualnego </a:t>
            </a:r>
            <a:r>
              <a:rPr lang="pl-PL" sz="1800" dirty="0"/>
              <a:t>przewidzianego w </a:t>
            </a:r>
            <a:r>
              <a:rPr lang="pl-PL" sz="1800" b="1" dirty="0"/>
              <a:t>art. 387 KPK</a:t>
            </a:r>
            <a:r>
              <a:rPr lang="pl-PL" sz="1800" dirty="0"/>
              <a:t>,</a:t>
            </a:r>
          </a:p>
          <a:p>
            <a:r>
              <a:rPr lang="pl-PL" sz="1800" dirty="0"/>
              <a:t>Przesłanki dobrowolnego poddania się karze:</a:t>
            </a:r>
          </a:p>
          <a:p>
            <a:pPr marL="914400" lvl="1" indent="-457200">
              <a:buFont typeface="+mj-lt"/>
              <a:buAutoNum type="arabicParenR"/>
            </a:pPr>
            <a:r>
              <a:rPr lang="pl-PL" sz="1800" dirty="0"/>
              <a:t>oskarżony złożył wniosek przed zakończeniem pierwszego przesłuchania wszystkich oskarżonych na rozprawie głównej (§ 1);</a:t>
            </a:r>
          </a:p>
          <a:p>
            <a:pPr marL="914400" lvl="1" indent="-457200">
              <a:buFont typeface="+mj-lt"/>
              <a:buAutoNum type="arabicParenR"/>
            </a:pPr>
            <a:r>
              <a:rPr lang="pl-PL" sz="1800" dirty="0"/>
              <a:t>przestępstwo zarzucane oskarżonemu jest zagrożone karą nieprzekraczającą 15 lat pozbawienia wolności (§ 1);</a:t>
            </a:r>
          </a:p>
          <a:p>
            <a:pPr marL="914400" lvl="1" indent="-457200">
              <a:buFont typeface="+mj-lt"/>
              <a:buAutoNum type="arabicParenR"/>
            </a:pPr>
            <a:r>
              <a:rPr lang="pl-PL" sz="1800" dirty="0"/>
              <a:t>okoliczności popełnienia przestępstwa i wina nie budzą wątpliwości (§ 2);</a:t>
            </a:r>
          </a:p>
          <a:p>
            <a:pPr marL="914400" lvl="1" indent="-457200">
              <a:buFont typeface="+mj-lt"/>
              <a:buAutoNum type="arabicParenR"/>
            </a:pPr>
            <a:r>
              <a:rPr lang="pl-PL" sz="1800" dirty="0"/>
              <a:t>cele postępowania zostaną osiągnięte bez przeprowadzenia rozprawy w całości (§ 2);</a:t>
            </a:r>
          </a:p>
          <a:p>
            <a:pPr marL="914400" lvl="1" indent="-457200">
              <a:buFont typeface="+mj-lt"/>
              <a:buAutoNum type="arabicParenR"/>
            </a:pPr>
            <a:r>
              <a:rPr lang="pl-PL" sz="1800" dirty="0"/>
              <a:t>prokurator wyraził </a:t>
            </a:r>
            <a:r>
              <a:rPr lang="pl-PL" sz="1800" b="1" dirty="0"/>
              <a:t>zgodę</a:t>
            </a:r>
            <a:r>
              <a:rPr lang="pl-PL" sz="1800" dirty="0"/>
              <a:t> (§ 2; </a:t>
            </a:r>
            <a:r>
              <a:rPr lang="pl-PL" sz="1800" dirty="0">
                <a:solidFill>
                  <a:srgbClr val="7030A0"/>
                </a:solidFill>
              </a:rPr>
              <a:t>od 1.10.2023</a:t>
            </a:r>
            <a:r>
              <a:rPr lang="pl-PL" sz="1800" dirty="0"/>
              <a:t>; poprzednio brak sprzeciwu; zob. post. SN 16.6.2021, I KZP 16/20);</a:t>
            </a:r>
          </a:p>
          <a:p>
            <a:pPr marL="914400" lvl="1" indent="-457200">
              <a:buFont typeface="+mj-lt"/>
              <a:buAutoNum type="arabicParenR"/>
            </a:pPr>
            <a:r>
              <a:rPr lang="pl-PL" sz="1800" dirty="0"/>
              <a:t>pokrzywdzony </a:t>
            </a:r>
            <a:r>
              <a:rPr lang="pl-PL" sz="1800" b="1" dirty="0"/>
              <a:t>nie zgłosił sprzeciwu </a:t>
            </a:r>
            <a:r>
              <a:rPr lang="pl-PL" sz="1800" dirty="0"/>
              <a:t>wobec uwzględnienia wniosku oskarżonego (§ 2).</a:t>
            </a:r>
          </a:p>
        </p:txBody>
      </p:sp>
    </p:spTree>
    <p:extLst>
      <p:ext uri="{BB962C8B-B14F-4D97-AF65-F5344CB8AC3E}">
        <p14:creationId xmlns:p14="http://schemas.microsoft.com/office/powerpoint/2010/main" val="1274289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E91440B0-B133-40AA-A6E9-77E207BB91DB}"/>
              </a:ext>
            </a:extLst>
          </p:cNvPr>
          <p:cNvSpPr>
            <a:spLocks noGrp="1"/>
          </p:cNvSpPr>
          <p:nvPr>
            <p:ph type="title"/>
          </p:nvPr>
        </p:nvSpPr>
        <p:spPr>
          <a:xfrm>
            <a:off x="686834" y="1153572"/>
            <a:ext cx="3200400" cy="4461163"/>
          </a:xfrm>
        </p:spPr>
        <p:txBody>
          <a:bodyPr>
            <a:normAutofit/>
          </a:bodyPr>
          <a:lstStyle/>
          <a:p>
            <a:r>
              <a:rPr lang="pl-PL" sz="4100" dirty="0">
                <a:solidFill>
                  <a:srgbClr val="FFFFFF"/>
                </a:solidFill>
              </a:rPr>
              <a:t>2. Ograniczenie postępowania dowodowego</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ymbol zastępczy zawartości 2">
            <a:extLst>
              <a:ext uri="{FF2B5EF4-FFF2-40B4-BE49-F238E27FC236}">
                <a16:creationId xmlns:a16="http://schemas.microsoft.com/office/drawing/2014/main" id="{807D6E11-7FC8-4358-B3CC-A8B5B836C82B}"/>
              </a:ext>
            </a:extLst>
          </p:cNvPr>
          <p:cNvSpPr>
            <a:spLocks noGrp="1"/>
          </p:cNvSpPr>
          <p:nvPr>
            <p:ph idx="1"/>
          </p:nvPr>
        </p:nvSpPr>
        <p:spPr>
          <a:xfrm>
            <a:off x="4447308" y="636190"/>
            <a:ext cx="6906491" cy="5585619"/>
          </a:xfrm>
        </p:spPr>
        <p:txBody>
          <a:bodyPr anchor="ctr">
            <a:normAutofit lnSpcReduction="10000"/>
          </a:bodyPr>
          <a:lstStyle/>
          <a:p>
            <a:r>
              <a:rPr lang="pl-PL" sz="2400" dirty="0"/>
              <a:t>W przeciwieństwie do DPK nie jest trybem konsensualnym, nie wymaga inicjatywy oskarżonego – art. 388 KPK,</a:t>
            </a:r>
          </a:p>
          <a:p>
            <a:r>
              <a:rPr lang="pl-PL" sz="2400" dirty="0"/>
              <a:t>Sąd może przeprowadzić postępowanie dowodowe tylko częściowo:</a:t>
            </a:r>
          </a:p>
          <a:p>
            <a:pPr marL="914400" lvl="1" indent="-457200">
              <a:buAutoNum type="arabicParenR"/>
            </a:pPr>
            <a:r>
              <a:rPr lang="pl-PL" b="1" dirty="0"/>
              <a:t>za zgodą obecnych stron.</a:t>
            </a:r>
            <a:r>
              <a:rPr lang="pl-PL" dirty="0"/>
              <a:t> Wymagana jest  wyraźna zgoda – nie wystarczy brak sprzeciwu. </a:t>
            </a:r>
          </a:p>
          <a:p>
            <a:pPr marL="914400" lvl="1" indent="-457200">
              <a:buAutoNum type="arabicParenR"/>
            </a:pPr>
            <a:r>
              <a:rPr lang="pl-PL" dirty="0"/>
              <a:t>jeżeli </a:t>
            </a:r>
            <a:r>
              <a:rPr lang="pl-PL" b="1" dirty="0"/>
              <a:t>wyjaśnienia oskarżonego przyznającego się do winy nie budzą wątpliwości</a:t>
            </a:r>
            <a:r>
              <a:rPr lang="pl-PL" dirty="0"/>
              <a:t>.</a:t>
            </a:r>
          </a:p>
          <a:p>
            <a:r>
              <a:rPr lang="pl-PL" sz="2400" dirty="0"/>
              <a:t>Niezbędne jest przeprowadzenie jakichkolwiek innych dowodów poza wyjaśnieniami oskarżonego. W przeciwnym wypadku nie będzie można jednoznacznie stwierdzić, czy wyjaśnienia istotnie nie budzą wątpliwości. Jeżeli sąd uzna, że relacja oskarżonego budzi wątpliwości, konieczne jest przeprowadzenie postępowania dowodowego w całości.  </a:t>
            </a:r>
          </a:p>
          <a:p>
            <a:endParaRPr lang="pl-PL" sz="1400" dirty="0"/>
          </a:p>
        </p:txBody>
      </p:sp>
    </p:spTree>
    <p:extLst>
      <p:ext uri="{BB962C8B-B14F-4D97-AF65-F5344CB8AC3E}">
        <p14:creationId xmlns:p14="http://schemas.microsoft.com/office/powerpoint/2010/main" val="8096071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6D2758C-94F9-4701-A623-9041B0DD515C}"/>
              </a:ext>
            </a:extLst>
          </p:cNvPr>
          <p:cNvSpPr>
            <a:spLocks noGrp="1"/>
          </p:cNvSpPr>
          <p:nvPr>
            <p:ph type="title"/>
          </p:nvPr>
        </p:nvSpPr>
        <p:spPr/>
        <p:txBody>
          <a:bodyPr>
            <a:normAutofit/>
          </a:bodyPr>
          <a:lstStyle/>
          <a:p>
            <a:r>
              <a:rPr lang="pl-PL" sz="4000" dirty="0"/>
              <a:t>Wyjątki od zasady bezpośredniości </a:t>
            </a:r>
            <a:br>
              <a:rPr lang="pl-PL" sz="4000" dirty="0"/>
            </a:br>
            <a:r>
              <a:rPr lang="pl-PL" sz="4000" dirty="0"/>
              <a:t>na rozprawie głównej</a:t>
            </a:r>
          </a:p>
        </p:txBody>
      </p:sp>
      <p:sp>
        <p:nvSpPr>
          <p:cNvPr id="3" name="Symbol zastępczy zawartości 2">
            <a:extLst>
              <a:ext uri="{FF2B5EF4-FFF2-40B4-BE49-F238E27FC236}">
                <a16:creationId xmlns:a16="http://schemas.microsoft.com/office/drawing/2014/main" id="{708A86A3-708A-4902-BD83-ECF3F7359E08}"/>
              </a:ext>
            </a:extLst>
          </p:cNvPr>
          <p:cNvSpPr>
            <a:spLocks noGrp="1"/>
          </p:cNvSpPr>
          <p:nvPr>
            <p:ph idx="1"/>
          </p:nvPr>
        </p:nvSpPr>
        <p:spPr>
          <a:xfrm>
            <a:off x="838200" y="1949912"/>
            <a:ext cx="10090212" cy="4351338"/>
          </a:xfrm>
        </p:spPr>
        <p:txBody>
          <a:bodyPr/>
          <a:lstStyle/>
          <a:p>
            <a:pPr marL="0" indent="0">
              <a:buNone/>
            </a:pPr>
            <a:r>
              <a:rPr lang="pl-PL" b="1" dirty="0">
                <a:latin typeface="Calibri" panose="020F0502020204030204" pitchFamily="34" charset="0"/>
                <a:cs typeface="Calibri" panose="020F0502020204030204" pitchFamily="34" charset="0"/>
              </a:rPr>
              <a:t>Podstawę wyroku może stanowić tylko całokształt okoliczności ujawnionych w toku rozprawy głównej (art. 410 KPK).</a:t>
            </a:r>
          </a:p>
          <a:p>
            <a:pPr marL="0" indent="0">
              <a:buNone/>
            </a:pPr>
            <a:r>
              <a:rPr lang="pl-PL" b="1" dirty="0">
                <a:latin typeface="Calibri" panose="020F0502020204030204" pitchFamily="34" charset="0"/>
                <a:cs typeface="Calibri" panose="020F0502020204030204" pitchFamily="34" charset="0"/>
              </a:rPr>
              <a:t>Odstępstwa:</a:t>
            </a:r>
          </a:p>
          <a:p>
            <a:pPr marL="457200" indent="-457200">
              <a:buFont typeface="+mj-lt"/>
              <a:buAutoNum type="arabicPeriod"/>
            </a:pPr>
            <a:r>
              <a:rPr lang="pl-PL" b="1" dirty="0">
                <a:latin typeface="Calibri" panose="020F0502020204030204" pitchFamily="34" charset="0"/>
                <a:cs typeface="Calibri" panose="020F0502020204030204" pitchFamily="34" charset="0"/>
              </a:rPr>
              <a:t>Odczytanie protokołów </a:t>
            </a:r>
            <a:r>
              <a:rPr lang="pl-PL" dirty="0">
                <a:latin typeface="Calibri" panose="020F0502020204030204" pitchFamily="34" charset="0"/>
                <a:cs typeface="Calibri" panose="020F0502020204030204" pitchFamily="34" charset="0"/>
              </a:rPr>
              <a:t>czynności przeprowadzonych wcześniej w danym postępowaniu (w post. </a:t>
            </a:r>
            <a:r>
              <a:rPr lang="pl-PL" dirty="0" err="1">
                <a:latin typeface="Calibri" panose="020F0502020204030204" pitchFamily="34" charset="0"/>
                <a:cs typeface="Calibri" panose="020F0502020204030204" pitchFamily="34" charset="0"/>
              </a:rPr>
              <a:t>przyg</a:t>
            </a:r>
            <a:r>
              <a:rPr lang="pl-PL" dirty="0">
                <a:latin typeface="Calibri" panose="020F0502020204030204" pitchFamily="34" charset="0"/>
                <a:cs typeface="Calibri" panose="020F0502020204030204" pitchFamily="34" charset="0"/>
              </a:rPr>
              <a:t>. albo w innej sprawie) – zamiast dokonania tych czynności bezpośrednio przed sądem.</a:t>
            </a:r>
          </a:p>
          <a:p>
            <a:pPr marL="457200" indent="-457200">
              <a:buFont typeface="+mj-lt"/>
              <a:buAutoNum type="arabicPeriod"/>
            </a:pPr>
            <a:r>
              <a:rPr lang="pl-PL" b="1" dirty="0">
                <a:latin typeface="Calibri" panose="020F0502020204030204" pitchFamily="34" charset="0"/>
                <a:cs typeface="Calibri" panose="020F0502020204030204" pitchFamily="34" charset="0"/>
              </a:rPr>
              <a:t>Uznanie za ujawnione </a:t>
            </a:r>
            <a:r>
              <a:rPr lang="pl-PL" dirty="0">
                <a:latin typeface="Calibri" panose="020F0502020204030204" pitchFamily="34" charset="0"/>
                <a:cs typeface="Calibri" panose="020F0502020204030204" pitchFamily="34" charset="0"/>
              </a:rPr>
              <a:t>bez odczytywania materiałów znajdujących się w aktach sprawy.</a:t>
            </a:r>
          </a:p>
          <a:p>
            <a:pPr marL="0" indent="0">
              <a:buNone/>
            </a:pPr>
            <a:endParaRPr lang="pl-PL" dirty="0">
              <a:latin typeface="Calibri" panose="020F0502020204030204" pitchFamily="34" charset="0"/>
              <a:cs typeface="Calibri" panose="020F0502020204030204" pitchFamily="34" charset="0"/>
            </a:endParaRPr>
          </a:p>
        </p:txBody>
      </p:sp>
      <p:pic>
        <p:nvPicPr>
          <p:cNvPr id="4" name="Obraz 3">
            <a:extLst>
              <a:ext uri="{FF2B5EF4-FFF2-40B4-BE49-F238E27FC236}">
                <a16:creationId xmlns:a16="http://schemas.microsoft.com/office/drawing/2014/main" id="{99386A90-FAF8-962C-5479-218EBCF31D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3017" y="0"/>
            <a:ext cx="2288983" cy="993531"/>
          </a:xfrm>
          <a:prstGeom prst="rect">
            <a:avLst/>
          </a:prstGeom>
        </p:spPr>
      </p:pic>
    </p:spTree>
    <p:extLst>
      <p:ext uri="{BB962C8B-B14F-4D97-AF65-F5344CB8AC3E}">
        <p14:creationId xmlns:p14="http://schemas.microsoft.com/office/powerpoint/2010/main" val="21857945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6D2758C-94F9-4701-A623-9041B0DD515C}"/>
              </a:ext>
            </a:extLst>
          </p:cNvPr>
          <p:cNvSpPr>
            <a:spLocks noGrp="1"/>
          </p:cNvSpPr>
          <p:nvPr>
            <p:ph type="title"/>
          </p:nvPr>
        </p:nvSpPr>
        <p:spPr/>
        <p:txBody>
          <a:bodyPr>
            <a:normAutofit/>
          </a:bodyPr>
          <a:lstStyle/>
          <a:p>
            <a:r>
              <a:rPr lang="pl-PL" sz="4000" dirty="0"/>
              <a:t>Wyjątki od zasady bezpośredniości </a:t>
            </a:r>
            <a:br>
              <a:rPr lang="pl-PL" sz="4000" dirty="0"/>
            </a:br>
            <a:r>
              <a:rPr lang="pl-PL" sz="4000" dirty="0"/>
              <a:t>na rozprawie głównej</a:t>
            </a:r>
          </a:p>
        </p:txBody>
      </p:sp>
      <p:sp>
        <p:nvSpPr>
          <p:cNvPr id="3" name="Symbol zastępczy zawartości 2">
            <a:extLst>
              <a:ext uri="{FF2B5EF4-FFF2-40B4-BE49-F238E27FC236}">
                <a16:creationId xmlns:a16="http://schemas.microsoft.com/office/drawing/2014/main" id="{708A86A3-708A-4902-BD83-ECF3F7359E08}"/>
              </a:ext>
            </a:extLst>
          </p:cNvPr>
          <p:cNvSpPr>
            <a:spLocks noGrp="1"/>
          </p:cNvSpPr>
          <p:nvPr>
            <p:ph idx="1"/>
          </p:nvPr>
        </p:nvSpPr>
        <p:spPr/>
        <p:txBody>
          <a:bodyPr>
            <a:normAutofit/>
          </a:bodyPr>
          <a:lstStyle/>
          <a:p>
            <a:r>
              <a:rPr lang="pl-PL" dirty="0">
                <a:latin typeface="Calibri" panose="020F0502020204030204" pitchFamily="34" charset="0"/>
                <a:cs typeface="Calibri" panose="020F0502020204030204" pitchFamily="34" charset="0"/>
              </a:rPr>
              <a:t>Wolno odczytywać na rozprawie </a:t>
            </a:r>
            <a:r>
              <a:rPr lang="pl-PL" b="1" dirty="0">
                <a:solidFill>
                  <a:schemeClr val="tx1"/>
                </a:solidFill>
                <a:latin typeface="Calibri" panose="020F0502020204030204" pitchFamily="34" charset="0"/>
                <a:cs typeface="Calibri" panose="020F0502020204030204" pitchFamily="34" charset="0"/>
              </a:rPr>
              <a:t>w odpowiednim zakresie </a:t>
            </a:r>
            <a:r>
              <a:rPr lang="pl-PL" dirty="0">
                <a:latin typeface="Calibri" panose="020F0502020204030204" pitchFamily="34" charset="0"/>
                <a:cs typeface="Calibri" panose="020F0502020204030204" pitchFamily="34" charset="0"/>
              </a:rPr>
              <a:t>protokoły </a:t>
            </a:r>
            <a:r>
              <a:rPr lang="pl-PL" b="1" dirty="0">
                <a:solidFill>
                  <a:schemeClr val="accent1"/>
                </a:solidFill>
                <a:latin typeface="Calibri" panose="020F0502020204030204" pitchFamily="34" charset="0"/>
                <a:cs typeface="Calibri" panose="020F0502020204030204" pitchFamily="34" charset="0"/>
              </a:rPr>
              <a:t>wyjaśnień oskarżonego</a:t>
            </a:r>
            <a:r>
              <a:rPr lang="pl-PL" dirty="0">
                <a:solidFill>
                  <a:schemeClr val="accent1"/>
                </a:solidFill>
                <a:latin typeface="Calibri" panose="020F0502020204030204" pitchFamily="34" charset="0"/>
                <a:cs typeface="Calibri" panose="020F0502020204030204" pitchFamily="34" charset="0"/>
              </a:rPr>
              <a:t> </a:t>
            </a:r>
            <a:r>
              <a:rPr lang="pl-PL" dirty="0">
                <a:latin typeface="Calibri" panose="020F0502020204030204" pitchFamily="34" charset="0"/>
                <a:cs typeface="Calibri" panose="020F0502020204030204" pitchFamily="34" charset="0"/>
              </a:rPr>
              <a:t>złożonych w tej lub innej sprawie w postępowaniu przygotowawczym lub przed sądem albo w innym postępowaniu przewidzianym przez ustawę, jeżeli oskarżony:</a:t>
            </a:r>
          </a:p>
          <a:p>
            <a:pPr lvl="2">
              <a:buFont typeface="Wingdings" panose="05000000000000000000" pitchFamily="2" charset="2"/>
              <a:buChar char="§"/>
            </a:pPr>
            <a:r>
              <a:rPr lang="pl-PL" dirty="0">
                <a:solidFill>
                  <a:schemeClr val="accent1"/>
                </a:solidFill>
                <a:latin typeface="Calibri" panose="020F0502020204030204" pitchFamily="34" charset="0"/>
                <a:cs typeface="Calibri" panose="020F0502020204030204" pitchFamily="34" charset="0"/>
              </a:rPr>
              <a:t> nie stawił się na rozprawę,</a:t>
            </a:r>
          </a:p>
          <a:p>
            <a:pPr lvl="2">
              <a:buFont typeface="Wingdings" panose="05000000000000000000" pitchFamily="2" charset="2"/>
              <a:buChar char="§"/>
            </a:pPr>
            <a:r>
              <a:rPr lang="pl-PL" dirty="0">
                <a:solidFill>
                  <a:schemeClr val="accent1"/>
                </a:solidFill>
                <a:latin typeface="Calibri" panose="020F0502020204030204" pitchFamily="34" charset="0"/>
                <a:cs typeface="Calibri" panose="020F0502020204030204" pitchFamily="34" charset="0"/>
              </a:rPr>
              <a:t> odmawia wyjaśnień,</a:t>
            </a:r>
          </a:p>
          <a:p>
            <a:pPr lvl="2">
              <a:buFont typeface="Wingdings" panose="05000000000000000000" pitchFamily="2" charset="2"/>
              <a:buChar char="§"/>
            </a:pPr>
            <a:r>
              <a:rPr lang="pl-PL" dirty="0">
                <a:solidFill>
                  <a:schemeClr val="accent1"/>
                </a:solidFill>
                <a:latin typeface="Calibri" panose="020F0502020204030204" pitchFamily="34" charset="0"/>
                <a:cs typeface="Calibri" panose="020F0502020204030204" pitchFamily="34" charset="0"/>
              </a:rPr>
              <a:t> wyjaśnia odmiennie niż poprzednio,</a:t>
            </a:r>
          </a:p>
          <a:p>
            <a:pPr lvl="2">
              <a:buFont typeface="Wingdings" panose="05000000000000000000" pitchFamily="2" charset="2"/>
              <a:buChar char="§"/>
            </a:pPr>
            <a:r>
              <a:rPr lang="pl-PL" dirty="0">
                <a:solidFill>
                  <a:schemeClr val="accent1"/>
                </a:solidFill>
                <a:latin typeface="Calibri" panose="020F0502020204030204" pitchFamily="34" charset="0"/>
                <a:cs typeface="Calibri" panose="020F0502020204030204" pitchFamily="34" charset="0"/>
              </a:rPr>
              <a:t> oświadcza, że pewnych okoliczności nie pamięta </a:t>
            </a:r>
            <a:r>
              <a:rPr lang="pl-PL" sz="2400" i="0" dirty="0">
                <a:solidFill>
                  <a:schemeClr val="tx1"/>
                </a:solidFill>
                <a:latin typeface="Calibri" panose="020F0502020204030204" pitchFamily="34" charset="0"/>
                <a:cs typeface="Calibri" panose="020F0502020204030204" pitchFamily="34" charset="0"/>
              </a:rPr>
              <a:t>(art. 389 § 1 KPK),</a:t>
            </a:r>
            <a:endParaRPr lang="pl-PL" dirty="0">
              <a:solidFill>
                <a:schemeClr val="accent1"/>
              </a:solidFill>
              <a:latin typeface="Calibri" panose="020F0502020204030204" pitchFamily="34" charset="0"/>
              <a:cs typeface="Calibri" panose="020F0502020204030204" pitchFamily="34" charset="0"/>
            </a:endParaRPr>
          </a:p>
          <a:p>
            <a:r>
              <a:rPr lang="pl-PL" dirty="0">
                <a:latin typeface="Calibri" panose="020F0502020204030204" pitchFamily="34" charset="0"/>
                <a:cs typeface="Calibri" panose="020F0502020204030204" pitchFamily="34" charset="0"/>
              </a:rPr>
              <a:t>Wolno odczytać na rozprawie wyjaśnienia współoskarżonego, który zmarł (art. 389 § 3 KPK).</a:t>
            </a:r>
          </a:p>
        </p:txBody>
      </p:sp>
      <p:pic>
        <p:nvPicPr>
          <p:cNvPr id="4" name="Obraz 3">
            <a:extLst>
              <a:ext uri="{FF2B5EF4-FFF2-40B4-BE49-F238E27FC236}">
                <a16:creationId xmlns:a16="http://schemas.microsoft.com/office/drawing/2014/main" id="{DEAE8624-C838-7C7A-063C-9A5D7AA2F8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3017" y="0"/>
            <a:ext cx="2288983" cy="993531"/>
          </a:xfrm>
          <a:prstGeom prst="rect">
            <a:avLst/>
          </a:prstGeom>
        </p:spPr>
      </p:pic>
    </p:spTree>
    <p:extLst>
      <p:ext uri="{BB962C8B-B14F-4D97-AF65-F5344CB8AC3E}">
        <p14:creationId xmlns:p14="http://schemas.microsoft.com/office/powerpoint/2010/main" val="2388160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4E07CF-2D36-45BD-A7F2-CDB468A5CB53}"/>
              </a:ext>
            </a:extLst>
          </p:cNvPr>
          <p:cNvSpPr>
            <a:spLocks noGrp="1"/>
          </p:cNvSpPr>
          <p:nvPr>
            <p:ph type="title"/>
          </p:nvPr>
        </p:nvSpPr>
        <p:spPr>
          <a:xfrm>
            <a:off x="838199" y="347540"/>
            <a:ext cx="10336823" cy="1325563"/>
          </a:xfrm>
        </p:spPr>
        <p:txBody>
          <a:bodyPr/>
          <a:lstStyle/>
          <a:p>
            <a:r>
              <a:rPr lang="pl-PL" dirty="0"/>
              <a:t>Przebieg postępowania jurysdykcyjnego</a:t>
            </a:r>
          </a:p>
        </p:txBody>
      </p:sp>
      <p:sp>
        <p:nvSpPr>
          <p:cNvPr id="4" name="Strzałka: w prawo 3">
            <a:extLst>
              <a:ext uri="{FF2B5EF4-FFF2-40B4-BE49-F238E27FC236}">
                <a16:creationId xmlns:a16="http://schemas.microsoft.com/office/drawing/2014/main" id="{484857EB-F661-4071-BAC7-EC62747264A0}"/>
              </a:ext>
            </a:extLst>
          </p:cNvPr>
          <p:cNvSpPr/>
          <p:nvPr/>
        </p:nvSpPr>
        <p:spPr>
          <a:xfrm>
            <a:off x="3323492" y="3974124"/>
            <a:ext cx="7218479" cy="668215"/>
          </a:xfrm>
          <a:prstGeom prst="righ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rostokąt 4">
            <a:extLst>
              <a:ext uri="{FF2B5EF4-FFF2-40B4-BE49-F238E27FC236}">
                <a16:creationId xmlns:a16="http://schemas.microsoft.com/office/drawing/2014/main" id="{5498B08C-871D-4C59-A1CF-3F9DECDE61E6}"/>
              </a:ext>
            </a:extLst>
          </p:cNvPr>
          <p:cNvSpPr/>
          <p:nvPr/>
        </p:nvSpPr>
        <p:spPr>
          <a:xfrm>
            <a:off x="1137138" y="4138979"/>
            <a:ext cx="2124808" cy="338504"/>
          </a:xfrm>
          <a:prstGeom prst="rect">
            <a:avLst/>
          </a:prstGeom>
          <a:solidFill>
            <a:srgbClr val="800080"/>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pl-PL"/>
          </a:p>
        </p:txBody>
      </p:sp>
      <p:sp>
        <p:nvSpPr>
          <p:cNvPr id="6" name="pole tekstowe 5">
            <a:extLst>
              <a:ext uri="{FF2B5EF4-FFF2-40B4-BE49-F238E27FC236}">
                <a16:creationId xmlns:a16="http://schemas.microsoft.com/office/drawing/2014/main" id="{BB2C5712-ACD7-4F79-B2E0-6C8E23EAA576}"/>
              </a:ext>
            </a:extLst>
          </p:cNvPr>
          <p:cNvSpPr txBox="1"/>
          <p:nvPr/>
        </p:nvSpPr>
        <p:spPr>
          <a:xfrm>
            <a:off x="715107" y="2368858"/>
            <a:ext cx="2968869" cy="646331"/>
          </a:xfrm>
          <a:prstGeom prst="rect">
            <a:avLst/>
          </a:prstGeom>
          <a:noFill/>
        </p:spPr>
        <p:txBody>
          <a:bodyPr wrap="square" rtlCol="0">
            <a:spAutoFit/>
          </a:bodyPr>
          <a:lstStyle/>
          <a:p>
            <a:pPr algn="ctr"/>
            <a:r>
              <a:rPr lang="pl-PL" b="1" dirty="0"/>
              <a:t>postępowanie przejściowe</a:t>
            </a:r>
          </a:p>
          <a:p>
            <a:pPr algn="ctr"/>
            <a:r>
              <a:rPr lang="pl-PL" b="1" dirty="0"/>
              <a:t>(tzw. oddanie pod sąd)</a:t>
            </a:r>
          </a:p>
        </p:txBody>
      </p:sp>
      <p:sp>
        <p:nvSpPr>
          <p:cNvPr id="7" name="pole tekstowe 6">
            <a:extLst>
              <a:ext uri="{FF2B5EF4-FFF2-40B4-BE49-F238E27FC236}">
                <a16:creationId xmlns:a16="http://schemas.microsoft.com/office/drawing/2014/main" id="{13BA66F0-7B15-4266-990D-4CEA4014891B}"/>
              </a:ext>
            </a:extLst>
          </p:cNvPr>
          <p:cNvSpPr txBox="1"/>
          <p:nvPr/>
        </p:nvSpPr>
        <p:spPr>
          <a:xfrm>
            <a:off x="3261946" y="2514273"/>
            <a:ext cx="6873978" cy="400110"/>
          </a:xfrm>
          <a:prstGeom prst="rect">
            <a:avLst/>
          </a:prstGeom>
          <a:noFill/>
        </p:spPr>
        <p:txBody>
          <a:bodyPr wrap="square" rtlCol="0">
            <a:spAutoFit/>
          </a:bodyPr>
          <a:lstStyle/>
          <a:p>
            <a:pPr algn="ctr"/>
            <a:r>
              <a:rPr lang="pl-PL" sz="2000" b="1" dirty="0"/>
              <a:t>rozprawa główna</a:t>
            </a:r>
          </a:p>
        </p:txBody>
      </p:sp>
      <p:sp>
        <p:nvSpPr>
          <p:cNvPr id="8" name="pole tekstowe 7">
            <a:extLst>
              <a:ext uri="{FF2B5EF4-FFF2-40B4-BE49-F238E27FC236}">
                <a16:creationId xmlns:a16="http://schemas.microsoft.com/office/drawing/2014/main" id="{E6139D5B-C7EA-4A03-A748-73A14BC10F49}"/>
              </a:ext>
            </a:extLst>
          </p:cNvPr>
          <p:cNvSpPr txBox="1"/>
          <p:nvPr/>
        </p:nvSpPr>
        <p:spPr>
          <a:xfrm>
            <a:off x="3323492" y="3439937"/>
            <a:ext cx="6877010" cy="369332"/>
          </a:xfrm>
          <a:prstGeom prst="rect">
            <a:avLst/>
          </a:prstGeom>
          <a:noFill/>
        </p:spPr>
        <p:txBody>
          <a:bodyPr wrap="square" rtlCol="0">
            <a:spAutoFit/>
          </a:bodyPr>
          <a:lstStyle/>
          <a:p>
            <a:r>
              <a:rPr lang="pl-PL" dirty="0"/>
              <a:t> część wstępna        przewód sądowy         głosy stron         wyrokowanie</a:t>
            </a:r>
          </a:p>
        </p:txBody>
      </p:sp>
      <p:cxnSp>
        <p:nvCxnSpPr>
          <p:cNvPr id="10" name="Łącznik prosty 9">
            <a:extLst>
              <a:ext uri="{FF2B5EF4-FFF2-40B4-BE49-F238E27FC236}">
                <a16:creationId xmlns:a16="http://schemas.microsoft.com/office/drawing/2014/main" id="{698DB573-8D96-4E1D-8147-0ADCFAC09B2E}"/>
              </a:ext>
            </a:extLst>
          </p:cNvPr>
          <p:cNvCxnSpPr>
            <a:cxnSpLocks/>
          </p:cNvCxnSpPr>
          <p:nvPr/>
        </p:nvCxnSpPr>
        <p:spPr>
          <a:xfrm>
            <a:off x="4967654" y="3436245"/>
            <a:ext cx="0" cy="1378249"/>
          </a:xfrm>
          <a:prstGeom prst="line">
            <a:avLst/>
          </a:prstGeom>
          <a:ln w="19050" cap="flat" cmpd="sng" algn="ctr">
            <a:solidFill>
              <a:schemeClr val="tx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1" name="Łącznik prosty 10">
            <a:extLst>
              <a:ext uri="{FF2B5EF4-FFF2-40B4-BE49-F238E27FC236}">
                <a16:creationId xmlns:a16="http://schemas.microsoft.com/office/drawing/2014/main" id="{8D906B5E-85A5-44C8-BF75-16AB4026E7BE}"/>
              </a:ext>
            </a:extLst>
          </p:cNvPr>
          <p:cNvCxnSpPr>
            <a:cxnSpLocks/>
          </p:cNvCxnSpPr>
          <p:nvPr/>
        </p:nvCxnSpPr>
        <p:spPr>
          <a:xfrm>
            <a:off x="6957646" y="3436245"/>
            <a:ext cx="0" cy="1378249"/>
          </a:xfrm>
          <a:prstGeom prst="line">
            <a:avLst/>
          </a:prstGeom>
          <a:ln w="19050" cap="flat" cmpd="sng" algn="ctr">
            <a:solidFill>
              <a:schemeClr val="tx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2" name="Łącznik prosty 11">
            <a:extLst>
              <a:ext uri="{FF2B5EF4-FFF2-40B4-BE49-F238E27FC236}">
                <a16:creationId xmlns:a16="http://schemas.microsoft.com/office/drawing/2014/main" id="{4F8AA1E2-A7C2-4FD1-97FE-90F7D293D24A}"/>
              </a:ext>
            </a:extLst>
          </p:cNvPr>
          <p:cNvCxnSpPr>
            <a:cxnSpLocks/>
          </p:cNvCxnSpPr>
          <p:nvPr/>
        </p:nvCxnSpPr>
        <p:spPr>
          <a:xfrm>
            <a:off x="8472853" y="3449854"/>
            <a:ext cx="0" cy="1378249"/>
          </a:xfrm>
          <a:prstGeom prst="line">
            <a:avLst/>
          </a:prstGeom>
          <a:ln w="19050" cap="flat" cmpd="sng" algn="ctr">
            <a:solidFill>
              <a:schemeClr val="tx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3" name="Nawias klamrowy zamykający 12">
            <a:extLst>
              <a:ext uri="{FF2B5EF4-FFF2-40B4-BE49-F238E27FC236}">
                <a16:creationId xmlns:a16="http://schemas.microsoft.com/office/drawing/2014/main" id="{D537BB71-274A-4B8C-A6B7-44FE61236B9B}"/>
              </a:ext>
            </a:extLst>
          </p:cNvPr>
          <p:cNvSpPr/>
          <p:nvPr/>
        </p:nvSpPr>
        <p:spPr>
          <a:xfrm rot="16200000">
            <a:off x="6611441" y="-162769"/>
            <a:ext cx="313681" cy="6759773"/>
          </a:xfrm>
          <a:prstGeom prst="rightBrace">
            <a:avLst>
              <a:gd name="adj1" fmla="val 103633"/>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14" name="Strzałka: zakrzywiona w prawo 13">
            <a:extLst>
              <a:ext uri="{FF2B5EF4-FFF2-40B4-BE49-F238E27FC236}">
                <a16:creationId xmlns:a16="http://schemas.microsoft.com/office/drawing/2014/main" id="{C58B5487-2E28-4AC4-861E-89510EF5289D}"/>
              </a:ext>
            </a:extLst>
          </p:cNvPr>
          <p:cNvSpPr/>
          <p:nvPr/>
        </p:nvSpPr>
        <p:spPr>
          <a:xfrm flipV="1">
            <a:off x="531935" y="4138979"/>
            <a:ext cx="543657" cy="1378249"/>
          </a:xfrm>
          <a:prstGeom prst="curvedRightArrow">
            <a:avLst/>
          </a:prstGeom>
          <a:solidFill>
            <a:srgbClr val="0070C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pl-PL">
              <a:solidFill>
                <a:schemeClr val="tx1"/>
              </a:solidFill>
            </a:endParaRPr>
          </a:p>
        </p:txBody>
      </p:sp>
      <p:sp>
        <p:nvSpPr>
          <p:cNvPr id="16" name="Nawias klamrowy zamykający 15">
            <a:extLst>
              <a:ext uri="{FF2B5EF4-FFF2-40B4-BE49-F238E27FC236}">
                <a16:creationId xmlns:a16="http://schemas.microsoft.com/office/drawing/2014/main" id="{CF0601DF-090E-4FA3-BC48-BC99CD8A839D}"/>
              </a:ext>
            </a:extLst>
          </p:cNvPr>
          <p:cNvSpPr/>
          <p:nvPr/>
        </p:nvSpPr>
        <p:spPr>
          <a:xfrm rot="16200000">
            <a:off x="2042702" y="2160385"/>
            <a:ext cx="313681" cy="2124809"/>
          </a:xfrm>
          <a:prstGeom prst="rightBrace">
            <a:avLst>
              <a:gd name="adj1" fmla="val 103633"/>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cxnSp>
        <p:nvCxnSpPr>
          <p:cNvPr id="17" name="Łącznik prosty 16">
            <a:extLst>
              <a:ext uri="{FF2B5EF4-FFF2-40B4-BE49-F238E27FC236}">
                <a16:creationId xmlns:a16="http://schemas.microsoft.com/office/drawing/2014/main" id="{46C01301-BBB8-44F2-907B-8CC788A87F34}"/>
              </a:ext>
            </a:extLst>
          </p:cNvPr>
          <p:cNvCxnSpPr/>
          <p:nvPr/>
        </p:nvCxnSpPr>
        <p:spPr>
          <a:xfrm>
            <a:off x="2199541" y="3436245"/>
            <a:ext cx="0" cy="1378249"/>
          </a:xfrm>
          <a:prstGeom prst="line">
            <a:avLst/>
          </a:prstGeom>
          <a:ln w="19050" cap="flat" cmpd="sng" algn="ctr">
            <a:solidFill>
              <a:schemeClr val="tx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9" name="pole tekstowe 18">
            <a:extLst>
              <a:ext uri="{FF2B5EF4-FFF2-40B4-BE49-F238E27FC236}">
                <a16:creationId xmlns:a16="http://schemas.microsoft.com/office/drawing/2014/main" id="{477C08DB-4319-40C4-B8BC-7BBBBA99B8BB}"/>
              </a:ext>
            </a:extLst>
          </p:cNvPr>
          <p:cNvSpPr txBox="1"/>
          <p:nvPr/>
        </p:nvSpPr>
        <p:spPr>
          <a:xfrm>
            <a:off x="2199540" y="3525749"/>
            <a:ext cx="1123949" cy="461665"/>
          </a:xfrm>
          <a:prstGeom prst="rect">
            <a:avLst/>
          </a:prstGeom>
          <a:noFill/>
        </p:spPr>
        <p:txBody>
          <a:bodyPr wrap="square" rtlCol="0">
            <a:spAutoFit/>
          </a:bodyPr>
          <a:lstStyle/>
          <a:p>
            <a:pPr algn="ctr"/>
            <a:r>
              <a:rPr lang="pl-PL" sz="1200" dirty="0"/>
              <a:t>kontrola merytoryczna</a:t>
            </a:r>
          </a:p>
        </p:txBody>
      </p:sp>
      <p:sp>
        <p:nvSpPr>
          <p:cNvPr id="20" name="pole tekstowe 19">
            <a:extLst>
              <a:ext uri="{FF2B5EF4-FFF2-40B4-BE49-F238E27FC236}">
                <a16:creationId xmlns:a16="http://schemas.microsoft.com/office/drawing/2014/main" id="{140DBE2E-B32B-407C-A06E-9450AA88D115}"/>
              </a:ext>
            </a:extLst>
          </p:cNvPr>
          <p:cNvSpPr txBox="1"/>
          <p:nvPr/>
        </p:nvSpPr>
        <p:spPr>
          <a:xfrm>
            <a:off x="1075590" y="3525749"/>
            <a:ext cx="1123949" cy="461665"/>
          </a:xfrm>
          <a:prstGeom prst="rect">
            <a:avLst/>
          </a:prstGeom>
          <a:noFill/>
        </p:spPr>
        <p:txBody>
          <a:bodyPr wrap="square" rtlCol="0">
            <a:spAutoFit/>
          </a:bodyPr>
          <a:lstStyle/>
          <a:p>
            <a:pPr algn="ctr"/>
            <a:r>
              <a:rPr lang="pl-PL" sz="1200" dirty="0"/>
              <a:t>kontrola formalna</a:t>
            </a:r>
          </a:p>
        </p:txBody>
      </p:sp>
      <p:sp>
        <p:nvSpPr>
          <p:cNvPr id="21" name="pole tekstowe 20">
            <a:extLst>
              <a:ext uri="{FF2B5EF4-FFF2-40B4-BE49-F238E27FC236}">
                <a16:creationId xmlns:a16="http://schemas.microsoft.com/office/drawing/2014/main" id="{0EF8BF07-6C3F-4120-8A6E-2B954B037165}"/>
              </a:ext>
            </a:extLst>
          </p:cNvPr>
          <p:cNvSpPr txBox="1"/>
          <p:nvPr/>
        </p:nvSpPr>
        <p:spPr>
          <a:xfrm>
            <a:off x="1137138" y="5236832"/>
            <a:ext cx="1556233" cy="369332"/>
          </a:xfrm>
          <a:prstGeom prst="rect">
            <a:avLst/>
          </a:prstGeom>
          <a:noFill/>
        </p:spPr>
        <p:txBody>
          <a:bodyPr wrap="square" rtlCol="0">
            <a:spAutoFit/>
          </a:bodyPr>
          <a:lstStyle/>
          <a:p>
            <a:r>
              <a:rPr lang="pl-PL" dirty="0"/>
              <a:t>akt oskarżenia</a:t>
            </a:r>
          </a:p>
        </p:txBody>
      </p:sp>
      <p:sp>
        <p:nvSpPr>
          <p:cNvPr id="25" name="Prostokąt: zagięty narożnik 24">
            <a:extLst>
              <a:ext uri="{FF2B5EF4-FFF2-40B4-BE49-F238E27FC236}">
                <a16:creationId xmlns:a16="http://schemas.microsoft.com/office/drawing/2014/main" id="{92A1367A-B0B9-4129-A6CF-386D55CDC7E3}"/>
              </a:ext>
            </a:extLst>
          </p:cNvPr>
          <p:cNvSpPr/>
          <p:nvPr/>
        </p:nvSpPr>
        <p:spPr>
          <a:xfrm>
            <a:off x="10644620" y="3436245"/>
            <a:ext cx="995136" cy="1513823"/>
          </a:xfrm>
          <a:prstGeom prst="foldedCorner">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pl-PL"/>
          </a:p>
        </p:txBody>
      </p:sp>
      <p:pic>
        <p:nvPicPr>
          <p:cNvPr id="26" name="Obraz 2">
            <a:extLst>
              <a:ext uri="{FF2B5EF4-FFF2-40B4-BE49-F238E27FC236}">
                <a16:creationId xmlns:a16="http://schemas.microsoft.com/office/drawing/2014/main" id="{BB803B45-72A5-4664-8601-48C492B10F8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15058" y="3554325"/>
            <a:ext cx="309394" cy="354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pole tekstowe 27">
            <a:extLst>
              <a:ext uri="{FF2B5EF4-FFF2-40B4-BE49-F238E27FC236}">
                <a16:creationId xmlns:a16="http://schemas.microsoft.com/office/drawing/2014/main" id="{61E9E465-C6BB-4785-8999-B0B9EF6C7ADA}"/>
              </a:ext>
            </a:extLst>
          </p:cNvPr>
          <p:cNvSpPr txBox="1"/>
          <p:nvPr/>
        </p:nvSpPr>
        <p:spPr>
          <a:xfrm>
            <a:off x="10659207" y="3943340"/>
            <a:ext cx="995135" cy="461665"/>
          </a:xfrm>
          <a:prstGeom prst="rect">
            <a:avLst/>
          </a:prstGeom>
          <a:noFill/>
        </p:spPr>
        <p:txBody>
          <a:bodyPr wrap="square" rtlCol="0">
            <a:spAutoFit/>
          </a:bodyPr>
          <a:lstStyle/>
          <a:p>
            <a:pPr algn="ctr"/>
            <a:r>
              <a:rPr lang="pl-PL" sz="1200" b="1" dirty="0"/>
              <a:t>WYROK </a:t>
            </a:r>
            <a:r>
              <a:rPr lang="pl-PL" sz="1200" dirty="0"/>
              <a:t>         w imieniu RP</a:t>
            </a:r>
          </a:p>
        </p:txBody>
      </p:sp>
      <p:sp>
        <p:nvSpPr>
          <p:cNvPr id="3" name="Strzałka: wygięta 2">
            <a:extLst>
              <a:ext uri="{FF2B5EF4-FFF2-40B4-BE49-F238E27FC236}">
                <a16:creationId xmlns:a16="http://schemas.microsoft.com/office/drawing/2014/main" id="{6EDA72DB-3901-4A09-AC34-9BB139C6EF6D}"/>
              </a:ext>
            </a:extLst>
          </p:cNvPr>
          <p:cNvSpPr/>
          <p:nvPr/>
        </p:nvSpPr>
        <p:spPr>
          <a:xfrm flipH="1" flipV="1">
            <a:off x="10565415" y="5071834"/>
            <a:ext cx="633051" cy="525458"/>
          </a:xfrm>
          <a:prstGeom prst="bent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23" name="pole tekstowe 22">
            <a:extLst>
              <a:ext uri="{FF2B5EF4-FFF2-40B4-BE49-F238E27FC236}">
                <a16:creationId xmlns:a16="http://schemas.microsoft.com/office/drawing/2014/main" id="{CB0B02B4-23FB-4D7E-A18A-5A7454C52065}"/>
              </a:ext>
            </a:extLst>
          </p:cNvPr>
          <p:cNvSpPr txBox="1"/>
          <p:nvPr/>
        </p:nvSpPr>
        <p:spPr>
          <a:xfrm>
            <a:off x="6932731" y="5104295"/>
            <a:ext cx="3584325" cy="646331"/>
          </a:xfrm>
          <a:prstGeom prst="rect">
            <a:avLst/>
          </a:prstGeom>
          <a:noFill/>
        </p:spPr>
        <p:txBody>
          <a:bodyPr wrap="square" rtlCol="0">
            <a:spAutoFit/>
          </a:bodyPr>
          <a:lstStyle/>
          <a:p>
            <a:pPr algn="r"/>
            <a:r>
              <a:rPr lang="pl-PL" dirty="0"/>
              <a:t>czynności końcowe </a:t>
            </a:r>
          </a:p>
          <a:p>
            <a:pPr algn="r"/>
            <a:r>
              <a:rPr lang="pl-PL" dirty="0"/>
              <a:t>postępowania głównego</a:t>
            </a:r>
          </a:p>
        </p:txBody>
      </p:sp>
      <p:pic>
        <p:nvPicPr>
          <p:cNvPr id="24" name="Obraz 23">
            <a:extLst>
              <a:ext uri="{FF2B5EF4-FFF2-40B4-BE49-F238E27FC236}">
                <a16:creationId xmlns:a16="http://schemas.microsoft.com/office/drawing/2014/main" id="{4CC843A9-6818-4AA8-912F-EB0AE469EE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3017" y="0"/>
            <a:ext cx="2288983" cy="993531"/>
          </a:xfrm>
          <a:prstGeom prst="rect">
            <a:avLst/>
          </a:prstGeom>
        </p:spPr>
      </p:pic>
    </p:spTree>
    <p:extLst>
      <p:ext uri="{BB962C8B-B14F-4D97-AF65-F5344CB8AC3E}">
        <p14:creationId xmlns:p14="http://schemas.microsoft.com/office/powerpoint/2010/main" val="17427550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6D2758C-94F9-4701-A623-9041B0DD515C}"/>
              </a:ext>
            </a:extLst>
          </p:cNvPr>
          <p:cNvSpPr>
            <a:spLocks noGrp="1"/>
          </p:cNvSpPr>
          <p:nvPr>
            <p:ph type="title"/>
          </p:nvPr>
        </p:nvSpPr>
        <p:spPr/>
        <p:txBody>
          <a:bodyPr>
            <a:normAutofit/>
          </a:bodyPr>
          <a:lstStyle/>
          <a:p>
            <a:r>
              <a:rPr lang="pl-PL" sz="4000" dirty="0"/>
              <a:t>Wyjątki od zasady bezpośredniości </a:t>
            </a:r>
            <a:br>
              <a:rPr lang="pl-PL" sz="4000" dirty="0"/>
            </a:br>
            <a:r>
              <a:rPr lang="pl-PL" sz="4000" dirty="0"/>
              <a:t>na rozprawie głównej</a:t>
            </a:r>
          </a:p>
        </p:txBody>
      </p:sp>
      <p:sp>
        <p:nvSpPr>
          <p:cNvPr id="3" name="Symbol zastępczy zawartości 2">
            <a:extLst>
              <a:ext uri="{FF2B5EF4-FFF2-40B4-BE49-F238E27FC236}">
                <a16:creationId xmlns:a16="http://schemas.microsoft.com/office/drawing/2014/main" id="{708A86A3-708A-4902-BD83-ECF3F7359E08}"/>
              </a:ext>
            </a:extLst>
          </p:cNvPr>
          <p:cNvSpPr>
            <a:spLocks noGrp="1"/>
          </p:cNvSpPr>
          <p:nvPr>
            <p:ph idx="1"/>
          </p:nvPr>
        </p:nvSpPr>
        <p:spPr>
          <a:xfrm>
            <a:off x="676656" y="2011680"/>
            <a:ext cx="10569521" cy="4181730"/>
          </a:xfrm>
        </p:spPr>
        <p:txBody>
          <a:bodyPr>
            <a:normAutofit lnSpcReduction="10000"/>
          </a:bodyPr>
          <a:lstStyle/>
          <a:p>
            <a:r>
              <a:rPr lang="pl-PL" dirty="0">
                <a:latin typeface="Calibri" panose="020F0502020204030204" pitchFamily="34" charset="0"/>
                <a:cs typeface="Calibri" panose="020F0502020204030204" pitchFamily="34" charset="0"/>
              </a:rPr>
              <a:t>Wolno odczytywać na rozprawie </a:t>
            </a:r>
            <a:r>
              <a:rPr lang="pl-PL" b="1" dirty="0">
                <a:solidFill>
                  <a:schemeClr val="tx1"/>
                </a:solidFill>
                <a:latin typeface="Calibri" panose="020F0502020204030204" pitchFamily="34" charset="0"/>
                <a:cs typeface="Calibri" panose="020F0502020204030204" pitchFamily="34" charset="0"/>
              </a:rPr>
              <a:t>w odpowiednim zakresie </a:t>
            </a:r>
            <a:r>
              <a:rPr lang="pl-PL" dirty="0">
                <a:latin typeface="Calibri" panose="020F0502020204030204" pitchFamily="34" charset="0"/>
                <a:cs typeface="Calibri" panose="020F0502020204030204" pitchFamily="34" charset="0"/>
              </a:rPr>
              <a:t>protokoły </a:t>
            </a:r>
            <a:r>
              <a:rPr lang="pl-PL" b="1" dirty="0">
                <a:solidFill>
                  <a:schemeClr val="accent1"/>
                </a:solidFill>
                <a:latin typeface="Calibri" panose="020F0502020204030204" pitchFamily="34" charset="0"/>
                <a:cs typeface="Calibri" panose="020F0502020204030204" pitchFamily="34" charset="0"/>
              </a:rPr>
              <a:t>zeznań świadka</a:t>
            </a:r>
            <a:r>
              <a:rPr lang="pl-PL" dirty="0">
                <a:latin typeface="Calibri" panose="020F0502020204030204" pitchFamily="34" charset="0"/>
                <a:cs typeface="Calibri" panose="020F0502020204030204" pitchFamily="34" charset="0"/>
              </a:rPr>
              <a:t> złożonych w postępowaniu przygotowawczym lub przed sądem w tej lub innej sprawie albo w innym postępowaniu przewidzianym przez ustawę, jeżeli świadek:</a:t>
            </a:r>
          </a:p>
          <a:p>
            <a:pPr lvl="2">
              <a:buFont typeface="Wingdings" panose="05000000000000000000" pitchFamily="2" charset="2"/>
              <a:buChar char="§"/>
            </a:pPr>
            <a:r>
              <a:rPr lang="pl-PL" dirty="0">
                <a:solidFill>
                  <a:schemeClr val="accent1"/>
                </a:solidFill>
                <a:latin typeface="Calibri" panose="020F0502020204030204" pitchFamily="34" charset="0"/>
                <a:cs typeface="Calibri" panose="020F0502020204030204" pitchFamily="34" charset="0"/>
              </a:rPr>
              <a:t> bezpodstawnie odmawia zeznań,</a:t>
            </a:r>
          </a:p>
          <a:p>
            <a:pPr lvl="2">
              <a:buFont typeface="Wingdings" panose="05000000000000000000" pitchFamily="2" charset="2"/>
              <a:buChar char="§"/>
            </a:pPr>
            <a:r>
              <a:rPr lang="pl-PL" dirty="0">
                <a:solidFill>
                  <a:schemeClr val="accent1"/>
                </a:solidFill>
                <a:latin typeface="Calibri" panose="020F0502020204030204" pitchFamily="34" charset="0"/>
                <a:cs typeface="Calibri" panose="020F0502020204030204" pitchFamily="34" charset="0"/>
              </a:rPr>
              <a:t> zeznaje odmiennie niż poprzednio,</a:t>
            </a:r>
          </a:p>
          <a:p>
            <a:pPr lvl="2">
              <a:buFont typeface="Wingdings" panose="05000000000000000000" pitchFamily="2" charset="2"/>
              <a:buChar char="§"/>
            </a:pPr>
            <a:r>
              <a:rPr lang="pl-PL" dirty="0">
                <a:solidFill>
                  <a:schemeClr val="accent1"/>
                </a:solidFill>
                <a:latin typeface="Calibri" panose="020F0502020204030204" pitchFamily="34" charset="0"/>
                <a:cs typeface="Calibri" panose="020F0502020204030204" pitchFamily="34" charset="0"/>
              </a:rPr>
              <a:t> oświadcza, że pewnych okoliczności nie pamięta,</a:t>
            </a:r>
          </a:p>
          <a:p>
            <a:pPr lvl="2">
              <a:buFont typeface="Wingdings" panose="05000000000000000000" pitchFamily="2" charset="2"/>
              <a:buChar char="§"/>
            </a:pPr>
            <a:r>
              <a:rPr lang="pl-PL" dirty="0">
                <a:solidFill>
                  <a:schemeClr val="accent1"/>
                </a:solidFill>
                <a:latin typeface="Calibri" panose="020F0502020204030204" pitchFamily="34" charset="0"/>
                <a:cs typeface="Calibri" panose="020F0502020204030204" pitchFamily="34" charset="0"/>
              </a:rPr>
              <a:t> przebywa za granicą,</a:t>
            </a:r>
          </a:p>
          <a:p>
            <a:pPr lvl="2">
              <a:buFont typeface="Wingdings" panose="05000000000000000000" pitchFamily="2" charset="2"/>
              <a:buChar char="§"/>
            </a:pPr>
            <a:r>
              <a:rPr lang="pl-PL" dirty="0">
                <a:solidFill>
                  <a:schemeClr val="accent1"/>
                </a:solidFill>
                <a:latin typeface="Calibri" panose="020F0502020204030204" pitchFamily="34" charset="0"/>
                <a:cs typeface="Calibri" panose="020F0502020204030204" pitchFamily="34" charset="0"/>
              </a:rPr>
              <a:t> nie można mu było doręczyć wezwania, </a:t>
            </a:r>
          </a:p>
          <a:p>
            <a:pPr lvl="2">
              <a:buFont typeface="Wingdings" panose="05000000000000000000" pitchFamily="2" charset="2"/>
              <a:buChar char="§"/>
            </a:pPr>
            <a:r>
              <a:rPr lang="pl-PL" dirty="0">
                <a:solidFill>
                  <a:schemeClr val="accent1"/>
                </a:solidFill>
                <a:latin typeface="Calibri" panose="020F0502020204030204" pitchFamily="34" charset="0"/>
                <a:cs typeface="Calibri" panose="020F0502020204030204" pitchFamily="34" charset="0"/>
              </a:rPr>
              <a:t>nie stawił się z nie dających się usunąć przeszkód,</a:t>
            </a:r>
          </a:p>
          <a:p>
            <a:pPr lvl="2">
              <a:buFont typeface="Wingdings" panose="05000000000000000000" pitchFamily="2" charset="2"/>
              <a:buChar char="§"/>
            </a:pPr>
            <a:r>
              <a:rPr lang="pl-PL" dirty="0">
                <a:solidFill>
                  <a:schemeClr val="accent1"/>
                </a:solidFill>
                <a:latin typeface="Calibri" panose="020F0502020204030204" pitchFamily="34" charset="0"/>
                <a:cs typeface="Calibri" panose="020F0502020204030204" pitchFamily="34" charset="0"/>
              </a:rPr>
              <a:t>przewodniczący zaniechał wezwania świadka na podstawie art. 350a KPK,</a:t>
            </a:r>
          </a:p>
          <a:p>
            <a:pPr lvl="2">
              <a:buFont typeface="Wingdings" panose="05000000000000000000" pitchFamily="2" charset="2"/>
              <a:buChar char="§"/>
            </a:pPr>
            <a:r>
              <a:rPr lang="pl-PL" dirty="0">
                <a:solidFill>
                  <a:schemeClr val="accent1"/>
                </a:solidFill>
                <a:latin typeface="Calibri" panose="020F0502020204030204" pitchFamily="34" charset="0"/>
                <a:cs typeface="Calibri" panose="020F0502020204030204" pitchFamily="34" charset="0"/>
              </a:rPr>
              <a:t>świadek zmarł.</a:t>
            </a:r>
          </a:p>
          <a:p>
            <a:pPr marL="0" indent="0">
              <a:buNone/>
            </a:pPr>
            <a:endParaRPr lang="pl-PL" dirty="0">
              <a:latin typeface="Calibri" panose="020F0502020204030204" pitchFamily="34" charset="0"/>
              <a:cs typeface="Calibri" panose="020F0502020204030204" pitchFamily="34" charset="0"/>
            </a:endParaRPr>
          </a:p>
        </p:txBody>
      </p:sp>
      <p:pic>
        <p:nvPicPr>
          <p:cNvPr id="4" name="Obraz 3">
            <a:extLst>
              <a:ext uri="{FF2B5EF4-FFF2-40B4-BE49-F238E27FC236}">
                <a16:creationId xmlns:a16="http://schemas.microsoft.com/office/drawing/2014/main" id="{34C0914C-50E7-5284-533B-9B1698CBD5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3017" y="0"/>
            <a:ext cx="2288983" cy="993531"/>
          </a:xfrm>
          <a:prstGeom prst="rect">
            <a:avLst/>
          </a:prstGeom>
        </p:spPr>
      </p:pic>
    </p:spTree>
    <p:extLst>
      <p:ext uri="{BB962C8B-B14F-4D97-AF65-F5344CB8AC3E}">
        <p14:creationId xmlns:p14="http://schemas.microsoft.com/office/powerpoint/2010/main" val="5452899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6D2758C-94F9-4701-A623-9041B0DD515C}"/>
              </a:ext>
            </a:extLst>
          </p:cNvPr>
          <p:cNvSpPr>
            <a:spLocks noGrp="1"/>
          </p:cNvSpPr>
          <p:nvPr>
            <p:ph type="title"/>
          </p:nvPr>
        </p:nvSpPr>
        <p:spPr/>
        <p:txBody>
          <a:bodyPr>
            <a:normAutofit/>
          </a:bodyPr>
          <a:lstStyle/>
          <a:p>
            <a:r>
              <a:rPr lang="pl-PL" sz="4000" dirty="0"/>
              <a:t>Wyjątki od zasady bezpośredniości </a:t>
            </a:r>
            <a:br>
              <a:rPr lang="pl-PL" sz="4000" dirty="0"/>
            </a:br>
            <a:r>
              <a:rPr lang="pl-PL" sz="4000" dirty="0"/>
              <a:t>na rozprawie głównej</a:t>
            </a:r>
          </a:p>
        </p:txBody>
      </p:sp>
      <p:sp>
        <p:nvSpPr>
          <p:cNvPr id="3" name="Symbol zastępczy zawartości 2">
            <a:extLst>
              <a:ext uri="{FF2B5EF4-FFF2-40B4-BE49-F238E27FC236}">
                <a16:creationId xmlns:a16="http://schemas.microsoft.com/office/drawing/2014/main" id="{708A86A3-708A-4902-BD83-ECF3F7359E08}"/>
              </a:ext>
            </a:extLst>
          </p:cNvPr>
          <p:cNvSpPr>
            <a:spLocks noGrp="1"/>
          </p:cNvSpPr>
          <p:nvPr>
            <p:ph idx="1"/>
          </p:nvPr>
        </p:nvSpPr>
        <p:spPr>
          <a:xfrm>
            <a:off x="806388" y="1852258"/>
            <a:ext cx="10515600" cy="4351338"/>
          </a:xfrm>
        </p:spPr>
        <p:txBody>
          <a:bodyPr>
            <a:normAutofit fontScale="92500" lnSpcReduction="20000"/>
          </a:bodyPr>
          <a:lstStyle/>
          <a:p>
            <a:r>
              <a:rPr lang="pl-PL" dirty="0">
                <a:latin typeface="Calibri" panose="020F0502020204030204" pitchFamily="34" charset="0"/>
                <a:cs typeface="Calibri" panose="020F0502020204030204" pitchFamily="34" charset="0"/>
              </a:rPr>
              <a:t>Odczytywanie protokołów przesłuchania świadków i oskarżonych, gdy bezpośrednie przeprowadzenie dowodu </a:t>
            </a:r>
            <a:r>
              <a:rPr lang="pl-PL" b="1" dirty="0">
                <a:latin typeface="Calibri" panose="020F0502020204030204" pitchFamily="34" charset="0"/>
                <a:cs typeface="Calibri" panose="020F0502020204030204" pitchFamily="34" charset="0"/>
              </a:rPr>
              <a:t>nie jest niezbędne</a:t>
            </a:r>
            <a:r>
              <a:rPr lang="pl-PL" dirty="0">
                <a:latin typeface="Calibri" panose="020F0502020204030204" pitchFamily="34" charset="0"/>
                <a:cs typeface="Calibri" panose="020F0502020204030204" pitchFamily="34" charset="0"/>
              </a:rPr>
              <a:t>, a żadna z obecnych stron się temu nie sprzeciwia (art. 392 § 1 KPK),</a:t>
            </a:r>
          </a:p>
          <a:p>
            <a:r>
              <a:rPr lang="pl-PL" dirty="0">
                <a:latin typeface="Calibri" panose="020F0502020204030204" pitchFamily="34" charset="0"/>
                <a:cs typeface="Calibri" panose="020F0502020204030204" pitchFamily="34" charset="0"/>
              </a:rPr>
              <a:t>Wolno odczytywać na rozprawie protokoły oględzin, przeszukania i zatrzymania rzeczy, opinie biegłych, instytutów, zakładów lub instytucji, dane o karalności, wyniki wywiadu środowiskowego oraz wszelkie dokumenty urzędowe złożone w postępowaniu przygotowawczym lub sądowym albo w innym postępowaniu przewidzianym przez ustawę. Nie wolno jednak odczytywać notatek dotyczących czynności, z których wymagane jest sporządzenie protokołu (art. 393 § 1 KPK),</a:t>
            </a:r>
          </a:p>
          <a:p>
            <a:r>
              <a:rPr lang="pl-PL" dirty="0">
                <a:latin typeface="Calibri" panose="020F0502020204030204" pitchFamily="34" charset="0"/>
                <a:cs typeface="Calibri" panose="020F0502020204030204" pitchFamily="34" charset="0"/>
              </a:rPr>
              <a:t>Od 5.10.2019 nowy </a:t>
            </a:r>
            <a:r>
              <a:rPr lang="pl-PL" dirty="0">
                <a:solidFill>
                  <a:srgbClr val="800080"/>
                </a:solidFill>
                <a:latin typeface="Calibri" panose="020F0502020204030204" pitchFamily="34" charset="0"/>
                <a:cs typeface="Calibri" panose="020F0502020204030204" pitchFamily="34" charset="0"/>
              </a:rPr>
              <a:t>art. 405 § 2 KPK</a:t>
            </a:r>
            <a:r>
              <a:rPr lang="pl-PL" dirty="0">
                <a:latin typeface="Calibri" panose="020F0502020204030204" pitchFamily="34" charset="0"/>
                <a:cs typeface="Calibri" panose="020F0502020204030204" pitchFamily="34" charset="0"/>
              </a:rPr>
              <a:t>: </a:t>
            </a:r>
            <a:r>
              <a:rPr lang="pl-PL" b="1" dirty="0">
                <a:latin typeface="Calibri" panose="020F0502020204030204" pitchFamily="34" charset="0"/>
                <a:cs typeface="Calibri" panose="020F0502020204030204" pitchFamily="34" charset="0"/>
              </a:rPr>
              <a:t>Z chwilą zamknięcia przewodu sądowego ujawnione są bez odczytywania wszystkie protokoły                    i dokumenty podlegające odczytaniu na rozprawie, które nie zostały odczytane </a:t>
            </a:r>
            <a:r>
              <a:rPr lang="pl-PL" b="1" dirty="0">
                <a:latin typeface="Calibri" panose="020F0502020204030204" pitchFamily="34" charset="0"/>
                <a:cs typeface="Calibri" panose="020F0502020204030204" pitchFamily="34" charset="0"/>
                <a:sym typeface="Wingdings 3" panose="05040102010807070707" pitchFamily="18" charset="2"/>
              </a:rPr>
              <a:t></a:t>
            </a:r>
            <a:r>
              <a:rPr lang="pl-PL" b="1" dirty="0">
                <a:latin typeface="Calibri" panose="020F0502020204030204" pitchFamily="34" charset="0"/>
                <a:cs typeface="Calibri" panose="020F0502020204030204" pitchFamily="34" charset="0"/>
                <a:sym typeface="Wingdings" panose="05000000000000000000" pitchFamily="2" charset="2"/>
              </a:rPr>
              <a:t> </a:t>
            </a:r>
            <a:r>
              <a:rPr lang="pl-PL" dirty="0">
                <a:cs typeface="Calibri" panose="020F0502020204030204" pitchFamily="34" charset="0"/>
                <a:sym typeface="Wingdings" panose="05000000000000000000" pitchFamily="2" charset="2"/>
              </a:rPr>
              <a:t>zob. też </a:t>
            </a:r>
            <a:r>
              <a:rPr lang="pl-PL" dirty="0">
                <a:solidFill>
                  <a:srgbClr val="800080"/>
                </a:solidFill>
                <a:cs typeface="Calibri" panose="020F0502020204030204" pitchFamily="34" charset="0"/>
                <a:sym typeface="Wingdings" panose="05000000000000000000" pitchFamily="2" charset="2"/>
              </a:rPr>
              <a:t>art. 405 § 3 KPK.</a:t>
            </a:r>
            <a:endParaRPr lang="pl-PL" dirty="0">
              <a:solidFill>
                <a:srgbClr val="800080"/>
              </a:solidFill>
              <a:cs typeface="Calibri" panose="020F0502020204030204" pitchFamily="34" charset="0"/>
            </a:endParaRPr>
          </a:p>
          <a:p>
            <a:pPr>
              <a:buFont typeface="Wingdings" panose="05000000000000000000" pitchFamily="2" charset="2"/>
              <a:buChar char="§"/>
            </a:pPr>
            <a:endParaRPr lang="pl-PL" dirty="0">
              <a:latin typeface="Calibri" panose="020F0502020204030204" pitchFamily="34" charset="0"/>
              <a:cs typeface="Calibri" panose="020F0502020204030204" pitchFamily="34" charset="0"/>
            </a:endParaRPr>
          </a:p>
        </p:txBody>
      </p:sp>
      <p:pic>
        <p:nvPicPr>
          <p:cNvPr id="4" name="Obraz 3">
            <a:extLst>
              <a:ext uri="{FF2B5EF4-FFF2-40B4-BE49-F238E27FC236}">
                <a16:creationId xmlns:a16="http://schemas.microsoft.com/office/drawing/2014/main" id="{89205D52-834A-426A-7CD8-A845E86908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3017" y="0"/>
            <a:ext cx="2288983" cy="993531"/>
          </a:xfrm>
          <a:prstGeom prst="rect">
            <a:avLst/>
          </a:prstGeom>
        </p:spPr>
      </p:pic>
    </p:spTree>
    <p:extLst>
      <p:ext uri="{BB962C8B-B14F-4D97-AF65-F5344CB8AC3E}">
        <p14:creationId xmlns:p14="http://schemas.microsoft.com/office/powerpoint/2010/main" val="5777894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1440B0-B133-40AA-A6E9-77E207BB91DB}"/>
              </a:ext>
            </a:extLst>
          </p:cNvPr>
          <p:cNvSpPr>
            <a:spLocks noGrp="1"/>
          </p:cNvSpPr>
          <p:nvPr>
            <p:ph type="title"/>
          </p:nvPr>
        </p:nvSpPr>
        <p:spPr/>
        <p:txBody>
          <a:bodyPr/>
          <a:lstStyle/>
          <a:p>
            <a:r>
              <a:rPr lang="pl-PL" sz="4800" b="1" dirty="0">
                <a:ln w="22225">
                  <a:solidFill>
                    <a:schemeClr val="accent2"/>
                  </a:solidFill>
                  <a:prstDash val="solid"/>
                </a:ln>
                <a:solidFill>
                  <a:schemeClr val="accent2">
                    <a:lumMod val="40000"/>
                    <a:lumOff val="60000"/>
                  </a:schemeClr>
                </a:solidFill>
                <a:latin typeface="Century Gothic" panose="020B0502020202020204" pitchFamily="34" charset="0"/>
              </a:rPr>
              <a:t>6. </a:t>
            </a:r>
            <a:r>
              <a:rPr lang="pl-PL" dirty="0"/>
              <a:t>Zamknięcie przewodu i głosy stron</a:t>
            </a:r>
          </a:p>
        </p:txBody>
      </p:sp>
      <p:sp>
        <p:nvSpPr>
          <p:cNvPr id="3" name="Symbol zastępczy zawartości 2">
            <a:extLst>
              <a:ext uri="{FF2B5EF4-FFF2-40B4-BE49-F238E27FC236}">
                <a16:creationId xmlns:a16="http://schemas.microsoft.com/office/drawing/2014/main" id="{807D6E11-7FC8-4358-B3CC-A8B5B836C82B}"/>
              </a:ext>
            </a:extLst>
          </p:cNvPr>
          <p:cNvSpPr>
            <a:spLocks noGrp="1"/>
          </p:cNvSpPr>
          <p:nvPr>
            <p:ph idx="1"/>
          </p:nvPr>
        </p:nvSpPr>
        <p:spPr>
          <a:xfrm>
            <a:off x="838200" y="1571626"/>
            <a:ext cx="10515600" cy="5076824"/>
          </a:xfrm>
        </p:spPr>
        <p:txBody>
          <a:bodyPr>
            <a:normAutofit/>
          </a:bodyPr>
          <a:lstStyle/>
          <a:p>
            <a:r>
              <a:rPr lang="pl-PL" sz="2400" b="1" dirty="0"/>
              <a:t>Po przeprowadzeniu dowodów dopuszczonych w sprawie</a:t>
            </a:r>
            <a:r>
              <a:rPr lang="pl-PL" sz="2400" dirty="0"/>
              <a:t> przewodniczący zapytuje strony, czy wnoszą o uzupełnienie postępowania dowodowego i w razie odpowiedzi przeczącej – </a:t>
            </a:r>
            <a:r>
              <a:rPr lang="pl-PL" sz="2400" b="1" dirty="0"/>
              <a:t>zamyka przewód sądowy </a:t>
            </a:r>
            <a:r>
              <a:rPr lang="pl-PL" sz="2400" dirty="0"/>
              <a:t>(art. 405 KPK).</a:t>
            </a:r>
          </a:p>
          <a:p>
            <a:r>
              <a:rPr lang="pl-PL" sz="2400" dirty="0"/>
              <a:t>Po zamknięciu przewodu sądowego przewodniczący udziela głosu stronom, ich przedstawicielom oraz w miarę potrzeby przedstawicielowi społecznemu, który przemawia przed obrońcą i oskarżonym. </a:t>
            </a:r>
          </a:p>
          <a:p>
            <a:r>
              <a:rPr lang="pl-PL" sz="2400" dirty="0"/>
              <a:t>Głos zabierają w następującej kolejności: </a:t>
            </a:r>
            <a:r>
              <a:rPr lang="pl-PL" sz="2400" b="1" dirty="0">
                <a:solidFill>
                  <a:srgbClr val="800080"/>
                </a:solidFill>
              </a:rPr>
              <a:t>oskarżyciel publiczny </a:t>
            </a:r>
            <a:r>
              <a:rPr lang="pl-PL" sz="2400" b="1" dirty="0">
                <a:solidFill>
                  <a:srgbClr val="800080"/>
                </a:solidFill>
                <a:sym typeface="Wingdings 3" panose="05040102010807070707" pitchFamily="18" charset="2"/>
              </a:rPr>
              <a:t></a:t>
            </a:r>
            <a:r>
              <a:rPr lang="pl-PL" sz="2400" b="1" dirty="0">
                <a:solidFill>
                  <a:srgbClr val="800080"/>
                </a:solidFill>
              </a:rPr>
              <a:t> oskarżyciel posiłkowy </a:t>
            </a:r>
            <a:r>
              <a:rPr lang="pl-PL" sz="2400" b="1" dirty="0">
                <a:solidFill>
                  <a:srgbClr val="800080"/>
                </a:solidFill>
                <a:sym typeface="Wingdings 3" panose="05040102010807070707" pitchFamily="18" charset="2"/>
              </a:rPr>
              <a:t> </a:t>
            </a:r>
            <a:r>
              <a:rPr lang="pl-PL" sz="2400" b="1" dirty="0">
                <a:solidFill>
                  <a:srgbClr val="800080"/>
                </a:solidFill>
              </a:rPr>
              <a:t>oskarżyciel prywatny </a:t>
            </a:r>
            <a:r>
              <a:rPr lang="pl-PL" sz="2400" b="1" dirty="0">
                <a:solidFill>
                  <a:srgbClr val="800080"/>
                </a:solidFill>
                <a:sym typeface="Wingdings 3" panose="05040102010807070707" pitchFamily="18" charset="2"/>
              </a:rPr>
              <a:t></a:t>
            </a:r>
            <a:r>
              <a:rPr lang="pl-PL" sz="2400" b="1" dirty="0">
                <a:solidFill>
                  <a:srgbClr val="800080"/>
                </a:solidFill>
              </a:rPr>
              <a:t> obrońca oskarżonego </a:t>
            </a:r>
            <a:r>
              <a:rPr lang="pl-PL" sz="2400" b="1" dirty="0">
                <a:solidFill>
                  <a:srgbClr val="800080"/>
                </a:solidFill>
                <a:sym typeface="Wingdings 3" panose="05040102010807070707" pitchFamily="18" charset="2"/>
              </a:rPr>
              <a:t></a:t>
            </a:r>
            <a:r>
              <a:rPr lang="pl-PL" sz="2400" b="1" dirty="0">
                <a:solidFill>
                  <a:srgbClr val="800080"/>
                </a:solidFill>
              </a:rPr>
              <a:t> oskarżony. </a:t>
            </a:r>
            <a:r>
              <a:rPr lang="pl-PL" sz="2400" dirty="0"/>
              <a:t>Przedstawiciele procesowi stron zabierają głos przed stronami (art. 406 § 1 KPK). Jeżeli oskarżyciel ponownie zabiera głos (replika), należy również udzielić głosu obrońcy i oskarżonemu (duplika).</a:t>
            </a:r>
          </a:p>
          <a:p>
            <a:r>
              <a:rPr lang="pl-PL" sz="2400" dirty="0"/>
              <a:t>Głosy końcowe spełniają funkcję perswazyjną, mają przekonać sąd do słuszności podjęcia takiego lub innego rozstrzygnięcia.</a:t>
            </a:r>
          </a:p>
          <a:p>
            <a:endParaRPr lang="pl-PL" dirty="0"/>
          </a:p>
        </p:txBody>
      </p:sp>
      <p:pic>
        <p:nvPicPr>
          <p:cNvPr id="4" name="Obraz 3">
            <a:extLst>
              <a:ext uri="{FF2B5EF4-FFF2-40B4-BE49-F238E27FC236}">
                <a16:creationId xmlns:a16="http://schemas.microsoft.com/office/drawing/2014/main" id="{1BEF0DFE-BC73-4C01-AB9F-89AF628020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3017" y="0"/>
            <a:ext cx="2288983" cy="993531"/>
          </a:xfrm>
          <a:prstGeom prst="rect">
            <a:avLst/>
          </a:prstGeom>
        </p:spPr>
      </p:pic>
    </p:spTree>
    <p:extLst>
      <p:ext uri="{BB962C8B-B14F-4D97-AF65-F5344CB8AC3E}">
        <p14:creationId xmlns:p14="http://schemas.microsoft.com/office/powerpoint/2010/main" val="34059024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1440B0-B133-40AA-A6E9-77E207BB91DB}"/>
              </a:ext>
            </a:extLst>
          </p:cNvPr>
          <p:cNvSpPr>
            <a:spLocks noGrp="1"/>
          </p:cNvSpPr>
          <p:nvPr>
            <p:ph type="title"/>
          </p:nvPr>
        </p:nvSpPr>
        <p:spPr/>
        <p:txBody>
          <a:bodyPr/>
          <a:lstStyle/>
          <a:p>
            <a:r>
              <a:rPr lang="pl-PL" sz="4800" b="1" dirty="0">
                <a:ln w="22225">
                  <a:solidFill>
                    <a:schemeClr val="accent2"/>
                  </a:solidFill>
                  <a:prstDash val="solid"/>
                </a:ln>
                <a:solidFill>
                  <a:schemeClr val="accent2">
                    <a:lumMod val="40000"/>
                    <a:lumOff val="60000"/>
                  </a:schemeClr>
                </a:solidFill>
                <a:latin typeface="Century Gothic" panose="020B0502020202020204" pitchFamily="34" charset="0"/>
              </a:rPr>
              <a:t>7. </a:t>
            </a:r>
            <a:r>
              <a:rPr lang="pl-PL" dirty="0"/>
              <a:t>Wyrokowanie</a:t>
            </a:r>
          </a:p>
        </p:txBody>
      </p:sp>
      <p:sp>
        <p:nvSpPr>
          <p:cNvPr id="3" name="Symbol zastępczy zawartości 2">
            <a:extLst>
              <a:ext uri="{FF2B5EF4-FFF2-40B4-BE49-F238E27FC236}">
                <a16:creationId xmlns:a16="http://schemas.microsoft.com/office/drawing/2014/main" id="{807D6E11-7FC8-4358-B3CC-A8B5B836C82B}"/>
              </a:ext>
            </a:extLst>
          </p:cNvPr>
          <p:cNvSpPr>
            <a:spLocks noGrp="1"/>
          </p:cNvSpPr>
          <p:nvPr>
            <p:ph idx="1"/>
          </p:nvPr>
        </p:nvSpPr>
        <p:spPr>
          <a:xfrm>
            <a:off x="838200" y="1527237"/>
            <a:ext cx="10329909" cy="4891318"/>
          </a:xfrm>
        </p:spPr>
        <p:txBody>
          <a:bodyPr>
            <a:normAutofit fontScale="92500"/>
          </a:bodyPr>
          <a:lstStyle/>
          <a:p>
            <a:r>
              <a:rPr lang="pl-PL" dirty="0"/>
              <a:t>Po wysłuchaniu głosów stron sąd niezwłocznie przystępuje do narady (która następuje nawet wówczas, gdy skład sądu 1-osobowy).</a:t>
            </a:r>
          </a:p>
          <a:p>
            <a:r>
              <a:rPr lang="pl-PL" dirty="0"/>
              <a:t>Głosowanie nad orzeczeniem w składach wieloosobowych.</a:t>
            </a:r>
          </a:p>
          <a:p>
            <a:r>
              <a:rPr lang="pl-PL" dirty="0"/>
              <a:t>Sąd aż do ogłoszenia wyroku </a:t>
            </a:r>
            <a:r>
              <a:rPr lang="pl-PL" b="1" dirty="0"/>
              <a:t>może wznowić </a:t>
            </a:r>
            <a:r>
              <a:rPr lang="pl-PL" dirty="0"/>
              <a:t>przewód sądowy, zwłaszcza w wypadku konieczności pouczenia o możliwości zmiany kwalifikacji prawnej zarzucanego czynu (art. 399 </a:t>
            </a:r>
            <a:r>
              <a:rPr lang="pl-PL" dirty="0">
                <a:latin typeface="Calibri" panose="020F0502020204030204" pitchFamily="34" charset="0"/>
                <a:cs typeface="Calibri" panose="020F0502020204030204" pitchFamily="34" charset="0"/>
              </a:rPr>
              <a:t>§ 1</a:t>
            </a:r>
            <a:r>
              <a:rPr lang="pl-PL" dirty="0"/>
              <a:t> KPK), albo też udzielić dodatkowego głosu stronom. Powodem wznowienia może być też konieczność przeprowadzenia dodatkowych dowodów (art. 409 KPK). </a:t>
            </a:r>
          </a:p>
          <a:p>
            <a:r>
              <a:rPr lang="pl-PL" dirty="0"/>
              <a:t>Sąd może też postanowieniem odroczyć wydanie wyroku na czas nieprzekraczający 14 dni. Taka decyzja może zapaść </a:t>
            </a:r>
            <a:r>
              <a:rPr lang="pl-PL" b="1" dirty="0"/>
              <a:t>w sprawie zawiłej albo z innych ważnych powodów.</a:t>
            </a:r>
            <a:r>
              <a:rPr lang="pl-PL" dirty="0"/>
              <a:t> W postanowieniu o odroczeniu wydania wyroku należy wskazać czas i miejsce jego ogłoszenia. </a:t>
            </a:r>
          </a:p>
        </p:txBody>
      </p:sp>
      <p:pic>
        <p:nvPicPr>
          <p:cNvPr id="4" name="Obraz 3">
            <a:extLst>
              <a:ext uri="{FF2B5EF4-FFF2-40B4-BE49-F238E27FC236}">
                <a16:creationId xmlns:a16="http://schemas.microsoft.com/office/drawing/2014/main" id="{1BEF0DFE-BC73-4C01-AB9F-89AF628020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3017" y="0"/>
            <a:ext cx="2288983" cy="993531"/>
          </a:xfrm>
          <a:prstGeom prst="rect">
            <a:avLst/>
          </a:prstGeom>
        </p:spPr>
      </p:pic>
    </p:spTree>
    <p:extLst>
      <p:ext uri="{BB962C8B-B14F-4D97-AF65-F5344CB8AC3E}">
        <p14:creationId xmlns:p14="http://schemas.microsoft.com/office/powerpoint/2010/main" val="22227934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1440B0-B133-40AA-A6E9-77E207BB91DB}"/>
              </a:ext>
            </a:extLst>
          </p:cNvPr>
          <p:cNvSpPr>
            <a:spLocks noGrp="1"/>
          </p:cNvSpPr>
          <p:nvPr>
            <p:ph type="title"/>
          </p:nvPr>
        </p:nvSpPr>
        <p:spPr/>
        <p:txBody>
          <a:bodyPr/>
          <a:lstStyle/>
          <a:p>
            <a:r>
              <a:rPr lang="pl-PL" sz="4800" b="1" dirty="0">
                <a:ln w="22225">
                  <a:solidFill>
                    <a:schemeClr val="accent2"/>
                  </a:solidFill>
                  <a:prstDash val="solid"/>
                </a:ln>
                <a:solidFill>
                  <a:schemeClr val="accent2">
                    <a:lumMod val="40000"/>
                    <a:lumOff val="60000"/>
                  </a:schemeClr>
                </a:solidFill>
                <a:latin typeface="Century Gothic" panose="020B0502020202020204" pitchFamily="34" charset="0"/>
              </a:rPr>
              <a:t>7. </a:t>
            </a:r>
            <a:r>
              <a:rPr lang="pl-PL" dirty="0"/>
              <a:t>Wyrokowanie</a:t>
            </a:r>
          </a:p>
        </p:txBody>
      </p:sp>
      <p:sp>
        <p:nvSpPr>
          <p:cNvPr id="3" name="Symbol zastępczy zawartości 2">
            <a:extLst>
              <a:ext uri="{FF2B5EF4-FFF2-40B4-BE49-F238E27FC236}">
                <a16:creationId xmlns:a16="http://schemas.microsoft.com/office/drawing/2014/main" id="{807D6E11-7FC8-4358-B3CC-A8B5B836C82B}"/>
              </a:ext>
            </a:extLst>
          </p:cNvPr>
          <p:cNvSpPr>
            <a:spLocks noGrp="1"/>
          </p:cNvSpPr>
          <p:nvPr>
            <p:ph idx="1"/>
          </p:nvPr>
        </p:nvSpPr>
        <p:spPr>
          <a:xfrm>
            <a:off x="838200" y="1690688"/>
            <a:ext cx="10515600" cy="4592636"/>
          </a:xfrm>
        </p:spPr>
        <p:txBody>
          <a:bodyPr>
            <a:normAutofit fontScale="92500" lnSpcReduction="10000"/>
          </a:bodyPr>
          <a:lstStyle/>
          <a:p>
            <a:r>
              <a:rPr lang="pl-PL" dirty="0"/>
              <a:t>Sporządzenie wyroku (w formie pisemnej z podpisami wszystkich osób, które brały udział w wydaniu orzeczenia).</a:t>
            </a:r>
          </a:p>
          <a:p>
            <a:r>
              <a:rPr lang="pl-PL" dirty="0"/>
              <a:t>Ogłoszenie wyroku – odczytanie sentencji wyroku przez przewodniczącego.</a:t>
            </a:r>
          </a:p>
          <a:p>
            <a:r>
              <a:rPr lang="pl-PL" dirty="0"/>
              <a:t>Podanie tzw. ustnych motywów rozstrzygnięcia.</a:t>
            </a:r>
          </a:p>
          <a:p>
            <a:r>
              <a:rPr lang="pl-PL" dirty="0"/>
              <a:t>Jeżeli ze względu na obszerność wyroku jego ogłoszenie wymagałoby zarządzenia przerwy lub odroczenia rozprawy, przewodniczący, ogłaszając wyrok, może poprzestać na zwięzłym przedstawieniu rozstrzygnięcia sądu oraz zastosowanych przepisów ustawy karnej. Przed ogłoszeniem wyroku przewodniczący uprzedza obecnych o takim sposobie ogłoszenia wyroku i o jego przyczynie oraz poucza o możliwości zapoznania się z pełną treścią wyroku po jego ogłoszeniu w sekretariacie sądu (art. 418 </a:t>
            </a:r>
            <a:r>
              <a:rPr lang="pl-PL" dirty="0">
                <a:latin typeface="Calibri" panose="020F0502020204030204" pitchFamily="34" charset="0"/>
                <a:cs typeface="Calibri" panose="020F0502020204030204" pitchFamily="34" charset="0"/>
              </a:rPr>
              <a:t>§ 1b KPK).</a:t>
            </a:r>
            <a:endParaRPr lang="pl-PL" dirty="0"/>
          </a:p>
          <a:p>
            <a:r>
              <a:rPr lang="pl-PL" dirty="0"/>
              <a:t>Obowiązek pouczenia o środkach zaskarżenia (art. 100 </a:t>
            </a:r>
            <a:r>
              <a:rPr lang="pl-PL" dirty="0">
                <a:latin typeface="Calibri" panose="020F0502020204030204" pitchFamily="34" charset="0"/>
                <a:cs typeface="Calibri" panose="020F0502020204030204" pitchFamily="34" charset="0"/>
              </a:rPr>
              <a:t>§ 8 KPK).</a:t>
            </a:r>
            <a:endParaRPr lang="pl-PL" dirty="0"/>
          </a:p>
        </p:txBody>
      </p:sp>
      <p:pic>
        <p:nvPicPr>
          <p:cNvPr id="4" name="Obraz 3">
            <a:extLst>
              <a:ext uri="{FF2B5EF4-FFF2-40B4-BE49-F238E27FC236}">
                <a16:creationId xmlns:a16="http://schemas.microsoft.com/office/drawing/2014/main" id="{1BEF0DFE-BC73-4C01-AB9F-89AF628020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3017" y="0"/>
            <a:ext cx="2288983" cy="993531"/>
          </a:xfrm>
          <a:prstGeom prst="rect">
            <a:avLst/>
          </a:prstGeom>
        </p:spPr>
      </p:pic>
    </p:spTree>
    <p:extLst>
      <p:ext uri="{BB962C8B-B14F-4D97-AF65-F5344CB8AC3E}">
        <p14:creationId xmlns:p14="http://schemas.microsoft.com/office/powerpoint/2010/main" val="40726333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1440B0-B133-40AA-A6E9-77E207BB91DB}"/>
              </a:ext>
            </a:extLst>
          </p:cNvPr>
          <p:cNvSpPr>
            <a:spLocks noGrp="1"/>
          </p:cNvSpPr>
          <p:nvPr>
            <p:ph type="title"/>
          </p:nvPr>
        </p:nvSpPr>
        <p:spPr/>
        <p:txBody>
          <a:bodyPr/>
          <a:lstStyle/>
          <a:p>
            <a:r>
              <a:rPr lang="pl-PL" dirty="0"/>
              <a:t>Przerwa i odroczenie</a:t>
            </a:r>
          </a:p>
        </p:txBody>
      </p:sp>
      <p:sp>
        <p:nvSpPr>
          <p:cNvPr id="3" name="Symbol zastępczy zawartości 2">
            <a:extLst>
              <a:ext uri="{FF2B5EF4-FFF2-40B4-BE49-F238E27FC236}">
                <a16:creationId xmlns:a16="http://schemas.microsoft.com/office/drawing/2014/main" id="{807D6E11-7FC8-4358-B3CC-A8B5B836C82B}"/>
              </a:ext>
            </a:extLst>
          </p:cNvPr>
          <p:cNvSpPr>
            <a:spLocks noGrp="1"/>
          </p:cNvSpPr>
          <p:nvPr>
            <p:ph idx="1"/>
          </p:nvPr>
        </p:nvSpPr>
        <p:spPr>
          <a:xfrm>
            <a:off x="838200" y="1561116"/>
            <a:ext cx="10782669" cy="4931759"/>
          </a:xfrm>
        </p:spPr>
        <p:txBody>
          <a:bodyPr>
            <a:normAutofit fontScale="92500"/>
          </a:bodyPr>
          <a:lstStyle/>
          <a:p>
            <a:r>
              <a:rPr lang="pl-PL" sz="2400" dirty="0"/>
              <a:t>Przewodniczący może zarządzić </a:t>
            </a:r>
            <a:r>
              <a:rPr lang="pl-PL" sz="2400" b="1" dirty="0"/>
              <a:t>przerwę</a:t>
            </a:r>
            <a:r>
              <a:rPr lang="pl-PL" sz="2400" dirty="0"/>
              <a:t> w rozprawie w następujących przypadkach (art. 401 § 1 KPK):</a:t>
            </a:r>
          </a:p>
          <a:p>
            <a:pPr lvl="1"/>
            <a:r>
              <a:rPr lang="pl-PL" sz="2000" dirty="0"/>
              <a:t>w celu przygotowania przez strony wniosków dowodowych;</a:t>
            </a:r>
          </a:p>
          <a:p>
            <a:pPr lvl="1"/>
            <a:r>
              <a:rPr lang="pl-PL" sz="2000" dirty="0"/>
              <a:t>w celu sprowadzenia dowodu;</a:t>
            </a:r>
          </a:p>
          <a:p>
            <a:pPr lvl="1"/>
            <a:r>
              <a:rPr lang="pl-PL" sz="2000" dirty="0"/>
              <a:t>dla wypoczynku;</a:t>
            </a:r>
          </a:p>
          <a:p>
            <a:pPr lvl="1"/>
            <a:r>
              <a:rPr lang="pl-PL" sz="2000" dirty="0"/>
              <a:t>z innej ważnej przyczyny.</a:t>
            </a:r>
          </a:p>
          <a:p>
            <a:r>
              <a:rPr lang="pl-PL" sz="2400" dirty="0"/>
              <a:t>Każdorazowa przerwa w rozprawie może trwać nie dłużej niż 42 dni, tj. 6 tygodni (art. 401 § 2 KPK).</a:t>
            </a:r>
          </a:p>
          <a:p>
            <a:r>
              <a:rPr lang="pl-PL" sz="2400" dirty="0"/>
              <a:t>Rozprawę przerwaną co do zasady prowadzi się po przerwie w dalszym ciągu, a od początku, jeżeli:</a:t>
            </a:r>
          </a:p>
          <a:p>
            <a:pPr marL="457200" lvl="1" indent="0">
              <a:buNone/>
            </a:pPr>
            <a:r>
              <a:rPr lang="pl-PL" sz="2000" dirty="0"/>
              <a:t>– skład sądu uległ zmianie,</a:t>
            </a:r>
          </a:p>
          <a:p>
            <a:pPr marL="457200" lvl="1" indent="0">
              <a:buNone/>
            </a:pPr>
            <a:r>
              <a:rPr lang="pl-PL" sz="2000" dirty="0"/>
              <a:t>– sąd uzna to za konieczne (art. 402 § 2 KPK).</a:t>
            </a:r>
          </a:p>
          <a:p>
            <a:r>
              <a:rPr lang="pl-PL" sz="2400" dirty="0"/>
              <a:t>Brak konieczności zawiadomienia o kolejnym terminie osób uprawnionych do stawiennictwa, nawet jeśli nie uczestniczyły w rozprawie przerwanej (art. 402 § 1 KPK).</a:t>
            </a:r>
          </a:p>
          <a:p>
            <a:pPr marL="457200" lvl="1" indent="0">
              <a:buNone/>
            </a:pPr>
            <a:endParaRPr lang="pl-PL" sz="2000" dirty="0"/>
          </a:p>
          <a:p>
            <a:endParaRPr lang="pl-PL" dirty="0"/>
          </a:p>
        </p:txBody>
      </p:sp>
      <p:pic>
        <p:nvPicPr>
          <p:cNvPr id="4" name="Obraz 3">
            <a:extLst>
              <a:ext uri="{FF2B5EF4-FFF2-40B4-BE49-F238E27FC236}">
                <a16:creationId xmlns:a16="http://schemas.microsoft.com/office/drawing/2014/main" id="{1BEF0DFE-BC73-4C01-AB9F-89AF628020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3017" y="0"/>
            <a:ext cx="2288983" cy="993531"/>
          </a:xfrm>
          <a:prstGeom prst="rect">
            <a:avLst/>
          </a:prstGeom>
        </p:spPr>
      </p:pic>
    </p:spTree>
    <p:extLst>
      <p:ext uri="{BB962C8B-B14F-4D97-AF65-F5344CB8AC3E}">
        <p14:creationId xmlns:p14="http://schemas.microsoft.com/office/powerpoint/2010/main" val="22207638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1440B0-B133-40AA-A6E9-77E207BB91DB}"/>
              </a:ext>
            </a:extLst>
          </p:cNvPr>
          <p:cNvSpPr>
            <a:spLocks noGrp="1"/>
          </p:cNvSpPr>
          <p:nvPr>
            <p:ph type="title"/>
          </p:nvPr>
        </p:nvSpPr>
        <p:spPr/>
        <p:txBody>
          <a:bodyPr/>
          <a:lstStyle/>
          <a:p>
            <a:r>
              <a:rPr lang="pl-PL" dirty="0"/>
              <a:t>Przerwa i odroczenie</a:t>
            </a:r>
          </a:p>
        </p:txBody>
      </p:sp>
      <p:sp>
        <p:nvSpPr>
          <p:cNvPr id="3" name="Symbol zastępczy zawartości 2">
            <a:extLst>
              <a:ext uri="{FF2B5EF4-FFF2-40B4-BE49-F238E27FC236}">
                <a16:creationId xmlns:a16="http://schemas.microsoft.com/office/drawing/2014/main" id="{807D6E11-7FC8-4358-B3CC-A8B5B836C82B}"/>
              </a:ext>
            </a:extLst>
          </p:cNvPr>
          <p:cNvSpPr>
            <a:spLocks noGrp="1"/>
          </p:cNvSpPr>
          <p:nvPr>
            <p:ph idx="1"/>
          </p:nvPr>
        </p:nvSpPr>
        <p:spPr>
          <a:xfrm>
            <a:off x="838200" y="1690688"/>
            <a:ext cx="10515600" cy="5076824"/>
          </a:xfrm>
        </p:spPr>
        <p:txBody>
          <a:bodyPr>
            <a:normAutofit/>
          </a:bodyPr>
          <a:lstStyle/>
          <a:p>
            <a:r>
              <a:rPr lang="pl-PL" sz="2400" dirty="0"/>
              <a:t>Przerwanie lub odroczenie rozprawy celem przedstawienia dowodów – art. 396a KPK (d. art. 397 KPK),</a:t>
            </a:r>
          </a:p>
          <a:p>
            <a:r>
              <a:rPr lang="pl-PL" sz="2400" dirty="0"/>
              <a:t>W razie przekroczenia terminu przerwy rozprawę uważa się za odroczoną. Orzeczenia zapadające w czasie przerwy w rozprawie wydaje się w składzie rozpoznającym sprawę, a w wypadku niemożności jego utworzenia – w takim samym składzie (art. 403 KPK).</a:t>
            </a:r>
          </a:p>
          <a:p>
            <a:r>
              <a:rPr lang="pl-PL" sz="2400" dirty="0"/>
              <a:t>Uprawnienie do odroczenia rozprawy posiada już nie przewodniczący składu orzekającego (jak w przypadku przerwy), lecz sąd. Zgodnie z art. 404 § 1 KPK sąd może odroczyć rozprawę tylko wtedy, gdy zarządzenie przerwy nie byłoby wystarczające. Regułą jest, że rozprawę odroczoną </a:t>
            </a:r>
            <a:r>
              <a:rPr lang="pl-PL" sz="2400" b="1" dirty="0"/>
              <a:t>prowadzi się w nowym terminie od początku</a:t>
            </a:r>
            <a:r>
              <a:rPr lang="pl-PL" sz="2400" dirty="0"/>
              <a:t>. Sąd może </a:t>
            </a:r>
            <a:r>
              <a:rPr lang="pl-PL" sz="2400" b="1" dirty="0"/>
              <a:t>wyjątkowo</a:t>
            </a:r>
            <a:r>
              <a:rPr lang="pl-PL" sz="2400" dirty="0"/>
              <a:t> prowadzić rozprawę odroczoną w dalszym ciągu, chyba że skład sądu uległ zmianie (w praktyce ten wyjątek stanowi regułę). </a:t>
            </a:r>
          </a:p>
          <a:p>
            <a:endParaRPr lang="pl-PL" dirty="0"/>
          </a:p>
        </p:txBody>
      </p:sp>
      <p:pic>
        <p:nvPicPr>
          <p:cNvPr id="4" name="Obraz 3">
            <a:extLst>
              <a:ext uri="{FF2B5EF4-FFF2-40B4-BE49-F238E27FC236}">
                <a16:creationId xmlns:a16="http://schemas.microsoft.com/office/drawing/2014/main" id="{1BEF0DFE-BC73-4C01-AB9F-89AF628020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3017" y="0"/>
            <a:ext cx="2288983" cy="993531"/>
          </a:xfrm>
          <a:prstGeom prst="rect">
            <a:avLst/>
          </a:prstGeom>
        </p:spPr>
      </p:pic>
    </p:spTree>
    <p:extLst>
      <p:ext uri="{BB962C8B-B14F-4D97-AF65-F5344CB8AC3E}">
        <p14:creationId xmlns:p14="http://schemas.microsoft.com/office/powerpoint/2010/main" val="41771488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D4CD628-CFD9-4252-8AE4-1FC4D51E7638}"/>
              </a:ext>
            </a:extLst>
          </p:cNvPr>
          <p:cNvSpPr>
            <a:spLocks noGrp="1"/>
          </p:cNvSpPr>
          <p:nvPr>
            <p:ph type="ctrTitle"/>
          </p:nvPr>
        </p:nvSpPr>
        <p:spPr>
          <a:xfrm>
            <a:off x="447675" y="1931988"/>
            <a:ext cx="8382000" cy="2387600"/>
          </a:xfrm>
        </p:spPr>
        <p:txBody>
          <a:bodyPr/>
          <a:lstStyle/>
          <a:p>
            <a:r>
              <a:rPr lang="pl-PL" dirty="0">
                <a:latin typeface="Gill Sans Nova" panose="020B0602020104020203" pitchFamily="34" charset="0"/>
              </a:rPr>
              <a:t>Dziękuję za uwagę</a:t>
            </a:r>
          </a:p>
        </p:txBody>
      </p:sp>
      <p:pic>
        <p:nvPicPr>
          <p:cNvPr id="3" name="Obraz 2">
            <a:extLst>
              <a:ext uri="{FF2B5EF4-FFF2-40B4-BE49-F238E27FC236}">
                <a16:creationId xmlns:a16="http://schemas.microsoft.com/office/drawing/2014/main" id="{329DFCEF-3037-044A-AC2E-078652814EA2}"/>
              </a:ext>
            </a:extLst>
          </p:cNvPr>
          <p:cNvPicPr>
            <a:picLocks noChangeAspect="1"/>
          </p:cNvPicPr>
          <p:nvPr/>
        </p:nvPicPr>
        <p:blipFill>
          <a:blip r:embed="rId2"/>
          <a:stretch>
            <a:fillRect/>
          </a:stretch>
        </p:blipFill>
        <p:spPr>
          <a:xfrm>
            <a:off x="797293" y="519545"/>
            <a:ext cx="2872073" cy="1327009"/>
          </a:xfrm>
          <a:prstGeom prst="rect">
            <a:avLst/>
          </a:prstGeom>
        </p:spPr>
      </p:pic>
    </p:spTree>
    <p:extLst>
      <p:ext uri="{BB962C8B-B14F-4D97-AF65-F5344CB8AC3E}">
        <p14:creationId xmlns:p14="http://schemas.microsoft.com/office/powerpoint/2010/main" val="264567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a:extLst>
              <a:ext uri="{FF2B5EF4-FFF2-40B4-BE49-F238E27FC236}">
                <a16:creationId xmlns:a16="http://schemas.microsoft.com/office/drawing/2014/main" id="{7CC6EE17-A110-49A4-AFDD-EC2F7E48C319}"/>
              </a:ext>
            </a:extLst>
          </p:cNvPr>
          <p:cNvSpPr/>
          <p:nvPr/>
        </p:nvSpPr>
        <p:spPr>
          <a:xfrm>
            <a:off x="3840868" y="1859078"/>
            <a:ext cx="3103684" cy="712177"/>
          </a:xfrm>
          <a:prstGeom prst="rect">
            <a:avLst/>
          </a:prstGeom>
          <a:solidFill>
            <a:srgbClr val="9966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ostokąt 5">
            <a:extLst>
              <a:ext uri="{FF2B5EF4-FFF2-40B4-BE49-F238E27FC236}">
                <a16:creationId xmlns:a16="http://schemas.microsoft.com/office/drawing/2014/main" id="{FE8056C2-CCF6-4DED-A67E-7B84C1490DEE}"/>
              </a:ext>
            </a:extLst>
          </p:cNvPr>
          <p:cNvSpPr/>
          <p:nvPr/>
        </p:nvSpPr>
        <p:spPr>
          <a:xfrm rot="5400000">
            <a:off x="1364678" y="3783196"/>
            <a:ext cx="2590933" cy="712177"/>
          </a:xfrm>
          <a:prstGeom prst="rect">
            <a:avLst/>
          </a:prstGeom>
          <a:solidFill>
            <a:srgbClr val="9966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Prostokąt 6">
            <a:extLst>
              <a:ext uri="{FF2B5EF4-FFF2-40B4-BE49-F238E27FC236}">
                <a16:creationId xmlns:a16="http://schemas.microsoft.com/office/drawing/2014/main" id="{B7AA36FA-3A21-4030-B515-5699909F5A66}"/>
              </a:ext>
            </a:extLst>
          </p:cNvPr>
          <p:cNvSpPr/>
          <p:nvPr/>
        </p:nvSpPr>
        <p:spPr>
          <a:xfrm rot="5400000">
            <a:off x="7121863" y="3487120"/>
            <a:ext cx="1998782" cy="712177"/>
          </a:xfrm>
          <a:prstGeom prst="rect">
            <a:avLst/>
          </a:prstGeom>
          <a:solidFill>
            <a:srgbClr val="9966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rostokąt 7">
            <a:extLst>
              <a:ext uri="{FF2B5EF4-FFF2-40B4-BE49-F238E27FC236}">
                <a16:creationId xmlns:a16="http://schemas.microsoft.com/office/drawing/2014/main" id="{E3841E94-6433-4EA7-A619-329A5DD6B6B6}"/>
              </a:ext>
            </a:extLst>
          </p:cNvPr>
          <p:cNvSpPr/>
          <p:nvPr/>
        </p:nvSpPr>
        <p:spPr>
          <a:xfrm>
            <a:off x="4901941" y="3843208"/>
            <a:ext cx="969814" cy="442189"/>
          </a:xfrm>
          <a:prstGeom prst="rect">
            <a:avLst/>
          </a:prstGeom>
          <a:solidFill>
            <a:srgbClr val="9966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Prostokąt 8">
            <a:extLst>
              <a:ext uri="{FF2B5EF4-FFF2-40B4-BE49-F238E27FC236}">
                <a16:creationId xmlns:a16="http://schemas.microsoft.com/office/drawing/2014/main" id="{D657EFFD-CCBD-4836-ACCC-88FE536591A7}"/>
              </a:ext>
            </a:extLst>
          </p:cNvPr>
          <p:cNvSpPr/>
          <p:nvPr/>
        </p:nvSpPr>
        <p:spPr>
          <a:xfrm rot="10800000">
            <a:off x="3497344" y="5434751"/>
            <a:ext cx="3886704" cy="431694"/>
          </a:xfrm>
          <a:prstGeom prst="rect">
            <a:avLst/>
          </a:prstGeom>
          <a:solidFill>
            <a:srgbClr val="9966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Prostokąt 9">
            <a:extLst>
              <a:ext uri="{FF2B5EF4-FFF2-40B4-BE49-F238E27FC236}">
                <a16:creationId xmlns:a16="http://schemas.microsoft.com/office/drawing/2014/main" id="{21D13080-4756-4613-A124-5EFBC53AA9B5}"/>
              </a:ext>
            </a:extLst>
          </p:cNvPr>
          <p:cNvSpPr/>
          <p:nvPr/>
        </p:nvSpPr>
        <p:spPr>
          <a:xfrm rot="10800000">
            <a:off x="3497343" y="6033369"/>
            <a:ext cx="3886706" cy="431694"/>
          </a:xfrm>
          <a:prstGeom prst="rect">
            <a:avLst/>
          </a:prstGeom>
          <a:solidFill>
            <a:srgbClr val="9966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Schemat blokowy: opóźnienie 10">
            <a:extLst>
              <a:ext uri="{FF2B5EF4-FFF2-40B4-BE49-F238E27FC236}">
                <a16:creationId xmlns:a16="http://schemas.microsoft.com/office/drawing/2014/main" id="{F005782D-424C-49B6-B0BA-4A598559E0D1}"/>
              </a:ext>
            </a:extLst>
          </p:cNvPr>
          <p:cNvSpPr/>
          <p:nvPr/>
        </p:nvSpPr>
        <p:spPr>
          <a:xfrm rot="16200000">
            <a:off x="5001642" y="1064200"/>
            <a:ext cx="802715" cy="657421"/>
          </a:xfrm>
          <a:prstGeom prst="flowChartDelay">
            <a:avLst/>
          </a:prstGeom>
          <a:solidFill>
            <a:srgbClr val="800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2" name="Schemat blokowy: opóźnienie 11">
            <a:extLst>
              <a:ext uri="{FF2B5EF4-FFF2-40B4-BE49-F238E27FC236}">
                <a16:creationId xmlns:a16="http://schemas.microsoft.com/office/drawing/2014/main" id="{1C7706A7-C683-42C2-8522-84D50BB45DF2}"/>
              </a:ext>
            </a:extLst>
          </p:cNvPr>
          <p:cNvSpPr/>
          <p:nvPr/>
        </p:nvSpPr>
        <p:spPr>
          <a:xfrm rot="16200000">
            <a:off x="5902839" y="1187129"/>
            <a:ext cx="626452" cy="587829"/>
          </a:xfrm>
          <a:prstGeom prst="flowChartDelay">
            <a:avLst/>
          </a:prstGeom>
          <a:solidFill>
            <a:srgbClr val="800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3" name="Schemat blokowy: opóźnienie 12">
            <a:extLst>
              <a:ext uri="{FF2B5EF4-FFF2-40B4-BE49-F238E27FC236}">
                <a16:creationId xmlns:a16="http://schemas.microsoft.com/office/drawing/2014/main" id="{5B724930-DB79-4B5A-B3EC-685E81048269}"/>
              </a:ext>
            </a:extLst>
          </p:cNvPr>
          <p:cNvSpPr/>
          <p:nvPr/>
        </p:nvSpPr>
        <p:spPr>
          <a:xfrm rot="16200000">
            <a:off x="4276709" y="1187127"/>
            <a:ext cx="626452" cy="587829"/>
          </a:xfrm>
          <a:prstGeom prst="flowChartDelay">
            <a:avLst/>
          </a:prstGeom>
          <a:solidFill>
            <a:srgbClr val="800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4" name="Schemat blokowy: opóźnienie 13">
            <a:extLst>
              <a:ext uri="{FF2B5EF4-FFF2-40B4-BE49-F238E27FC236}">
                <a16:creationId xmlns:a16="http://schemas.microsoft.com/office/drawing/2014/main" id="{A47224FA-660A-4F01-911E-C3A3138915FD}"/>
              </a:ext>
            </a:extLst>
          </p:cNvPr>
          <p:cNvSpPr/>
          <p:nvPr/>
        </p:nvSpPr>
        <p:spPr>
          <a:xfrm>
            <a:off x="10146584" y="3539377"/>
            <a:ext cx="626452" cy="587829"/>
          </a:xfrm>
          <a:prstGeom prst="flowChartDela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l-PL"/>
          </a:p>
        </p:txBody>
      </p:sp>
      <p:sp>
        <p:nvSpPr>
          <p:cNvPr id="15" name="Schemat blokowy: opóźnienie 14">
            <a:extLst>
              <a:ext uri="{FF2B5EF4-FFF2-40B4-BE49-F238E27FC236}">
                <a16:creationId xmlns:a16="http://schemas.microsoft.com/office/drawing/2014/main" id="{99153DA4-CEF1-4FB2-BD4E-9911F0C3A741}"/>
              </a:ext>
            </a:extLst>
          </p:cNvPr>
          <p:cNvSpPr/>
          <p:nvPr/>
        </p:nvSpPr>
        <p:spPr>
          <a:xfrm>
            <a:off x="8557084" y="3549293"/>
            <a:ext cx="626452" cy="587829"/>
          </a:xfrm>
          <a:prstGeom prst="flowChartDelay">
            <a:avLst/>
          </a:prstGeom>
          <a:solidFill>
            <a:srgbClr val="3C74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6" name="Schemat blokowy: opóźnienie 15">
            <a:extLst>
              <a:ext uri="{FF2B5EF4-FFF2-40B4-BE49-F238E27FC236}">
                <a16:creationId xmlns:a16="http://schemas.microsoft.com/office/drawing/2014/main" id="{9392C514-9F58-4040-AB37-CD8655335B73}"/>
              </a:ext>
            </a:extLst>
          </p:cNvPr>
          <p:cNvSpPr/>
          <p:nvPr/>
        </p:nvSpPr>
        <p:spPr>
          <a:xfrm rot="10800000">
            <a:off x="1579218" y="2961464"/>
            <a:ext cx="626452" cy="587829"/>
          </a:xfrm>
          <a:prstGeom prst="flowChartDelay">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7" name="Schemat blokowy: opóźnienie 16">
            <a:extLst>
              <a:ext uri="{FF2B5EF4-FFF2-40B4-BE49-F238E27FC236}">
                <a16:creationId xmlns:a16="http://schemas.microsoft.com/office/drawing/2014/main" id="{A762AF87-15AB-4EBC-BB70-F967B9651337}"/>
              </a:ext>
            </a:extLst>
          </p:cNvPr>
          <p:cNvSpPr/>
          <p:nvPr/>
        </p:nvSpPr>
        <p:spPr>
          <a:xfrm rot="10800000">
            <a:off x="1584127" y="3819880"/>
            <a:ext cx="626452" cy="587829"/>
          </a:xfrm>
          <a:prstGeom prst="flowChartDelay">
            <a:avLst/>
          </a:prstGeom>
          <a:solidFill>
            <a:schemeClr val="bg1"/>
          </a:solidFill>
          <a:ln w="38100">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8" name="Prostokąt 17">
            <a:extLst>
              <a:ext uri="{FF2B5EF4-FFF2-40B4-BE49-F238E27FC236}">
                <a16:creationId xmlns:a16="http://schemas.microsoft.com/office/drawing/2014/main" id="{D1D96FE9-77D5-4F15-84F0-559297B44C7D}"/>
              </a:ext>
            </a:extLst>
          </p:cNvPr>
          <p:cNvSpPr/>
          <p:nvPr/>
        </p:nvSpPr>
        <p:spPr>
          <a:xfrm rot="5400000">
            <a:off x="8695527" y="3487121"/>
            <a:ext cx="1998782" cy="712177"/>
          </a:xfrm>
          <a:prstGeom prst="rect">
            <a:avLst/>
          </a:prstGeom>
          <a:solidFill>
            <a:srgbClr val="9966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0" name="Schemat blokowy: opóźnienie 19">
            <a:extLst>
              <a:ext uri="{FF2B5EF4-FFF2-40B4-BE49-F238E27FC236}">
                <a16:creationId xmlns:a16="http://schemas.microsoft.com/office/drawing/2014/main" id="{E366CAEE-9B4B-4A91-AC5F-96131AB603AC}"/>
              </a:ext>
            </a:extLst>
          </p:cNvPr>
          <p:cNvSpPr/>
          <p:nvPr/>
        </p:nvSpPr>
        <p:spPr>
          <a:xfrm rot="5400000" flipV="1">
            <a:off x="5073621" y="4387820"/>
            <a:ext cx="626452" cy="587829"/>
          </a:xfrm>
          <a:prstGeom prst="flowChartDelay">
            <a:avLst/>
          </a:prstGeom>
          <a:ln w="38100">
            <a:solidFill>
              <a:schemeClr val="bg1">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pl-PL"/>
          </a:p>
        </p:txBody>
      </p:sp>
      <p:pic>
        <p:nvPicPr>
          <p:cNvPr id="1028" name="Picture 4" descr="Podobny obraz">
            <a:extLst>
              <a:ext uri="{FF2B5EF4-FFF2-40B4-BE49-F238E27FC236}">
                <a16:creationId xmlns:a16="http://schemas.microsoft.com/office/drawing/2014/main" id="{73E3095F-FBF5-4735-A119-6DF9524512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flipV="1">
            <a:off x="3782558" y="1352172"/>
            <a:ext cx="506906" cy="50690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Znalezione obrazy dla zapytania godÅo rp">
            <a:extLst>
              <a:ext uri="{FF2B5EF4-FFF2-40B4-BE49-F238E27FC236}">
                <a16:creationId xmlns:a16="http://schemas.microsoft.com/office/drawing/2014/main" id="{135E7680-7EA7-4450-B3D4-134C1EC553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5037" y="348089"/>
            <a:ext cx="375927" cy="442398"/>
          </a:xfrm>
          <a:prstGeom prst="rect">
            <a:avLst/>
          </a:prstGeom>
          <a:noFill/>
          <a:extLst>
            <a:ext uri="{909E8E84-426E-40DD-AFC4-6F175D3DCCD1}">
              <a14:hiddenFill xmlns:a14="http://schemas.microsoft.com/office/drawing/2010/main">
                <a:solidFill>
                  <a:srgbClr val="FFFFFF"/>
                </a:solidFill>
              </a14:hiddenFill>
            </a:ext>
          </a:extLst>
        </p:spPr>
      </p:pic>
      <p:sp>
        <p:nvSpPr>
          <p:cNvPr id="25" name="Schemat blokowy: opóźnienie 24">
            <a:extLst>
              <a:ext uri="{FF2B5EF4-FFF2-40B4-BE49-F238E27FC236}">
                <a16:creationId xmlns:a16="http://schemas.microsoft.com/office/drawing/2014/main" id="{4839CDB1-C9D5-4E94-BFE9-0A1CCB95AE89}"/>
              </a:ext>
            </a:extLst>
          </p:cNvPr>
          <p:cNvSpPr/>
          <p:nvPr/>
        </p:nvSpPr>
        <p:spPr>
          <a:xfrm>
            <a:off x="7072226" y="1929478"/>
            <a:ext cx="626452" cy="587829"/>
          </a:xfrm>
          <a:prstGeom prst="flowChartDelay">
            <a:avLst/>
          </a:prstGeom>
          <a:solidFill>
            <a:schemeClr val="bg1"/>
          </a:solidFill>
          <a:ln w="28575">
            <a:solidFill>
              <a:srgbClr val="800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030" name="Picture 6" descr="Znalezione obrazy dla zapytania komputer ">
            <a:extLst>
              <a:ext uri="{FF2B5EF4-FFF2-40B4-BE49-F238E27FC236}">
                <a16:creationId xmlns:a16="http://schemas.microsoft.com/office/drawing/2014/main" id="{0A217989-B253-4266-88DC-62EEF4868B5B}"/>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49524" t="25166" r="1042" b="14203"/>
          <a:stretch/>
        </p:blipFill>
        <p:spPr bwMode="auto">
          <a:xfrm>
            <a:off x="6564702" y="1318345"/>
            <a:ext cx="587830" cy="540733"/>
          </a:xfrm>
          <a:prstGeom prst="rect">
            <a:avLst/>
          </a:prstGeom>
          <a:noFill/>
          <a:extLst>
            <a:ext uri="{909E8E84-426E-40DD-AFC4-6F175D3DCCD1}">
              <a14:hiddenFill xmlns:a14="http://schemas.microsoft.com/office/drawing/2010/main">
                <a:solidFill>
                  <a:srgbClr val="FFFFFF"/>
                </a:solidFill>
              </a14:hiddenFill>
            </a:ext>
          </a:extLst>
        </p:spPr>
      </p:pic>
      <p:sp>
        <p:nvSpPr>
          <p:cNvPr id="27" name="Schemat blokowy: opóźnienie 26">
            <a:extLst>
              <a:ext uri="{FF2B5EF4-FFF2-40B4-BE49-F238E27FC236}">
                <a16:creationId xmlns:a16="http://schemas.microsoft.com/office/drawing/2014/main" id="{B191BF93-BB76-46B8-8EA9-AB03EDB29F5D}"/>
              </a:ext>
            </a:extLst>
          </p:cNvPr>
          <p:cNvSpPr/>
          <p:nvPr/>
        </p:nvSpPr>
        <p:spPr>
          <a:xfrm>
            <a:off x="10124170" y="4254771"/>
            <a:ext cx="626452" cy="587829"/>
          </a:xfrm>
          <a:prstGeom prst="flowChartDelay">
            <a:avLst/>
          </a:prstGeom>
          <a:solidFill>
            <a:srgbClr val="000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8" name="Schemat blokowy: opóźnienie 27">
            <a:extLst>
              <a:ext uri="{FF2B5EF4-FFF2-40B4-BE49-F238E27FC236}">
                <a16:creationId xmlns:a16="http://schemas.microsoft.com/office/drawing/2014/main" id="{BFCB7537-AD51-40AA-B42A-33DEF01F4FD4}"/>
              </a:ext>
            </a:extLst>
          </p:cNvPr>
          <p:cNvSpPr/>
          <p:nvPr/>
        </p:nvSpPr>
        <p:spPr>
          <a:xfrm>
            <a:off x="10124170" y="2843817"/>
            <a:ext cx="626452" cy="587829"/>
          </a:xfrm>
          <a:prstGeom prst="flowChartDelay">
            <a:avLst/>
          </a:prstGeom>
          <a:solidFill>
            <a:srgbClr val="000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3" name="pole tekstowe 22">
            <a:extLst>
              <a:ext uri="{FF2B5EF4-FFF2-40B4-BE49-F238E27FC236}">
                <a16:creationId xmlns:a16="http://schemas.microsoft.com/office/drawing/2014/main" id="{BF98E7F0-31F9-425F-80F8-1840BFAB466E}"/>
              </a:ext>
            </a:extLst>
          </p:cNvPr>
          <p:cNvSpPr txBox="1"/>
          <p:nvPr/>
        </p:nvSpPr>
        <p:spPr>
          <a:xfrm>
            <a:off x="359694" y="2902963"/>
            <a:ext cx="1219523" cy="646331"/>
          </a:xfrm>
          <a:prstGeom prst="rect">
            <a:avLst/>
          </a:prstGeom>
          <a:noFill/>
        </p:spPr>
        <p:txBody>
          <a:bodyPr wrap="square" rtlCol="0">
            <a:spAutoFit/>
          </a:bodyPr>
          <a:lstStyle/>
          <a:p>
            <a:r>
              <a:rPr lang="pl-PL" dirty="0"/>
              <a:t>oskarżyciel publiczny</a:t>
            </a:r>
          </a:p>
        </p:txBody>
      </p:sp>
      <p:sp>
        <p:nvSpPr>
          <p:cNvPr id="33" name="pole tekstowe 32">
            <a:extLst>
              <a:ext uri="{FF2B5EF4-FFF2-40B4-BE49-F238E27FC236}">
                <a16:creationId xmlns:a16="http://schemas.microsoft.com/office/drawing/2014/main" id="{BD9C5F89-89B5-43AE-905B-F47A65CA4B30}"/>
              </a:ext>
            </a:extLst>
          </p:cNvPr>
          <p:cNvSpPr txBox="1"/>
          <p:nvPr/>
        </p:nvSpPr>
        <p:spPr>
          <a:xfrm>
            <a:off x="355300" y="3790628"/>
            <a:ext cx="1219523" cy="923330"/>
          </a:xfrm>
          <a:prstGeom prst="rect">
            <a:avLst/>
          </a:prstGeom>
          <a:noFill/>
        </p:spPr>
        <p:txBody>
          <a:bodyPr wrap="square" rtlCol="0">
            <a:spAutoFit/>
          </a:bodyPr>
          <a:lstStyle/>
          <a:p>
            <a:r>
              <a:rPr lang="pl-PL" dirty="0"/>
              <a:t>oskarżyciel posiłkowy</a:t>
            </a:r>
          </a:p>
          <a:p>
            <a:r>
              <a:rPr lang="pl-PL" dirty="0"/>
              <a:t>uboczny</a:t>
            </a:r>
          </a:p>
        </p:txBody>
      </p:sp>
      <p:sp>
        <p:nvSpPr>
          <p:cNvPr id="34" name="pole tekstowe 33">
            <a:extLst>
              <a:ext uri="{FF2B5EF4-FFF2-40B4-BE49-F238E27FC236}">
                <a16:creationId xmlns:a16="http://schemas.microsoft.com/office/drawing/2014/main" id="{887CBE5E-C701-4121-8A9A-3BBD99EA9FA2}"/>
              </a:ext>
            </a:extLst>
          </p:cNvPr>
          <p:cNvSpPr txBox="1"/>
          <p:nvPr/>
        </p:nvSpPr>
        <p:spPr>
          <a:xfrm>
            <a:off x="4055451" y="4482644"/>
            <a:ext cx="1174784" cy="369332"/>
          </a:xfrm>
          <a:prstGeom prst="rect">
            <a:avLst/>
          </a:prstGeom>
          <a:noFill/>
        </p:spPr>
        <p:txBody>
          <a:bodyPr wrap="square" rtlCol="0">
            <a:spAutoFit/>
          </a:bodyPr>
          <a:lstStyle/>
          <a:p>
            <a:r>
              <a:rPr lang="pl-PL" dirty="0"/>
              <a:t>świadek</a:t>
            </a:r>
          </a:p>
        </p:txBody>
      </p:sp>
      <p:sp>
        <p:nvSpPr>
          <p:cNvPr id="35" name="pole tekstowe 34">
            <a:extLst>
              <a:ext uri="{FF2B5EF4-FFF2-40B4-BE49-F238E27FC236}">
                <a16:creationId xmlns:a16="http://schemas.microsoft.com/office/drawing/2014/main" id="{465F40A1-0E5A-40DB-80D7-7DCBF149325C}"/>
              </a:ext>
            </a:extLst>
          </p:cNvPr>
          <p:cNvSpPr txBox="1"/>
          <p:nvPr/>
        </p:nvSpPr>
        <p:spPr>
          <a:xfrm>
            <a:off x="7718030" y="2001775"/>
            <a:ext cx="1471761" cy="369332"/>
          </a:xfrm>
          <a:prstGeom prst="rect">
            <a:avLst/>
          </a:prstGeom>
          <a:noFill/>
        </p:spPr>
        <p:txBody>
          <a:bodyPr wrap="square" rtlCol="0">
            <a:spAutoFit/>
          </a:bodyPr>
          <a:lstStyle/>
          <a:p>
            <a:r>
              <a:rPr lang="pl-PL" dirty="0"/>
              <a:t>protokolant</a:t>
            </a:r>
          </a:p>
        </p:txBody>
      </p:sp>
      <p:sp>
        <p:nvSpPr>
          <p:cNvPr id="36" name="pole tekstowe 35">
            <a:extLst>
              <a:ext uri="{FF2B5EF4-FFF2-40B4-BE49-F238E27FC236}">
                <a16:creationId xmlns:a16="http://schemas.microsoft.com/office/drawing/2014/main" id="{CF54562F-EE22-4FAD-B47A-5E09DDD16B6E}"/>
              </a:ext>
            </a:extLst>
          </p:cNvPr>
          <p:cNvSpPr txBox="1"/>
          <p:nvPr/>
        </p:nvSpPr>
        <p:spPr>
          <a:xfrm>
            <a:off x="4378321" y="2893046"/>
            <a:ext cx="2186381" cy="646331"/>
          </a:xfrm>
          <a:prstGeom prst="rect">
            <a:avLst/>
          </a:prstGeom>
          <a:noFill/>
        </p:spPr>
        <p:txBody>
          <a:bodyPr wrap="square" rtlCol="0">
            <a:spAutoFit/>
          </a:bodyPr>
          <a:lstStyle/>
          <a:p>
            <a:pPr algn="ctr"/>
            <a:r>
              <a:rPr lang="pl-PL" dirty="0">
                <a:solidFill>
                  <a:srgbClr val="800080"/>
                </a:solidFill>
              </a:rPr>
              <a:t>sąd = członkowie składu orzekającego</a:t>
            </a:r>
          </a:p>
        </p:txBody>
      </p:sp>
      <p:sp>
        <p:nvSpPr>
          <p:cNvPr id="37" name="pole tekstowe 36">
            <a:extLst>
              <a:ext uri="{FF2B5EF4-FFF2-40B4-BE49-F238E27FC236}">
                <a16:creationId xmlns:a16="http://schemas.microsoft.com/office/drawing/2014/main" id="{8A64336F-EB44-487F-8C97-217FD5191F34}"/>
              </a:ext>
            </a:extLst>
          </p:cNvPr>
          <p:cNvSpPr txBox="1"/>
          <p:nvPr/>
        </p:nvSpPr>
        <p:spPr>
          <a:xfrm>
            <a:off x="8427333" y="4200136"/>
            <a:ext cx="1219523" cy="369332"/>
          </a:xfrm>
          <a:prstGeom prst="rect">
            <a:avLst/>
          </a:prstGeom>
          <a:noFill/>
        </p:spPr>
        <p:txBody>
          <a:bodyPr wrap="square" rtlCol="0">
            <a:spAutoFit/>
          </a:bodyPr>
          <a:lstStyle/>
          <a:p>
            <a:r>
              <a:rPr lang="pl-PL" dirty="0"/>
              <a:t>obrońca</a:t>
            </a:r>
          </a:p>
        </p:txBody>
      </p:sp>
      <p:sp>
        <p:nvSpPr>
          <p:cNvPr id="38" name="pole tekstowe 37">
            <a:extLst>
              <a:ext uri="{FF2B5EF4-FFF2-40B4-BE49-F238E27FC236}">
                <a16:creationId xmlns:a16="http://schemas.microsoft.com/office/drawing/2014/main" id="{735A7087-9D55-4D26-85F1-12FC9539AEB0}"/>
              </a:ext>
            </a:extLst>
          </p:cNvPr>
          <p:cNvSpPr txBox="1"/>
          <p:nvPr/>
        </p:nvSpPr>
        <p:spPr>
          <a:xfrm>
            <a:off x="10868613" y="3635214"/>
            <a:ext cx="1219523" cy="369332"/>
          </a:xfrm>
          <a:prstGeom prst="rect">
            <a:avLst/>
          </a:prstGeom>
          <a:noFill/>
        </p:spPr>
        <p:txBody>
          <a:bodyPr wrap="square" rtlCol="0">
            <a:spAutoFit/>
          </a:bodyPr>
          <a:lstStyle/>
          <a:p>
            <a:r>
              <a:rPr lang="pl-PL" b="1" dirty="0"/>
              <a:t>oskarżony</a:t>
            </a:r>
          </a:p>
        </p:txBody>
      </p:sp>
      <p:sp>
        <p:nvSpPr>
          <p:cNvPr id="39" name="pole tekstowe 38">
            <a:extLst>
              <a:ext uri="{FF2B5EF4-FFF2-40B4-BE49-F238E27FC236}">
                <a16:creationId xmlns:a16="http://schemas.microsoft.com/office/drawing/2014/main" id="{36A9D099-4D22-4937-8A2C-F36A08E08DD5}"/>
              </a:ext>
            </a:extLst>
          </p:cNvPr>
          <p:cNvSpPr txBox="1"/>
          <p:nvPr/>
        </p:nvSpPr>
        <p:spPr>
          <a:xfrm>
            <a:off x="10051007" y="4994961"/>
            <a:ext cx="1444059" cy="369332"/>
          </a:xfrm>
          <a:prstGeom prst="rect">
            <a:avLst/>
          </a:prstGeom>
          <a:noFill/>
        </p:spPr>
        <p:txBody>
          <a:bodyPr wrap="square" rtlCol="0">
            <a:spAutoFit/>
          </a:bodyPr>
          <a:lstStyle/>
          <a:p>
            <a:r>
              <a:rPr lang="pl-PL" dirty="0"/>
              <a:t>konwojenci</a:t>
            </a:r>
          </a:p>
        </p:txBody>
      </p:sp>
      <p:sp>
        <p:nvSpPr>
          <p:cNvPr id="24" name="pole tekstowe 23">
            <a:extLst>
              <a:ext uri="{FF2B5EF4-FFF2-40B4-BE49-F238E27FC236}">
                <a16:creationId xmlns:a16="http://schemas.microsoft.com/office/drawing/2014/main" id="{9E3DCD9A-A342-4B25-8E39-CC3FDA962B1B}"/>
              </a:ext>
            </a:extLst>
          </p:cNvPr>
          <p:cNvSpPr txBox="1"/>
          <p:nvPr/>
        </p:nvSpPr>
        <p:spPr>
          <a:xfrm>
            <a:off x="3403780" y="5449642"/>
            <a:ext cx="4046964" cy="369332"/>
          </a:xfrm>
          <a:prstGeom prst="rect">
            <a:avLst/>
          </a:prstGeom>
          <a:noFill/>
        </p:spPr>
        <p:txBody>
          <a:bodyPr wrap="square" rtlCol="0">
            <a:spAutoFit/>
          </a:bodyPr>
          <a:lstStyle/>
          <a:p>
            <a:pPr algn="ctr"/>
            <a:r>
              <a:rPr lang="pl-PL" spc="250" dirty="0">
                <a:solidFill>
                  <a:schemeClr val="bg1"/>
                </a:solidFill>
              </a:rPr>
              <a:t>PUBLICZNOŚĆ</a:t>
            </a:r>
          </a:p>
        </p:txBody>
      </p:sp>
      <p:sp>
        <p:nvSpPr>
          <p:cNvPr id="41" name="pole tekstowe 40">
            <a:extLst>
              <a:ext uri="{FF2B5EF4-FFF2-40B4-BE49-F238E27FC236}">
                <a16:creationId xmlns:a16="http://schemas.microsoft.com/office/drawing/2014/main" id="{D43C7971-F511-4367-A3B6-EB1305993A14}"/>
              </a:ext>
            </a:extLst>
          </p:cNvPr>
          <p:cNvSpPr txBox="1"/>
          <p:nvPr/>
        </p:nvSpPr>
        <p:spPr>
          <a:xfrm>
            <a:off x="3403780" y="6057728"/>
            <a:ext cx="4046964" cy="369332"/>
          </a:xfrm>
          <a:prstGeom prst="rect">
            <a:avLst/>
          </a:prstGeom>
          <a:noFill/>
        </p:spPr>
        <p:txBody>
          <a:bodyPr wrap="square" rtlCol="0">
            <a:spAutoFit/>
          </a:bodyPr>
          <a:lstStyle/>
          <a:p>
            <a:pPr algn="ctr"/>
            <a:r>
              <a:rPr lang="pl-PL" spc="250" dirty="0">
                <a:solidFill>
                  <a:schemeClr val="bg1"/>
                </a:solidFill>
              </a:rPr>
              <a:t>PUBLICZNOŚĆ</a:t>
            </a:r>
          </a:p>
        </p:txBody>
      </p:sp>
      <p:sp>
        <p:nvSpPr>
          <p:cNvPr id="43" name="pole tekstowe 42">
            <a:extLst>
              <a:ext uri="{FF2B5EF4-FFF2-40B4-BE49-F238E27FC236}">
                <a16:creationId xmlns:a16="http://schemas.microsoft.com/office/drawing/2014/main" id="{0F4CF300-84BC-4A6C-B415-2A6244A66BA3}"/>
              </a:ext>
            </a:extLst>
          </p:cNvPr>
          <p:cNvSpPr txBox="1"/>
          <p:nvPr/>
        </p:nvSpPr>
        <p:spPr>
          <a:xfrm>
            <a:off x="6564702" y="440313"/>
            <a:ext cx="2186381" cy="369332"/>
          </a:xfrm>
          <a:prstGeom prst="rect">
            <a:avLst/>
          </a:prstGeom>
          <a:noFill/>
        </p:spPr>
        <p:txBody>
          <a:bodyPr wrap="square" rtlCol="0">
            <a:spAutoFit/>
          </a:bodyPr>
          <a:lstStyle/>
          <a:p>
            <a:r>
              <a:rPr lang="pl-PL" dirty="0">
                <a:solidFill>
                  <a:srgbClr val="800080"/>
                </a:solidFill>
              </a:rPr>
              <a:t>przewodniczący</a:t>
            </a:r>
          </a:p>
        </p:txBody>
      </p:sp>
      <p:cxnSp>
        <p:nvCxnSpPr>
          <p:cNvPr id="3" name="Łącznik prosty ze strzałką 2">
            <a:extLst>
              <a:ext uri="{FF2B5EF4-FFF2-40B4-BE49-F238E27FC236}">
                <a16:creationId xmlns:a16="http://schemas.microsoft.com/office/drawing/2014/main" id="{B5B7910C-B6D5-4F4A-A160-08697E37032C}"/>
              </a:ext>
            </a:extLst>
          </p:cNvPr>
          <p:cNvCxnSpPr>
            <a:cxnSpLocks/>
          </p:cNvCxnSpPr>
          <p:nvPr/>
        </p:nvCxnSpPr>
        <p:spPr>
          <a:xfrm flipH="1">
            <a:off x="5339712" y="996768"/>
            <a:ext cx="2044340" cy="43483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pic>
        <p:nvPicPr>
          <p:cNvPr id="44" name="Picture 2" descr="Znalezione obrazy dla zapytania ÅaÅcuch sÄdziowski">
            <a:extLst>
              <a:ext uri="{FF2B5EF4-FFF2-40B4-BE49-F238E27FC236}">
                <a16:creationId xmlns:a16="http://schemas.microsoft.com/office/drawing/2014/main" id="{B1EEBDF2-8C7D-46B5-83F2-EFD59F2CAE13}"/>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9129" r="18997"/>
          <a:stretch/>
        </p:blipFill>
        <p:spPr bwMode="auto">
          <a:xfrm>
            <a:off x="7072226" y="790487"/>
            <a:ext cx="473918" cy="629382"/>
          </a:xfrm>
          <a:prstGeom prst="rect">
            <a:avLst/>
          </a:prstGeom>
          <a:noFill/>
          <a:extLst>
            <a:ext uri="{909E8E84-426E-40DD-AFC4-6F175D3DCCD1}">
              <a14:hiddenFill xmlns:a14="http://schemas.microsoft.com/office/drawing/2010/main">
                <a:solidFill>
                  <a:srgbClr val="FFFFFF"/>
                </a:solidFill>
              </a14:hiddenFill>
            </a:ext>
          </a:extLst>
        </p:spPr>
      </p:pic>
      <p:sp>
        <p:nvSpPr>
          <p:cNvPr id="21" name="Nawias klamrowy zamykający 20">
            <a:extLst>
              <a:ext uri="{FF2B5EF4-FFF2-40B4-BE49-F238E27FC236}">
                <a16:creationId xmlns:a16="http://schemas.microsoft.com/office/drawing/2014/main" id="{7CBBE945-0D8D-4FFD-BF8F-50FE032A7629}"/>
              </a:ext>
            </a:extLst>
          </p:cNvPr>
          <p:cNvSpPr/>
          <p:nvPr/>
        </p:nvSpPr>
        <p:spPr>
          <a:xfrm rot="5400000">
            <a:off x="5244412" y="1129080"/>
            <a:ext cx="296593" cy="3220303"/>
          </a:xfrm>
          <a:prstGeom prst="rightBrace">
            <a:avLst>
              <a:gd name="adj1" fmla="val 56828"/>
              <a:gd name="adj2" fmla="val 49707"/>
            </a:avLst>
          </a:prstGeom>
          <a:ln>
            <a:solidFill>
              <a:srgbClr val="800080"/>
            </a:solidFill>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pl-PL"/>
          </a:p>
        </p:txBody>
      </p:sp>
      <p:sp>
        <p:nvSpPr>
          <p:cNvPr id="26" name="pole tekstowe 25">
            <a:extLst>
              <a:ext uri="{FF2B5EF4-FFF2-40B4-BE49-F238E27FC236}">
                <a16:creationId xmlns:a16="http://schemas.microsoft.com/office/drawing/2014/main" id="{871CAA3B-90C6-418B-A053-36197EAAF1B3}"/>
              </a:ext>
            </a:extLst>
          </p:cNvPr>
          <p:cNvSpPr txBox="1"/>
          <p:nvPr/>
        </p:nvSpPr>
        <p:spPr>
          <a:xfrm>
            <a:off x="973555" y="809645"/>
            <a:ext cx="2676873" cy="1323439"/>
          </a:xfrm>
          <a:prstGeom prst="rect">
            <a:avLst/>
          </a:prstGeom>
          <a:noFill/>
        </p:spPr>
        <p:txBody>
          <a:bodyPr wrap="square" rtlCol="0">
            <a:spAutoFit/>
          </a:bodyPr>
          <a:lstStyle/>
          <a:p>
            <a:r>
              <a:rPr lang="pl-PL" sz="4000" b="1" dirty="0">
                <a:solidFill>
                  <a:srgbClr val="800080"/>
                </a:solidFill>
                <a:latin typeface="+mj-lt"/>
              </a:rPr>
              <a:t>Porządek sali rozpraw</a:t>
            </a:r>
          </a:p>
        </p:txBody>
      </p:sp>
      <p:sp>
        <p:nvSpPr>
          <p:cNvPr id="40" name="Schemat blokowy: opóźnienie 39">
            <a:extLst>
              <a:ext uri="{FF2B5EF4-FFF2-40B4-BE49-F238E27FC236}">
                <a16:creationId xmlns:a16="http://schemas.microsoft.com/office/drawing/2014/main" id="{38129C49-FBF4-2D77-2408-D3D0D1016681}"/>
              </a:ext>
            </a:extLst>
          </p:cNvPr>
          <p:cNvSpPr/>
          <p:nvPr/>
        </p:nvSpPr>
        <p:spPr>
          <a:xfrm rot="10800000">
            <a:off x="1584127" y="4701046"/>
            <a:ext cx="626452" cy="587829"/>
          </a:xfrm>
          <a:prstGeom prst="flowChartDelay">
            <a:avLst/>
          </a:prstGeom>
          <a:solidFill>
            <a:schemeClr val="bg1"/>
          </a:solidFill>
          <a:ln w="38100">
            <a:solidFill>
              <a:srgbClr val="1309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2" name="pole tekstowe 41">
            <a:extLst>
              <a:ext uri="{FF2B5EF4-FFF2-40B4-BE49-F238E27FC236}">
                <a16:creationId xmlns:a16="http://schemas.microsoft.com/office/drawing/2014/main" id="{8254AC3A-7395-F3D8-9DDB-F5401A0F0AEC}"/>
              </a:ext>
            </a:extLst>
          </p:cNvPr>
          <p:cNvSpPr txBox="1"/>
          <p:nvPr/>
        </p:nvSpPr>
        <p:spPr>
          <a:xfrm>
            <a:off x="220417" y="4770626"/>
            <a:ext cx="1476951" cy="369332"/>
          </a:xfrm>
          <a:prstGeom prst="rect">
            <a:avLst/>
          </a:prstGeom>
          <a:noFill/>
        </p:spPr>
        <p:txBody>
          <a:bodyPr wrap="square" rtlCol="0">
            <a:spAutoFit/>
          </a:bodyPr>
          <a:lstStyle/>
          <a:p>
            <a:r>
              <a:rPr lang="pl-PL" dirty="0"/>
              <a:t>pełnomocnik</a:t>
            </a:r>
          </a:p>
        </p:txBody>
      </p:sp>
    </p:spTree>
    <p:extLst>
      <p:ext uri="{BB962C8B-B14F-4D97-AF65-F5344CB8AC3E}">
        <p14:creationId xmlns:p14="http://schemas.microsoft.com/office/powerpoint/2010/main" val="2041482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1440B0-B133-40AA-A6E9-77E207BB91DB}"/>
              </a:ext>
            </a:extLst>
          </p:cNvPr>
          <p:cNvSpPr>
            <a:spLocks noGrp="1"/>
          </p:cNvSpPr>
          <p:nvPr>
            <p:ph type="title"/>
          </p:nvPr>
        </p:nvSpPr>
        <p:spPr/>
        <p:txBody>
          <a:bodyPr/>
          <a:lstStyle/>
          <a:p>
            <a:r>
              <a:rPr lang="pl-PL" dirty="0"/>
              <a:t>Jawność rozprawy</a:t>
            </a:r>
          </a:p>
        </p:txBody>
      </p:sp>
      <p:sp>
        <p:nvSpPr>
          <p:cNvPr id="3" name="Symbol zastępczy zawartości 2">
            <a:extLst>
              <a:ext uri="{FF2B5EF4-FFF2-40B4-BE49-F238E27FC236}">
                <a16:creationId xmlns:a16="http://schemas.microsoft.com/office/drawing/2014/main" id="{807D6E11-7FC8-4358-B3CC-A8B5B836C82B}"/>
              </a:ext>
            </a:extLst>
          </p:cNvPr>
          <p:cNvSpPr>
            <a:spLocks noGrp="1"/>
          </p:cNvSpPr>
          <p:nvPr>
            <p:ph idx="1"/>
          </p:nvPr>
        </p:nvSpPr>
        <p:spPr>
          <a:xfrm>
            <a:off x="838200" y="1553592"/>
            <a:ext cx="10515600" cy="4767309"/>
          </a:xfrm>
        </p:spPr>
        <p:txBody>
          <a:bodyPr>
            <a:normAutofit fontScale="92500"/>
          </a:bodyPr>
          <a:lstStyle/>
          <a:p>
            <a:r>
              <a:rPr lang="pl-PL" dirty="0"/>
              <a:t>Art. 14 ust. 1 </a:t>
            </a:r>
            <a:r>
              <a:rPr lang="pl-PL" dirty="0" err="1"/>
              <a:t>MPPOiP</a:t>
            </a:r>
            <a:r>
              <a:rPr lang="pl-PL" dirty="0"/>
              <a:t>, art. 6 ust. 1 EKPC, art. 45 ust. 1 Konstytucji RP (jawne rozpoznanie sprawy &gt; jawna rozprawa).</a:t>
            </a:r>
          </a:p>
          <a:p>
            <a:r>
              <a:rPr lang="pl-PL" dirty="0"/>
              <a:t>Rozprawa </a:t>
            </a:r>
            <a:r>
              <a:rPr lang="pl-PL" dirty="0">
                <a:solidFill>
                  <a:srgbClr val="7030A0"/>
                </a:solidFill>
              </a:rPr>
              <a:t>co do zasady jawna </a:t>
            </a:r>
            <a:r>
              <a:rPr lang="pl-PL" dirty="0"/>
              <a:t>(art. 355 KPK), posiedzenie </a:t>
            </a:r>
            <a:r>
              <a:rPr lang="pl-PL" dirty="0">
                <a:solidFill>
                  <a:srgbClr val="7030A0"/>
                </a:solidFill>
              </a:rPr>
              <a:t>co do zasady niejawne</a:t>
            </a:r>
            <a:r>
              <a:rPr lang="pl-PL" dirty="0"/>
              <a:t> (obecnie z licznymi wyjątkami – zob. art. 95b </a:t>
            </a:r>
            <a:r>
              <a:rPr lang="pl-PL" dirty="0">
                <a:cs typeface="Calibri" panose="020F0502020204030204" pitchFamily="34" charset="0"/>
              </a:rPr>
              <a:t>§ 2</a:t>
            </a:r>
            <a:r>
              <a:rPr lang="pl-PL" dirty="0"/>
              <a:t> KPK).</a:t>
            </a:r>
          </a:p>
          <a:p>
            <a:r>
              <a:rPr lang="pl-PL" dirty="0"/>
              <a:t>Jawność nie ma charakteru absolutnego – dopuszczalne odstępstwa uzasadnione potrzebą ochrony interesu prywatnego (czci, dobrego imienia itp.) bądź też publicznego (tajemnica państwowa).</a:t>
            </a:r>
          </a:p>
          <a:p>
            <a:r>
              <a:rPr lang="pl-PL" dirty="0"/>
              <a:t>Uwaga! </a:t>
            </a:r>
            <a:r>
              <a:rPr lang="pl-PL" dirty="0">
                <a:solidFill>
                  <a:srgbClr val="CC0099"/>
                </a:solidFill>
              </a:rPr>
              <a:t>jawność </a:t>
            </a:r>
            <a:r>
              <a:rPr lang="pl-PL" sz="3200" dirty="0">
                <a:solidFill>
                  <a:srgbClr val="CC0099"/>
                </a:solidFill>
              </a:rPr>
              <a:t>≠</a:t>
            </a:r>
            <a:r>
              <a:rPr lang="pl-PL" dirty="0">
                <a:solidFill>
                  <a:srgbClr val="CC0099"/>
                </a:solidFill>
              </a:rPr>
              <a:t> możliwość utrwalania obrazu i dźwięku.</a:t>
            </a:r>
          </a:p>
          <a:p>
            <a:pPr>
              <a:buFont typeface="Wingdings" panose="05000000000000000000" pitchFamily="2" charset="2"/>
              <a:buChar char="§"/>
            </a:pPr>
            <a:r>
              <a:rPr lang="pl-PL" sz="2800" dirty="0">
                <a:latin typeface="Calibri" panose="020F0502020204030204" pitchFamily="34" charset="0"/>
                <a:cs typeface="Calibri" panose="020F0502020204030204" pitchFamily="34" charset="0"/>
              </a:rPr>
              <a:t>Co do możliwości utrwalania obrazu i dźwięku:</a:t>
            </a:r>
          </a:p>
          <a:p>
            <a:pPr marL="205740" lvl="2" indent="0">
              <a:buNone/>
            </a:pPr>
            <a:r>
              <a:rPr lang="pl-PL" sz="2400" dirty="0">
                <a:solidFill>
                  <a:schemeClr val="tx1"/>
                </a:solidFill>
                <a:latin typeface="Calibri" panose="020F0502020204030204" pitchFamily="34" charset="0"/>
                <a:cs typeface="Calibri" panose="020F0502020204030204" pitchFamily="34" charset="0"/>
              </a:rPr>
              <a:t>art. 357 KPK – w odniesieniu do mediów,</a:t>
            </a:r>
          </a:p>
          <a:p>
            <a:pPr marL="205740" lvl="2" indent="0">
              <a:buNone/>
            </a:pPr>
            <a:r>
              <a:rPr lang="pl-PL" sz="2400" dirty="0">
                <a:solidFill>
                  <a:schemeClr val="tx1"/>
                </a:solidFill>
                <a:latin typeface="Calibri" panose="020F0502020204030204" pitchFamily="34" charset="0"/>
                <a:cs typeface="Calibri" panose="020F0502020204030204" pitchFamily="34" charset="0"/>
              </a:rPr>
              <a:t>art. 358 KPK – w odniesieniu do stron.</a:t>
            </a:r>
          </a:p>
        </p:txBody>
      </p:sp>
      <p:pic>
        <p:nvPicPr>
          <p:cNvPr id="4" name="Obraz 3">
            <a:extLst>
              <a:ext uri="{FF2B5EF4-FFF2-40B4-BE49-F238E27FC236}">
                <a16:creationId xmlns:a16="http://schemas.microsoft.com/office/drawing/2014/main" id="{BE5163EF-F9A5-448B-B5B0-059C1A6727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3017" y="0"/>
            <a:ext cx="2288983" cy="993531"/>
          </a:xfrm>
          <a:prstGeom prst="rect">
            <a:avLst/>
          </a:prstGeom>
        </p:spPr>
      </p:pic>
    </p:spTree>
    <p:extLst>
      <p:ext uri="{BB962C8B-B14F-4D97-AF65-F5344CB8AC3E}">
        <p14:creationId xmlns:p14="http://schemas.microsoft.com/office/powerpoint/2010/main" val="2198311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1440B0-B133-40AA-A6E9-77E207BB91DB}"/>
              </a:ext>
            </a:extLst>
          </p:cNvPr>
          <p:cNvSpPr>
            <a:spLocks noGrp="1"/>
          </p:cNvSpPr>
          <p:nvPr>
            <p:ph type="title"/>
          </p:nvPr>
        </p:nvSpPr>
        <p:spPr/>
        <p:txBody>
          <a:bodyPr/>
          <a:lstStyle/>
          <a:p>
            <a:r>
              <a:rPr lang="pl-PL" dirty="0"/>
              <a:t>Jawność rozprawy</a:t>
            </a:r>
          </a:p>
        </p:txBody>
      </p:sp>
      <p:sp>
        <p:nvSpPr>
          <p:cNvPr id="3" name="Symbol zastępczy zawartości 2">
            <a:extLst>
              <a:ext uri="{FF2B5EF4-FFF2-40B4-BE49-F238E27FC236}">
                <a16:creationId xmlns:a16="http://schemas.microsoft.com/office/drawing/2014/main" id="{807D6E11-7FC8-4358-B3CC-A8B5B836C82B}"/>
              </a:ext>
            </a:extLst>
          </p:cNvPr>
          <p:cNvSpPr>
            <a:spLocks noGrp="1"/>
          </p:cNvSpPr>
          <p:nvPr>
            <p:ph idx="1"/>
          </p:nvPr>
        </p:nvSpPr>
        <p:spPr>
          <a:xfrm>
            <a:off x="838199" y="1690688"/>
            <a:ext cx="11022367" cy="4539665"/>
          </a:xfrm>
        </p:spPr>
        <p:txBody>
          <a:bodyPr>
            <a:normAutofit/>
          </a:bodyPr>
          <a:lstStyle/>
          <a:p>
            <a:r>
              <a:rPr lang="pl-PL" dirty="0"/>
              <a:t>Na rozprawie mogą być obecne tylko osoby </a:t>
            </a:r>
            <a:r>
              <a:rPr lang="pl-PL" dirty="0">
                <a:solidFill>
                  <a:srgbClr val="7030A0"/>
                </a:solidFill>
              </a:rPr>
              <a:t>pełnoletnie</a:t>
            </a:r>
            <a:r>
              <a:rPr lang="pl-PL" dirty="0"/>
              <a:t> oraz </a:t>
            </a:r>
            <a:r>
              <a:rPr lang="pl-PL" dirty="0">
                <a:solidFill>
                  <a:srgbClr val="7030A0"/>
                </a:solidFill>
              </a:rPr>
              <a:t>nieuzbrojone. </a:t>
            </a:r>
            <a:r>
              <a:rPr lang="pl-PL" dirty="0"/>
              <a:t>Przewodniczący składu orzekającego może zezwolić zarządzeniem na obecność na rozprawie małoletnim oraz osobom obowiązanym do noszenia broni. Nie mogą być obecne na rozprawie osoby znajdujące się w stanie nie licującym z powagą sądu (art. 356 KPK).</a:t>
            </a:r>
          </a:p>
          <a:p>
            <a:r>
              <a:rPr lang="pl-PL" dirty="0"/>
              <a:t>Wyłączenie jawności </a:t>
            </a:r>
            <a:r>
              <a:rPr lang="pl-PL" dirty="0">
                <a:solidFill>
                  <a:srgbClr val="7030A0"/>
                </a:solidFill>
              </a:rPr>
              <a:t>z mocy prawa </a:t>
            </a:r>
            <a:r>
              <a:rPr lang="pl-PL" dirty="0"/>
              <a:t>– art. 359 KPK.</a:t>
            </a:r>
          </a:p>
          <a:p>
            <a:r>
              <a:rPr lang="pl-PL" dirty="0"/>
              <a:t>Wyłączenie jawności </a:t>
            </a:r>
            <a:r>
              <a:rPr lang="pl-PL" dirty="0">
                <a:solidFill>
                  <a:srgbClr val="7030A0"/>
                </a:solidFill>
              </a:rPr>
              <a:t>na wniosek </a:t>
            </a:r>
            <a:r>
              <a:rPr lang="pl-PL" dirty="0"/>
              <a:t>– art. 360 KPK.</a:t>
            </a:r>
          </a:p>
          <a:p>
            <a:r>
              <a:rPr lang="pl-PL" dirty="0"/>
              <a:t>Art. 360 § 2 KPK – </a:t>
            </a:r>
            <a:r>
              <a:rPr lang="pl-PL" u="sng" dirty="0"/>
              <a:t>sprzeciw</a:t>
            </a:r>
            <a:r>
              <a:rPr lang="pl-PL" dirty="0"/>
              <a:t> prokuratura (od 2016; kontrowersje).</a:t>
            </a:r>
          </a:p>
          <a:p>
            <a:r>
              <a:rPr lang="pl-PL" dirty="0"/>
              <a:t>Ogłoszenie wyroku zawsze jawne (art. 364 § 1 KPK; odnośnie do ustnych motywów wyroku zob. § 2). </a:t>
            </a:r>
          </a:p>
          <a:p>
            <a:endParaRPr lang="pl-PL" dirty="0"/>
          </a:p>
          <a:p>
            <a:endParaRPr lang="pl-PL" dirty="0"/>
          </a:p>
        </p:txBody>
      </p:sp>
      <p:pic>
        <p:nvPicPr>
          <p:cNvPr id="4" name="Obraz 3">
            <a:extLst>
              <a:ext uri="{FF2B5EF4-FFF2-40B4-BE49-F238E27FC236}">
                <a16:creationId xmlns:a16="http://schemas.microsoft.com/office/drawing/2014/main" id="{C1BAA7F2-4E18-417D-874F-9F1913719B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3017" y="0"/>
            <a:ext cx="2288983" cy="993531"/>
          </a:xfrm>
          <a:prstGeom prst="rect">
            <a:avLst/>
          </a:prstGeom>
        </p:spPr>
      </p:pic>
    </p:spTree>
    <p:extLst>
      <p:ext uri="{BB962C8B-B14F-4D97-AF65-F5344CB8AC3E}">
        <p14:creationId xmlns:p14="http://schemas.microsoft.com/office/powerpoint/2010/main" val="1363251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E338B6-50AD-4CF7-AD35-7989877F00B5}"/>
              </a:ext>
            </a:extLst>
          </p:cNvPr>
          <p:cNvSpPr>
            <a:spLocks noGrp="1"/>
          </p:cNvSpPr>
          <p:nvPr>
            <p:ph type="title"/>
          </p:nvPr>
        </p:nvSpPr>
        <p:spPr/>
        <p:txBody>
          <a:bodyPr>
            <a:normAutofit/>
          </a:bodyPr>
          <a:lstStyle/>
          <a:p>
            <a:r>
              <a:rPr lang="pl-PL" dirty="0"/>
              <a:t>        Prawo prasowe</a:t>
            </a:r>
          </a:p>
        </p:txBody>
      </p:sp>
      <p:sp>
        <p:nvSpPr>
          <p:cNvPr id="3" name="Symbol zastępczy zawartości 2">
            <a:extLst>
              <a:ext uri="{FF2B5EF4-FFF2-40B4-BE49-F238E27FC236}">
                <a16:creationId xmlns:a16="http://schemas.microsoft.com/office/drawing/2014/main" id="{DCAA93B0-BA18-4535-923D-38BAF50539EB}"/>
              </a:ext>
            </a:extLst>
          </p:cNvPr>
          <p:cNvSpPr>
            <a:spLocks noGrp="1"/>
          </p:cNvSpPr>
          <p:nvPr>
            <p:ph idx="1"/>
          </p:nvPr>
        </p:nvSpPr>
        <p:spPr>
          <a:xfrm>
            <a:off x="838200" y="1690688"/>
            <a:ext cx="10515600" cy="4731798"/>
          </a:xfrm>
          <a:solidFill>
            <a:schemeClr val="accent1">
              <a:lumMod val="20000"/>
              <a:lumOff val="80000"/>
            </a:schemeClr>
          </a:solidFill>
        </p:spPr>
        <p:txBody>
          <a:bodyPr>
            <a:normAutofit fontScale="92500"/>
          </a:bodyPr>
          <a:lstStyle/>
          <a:p>
            <a:pPr marL="0" indent="0" algn="just">
              <a:lnSpc>
                <a:spcPct val="100000"/>
              </a:lnSpc>
              <a:buNone/>
            </a:pPr>
            <a:r>
              <a:rPr lang="pl-PL" sz="2400" b="1" dirty="0"/>
              <a:t>Art. 13 </a:t>
            </a:r>
            <a:r>
              <a:rPr lang="pl-PL" sz="2400" dirty="0"/>
              <a:t>ustawy z dnia 26 stycznia 1984 r. – Prawo prasowe (Dz.U. z 2018 r. poz. 1914)</a:t>
            </a:r>
          </a:p>
          <a:p>
            <a:pPr marL="0" indent="0" algn="just">
              <a:lnSpc>
                <a:spcPct val="100000"/>
              </a:lnSpc>
              <a:buNone/>
            </a:pPr>
            <a:r>
              <a:rPr lang="pl-PL" sz="2000" dirty="0"/>
              <a:t>1. </a:t>
            </a:r>
            <a:r>
              <a:rPr lang="pl-PL" sz="2000" dirty="0">
                <a:solidFill>
                  <a:srgbClr val="7030A0"/>
                </a:solidFill>
              </a:rPr>
              <a:t>Nie wolno wypowiadać w prasie opinii </a:t>
            </a:r>
            <a:r>
              <a:rPr lang="pl-PL" sz="2000" dirty="0"/>
              <a:t>co do rozstrzygnięcia w postępowaniu sądowym przed wydaniem orzeczenia w I instancji.</a:t>
            </a:r>
          </a:p>
          <a:p>
            <a:pPr marL="0" indent="0" algn="just">
              <a:lnSpc>
                <a:spcPct val="100000"/>
              </a:lnSpc>
              <a:buNone/>
            </a:pPr>
            <a:r>
              <a:rPr lang="pl-PL" sz="2000" dirty="0"/>
              <a:t>2. </a:t>
            </a:r>
            <a:r>
              <a:rPr lang="pl-PL" sz="2000" dirty="0">
                <a:solidFill>
                  <a:srgbClr val="7030A0"/>
                </a:solidFill>
              </a:rPr>
              <a:t>Nie wolno publikować w prasie wizerunku i innych danych osobowych </a:t>
            </a:r>
            <a:r>
              <a:rPr lang="pl-PL" sz="2000" dirty="0"/>
              <a:t>osób, przeciwko którym toczy się postępowanie przygotowawcze lub sądowe, jak również wizerunku i innych danych osobowych świadków, pokrzywdzonych i poszkodowanych, </a:t>
            </a:r>
            <a:r>
              <a:rPr lang="pl-PL" sz="2000" dirty="0">
                <a:solidFill>
                  <a:srgbClr val="7030A0"/>
                </a:solidFill>
              </a:rPr>
              <a:t>chyba że osoby te wyrażą na to zgodę.</a:t>
            </a:r>
          </a:p>
          <a:p>
            <a:pPr marL="0" indent="0" algn="just">
              <a:lnSpc>
                <a:spcPct val="100000"/>
              </a:lnSpc>
              <a:buNone/>
            </a:pPr>
            <a:r>
              <a:rPr lang="pl-PL" sz="2000" dirty="0"/>
              <a:t>3. Ograniczenie, o którym mowa w ust. 2, nie narusza przepisów innych ustaw. </a:t>
            </a:r>
            <a:r>
              <a:rPr lang="pl-PL" sz="2000" dirty="0">
                <a:solidFill>
                  <a:srgbClr val="7030A0"/>
                </a:solidFill>
              </a:rPr>
              <a:t>Właściwy prokurator lub sąd może zezwolić, ze względu na ważny interes społeczny, na ujawnienie wizerunku i innych danych osobowych osób</a:t>
            </a:r>
            <a:r>
              <a:rPr lang="pl-PL" sz="2000" dirty="0"/>
              <a:t>, przeciwko którym toczy się postępowanie przygotowawcze lub sądowe.</a:t>
            </a:r>
          </a:p>
          <a:p>
            <a:pPr marL="0" indent="0" algn="just">
              <a:lnSpc>
                <a:spcPct val="100000"/>
              </a:lnSpc>
              <a:buNone/>
            </a:pPr>
            <a:r>
              <a:rPr lang="pl-PL" sz="2000" dirty="0"/>
              <a:t>4. </a:t>
            </a:r>
            <a:r>
              <a:rPr lang="pl-PL" sz="2000" dirty="0">
                <a:solidFill>
                  <a:srgbClr val="7030A0"/>
                </a:solidFill>
              </a:rPr>
              <a:t>Na postanowienie w przedmiocie ujawnienia wizerunku i innych danych osobowych </a:t>
            </a:r>
            <a:r>
              <a:rPr lang="pl-PL" sz="2000" dirty="0"/>
              <a:t>osób, przeciwko którym toczy się postępowanie przygotowawcze lub sądowe </a:t>
            </a:r>
            <a:r>
              <a:rPr lang="pl-PL" sz="2000" dirty="0">
                <a:solidFill>
                  <a:srgbClr val="7030A0"/>
                </a:solidFill>
              </a:rPr>
              <a:t>przysługuje zażalenie. </a:t>
            </a:r>
            <a:r>
              <a:rPr lang="pl-PL" sz="2000" dirty="0"/>
              <a:t>Zażalenie na postanowienie prokuratora rozpoznaje sąd rejonowy, w którego okręgu toczy się postępowanie. Postanowienie wydane w toku postępowania przygotowawczego staje się wykonalne  z chwilą uprawomocnienia.</a:t>
            </a:r>
          </a:p>
        </p:txBody>
      </p:sp>
      <p:pic>
        <p:nvPicPr>
          <p:cNvPr id="4" name="Obraz 3">
            <a:extLst>
              <a:ext uri="{FF2B5EF4-FFF2-40B4-BE49-F238E27FC236}">
                <a16:creationId xmlns:a16="http://schemas.microsoft.com/office/drawing/2014/main" id="{ADFAF183-FE79-4AA8-89B3-5E4DE44C01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3017" y="0"/>
            <a:ext cx="2288983" cy="993531"/>
          </a:xfrm>
          <a:prstGeom prst="rect">
            <a:avLst/>
          </a:prstGeom>
        </p:spPr>
      </p:pic>
      <p:pic>
        <p:nvPicPr>
          <p:cNvPr id="6" name="Grafika 5" descr="Mikrofon w radiu z wypełnieniem pełnym">
            <a:extLst>
              <a:ext uri="{FF2B5EF4-FFF2-40B4-BE49-F238E27FC236}">
                <a16:creationId xmlns:a16="http://schemas.microsoft.com/office/drawing/2014/main" id="{620F3DC1-9C91-88E9-5B47-E850FFD8081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9447" y="473790"/>
            <a:ext cx="1108232" cy="1108232"/>
          </a:xfrm>
          <a:prstGeom prst="rect">
            <a:avLst/>
          </a:prstGeom>
        </p:spPr>
      </p:pic>
    </p:spTree>
    <p:extLst>
      <p:ext uri="{BB962C8B-B14F-4D97-AF65-F5344CB8AC3E}">
        <p14:creationId xmlns:p14="http://schemas.microsoft.com/office/powerpoint/2010/main" val="2538197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1440B0-B133-40AA-A6E9-77E207BB91DB}"/>
              </a:ext>
            </a:extLst>
          </p:cNvPr>
          <p:cNvSpPr>
            <a:spLocks noGrp="1"/>
          </p:cNvSpPr>
          <p:nvPr>
            <p:ph type="title"/>
          </p:nvPr>
        </p:nvSpPr>
        <p:spPr/>
        <p:txBody>
          <a:bodyPr/>
          <a:lstStyle/>
          <a:p>
            <a:r>
              <a:rPr lang="pl-PL" dirty="0"/>
              <a:t>Przygotowanie do rozprawy głównej</a:t>
            </a:r>
          </a:p>
        </p:txBody>
      </p:sp>
      <p:sp>
        <p:nvSpPr>
          <p:cNvPr id="3" name="Symbol zastępczy zawartości 2">
            <a:extLst>
              <a:ext uri="{FF2B5EF4-FFF2-40B4-BE49-F238E27FC236}">
                <a16:creationId xmlns:a16="http://schemas.microsoft.com/office/drawing/2014/main" id="{807D6E11-7FC8-4358-B3CC-A8B5B836C82B}"/>
              </a:ext>
            </a:extLst>
          </p:cNvPr>
          <p:cNvSpPr>
            <a:spLocks noGrp="1"/>
          </p:cNvSpPr>
          <p:nvPr>
            <p:ph idx="1"/>
          </p:nvPr>
        </p:nvSpPr>
        <p:spPr>
          <a:xfrm>
            <a:off x="838200" y="1690688"/>
            <a:ext cx="10750062" cy="4667250"/>
          </a:xfrm>
        </p:spPr>
        <p:txBody>
          <a:bodyPr>
            <a:normAutofit fontScale="92500"/>
          </a:bodyPr>
          <a:lstStyle/>
          <a:p>
            <a:r>
              <a:rPr lang="pl-PL" dirty="0"/>
              <a:t>Zasada: rozprawę należy wyznaczyć i przeprowadzić bez nieuzasadnionej zwłoki – art. 348 KPK,</a:t>
            </a:r>
          </a:p>
          <a:p>
            <a:r>
              <a:rPr lang="pl-PL" dirty="0"/>
              <a:t>Wyznaczenie składu orzekającego – obecnie w drodze losowania w SLPS:</a:t>
            </a:r>
          </a:p>
          <a:p>
            <a:pPr lvl="1"/>
            <a:r>
              <a:rPr lang="pl-PL" dirty="0"/>
              <a:t>Art. 47a par. 1 PUSP: Sprawy są przydzielane sędziom i asesorom sądowym losowo,     w ramach poszczególnych kategorii spraw, chyba że sprawa podlega przydziałowi sędziemu pełniącemu dyżur.</a:t>
            </a:r>
          </a:p>
          <a:p>
            <a:pPr lvl="1"/>
            <a:r>
              <a:rPr lang="pl-PL" dirty="0"/>
              <a:t>Szczegóły zob. </a:t>
            </a:r>
            <a:r>
              <a:rPr lang="pl-PL" dirty="0">
                <a:latin typeface="Calibri" panose="020F0502020204030204" pitchFamily="34" charset="0"/>
                <a:cs typeface="Calibri" panose="020F0502020204030204" pitchFamily="34" charset="0"/>
              </a:rPr>
              <a:t>§§ 43-76 Regulaminu urzędowania sądów powszechnych.</a:t>
            </a:r>
            <a:endParaRPr lang="pl-PL" dirty="0"/>
          </a:p>
          <a:p>
            <a:r>
              <a:rPr lang="pl-PL" dirty="0"/>
              <a:t>Wyznaczenie dnia, godziny i sali rozpraw, wskazania stron i innych osób, które należy wezwać na rozprawę lub zawiadomić o jej terminie oraz innych czynności koniecznych do przygotowania rozprawy.</a:t>
            </a:r>
          </a:p>
          <a:p>
            <a:r>
              <a:rPr lang="pl-PL" dirty="0"/>
              <a:t>Zawiadomienia/wezwanie uczestników, sprowadzenie dowodów, obowiązki informacyjne.</a:t>
            </a:r>
          </a:p>
          <a:p>
            <a:endParaRPr lang="pl-PL" dirty="0"/>
          </a:p>
        </p:txBody>
      </p:sp>
      <p:pic>
        <p:nvPicPr>
          <p:cNvPr id="5" name="Obraz 4">
            <a:extLst>
              <a:ext uri="{FF2B5EF4-FFF2-40B4-BE49-F238E27FC236}">
                <a16:creationId xmlns:a16="http://schemas.microsoft.com/office/drawing/2014/main" id="{BBC6CE04-DF26-4843-9907-4B7251DC75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3017" y="0"/>
            <a:ext cx="2288983" cy="993531"/>
          </a:xfrm>
          <a:prstGeom prst="rect">
            <a:avLst/>
          </a:prstGeom>
        </p:spPr>
      </p:pic>
    </p:spTree>
    <p:extLst>
      <p:ext uri="{BB962C8B-B14F-4D97-AF65-F5344CB8AC3E}">
        <p14:creationId xmlns:p14="http://schemas.microsoft.com/office/powerpoint/2010/main" val="3018160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1440B0-B133-40AA-A6E9-77E207BB91DB}"/>
              </a:ext>
            </a:extLst>
          </p:cNvPr>
          <p:cNvSpPr>
            <a:spLocks noGrp="1"/>
          </p:cNvSpPr>
          <p:nvPr>
            <p:ph type="title"/>
          </p:nvPr>
        </p:nvSpPr>
        <p:spPr/>
        <p:txBody>
          <a:bodyPr/>
          <a:lstStyle/>
          <a:p>
            <a:r>
              <a:rPr lang="pl-PL" dirty="0"/>
              <a:t>Posiedzenie wstępne – art. 349 KPK</a:t>
            </a:r>
          </a:p>
        </p:txBody>
      </p:sp>
      <p:sp>
        <p:nvSpPr>
          <p:cNvPr id="3" name="Symbol zastępczy zawartości 2">
            <a:extLst>
              <a:ext uri="{FF2B5EF4-FFF2-40B4-BE49-F238E27FC236}">
                <a16:creationId xmlns:a16="http://schemas.microsoft.com/office/drawing/2014/main" id="{807D6E11-7FC8-4358-B3CC-A8B5B836C82B}"/>
              </a:ext>
            </a:extLst>
          </p:cNvPr>
          <p:cNvSpPr>
            <a:spLocks noGrp="1"/>
          </p:cNvSpPr>
          <p:nvPr>
            <p:ph idx="1"/>
          </p:nvPr>
        </p:nvSpPr>
        <p:spPr>
          <a:xfrm>
            <a:off x="838200" y="1449523"/>
            <a:ext cx="10515600" cy="5322419"/>
          </a:xfrm>
        </p:spPr>
        <p:txBody>
          <a:bodyPr>
            <a:normAutofit lnSpcReduction="10000"/>
          </a:bodyPr>
          <a:lstStyle/>
          <a:p>
            <a:pPr lvl="0"/>
            <a:r>
              <a:rPr lang="pl-PL" dirty="0"/>
              <a:t>Obligatoryjnie gdy przewidujemy </a:t>
            </a:r>
            <a:r>
              <a:rPr lang="pl-PL" dirty="0">
                <a:solidFill>
                  <a:srgbClr val="7030A0"/>
                </a:solidFill>
              </a:rPr>
              <a:t>co najmniej 2 terminy rozprawy      </a:t>
            </a:r>
            <a:r>
              <a:rPr lang="pl-PL" sz="2000" dirty="0"/>
              <a:t>(od 2019: „jeżeli przewidywany zakres postępowania dowodowego uzasadnia przypuszczenie,     że przewód sądowy nie zostanie zamknięty na pierwszym terminie rozprawy”; poprzednio:        gdy co najmniej 5 terminów).</a:t>
            </a:r>
          </a:p>
          <a:p>
            <a:pPr lvl="0"/>
            <a:r>
              <a:rPr lang="pl-PL" dirty="0"/>
              <a:t>Posiedzenie wstępne może zostać wyznaczone na ten sam dzień,       na który wyznaczono pierwszy termin rozprawy głównej (!).</a:t>
            </a:r>
          </a:p>
          <a:p>
            <a:pPr lvl="0"/>
            <a:r>
              <a:rPr lang="pl-PL" dirty="0"/>
              <a:t>Posiedzenia wstępnego można nie przeprowadzać, jeżeli złożono wniosek, o którym mowa w art. 387 § 1 KPK.</a:t>
            </a:r>
          </a:p>
          <a:p>
            <a:pPr lvl="0"/>
            <a:r>
              <a:rPr lang="pl-PL" dirty="0"/>
              <a:t>Możliwość odstąpienia – art. 349 § 2 KPK (wadliwie sformułowany przepis);</a:t>
            </a:r>
            <a:r>
              <a:rPr lang="pl-PL" dirty="0">
                <a:sym typeface="Wingdings" panose="05000000000000000000" pitchFamily="2" charset="2"/>
              </a:rPr>
              <a:t> konieczność wydania zarządzenia z uzasadnieniem.</a:t>
            </a:r>
            <a:endParaRPr lang="pl-PL" dirty="0"/>
          </a:p>
          <a:p>
            <a:pPr lvl="0"/>
            <a:r>
              <a:rPr lang="pl-PL" dirty="0"/>
              <a:t>Podmioty uprawnione do udziału </a:t>
            </a:r>
            <a:r>
              <a:rPr lang="pl-PL" dirty="0">
                <a:sym typeface="Wingdings" panose="05000000000000000000" pitchFamily="2" charset="2"/>
              </a:rPr>
              <a:t> art. 349 </a:t>
            </a:r>
            <a:r>
              <a:rPr lang="pl-PL" dirty="0"/>
              <a:t>§ 3 KPK.</a:t>
            </a:r>
          </a:p>
          <a:p>
            <a:r>
              <a:rPr lang="pl-PL" dirty="0"/>
              <a:t>Przedmiot posiedzenia </a:t>
            </a:r>
            <a:r>
              <a:rPr lang="pl-PL" dirty="0">
                <a:sym typeface="Wingdings" panose="05000000000000000000" pitchFamily="2" charset="2"/>
              </a:rPr>
              <a:t> art. 349 </a:t>
            </a:r>
            <a:r>
              <a:rPr lang="pl-PL" dirty="0"/>
              <a:t>§ 5 KPK.</a:t>
            </a:r>
          </a:p>
          <a:p>
            <a:r>
              <a:rPr lang="pl-PL" dirty="0"/>
              <a:t>Skutek ogłoszenia terminów na posiedzeniu </a:t>
            </a:r>
            <a:r>
              <a:rPr lang="pl-PL" dirty="0">
                <a:sym typeface="Wingdings" panose="05000000000000000000" pitchFamily="2" charset="2"/>
              </a:rPr>
              <a:t></a:t>
            </a:r>
            <a:r>
              <a:rPr lang="pl-PL" dirty="0"/>
              <a:t> </a:t>
            </a:r>
            <a:r>
              <a:rPr lang="pl-PL" dirty="0">
                <a:sym typeface="Wingdings" panose="05000000000000000000" pitchFamily="2" charset="2"/>
              </a:rPr>
              <a:t>art. 349 </a:t>
            </a:r>
            <a:r>
              <a:rPr lang="pl-PL" dirty="0"/>
              <a:t>§ 8 </a:t>
            </a:r>
            <a:r>
              <a:rPr lang="pl-PL" dirty="0" err="1"/>
              <a:t>zd</a:t>
            </a:r>
            <a:r>
              <a:rPr lang="pl-PL" dirty="0"/>
              <a:t>. 3 KPK.</a:t>
            </a:r>
          </a:p>
        </p:txBody>
      </p:sp>
      <p:pic>
        <p:nvPicPr>
          <p:cNvPr id="5" name="Obraz 4">
            <a:extLst>
              <a:ext uri="{FF2B5EF4-FFF2-40B4-BE49-F238E27FC236}">
                <a16:creationId xmlns:a16="http://schemas.microsoft.com/office/drawing/2014/main" id="{5477FD6F-9C9E-4061-8E5B-C48DA1AA2A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3017" y="0"/>
            <a:ext cx="2288983" cy="993531"/>
          </a:xfrm>
          <a:prstGeom prst="rect">
            <a:avLst/>
          </a:prstGeom>
        </p:spPr>
      </p:pic>
    </p:spTree>
    <p:extLst>
      <p:ext uri="{BB962C8B-B14F-4D97-AF65-F5344CB8AC3E}">
        <p14:creationId xmlns:p14="http://schemas.microsoft.com/office/powerpoint/2010/main" val="4124456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807D6E11-7FC8-4358-B3CC-A8B5B836C82B}"/>
              </a:ext>
            </a:extLst>
          </p:cNvPr>
          <p:cNvSpPr>
            <a:spLocks noGrp="1"/>
          </p:cNvSpPr>
          <p:nvPr>
            <p:ph idx="1"/>
          </p:nvPr>
        </p:nvSpPr>
        <p:spPr>
          <a:xfrm>
            <a:off x="838200" y="1403414"/>
            <a:ext cx="10697308" cy="5240215"/>
          </a:xfrm>
          <a:solidFill>
            <a:schemeClr val="bg1"/>
          </a:solidFill>
        </p:spPr>
        <p:txBody>
          <a:bodyPr>
            <a:normAutofit fontScale="55000" lnSpcReduction="20000"/>
          </a:bodyPr>
          <a:lstStyle/>
          <a:p>
            <a:pPr marL="0" indent="0">
              <a:buNone/>
            </a:pPr>
            <a:r>
              <a:rPr lang="pl-PL" sz="4400" b="1" dirty="0">
                <a:solidFill>
                  <a:srgbClr val="800080"/>
                </a:solidFill>
              </a:rPr>
              <a:t>Przewodniczący składu orzekającego (≠ sąd)</a:t>
            </a:r>
            <a:r>
              <a:rPr lang="pl-PL" sz="4400" dirty="0">
                <a:solidFill>
                  <a:srgbClr val="800080"/>
                </a:solidFill>
              </a:rPr>
              <a:t>:</a:t>
            </a:r>
          </a:p>
          <a:p>
            <a:pPr marL="0" indent="0">
              <a:buNone/>
            </a:pPr>
            <a:r>
              <a:rPr lang="pl-PL" sz="4400" dirty="0">
                <a:solidFill>
                  <a:srgbClr val="800080"/>
                </a:solidFill>
              </a:rPr>
              <a:t>1) kieruje przebiegiem rozprawy,</a:t>
            </a:r>
          </a:p>
          <a:p>
            <a:pPr marL="0" indent="0">
              <a:buNone/>
            </a:pPr>
            <a:r>
              <a:rPr lang="pl-PL" sz="4400" dirty="0">
                <a:solidFill>
                  <a:srgbClr val="800080"/>
                </a:solidFill>
              </a:rPr>
              <a:t>2) czuwa nad jej prawidłowym przebiegiem,</a:t>
            </a:r>
          </a:p>
          <a:p>
            <a:pPr marL="0" indent="0">
              <a:buNone/>
            </a:pPr>
            <a:r>
              <a:rPr lang="pl-PL" sz="4400" dirty="0">
                <a:solidFill>
                  <a:srgbClr val="800080"/>
                </a:solidFill>
              </a:rPr>
              <a:t>3) baczy, by zostały wyjaśnione wszelkie okoliczności faktyczne.</a:t>
            </a:r>
            <a:endParaRPr lang="pl-PL" sz="4400" dirty="0"/>
          </a:p>
          <a:p>
            <a:pPr marL="0" indent="0">
              <a:buNone/>
            </a:pPr>
            <a:r>
              <a:rPr lang="pl-PL" b="1" dirty="0">
                <a:latin typeface="+mj-lt"/>
              </a:rPr>
              <a:t>Uprawnienia i obowiązki przewodniczącego:</a:t>
            </a:r>
          </a:p>
          <a:p>
            <a:r>
              <a:rPr lang="pl-PL" sz="2300" dirty="0">
                <a:latin typeface="+mj-lt"/>
              </a:rPr>
              <a:t>umożliwienie stronom wypowiedzenia się (art. 367 KPK),</a:t>
            </a:r>
          </a:p>
          <a:p>
            <a:r>
              <a:rPr lang="pl-PL" sz="2300" dirty="0">
                <a:latin typeface="+mj-lt"/>
              </a:rPr>
              <a:t>dopuszczenie dowodu, któremu nie sprzeciwiła się inna strona ( art. 368 KPK),</a:t>
            </a:r>
          </a:p>
          <a:p>
            <a:r>
              <a:rPr lang="pl-PL" sz="2300" dirty="0">
                <a:latin typeface="+mj-lt"/>
              </a:rPr>
              <a:t>kierowanie i czuwanie nad prawidłowością przesłuchania osobowych źródeł dowodowych (art. 370 § 1 i 4 KPK),</a:t>
            </a:r>
          </a:p>
          <a:p>
            <a:r>
              <a:rPr lang="pl-PL" sz="2300" dirty="0">
                <a:latin typeface="+mj-lt"/>
              </a:rPr>
              <a:t>przedsięwzięcie środków zapobiegających porozumiewaniu się osób przesłuchanych z osobami, które jeszcze nie zostały przesłuchane (art. 371 § 2 KPK),</a:t>
            </a:r>
          </a:p>
          <a:p>
            <a:r>
              <a:rPr lang="pl-PL" sz="2300" dirty="0">
                <a:latin typeface="+mj-lt"/>
              </a:rPr>
              <a:t>weryfikacja, czy wszystkie wezwane osoby stawiły się na rozprawę i czy nie ma przeszkód do rozpoznania sprawy (art. 381 KPK),</a:t>
            </a:r>
          </a:p>
          <a:p>
            <a:r>
              <a:rPr lang="pl-PL" sz="2300" dirty="0">
                <a:latin typeface="+mj-lt"/>
              </a:rPr>
              <a:t>zarządzenie opuszczenia sali rozpraw przez świadków oraz ewentualnie biegłych (art. 384 § 1 KPK),</a:t>
            </a:r>
          </a:p>
          <a:p>
            <a:r>
              <a:rPr lang="pl-PL" sz="2300" dirty="0">
                <a:latin typeface="+mj-lt"/>
              </a:rPr>
              <a:t>informowanie o treści odpowiedzi na akt oskarżenia (art. 385 § 2 KPK),</a:t>
            </a:r>
          </a:p>
          <a:p>
            <a:r>
              <a:rPr lang="pl-PL" sz="2300" dirty="0">
                <a:latin typeface="+mj-lt"/>
              </a:rPr>
              <a:t>pouczenie oskarżonego o przysługujących mu uprawnieniach ( art. 386 § 1 i  2 KPK),</a:t>
            </a:r>
          </a:p>
          <a:p>
            <a:r>
              <a:rPr lang="pl-PL" sz="2300" dirty="0">
                <a:latin typeface="+mj-lt"/>
              </a:rPr>
              <a:t>zarządzenie przerwy w rozprawie (art. 401 § 1 KPK),</a:t>
            </a:r>
          </a:p>
          <a:p>
            <a:r>
              <a:rPr lang="pl-PL" sz="2300" dirty="0">
                <a:latin typeface="+mj-lt"/>
              </a:rPr>
              <a:t>zamkniecie przewodu sądowego (art. 405 KPK)</a:t>
            </a:r>
          </a:p>
          <a:p>
            <a:r>
              <a:rPr lang="pl-PL" sz="2300" dirty="0">
                <a:latin typeface="+mj-lt"/>
              </a:rPr>
              <a:t>udzielenie głosu stronom (art. 406 § 1 KPK),</a:t>
            </a:r>
          </a:p>
          <a:p>
            <a:r>
              <a:rPr lang="pl-PL" sz="2300" dirty="0">
                <a:latin typeface="+mj-lt"/>
              </a:rPr>
              <a:t>odczytanie sentencji wyroku ( art. 418 § 1 KPK).</a:t>
            </a:r>
          </a:p>
          <a:p>
            <a:endParaRPr lang="pl-PL" dirty="0"/>
          </a:p>
        </p:txBody>
      </p:sp>
      <p:pic>
        <p:nvPicPr>
          <p:cNvPr id="2050" name="Picture 2" descr="Znalezione obrazy dla zapytania ÅaÅcuch sÄdziowski">
            <a:extLst>
              <a:ext uri="{FF2B5EF4-FFF2-40B4-BE49-F238E27FC236}">
                <a16:creationId xmlns:a16="http://schemas.microsoft.com/office/drawing/2014/main" id="{B316F0D5-FD8E-4A99-BAF5-6B68DA422DE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9129" r="18997"/>
          <a:stretch/>
        </p:blipFill>
        <p:spPr bwMode="auto">
          <a:xfrm>
            <a:off x="8715375" y="8650"/>
            <a:ext cx="2714625" cy="3605130"/>
          </a:xfrm>
          <a:prstGeom prst="rect">
            <a:avLst/>
          </a:prstGeom>
          <a:noFill/>
          <a:extLst>
            <a:ext uri="{909E8E84-426E-40DD-AFC4-6F175D3DCCD1}">
              <a14:hiddenFill xmlns:a14="http://schemas.microsoft.com/office/drawing/2010/main">
                <a:solidFill>
                  <a:srgbClr val="FFFFFF"/>
                </a:solidFill>
              </a14:hiddenFill>
            </a:ext>
          </a:extLst>
        </p:spPr>
      </p:pic>
      <p:sp>
        <p:nvSpPr>
          <p:cNvPr id="2" name="Tytuł 1">
            <a:extLst>
              <a:ext uri="{FF2B5EF4-FFF2-40B4-BE49-F238E27FC236}">
                <a16:creationId xmlns:a16="http://schemas.microsoft.com/office/drawing/2014/main" id="{E91440B0-B133-40AA-A6E9-77E207BB91DB}"/>
              </a:ext>
            </a:extLst>
          </p:cNvPr>
          <p:cNvSpPr>
            <a:spLocks noGrp="1"/>
          </p:cNvSpPr>
          <p:nvPr>
            <p:ph type="title"/>
          </p:nvPr>
        </p:nvSpPr>
        <p:spPr>
          <a:xfrm>
            <a:off x="838200" y="329614"/>
            <a:ext cx="10372725" cy="1325563"/>
          </a:xfrm>
        </p:spPr>
        <p:txBody>
          <a:bodyPr>
            <a:normAutofit/>
          </a:bodyPr>
          <a:lstStyle/>
          <a:p>
            <a:r>
              <a:rPr lang="pl-PL" sz="4000" dirty="0"/>
              <a:t>Przewodniczący składu</a:t>
            </a:r>
          </a:p>
        </p:txBody>
      </p:sp>
    </p:spTree>
    <p:extLst>
      <p:ext uri="{BB962C8B-B14F-4D97-AF65-F5344CB8AC3E}">
        <p14:creationId xmlns:p14="http://schemas.microsoft.com/office/powerpoint/2010/main" val="2706455003"/>
      </p:ext>
    </p:extLst>
  </p:cSld>
  <p:clrMapOvr>
    <a:masterClrMapping/>
  </p:clrMapOvr>
</p:sld>
</file>

<file path=ppt/theme/theme1.xml><?xml version="1.0" encoding="utf-8"?>
<a:theme xmlns:a="http://schemas.openxmlformats.org/drawingml/2006/main" name="Motyw pakietu Office">
  <a:themeElements>
    <a:clrScheme name="Fioletowy">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Ciemny błękit</Template>
  <TotalTime>5536</TotalTime>
  <Words>2869</Words>
  <Application>Microsoft Office PowerPoint</Application>
  <PresentationFormat>Panoramiczny</PresentationFormat>
  <Paragraphs>201</Paragraphs>
  <Slides>27</Slides>
  <Notes>0</Notes>
  <HiddenSlides>0</HiddenSlides>
  <MMClips>0</MMClips>
  <ScaleCrop>false</ScaleCrop>
  <HeadingPairs>
    <vt:vector size="6" baseType="variant">
      <vt:variant>
        <vt:lpstr>Używane czcionki</vt:lpstr>
      </vt:variant>
      <vt:variant>
        <vt:i4>8</vt:i4>
      </vt:variant>
      <vt:variant>
        <vt:lpstr>Motyw</vt:lpstr>
      </vt:variant>
      <vt:variant>
        <vt:i4>1</vt:i4>
      </vt:variant>
      <vt:variant>
        <vt:lpstr>Tytuły slajdów</vt:lpstr>
      </vt:variant>
      <vt:variant>
        <vt:i4>27</vt:i4>
      </vt:variant>
    </vt:vector>
  </HeadingPairs>
  <TitlesOfParts>
    <vt:vector size="36" baseType="lpstr">
      <vt:lpstr>Arial</vt:lpstr>
      <vt:lpstr>Calibri</vt:lpstr>
      <vt:lpstr>Calibri Light</vt:lpstr>
      <vt:lpstr>Century Gothic</vt:lpstr>
      <vt:lpstr>Gill Sans Nova</vt:lpstr>
      <vt:lpstr>Rockwell Extra Bold</vt:lpstr>
      <vt:lpstr>Wingdings</vt:lpstr>
      <vt:lpstr>Wingdings 3</vt:lpstr>
      <vt:lpstr>Motyw pakietu Office</vt:lpstr>
      <vt:lpstr>Prezentacja programu PowerPoint</vt:lpstr>
      <vt:lpstr>Przebieg postępowania jurysdykcyjnego</vt:lpstr>
      <vt:lpstr>Prezentacja programu PowerPoint</vt:lpstr>
      <vt:lpstr>Jawność rozprawy</vt:lpstr>
      <vt:lpstr>Jawność rozprawy</vt:lpstr>
      <vt:lpstr>        Prawo prasowe</vt:lpstr>
      <vt:lpstr>Przygotowanie do rozprawy głównej</vt:lpstr>
      <vt:lpstr>Posiedzenie wstępne – art. 349 KPK</vt:lpstr>
      <vt:lpstr>Przewodniczący składu</vt:lpstr>
      <vt:lpstr>1. Wywołanie sprawy</vt:lpstr>
      <vt:lpstr>2. Sprawdzenie obecności uczestników</vt:lpstr>
      <vt:lpstr>Obecność oskarżonego</vt:lpstr>
      <vt:lpstr>3. Rozpoczęcie przewodu sądowego</vt:lpstr>
      <vt:lpstr>4. Przesłuchanie oskarżonego</vt:lpstr>
      <vt:lpstr>5. Dalsze postępowanie dowodowe</vt:lpstr>
      <vt:lpstr>1. Dobrowolne poddanie się karze</vt:lpstr>
      <vt:lpstr>2. Ograniczenie postępowania dowodowego</vt:lpstr>
      <vt:lpstr>Wyjątki od zasady bezpośredniości  na rozprawie głównej</vt:lpstr>
      <vt:lpstr>Wyjątki od zasady bezpośredniości  na rozprawie głównej</vt:lpstr>
      <vt:lpstr>Wyjątki od zasady bezpośredniości  na rozprawie głównej</vt:lpstr>
      <vt:lpstr>Wyjątki od zasady bezpośredniości  na rozprawie głównej</vt:lpstr>
      <vt:lpstr>6. Zamknięcie przewodu i głosy stron</vt:lpstr>
      <vt:lpstr>7. Wyrokowanie</vt:lpstr>
      <vt:lpstr>7. Wyrokowanie</vt:lpstr>
      <vt:lpstr>Przerwa i odroczenie</vt:lpstr>
      <vt:lpstr>Przerwa i odroczenie</vt:lpstr>
      <vt:lpstr>Dziękuję za uwagę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Artur</dc:creator>
  <cp:lastModifiedBy>Artur Kowalczyk</cp:lastModifiedBy>
  <cp:revision>81</cp:revision>
  <dcterms:created xsi:type="dcterms:W3CDTF">2018-06-02T16:53:29Z</dcterms:created>
  <dcterms:modified xsi:type="dcterms:W3CDTF">2024-04-25T10:01:08Z</dcterms:modified>
</cp:coreProperties>
</file>