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9FF5CC-F0F0-4EF9-9107-B5638858B494}" type="doc">
      <dgm:prSet loTypeId="urn:microsoft.com/office/officeart/2005/8/layout/arrow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A4C972E-3B7D-4949-843C-3FF614E19088}">
      <dgm:prSet phldrT="[Tekst]"/>
      <dgm:spPr/>
      <dgm:t>
        <a:bodyPr/>
        <a:lstStyle/>
        <a:p>
          <a:r>
            <a:rPr lang="pl-PL" dirty="0" smtClean="0"/>
            <a:t>rozwiązanie stosunku pracy przez pracodawcę</a:t>
          </a:r>
          <a:endParaRPr lang="pl-PL" dirty="0"/>
        </a:p>
      </dgm:t>
    </dgm:pt>
    <dgm:pt modelId="{EFB82E6B-DE66-4071-8220-8E068184AA0E}" type="parTrans" cxnId="{31BEC6BE-CC85-4EBA-BB74-0A9E5413B6CC}">
      <dgm:prSet/>
      <dgm:spPr/>
      <dgm:t>
        <a:bodyPr/>
        <a:lstStyle/>
        <a:p>
          <a:endParaRPr lang="pl-PL"/>
        </a:p>
      </dgm:t>
    </dgm:pt>
    <dgm:pt modelId="{CE79484F-C68E-4FCB-A47E-0498F8ABB83A}" type="sibTrans" cxnId="{31BEC6BE-CC85-4EBA-BB74-0A9E5413B6CC}">
      <dgm:prSet/>
      <dgm:spPr/>
      <dgm:t>
        <a:bodyPr/>
        <a:lstStyle/>
        <a:p>
          <a:endParaRPr lang="pl-PL"/>
        </a:p>
      </dgm:t>
    </dgm:pt>
    <dgm:pt modelId="{1D643E68-EC5C-4A34-9C83-AF176E966A4D}">
      <dgm:prSet phldrT="[Tekst]"/>
      <dgm:spPr/>
      <dgm:t>
        <a:bodyPr/>
        <a:lstStyle/>
        <a:p>
          <a:r>
            <a:rPr lang="pl-PL" dirty="0" smtClean="0"/>
            <a:t>rozwiązanie stosunku pracy przez pracownika</a:t>
          </a:r>
          <a:endParaRPr lang="pl-PL" dirty="0"/>
        </a:p>
      </dgm:t>
    </dgm:pt>
    <dgm:pt modelId="{4070B6FB-65ED-4466-A783-05FA616CC0B3}" type="parTrans" cxnId="{442C478C-11A1-4FDF-A69B-C2923953FE97}">
      <dgm:prSet/>
      <dgm:spPr/>
      <dgm:t>
        <a:bodyPr/>
        <a:lstStyle/>
        <a:p>
          <a:endParaRPr lang="pl-PL"/>
        </a:p>
      </dgm:t>
    </dgm:pt>
    <dgm:pt modelId="{FDFD67CD-5B63-48E3-90EF-15B2959876CE}" type="sibTrans" cxnId="{442C478C-11A1-4FDF-A69B-C2923953FE97}">
      <dgm:prSet/>
      <dgm:spPr/>
      <dgm:t>
        <a:bodyPr/>
        <a:lstStyle/>
        <a:p>
          <a:endParaRPr lang="pl-PL"/>
        </a:p>
      </dgm:t>
    </dgm:pt>
    <dgm:pt modelId="{2C9B4C01-C3F2-4CC3-A3A0-B1FDF90F0853}" type="pres">
      <dgm:prSet presAssocID="{0F9FF5CC-F0F0-4EF9-9107-B5638858B49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EF4E649-825D-437D-A1A7-E40AF19AC048}" type="pres">
      <dgm:prSet presAssocID="{9A4C972E-3B7D-4949-843C-3FF614E1908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F2F8C6E-BF9C-4020-9D07-8045FB422840}" type="pres">
      <dgm:prSet presAssocID="{1D643E68-EC5C-4A34-9C83-AF176E966A4D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7D71538-2784-4A76-8A9C-1658B4255ABB}" type="presOf" srcId="{0F9FF5CC-F0F0-4EF9-9107-B5638858B494}" destId="{2C9B4C01-C3F2-4CC3-A3A0-B1FDF90F0853}" srcOrd="0" destOrd="0" presId="urn:microsoft.com/office/officeart/2005/8/layout/arrow1"/>
    <dgm:cxn modelId="{31BEC6BE-CC85-4EBA-BB74-0A9E5413B6CC}" srcId="{0F9FF5CC-F0F0-4EF9-9107-B5638858B494}" destId="{9A4C972E-3B7D-4949-843C-3FF614E19088}" srcOrd="0" destOrd="0" parTransId="{EFB82E6B-DE66-4071-8220-8E068184AA0E}" sibTransId="{CE79484F-C68E-4FCB-A47E-0498F8ABB83A}"/>
    <dgm:cxn modelId="{7C1ED106-B7D2-4D3D-B7D7-A39C0B01F96C}" type="presOf" srcId="{9A4C972E-3B7D-4949-843C-3FF614E19088}" destId="{3EF4E649-825D-437D-A1A7-E40AF19AC048}" srcOrd="0" destOrd="0" presId="urn:microsoft.com/office/officeart/2005/8/layout/arrow1"/>
    <dgm:cxn modelId="{D29B26FA-9D90-420E-838D-D9CC94DB6A61}" type="presOf" srcId="{1D643E68-EC5C-4A34-9C83-AF176E966A4D}" destId="{0F2F8C6E-BF9C-4020-9D07-8045FB422840}" srcOrd="0" destOrd="0" presId="urn:microsoft.com/office/officeart/2005/8/layout/arrow1"/>
    <dgm:cxn modelId="{442C478C-11A1-4FDF-A69B-C2923953FE97}" srcId="{0F9FF5CC-F0F0-4EF9-9107-B5638858B494}" destId="{1D643E68-EC5C-4A34-9C83-AF176E966A4D}" srcOrd="1" destOrd="0" parTransId="{4070B6FB-65ED-4466-A783-05FA616CC0B3}" sibTransId="{FDFD67CD-5B63-48E3-90EF-15B2959876CE}"/>
    <dgm:cxn modelId="{6CB66874-E048-46BF-9751-90E6C4D69763}" type="presParOf" srcId="{2C9B4C01-C3F2-4CC3-A3A0-B1FDF90F0853}" destId="{3EF4E649-825D-437D-A1A7-E40AF19AC048}" srcOrd="0" destOrd="0" presId="urn:microsoft.com/office/officeart/2005/8/layout/arrow1"/>
    <dgm:cxn modelId="{814E5446-E2C0-4735-A2F1-88C3259B001F}" type="presParOf" srcId="{2C9B4C01-C3F2-4CC3-A3A0-B1FDF90F0853}" destId="{0F2F8C6E-BF9C-4020-9D07-8045FB422840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F469AE-ADED-4C94-9856-E8787737663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8EE6A16-78D3-415E-B02B-21E0F6EB7561}">
      <dgm:prSet phldrT="[Tekst]" custT="1"/>
      <dgm:spPr/>
      <dgm:t>
        <a:bodyPr/>
        <a:lstStyle/>
        <a:p>
          <a:r>
            <a:rPr lang="pl-PL" sz="3200" dirty="0" smtClean="0"/>
            <a:t>Przyczyny zawinione przez pracownika</a:t>
          </a:r>
          <a:endParaRPr lang="pl-PL" sz="3200" dirty="0"/>
        </a:p>
      </dgm:t>
    </dgm:pt>
    <dgm:pt modelId="{E8918DA4-A190-41C2-885B-0B7C98E6E0F2}" type="parTrans" cxnId="{67DC6DCA-5F67-49F7-88DB-DC7DF82F5893}">
      <dgm:prSet/>
      <dgm:spPr/>
      <dgm:t>
        <a:bodyPr/>
        <a:lstStyle/>
        <a:p>
          <a:endParaRPr lang="pl-PL"/>
        </a:p>
      </dgm:t>
    </dgm:pt>
    <dgm:pt modelId="{F44AD4BF-962F-46A7-A9DD-D7421F1A01CE}" type="sibTrans" cxnId="{67DC6DCA-5F67-49F7-88DB-DC7DF82F5893}">
      <dgm:prSet/>
      <dgm:spPr/>
      <dgm:t>
        <a:bodyPr/>
        <a:lstStyle/>
        <a:p>
          <a:endParaRPr lang="pl-PL"/>
        </a:p>
      </dgm:t>
    </dgm:pt>
    <dgm:pt modelId="{7C689D67-D7A0-476B-AFFF-83F03C3E0BF0}">
      <dgm:prSet phldrT="[Tekst]" custT="1"/>
      <dgm:spPr/>
      <dgm:t>
        <a:bodyPr/>
        <a:lstStyle/>
        <a:p>
          <a:r>
            <a:rPr lang="pl-PL" sz="3200" dirty="0" smtClean="0"/>
            <a:t>Przyczyny niezawinione przez pracownika</a:t>
          </a:r>
          <a:endParaRPr lang="pl-PL" sz="3200" dirty="0"/>
        </a:p>
      </dgm:t>
    </dgm:pt>
    <dgm:pt modelId="{456F1B99-96A5-448B-A91C-3682865BD2BE}" type="parTrans" cxnId="{4651C5BF-BD17-4BD0-84D5-708183ADF3EF}">
      <dgm:prSet/>
      <dgm:spPr/>
      <dgm:t>
        <a:bodyPr/>
        <a:lstStyle/>
        <a:p>
          <a:endParaRPr lang="pl-PL"/>
        </a:p>
      </dgm:t>
    </dgm:pt>
    <dgm:pt modelId="{E0DAEFE9-E6D5-4F67-90B2-B33615E4DB9D}" type="sibTrans" cxnId="{4651C5BF-BD17-4BD0-84D5-708183ADF3EF}">
      <dgm:prSet/>
      <dgm:spPr/>
      <dgm:t>
        <a:bodyPr/>
        <a:lstStyle/>
        <a:p>
          <a:endParaRPr lang="pl-PL"/>
        </a:p>
      </dgm:t>
    </dgm:pt>
    <dgm:pt modelId="{586317A5-2DD9-456C-BD05-5E9D32E07126}" type="pres">
      <dgm:prSet presAssocID="{1BF469AE-ADED-4C94-9856-E8787737663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765C94D-7E7F-4F52-A51C-4DBE853A03FC}" type="pres">
      <dgm:prSet presAssocID="{B8EE6A16-78D3-415E-B02B-21E0F6EB7561}" presName="parentText" presStyleLbl="node1" presStyleIdx="0" presStyleCnt="2" custLinFactNeighborX="-11433" custLinFactNeighborY="173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CE894EA-387A-4DE1-A024-5763893403E9}" type="pres">
      <dgm:prSet presAssocID="{F44AD4BF-962F-46A7-A9DD-D7421F1A01CE}" presName="spacer" presStyleCnt="0"/>
      <dgm:spPr/>
    </dgm:pt>
    <dgm:pt modelId="{1CA85EDE-79A8-43D1-BBEF-1173AD8BD929}" type="pres">
      <dgm:prSet presAssocID="{7C689D67-D7A0-476B-AFFF-83F03C3E0BF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651C5BF-BD17-4BD0-84D5-708183ADF3EF}" srcId="{1BF469AE-ADED-4C94-9856-E87877376633}" destId="{7C689D67-D7A0-476B-AFFF-83F03C3E0BF0}" srcOrd="1" destOrd="0" parTransId="{456F1B99-96A5-448B-A91C-3682865BD2BE}" sibTransId="{E0DAEFE9-E6D5-4F67-90B2-B33615E4DB9D}"/>
    <dgm:cxn modelId="{4C26CF0F-F057-436E-9C39-657FB2DEAB84}" type="presOf" srcId="{B8EE6A16-78D3-415E-B02B-21E0F6EB7561}" destId="{5765C94D-7E7F-4F52-A51C-4DBE853A03FC}" srcOrd="0" destOrd="0" presId="urn:microsoft.com/office/officeart/2005/8/layout/vList2"/>
    <dgm:cxn modelId="{C8DF6F36-B4E3-4029-A8D4-E54119774D2D}" type="presOf" srcId="{7C689D67-D7A0-476B-AFFF-83F03C3E0BF0}" destId="{1CA85EDE-79A8-43D1-BBEF-1173AD8BD929}" srcOrd="0" destOrd="0" presId="urn:microsoft.com/office/officeart/2005/8/layout/vList2"/>
    <dgm:cxn modelId="{67DC6DCA-5F67-49F7-88DB-DC7DF82F5893}" srcId="{1BF469AE-ADED-4C94-9856-E87877376633}" destId="{B8EE6A16-78D3-415E-B02B-21E0F6EB7561}" srcOrd="0" destOrd="0" parTransId="{E8918DA4-A190-41C2-885B-0B7C98E6E0F2}" sibTransId="{F44AD4BF-962F-46A7-A9DD-D7421F1A01CE}"/>
    <dgm:cxn modelId="{A8D043BE-E252-4CB5-AD98-E2D9132EB44F}" type="presOf" srcId="{1BF469AE-ADED-4C94-9856-E87877376633}" destId="{586317A5-2DD9-456C-BD05-5E9D32E07126}" srcOrd="0" destOrd="0" presId="urn:microsoft.com/office/officeart/2005/8/layout/vList2"/>
    <dgm:cxn modelId="{68B34534-AF08-4AA3-ABCF-01C72BDA76D1}" type="presParOf" srcId="{586317A5-2DD9-456C-BD05-5E9D32E07126}" destId="{5765C94D-7E7F-4F52-A51C-4DBE853A03FC}" srcOrd="0" destOrd="0" presId="urn:microsoft.com/office/officeart/2005/8/layout/vList2"/>
    <dgm:cxn modelId="{3FBDFC18-81AD-4942-9D62-FBEDF6006ACD}" type="presParOf" srcId="{586317A5-2DD9-456C-BD05-5E9D32E07126}" destId="{FCE894EA-387A-4DE1-A024-5763893403E9}" srcOrd="1" destOrd="0" presId="urn:microsoft.com/office/officeart/2005/8/layout/vList2"/>
    <dgm:cxn modelId="{666BD7A3-3B3C-4953-ABCF-84072063AFF4}" type="presParOf" srcId="{586317A5-2DD9-456C-BD05-5E9D32E07126}" destId="{1CA85EDE-79A8-43D1-BBEF-1173AD8BD92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F4E649-825D-437D-A1A7-E40AF19AC048}">
      <dsp:nvSpPr>
        <dsp:cNvPr id="0" name=""/>
        <dsp:cNvSpPr/>
      </dsp:nvSpPr>
      <dsp:spPr>
        <a:xfrm rot="16200000">
          <a:off x="310" y="659246"/>
          <a:ext cx="3555131" cy="3555131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rozwiązanie stosunku pracy przez pracodawcę</a:t>
          </a:r>
          <a:endParaRPr lang="pl-PL" sz="2500" kern="1200" dirty="0"/>
        </a:p>
      </dsp:txBody>
      <dsp:txXfrm rot="16200000">
        <a:off x="310" y="659246"/>
        <a:ext cx="3555131" cy="3555131"/>
      </dsp:txXfrm>
    </dsp:sp>
    <dsp:sp modelId="{0F2F8C6E-BF9C-4020-9D07-8045FB422840}">
      <dsp:nvSpPr>
        <dsp:cNvPr id="0" name=""/>
        <dsp:cNvSpPr/>
      </dsp:nvSpPr>
      <dsp:spPr>
        <a:xfrm rot="5400000">
          <a:off x="3912157" y="659246"/>
          <a:ext cx="3555131" cy="3555131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rozwiązanie stosunku pracy przez pracownika</a:t>
          </a:r>
          <a:endParaRPr lang="pl-PL" sz="2500" kern="1200" dirty="0"/>
        </a:p>
      </dsp:txBody>
      <dsp:txXfrm rot="5400000">
        <a:off x="3912157" y="659246"/>
        <a:ext cx="3555131" cy="355513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65C94D-7E7F-4F52-A51C-4DBE853A03FC}">
      <dsp:nvSpPr>
        <dsp:cNvPr id="0" name=""/>
        <dsp:cNvSpPr/>
      </dsp:nvSpPr>
      <dsp:spPr>
        <a:xfrm>
          <a:off x="0" y="1091631"/>
          <a:ext cx="7467600" cy="12548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smtClean="0"/>
            <a:t>Przyczyny zawinione przez pracownika</a:t>
          </a:r>
          <a:endParaRPr lang="pl-PL" sz="3200" kern="1200" dirty="0"/>
        </a:p>
      </dsp:txBody>
      <dsp:txXfrm>
        <a:off x="0" y="1091631"/>
        <a:ext cx="7467600" cy="1254825"/>
      </dsp:txXfrm>
    </dsp:sp>
    <dsp:sp modelId="{1CA85EDE-79A8-43D1-BBEF-1173AD8BD929}">
      <dsp:nvSpPr>
        <dsp:cNvPr id="0" name=""/>
        <dsp:cNvSpPr/>
      </dsp:nvSpPr>
      <dsp:spPr>
        <a:xfrm>
          <a:off x="0" y="2530412"/>
          <a:ext cx="7467600" cy="12548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smtClean="0"/>
            <a:t>Przyczyny niezawinione przez pracownika</a:t>
          </a:r>
          <a:endParaRPr lang="pl-PL" sz="3200" kern="1200" dirty="0"/>
        </a:p>
      </dsp:txBody>
      <dsp:txXfrm>
        <a:off x="0" y="2530412"/>
        <a:ext cx="7467600" cy="12548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FE7DD74-8D7E-430F-AFFD-2A27B3CFC7BB}" type="datetimeFigureOut">
              <a:rPr lang="pl-PL" smtClean="0"/>
              <a:pPr/>
              <a:t>2014-10-25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66EDFF2-A574-4243-AD8B-F6DAF99D9F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DD74-8D7E-430F-AFFD-2A27B3CFC7BB}" type="datetimeFigureOut">
              <a:rPr lang="pl-PL" smtClean="0"/>
              <a:pPr/>
              <a:t>2014-10-25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DFF2-A574-4243-AD8B-F6DAF99D9F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DD74-8D7E-430F-AFFD-2A27B3CFC7BB}" type="datetimeFigureOut">
              <a:rPr lang="pl-PL" smtClean="0"/>
              <a:pPr/>
              <a:t>2014-10-25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DFF2-A574-4243-AD8B-F6DAF99D9F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FE7DD74-8D7E-430F-AFFD-2A27B3CFC7BB}" type="datetimeFigureOut">
              <a:rPr lang="pl-PL" smtClean="0"/>
              <a:pPr/>
              <a:t>2014-10-25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6EDFF2-A574-4243-AD8B-F6DAF99D9F3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FE7DD74-8D7E-430F-AFFD-2A27B3CFC7BB}" type="datetimeFigureOut">
              <a:rPr lang="pl-PL" smtClean="0"/>
              <a:pPr/>
              <a:t>2014-10-25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66EDFF2-A574-4243-AD8B-F6DAF99D9F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DD74-8D7E-430F-AFFD-2A27B3CFC7BB}" type="datetimeFigureOut">
              <a:rPr lang="pl-PL" smtClean="0"/>
              <a:pPr/>
              <a:t>2014-10-25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DFF2-A574-4243-AD8B-F6DAF99D9F3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DD74-8D7E-430F-AFFD-2A27B3CFC7BB}" type="datetimeFigureOut">
              <a:rPr lang="pl-PL" smtClean="0"/>
              <a:pPr/>
              <a:t>2014-10-25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DFF2-A574-4243-AD8B-F6DAF99D9F3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E7DD74-8D7E-430F-AFFD-2A27B3CFC7BB}" type="datetimeFigureOut">
              <a:rPr lang="pl-PL" smtClean="0"/>
              <a:pPr/>
              <a:t>2014-10-25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6EDFF2-A574-4243-AD8B-F6DAF99D9F3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DD74-8D7E-430F-AFFD-2A27B3CFC7BB}" type="datetimeFigureOut">
              <a:rPr lang="pl-PL" smtClean="0"/>
              <a:pPr/>
              <a:t>2014-10-25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DFF2-A574-4243-AD8B-F6DAF99D9F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FE7DD74-8D7E-430F-AFFD-2A27B3CFC7BB}" type="datetimeFigureOut">
              <a:rPr lang="pl-PL" smtClean="0"/>
              <a:pPr/>
              <a:t>2014-10-25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6EDFF2-A574-4243-AD8B-F6DAF99D9F3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E7DD74-8D7E-430F-AFFD-2A27B3CFC7BB}" type="datetimeFigureOut">
              <a:rPr lang="pl-PL" smtClean="0"/>
              <a:pPr/>
              <a:t>2014-10-25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6EDFF2-A574-4243-AD8B-F6DAF99D9F3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FE7DD74-8D7E-430F-AFFD-2A27B3CFC7BB}" type="datetimeFigureOut">
              <a:rPr lang="pl-PL" smtClean="0"/>
              <a:pPr/>
              <a:t>2014-10-25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66EDFF2-A574-4243-AD8B-F6DAF99D9F3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lex.amu.edu.pl.lexwintranecie.bu-169.bu.amu.edu.pl/lex/index.rpc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267744" y="2636912"/>
            <a:ext cx="6172200" cy="1894362"/>
          </a:xfrm>
        </p:spPr>
        <p:txBody>
          <a:bodyPr/>
          <a:lstStyle/>
          <a:p>
            <a:r>
              <a:rPr lang="pl-PL" dirty="0" smtClean="0"/>
              <a:t>Rozwiązanie stosunku pracy bez wypowiedzenia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411760" y="5085184"/>
            <a:ext cx="6172200" cy="1371600"/>
          </a:xfrm>
        </p:spPr>
        <p:txBody>
          <a:bodyPr/>
          <a:lstStyle/>
          <a:p>
            <a:r>
              <a:rPr lang="pl-PL" dirty="0" smtClean="0"/>
              <a:t>mgr Małgorzata Grześków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Utrata uprawnień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/>
              <a:t>   W wyroku z 26 października 1984 r. (I PRN 142/84 OSNC 1985/7/99) SN wyjaśnił, że utrata uprawnień koniecznych do wykonywania pracy na zajmowanym stanowisku może być podstawą rozwiązania umowy o pracę bez wypowiedzenia wówczas, gdy pracownik zostanie pozbawiony tych uprawnień z </a:t>
            </a:r>
            <a:r>
              <a:rPr lang="pl-PL" b="1" dirty="0" smtClean="0"/>
              <a:t>własnej winy</a:t>
            </a:r>
            <a:r>
              <a:rPr lang="pl-PL" dirty="0" smtClean="0"/>
              <a:t>, gdy wskutek </a:t>
            </a:r>
            <a:r>
              <a:rPr lang="pl-PL" b="1" dirty="0" smtClean="0"/>
              <a:t>naruszenia obowiązków pracowniczych</a:t>
            </a:r>
            <a:r>
              <a:rPr lang="pl-PL" dirty="0" smtClean="0"/>
              <a:t>, dopuszczenia się wykroczenia lub przestępstwa.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/>
              <a:t>   Decyduje w tym wypadku nie sam czyn zawiniony zatrudnionego, lecz </a:t>
            </a:r>
            <a:r>
              <a:rPr lang="pl-PL" b="1" dirty="0" smtClean="0"/>
              <a:t>stwierdzenie jego skutków </a:t>
            </a:r>
            <a:r>
              <a:rPr lang="pl-PL" dirty="0" smtClean="0"/>
              <a:t>w sferze uprawnień zawodowych.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    Np.: wyrok sądowy orzekający zakaz prowadzenia pojazdów mechanicznych. 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Termin na rozwiązanie stosunku pracy bez wypowiedzenia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Rozwiązanie stosunku pracy z </a:t>
            </a:r>
            <a:r>
              <a:rPr lang="pl-PL" dirty="0" smtClean="0"/>
              <a:t>pracownikiem </a:t>
            </a:r>
            <a:r>
              <a:rPr lang="pl-PL" dirty="0" smtClean="0"/>
              <a:t>bez wypowiedzenia z winy </a:t>
            </a:r>
            <a:r>
              <a:rPr lang="pl-PL" dirty="0" smtClean="0"/>
              <a:t>pracownika </a:t>
            </a:r>
            <a:r>
              <a:rPr lang="pl-PL" dirty="0" smtClean="0"/>
              <a:t>jest ograniczone czasowo.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Art. 52 stanowi, że rozwiązanie stosunku pracy w tym trybie nie może nastąpić po upływie </a:t>
            </a:r>
            <a:r>
              <a:rPr lang="pl-PL" b="1" dirty="0" smtClean="0"/>
              <a:t>miesiąca</a:t>
            </a:r>
            <a:r>
              <a:rPr lang="pl-PL" dirty="0" smtClean="0"/>
              <a:t> od dnia uzyskania wiadomości o okoliczności uzasadniającej rozwiązanie stosunku pracy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W literaturze wskazuje się, że miesięczny termin przewidziany ustawą jest terminem </a:t>
            </a:r>
            <a:r>
              <a:rPr lang="pl-PL" b="1" dirty="0" smtClean="0"/>
              <a:t>zawitym</a:t>
            </a:r>
            <a:r>
              <a:rPr lang="pl-PL" dirty="0" smtClean="0"/>
              <a:t>. Tym samym jego upływ powoduje ostateczne </a:t>
            </a:r>
            <a:r>
              <a:rPr lang="pl-PL" b="1" dirty="0" smtClean="0"/>
              <a:t>wygaśnięcie</a:t>
            </a:r>
            <a:r>
              <a:rPr lang="pl-PL" dirty="0" smtClean="0"/>
              <a:t>  uprawnień pracodawcy do złożenia stosownego oświadczenia woli prowadzącego do ustania stosunku zatrudnienia.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tryb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/>
              <a:t>   Pracodawca podejmuje decyzję w tej sprawie po zasięgnięciu </a:t>
            </a:r>
            <a:r>
              <a:rPr lang="pl-PL" b="1" dirty="0" smtClean="0"/>
              <a:t>opinii zakładowej organizacji związkowej,</a:t>
            </a:r>
            <a:r>
              <a:rPr lang="pl-PL" dirty="0" smtClean="0"/>
              <a:t> którą zawiadamia o przyczynie. 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   W razie zastrzeżeń organizacja wyraża swoją opinię niezwłocznie, nie później jednak niż w ciągu </a:t>
            </a:r>
            <a:r>
              <a:rPr lang="pl-PL" b="1" dirty="0" smtClean="0"/>
              <a:t>3 dni.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l-PL" dirty="0" smtClean="0"/>
              <a:t>Przyczyny niezawinione przez pracownika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   Pracodawca może rozwiązać umowę o pracę bez wypowiedzenia w przypadku gdy jest jego </a:t>
            </a:r>
            <a:r>
              <a:rPr lang="pl-PL" b="1" dirty="0" smtClean="0"/>
              <a:t>niezdolność do pracy z powodu choroby trwa</a:t>
            </a:r>
            <a:r>
              <a:rPr lang="pl-PL" dirty="0" smtClean="0"/>
              <a:t>:</a:t>
            </a:r>
          </a:p>
          <a:p>
            <a:r>
              <a:rPr lang="pl-PL" dirty="0" smtClean="0"/>
              <a:t>dłużej niż </a:t>
            </a:r>
            <a:r>
              <a:rPr lang="pl-PL" b="1" dirty="0" smtClean="0"/>
              <a:t>3 miesiące </a:t>
            </a:r>
            <a:r>
              <a:rPr lang="pl-PL" dirty="0" smtClean="0"/>
              <a:t>- w przypadku gdy zatrudniał pracownika krócej niż 6 miesięcy,</a:t>
            </a:r>
          </a:p>
          <a:p>
            <a:r>
              <a:rPr lang="pl-PL" dirty="0" smtClean="0"/>
              <a:t>dłużej niż łączny okres pobierania z tego tytułu </a:t>
            </a:r>
            <a:r>
              <a:rPr lang="pl-PL" b="1" dirty="0" smtClean="0"/>
              <a:t>wynagrodzenia i zasiłku </a:t>
            </a:r>
            <a:r>
              <a:rPr lang="pl-PL" dirty="0" smtClean="0"/>
              <a:t>oraz pobierania </a:t>
            </a:r>
            <a:r>
              <a:rPr lang="pl-PL" b="1" dirty="0" smtClean="0"/>
              <a:t>świadczenia rehabilitacyjnego przez pierwsze 3 miesiące</a:t>
            </a:r>
            <a:r>
              <a:rPr lang="pl-PL" dirty="0" smtClean="0"/>
              <a:t>– w przypadku gdy pracodawca zatrudniał pracownika co najmniej 6 miesięcy lub niezdolność do pracy spowodowana jest wypadkiem przy pracy lub chorobą zawodową.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908720"/>
            <a:ext cx="7467600" cy="4873752"/>
          </a:xfrm>
        </p:spPr>
        <p:txBody>
          <a:bodyPr/>
          <a:lstStyle/>
          <a:p>
            <a:pPr algn="just"/>
            <a:r>
              <a:rPr lang="pl-PL" dirty="0" smtClean="0"/>
              <a:t>nieobecność z powodu opieki nad dzieckiem - jeżeli upłynął maksymalny okres pobierania z tego tyt. zasiłku opiekuńczego </a:t>
            </a:r>
          </a:p>
          <a:p>
            <a:pPr algn="just">
              <a:buNone/>
            </a:pPr>
            <a:r>
              <a:rPr lang="pl-PL" dirty="0" smtClean="0"/>
              <a:t>   (maksymalnie 60 dni w ciągu roku kalendarzowego łącznie na opiekę nad dziećmi oraz innymi członkami rodziny)</a:t>
            </a:r>
          </a:p>
          <a:p>
            <a:pPr algn="just">
              <a:buNone/>
            </a:pPr>
            <a:endParaRPr lang="pl-PL" dirty="0" smtClean="0"/>
          </a:p>
          <a:p>
            <a:pPr algn="just"/>
            <a:r>
              <a:rPr lang="pl-PL" dirty="0" smtClean="0"/>
              <a:t>w razie </a:t>
            </a:r>
            <a:r>
              <a:rPr lang="pl-PL" b="1" dirty="0" smtClean="0"/>
              <a:t>usprawiedliwionej</a:t>
            </a:r>
            <a:r>
              <a:rPr lang="pl-PL" dirty="0" smtClean="0"/>
              <a:t> nieobecności pracownika w pracy z innych przyczyn niż wymienione wyżej, trwającej dłużej niż 1 miesiąc.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Rozwiązanie stosunku pracy bez wypowiedzenia przez pracownika </a:t>
            </a:r>
            <a:br>
              <a:rPr lang="pl-PL" dirty="0" smtClean="0"/>
            </a:br>
            <a:r>
              <a:rPr lang="pl-PL" dirty="0" smtClean="0"/>
              <a:t>(art. 55 </a:t>
            </a:r>
            <a:r>
              <a:rPr lang="pl-PL" dirty="0" err="1" smtClean="0"/>
              <a:t>k.p</a:t>
            </a:r>
            <a:r>
              <a:rPr lang="pl-PL" dirty="0" smtClean="0"/>
              <a:t>.)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pl-PL" dirty="0" smtClean="0"/>
              <a:t>   Przepis ten wprowadza </a:t>
            </a:r>
            <a:r>
              <a:rPr lang="pl-PL" b="1" dirty="0" smtClean="0"/>
              <a:t>dwie przesłanki </a:t>
            </a:r>
            <a:r>
              <a:rPr lang="pl-PL" dirty="0" smtClean="0"/>
              <a:t>rozwiązania umowy o pracę bez wypowiedzenia przez pracownika: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   a) </a:t>
            </a:r>
            <a:r>
              <a:rPr lang="pl-PL" b="1" dirty="0" smtClean="0"/>
              <a:t>nieprzeniesienie pracownika w terminie do innej pracy</a:t>
            </a:r>
            <a:r>
              <a:rPr lang="pl-PL" dirty="0" smtClean="0"/>
              <a:t>, odpowiedniej ze względu na stan jego zdrowia i kwalifikacje, jeżeli zaświadczeniem lekarskim został stwierdzony </a:t>
            </a:r>
            <a:r>
              <a:rPr lang="pl-PL" b="1" dirty="0" smtClean="0"/>
              <a:t>szkodliwy wpływ</a:t>
            </a:r>
            <a:r>
              <a:rPr lang="pl-PL" dirty="0" smtClean="0"/>
              <a:t> wykonywanej pracy na zdrowie pracownika (§ 1), lub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    b) </a:t>
            </a:r>
            <a:r>
              <a:rPr lang="pl-PL" b="1" dirty="0" smtClean="0"/>
              <a:t>ciężkie naruszenie przez pracodawcę podstawowych obowiązków </a:t>
            </a:r>
            <a:r>
              <a:rPr lang="pl-PL" dirty="0" smtClean="0"/>
              <a:t>wobec pracownika </a:t>
            </a:r>
          </a:p>
          <a:p>
            <a:pPr algn="just">
              <a:buNone/>
            </a:pPr>
            <a:r>
              <a:rPr lang="pl-PL" dirty="0" smtClean="0"/>
              <a:t>    (§ 1</a:t>
            </a:r>
            <a:r>
              <a:rPr lang="pl-PL" baseline="30000" dirty="0" smtClean="0"/>
              <a:t>1</a:t>
            </a:r>
            <a:r>
              <a:rPr lang="pl-PL" dirty="0" smtClean="0"/>
              <a:t>).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467600" cy="1143000"/>
          </a:xfrm>
        </p:spPr>
        <p:txBody>
          <a:bodyPr/>
          <a:lstStyle/>
          <a:p>
            <a:r>
              <a:rPr lang="pl-PL" b="1" dirty="0" smtClean="0"/>
              <a:t>Nieprzeniesienie pracownika do pracy</a:t>
            </a:r>
            <a:r>
              <a:rPr lang="pl-PL" dirty="0" smtClean="0"/>
              <a:t> </a:t>
            </a:r>
            <a:r>
              <a:rPr lang="pl-PL" b="1" dirty="0" smtClean="0"/>
              <a:t>dla niego odpowiedniej</a:t>
            </a:r>
            <a:r>
              <a:rPr lang="pl-PL" dirty="0" smtClean="0"/>
              <a:t> 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/>
              <a:t>    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755576" y="1700808"/>
            <a:ext cx="79208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dirty="0" smtClean="0"/>
              <a:t>Przeniesienie do innej pracy na podstawie orzeczenia lekarskiego, o którym mowa w art. 55 </a:t>
            </a:r>
            <a:r>
              <a:rPr lang="pl-PL" sz="2400" dirty="0" err="1" smtClean="0"/>
              <a:t>k.p</a:t>
            </a:r>
            <a:r>
              <a:rPr lang="pl-PL" sz="2400" dirty="0" smtClean="0"/>
              <a:t>. orzeczeniu lekarskim.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83568" y="3356992"/>
            <a:ext cx="76328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dirty="0"/>
              <a:t>Stosując się do orzeczenia lekarskiego, pracodawca nie jest zobligowany składać - przy przeniesieniu pracownika do innej pracy - wypowiedzenia warunków pracy lub/i płacy w trybie </a:t>
            </a:r>
            <a:r>
              <a:rPr lang="pl-PL" sz="2400" u="sng" dirty="0">
                <a:hlinkClick r:id="rId2"/>
              </a:rPr>
              <a:t>art. 42 § 1-3</a:t>
            </a:r>
            <a:r>
              <a:rPr lang="pl-PL" sz="2400" dirty="0"/>
              <a:t> </a:t>
            </a:r>
            <a:r>
              <a:rPr lang="pl-PL" sz="2400" dirty="0" err="1"/>
              <a:t>k.p</a:t>
            </a:r>
            <a:r>
              <a:rPr lang="pl-PL" sz="2400" dirty="0"/>
              <a:t>., ponieważ </a:t>
            </a:r>
            <a:r>
              <a:rPr lang="pl-PL" sz="2400" u="sng" dirty="0">
                <a:hlinkClick r:id="rId2"/>
              </a:rPr>
              <a:t>art. 55 § 1</a:t>
            </a:r>
            <a:r>
              <a:rPr lang="pl-PL" sz="2400" dirty="0"/>
              <a:t> </a:t>
            </a:r>
            <a:r>
              <a:rPr lang="pl-PL" sz="2400" dirty="0" err="1"/>
              <a:t>k.p</a:t>
            </a:r>
            <a:r>
              <a:rPr lang="pl-PL" sz="2400" dirty="0"/>
              <a:t>. ma w tym aspekcie charakter normy </a:t>
            </a:r>
            <a:r>
              <a:rPr lang="pl-PL" sz="2400" i="1" dirty="0" err="1"/>
              <a:t>lex</a:t>
            </a:r>
            <a:r>
              <a:rPr lang="pl-PL" sz="2400" i="1" dirty="0"/>
              <a:t> </a:t>
            </a:r>
            <a:r>
              <a:rPr lang="pl-PL" sz="2400" i="1" dirty="0" err="1"/>
              <a:t>specialis</a:t>
            </a:r>
            <a:r>
              <a:rPr lang="pl-PL" sz="2400" dirty="0"/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„ciężkie naruszenie podstawowych obowiązków"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/>
              <a:t>   Przez "ciężkość naruszenia" należy rozumieć </a:t>
            </a:r>
            <a:r>
              <a:rPr lang="pl-PL" b="1" dirty="0" smtClean="0"/>
              <a:t>znaczny stopień winy </a:t>
            </a:r>
            <a:r>
              <a:rPr lang="pl-PL" dirty="0" smtClean="0"/>
              <a:t>sprawcy tego naruszenia. 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   Jak przyjął SN w wyroku z dnia 4 kwietnia 2000r., I PKN 516/99, chodzi tu o winę umyślną lub rażące niedbalstwo.</a:t>
            </a: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/>
              <a:t>   Według SN (wyrok z dnia 4 kwietnia 2000 r., I PKN 516/99) pracodawca, który </a:t>
            </a:r>
            <a:r>
              <a:rPr lang="pl-PL" b="1" dirty="0" smtClean="0"/>
              <a:t>nie wypłaca w terminie całości wynagrodzenia</a:t>
            </a:r>
            <a:r>
              <a:rPr lang="pl-PL" dirty="0" smtClean="0"/>
              <a:t>, ciężko narusza swój obowiązek z winy umyślnej, choćby z przyczyn niezawinionych nie uzyskał środków finansowych na wynagrodzenia.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Rozwiązanie stosunku pracy bez wypowiedzenia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Rozwiązanie stosunku pracy przez pracodawcę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możliwość rozwiązania stosunku pracy w tym trybie stanowi </a:t>
            </a:r>
            <a:r>
              <a:rPr lang="pl-PL" b="1" dirty="0" smtClean="0"/>
              <a:t>uprawnienie</a:t>
            </a:r>
            <a:r>
              <a:rPr lang="pl-PL" dirty="0" smtClean="0"/>
              <a:t> pracodawcy</a:t>
            </a:r>
          </a:p>
          <a:p>
            <a:endParaRPr lang="pl-PL" dirty="0" smtClean="0"/>
          </a:p>
          <a:p>
            <a:r>
              <a:rPr lang="pl-PL" dirty="0" smtClean="0"/>
              <a:t>do ustania stosunku zatrudnienia nie wymaga się zachowania </a:t>
            </a:r>
            <a:r>
              <a:rPr lang="pl-PL" b="1" dirty="0" smtClean="0"/>
              <a:t>żadnych okresów wypowiedzenia</a:t>
            </a:r>
          </a:p>
          <a:p>
            <a:endParaRPr lang="pl-PL" b="1" dirty="0" smtClean="0"/>
          </a:p>
          <a:p>
            <a:r>
              <a:rPr lang="pl-PL" dirty="0" smtClean="0"/>
              <a:t>stosunek pracy ulega rozwiązaniu </a:t>
            </a:r>
            <a:r>
              <a:rPr lang="pl-PL" b="1" dirty="0" smtClean="0"/>
              <a:t>bezpośrednio po złożeniu stosownego oświadczenia woli 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Przyczyny rozwiązania stosunku pracy: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Przyczyny zawinione przez pracownika (art. 52 </a:t>
            </a:r>
            <a:r>
              <a:rPr lang="pl-PL" dirty="0" err="1" smtClean="0"/>
              <a:t>k.p</a:t>
            </a:r>
            <a:r>
              <a:rPr lang="pl-PL" dirty="0" smtClean="0"/>
              <a:t>.)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smtClean="0"/>
              <a:t>ciężkie naruszenie </a:t>
            </a:r>
            <a:r>
              <a:rPr lang="pl-PL" b="1" dirty="0" smtClean="0"/>
              <a:t>podstawowych obowiązków </a:t>
            </a:r>
            <a:r>
              <a:rPr lang="pl-PL" dirty="0" smtClean="0"/>
              <a:t>pracowniczych</a:t>
            </a:r>
          </a:p>
          <a:p>
            <a:pPr algn="just">
              <a:buNone/>
            </a:pPr>
            <a:endParaRPr lang="pl-PL" dirty="0" smtClean="0"/>
          </a:p>
          <a:p>
            <a:pPr algn="just"/>
            <a:r>
              <a:rPr lang="pl-PL" dirty="0" smtClean="0"/>
              <a:t>popełnienie </a:t>
            </a:r>
            <a:r>
              <a:rPr lang="pl-PL" b="1" dirty="0" smtClean="0"/>
              <a:t>przestępstwa </a:t>
            </a:r>
            <a:r>
              <a:rPr lang="pl-PL" dirty="0" smtClean="0"/>
              <a:t>w czasie trwania umowy o pracę, jeżeli przestępstwo jest oczywiste lub zostało stwierdzone prawomocnym wyrokiem</a:t>
            </a:r>
          </a:p>
          <a:p>
            <a:pPr algn="just">
              <a:buNone/>
            </a:pPr>
            <a:endParaRPr lang="pl-PL" dirty="0" smtClean="0"/>
          </a:p>
          <a:p>
            <a:pPr algn="just"/>
            <a:r>
              <a:rPr lang="pl-PL" b="1" dirty="0" smtClean="0"/>
              <a:t>zawiniona przez pracownika utrata uprawnień </a:t>
            </a:r>
            <a:r>
              <a:rPr lang="pl-PL" dirty="0" smtClean="0"/>
              <a:t>koniecznych do wykonywania pracy na zajmowanym stanowisku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Podstawowe obowiązki pracownika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/>
              <a:t>   </a:t>
            </a:r>
            <a:r>
              <a:rPr lang="pl-PL" i="1" dirty="0" smtClean="0"/>
              <a:t>„Ciężkość naruszenia przez pracownika podstawowych obowiązków pracowniczych polega na </a:t>
            </a:r>
            <a:r>
              <a:rPr lang="pl-PL" b="1" i="1" dirty="0" smtClean="0"/>
              <a:t>znacznym stopniu winy </a:t>
            </a:r>
            <a:r>
              <a:rPr lang="pl-PL" i="1" dirty="0" smtClean="0"/>
              <a:t>sprawcy. Jej ocena powinna nastąpić w stosunku do naruszenia podstawowych obowiązków pracownika, z uwzględnieniem naruszenia lub przynajmniej zagrożenia </a:t>
            </a:r>
            <a:r>
              <a:rPr lang="pl-PL" b="1" i="1" dirty="0" smtClean="0"/>
              <a:t>interesów pracodawcy</a:t>
            </a:r>
            <a:r>
              <a:rPr lang="pl-PL" i="1" dirty="0" smtClean="0"/>
              <a:t>”.</a:t>
            </a:r>
          </a:p>
          <a:p>
            <a:pPr algn="just">
              <a:buNone/>
            </a:pPr>
            <a:endParaRPr lang="pl-PL" i="1" dirty="0" smtClean="0"/>
          </a:p>
          <a:p>
            <a:pPr algn="ctr">
              <a:buNone/>
            </a:pPr>
            <a:r>
              <a:rPr lang="pl-PL" dirty="0" smtClean="0"/>
              <a:t>(wyrok SN z dnia 14 stycznia 2014 r., III PK 50/13)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Elementy pojęcia „ciężkie naruszenie…”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i="1" dirty="0" smtClean="0"/>
              <a:t>   „W użytym w powołanym przepisie pojęciu "ciężkie naruszenie podstawowych obowiązków pracowniczych" mieszczą się </a:t>
            </a:r>
            <a:r>
              <a:rPr lang="pl-PL" b="1" i="1" dirty="0" smtClean="0"/>
              <a:t>trzy elementy</a:t>
            </a:r>
            <a:r>
              <a:rPr lang="pl-PL" i="1" dirty="0" smtClean="0"/>
              <a:t>. </a:t>
            </a:r>
          </a:p>
          <a:p>
            <a:pPr algn="just">
              <a:buNone/>
            </a:pPr>
            <a:r>
              <a:rPr lang="pl-PL" i="1" dirty="0" smtClean="0"/>
              <a:t>   Są to: </a:t>
            </a:r>
            <a:r>
              <a:rPr lang="pl-PL" b="1" i="1" dirty="0" smtClean="0"/>
              <a:t>bezprawność</a:t>
            </a:r>
            <a:r>
              <a:rPr lang="pl-PL" i="1" dirty="0" smtClean="0"/>
              <a:t> zachowania pracownika (naruszenie podstawowego obowiązku pracowniczego), naruszenie albo zagrożenie </a:t>
            </a:r>
            <a:r>
              <a:rPr lang="pl-PL" b="1" i="1" dirty="0" smtClean="0"/>
              <a:t>interesów pracodawcy</a:t>
            </a:r>
            <a:r>
              <a:rPr lang="pl-PL" i="1" dirty="0" smtClean="0"/>
              <a:t>, a także </a:t>
            </a:r>
            <a:r>
              <a:rPr lang="pl-PL" b="1" i="1" dirty="0" smtClean="0"/>
              <a:t>zawinienie </a:t>
            </a:r>
            <a:r>
              <a:rPr lang="pl-PL" i="1" dirty="0" smtClean="0"/>
              <a:t>obejmujące zarówno winę umyślną, jak i rażące niedbalstwo”.</a:t>
            </a:r>
          </a:p>
          <a:p>
            <a:pPr algn="just">
              <a:buNone/>
            </a:pPr>
            <a:endParaRPr lang="pl-PL" i="1" dirty="0" smtClean="0"/>
          </a:p>
          <a:p>
            <a:pPr algn="ctr">
              <a:buNone/>
            </a:pPr>
            <a:r>
              <a:rPr lang="pl-PL" dirty="0" smtClean="0"/>
              <a:t>(wyrok SN z dnia 20 grudnia 2013 r., II PK 81/13)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Przestępstwo pracownika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i="1" dirty="0" smtClean="0"/>
              <a:t>   „Rozwiązanie stosunku pracy bez wypowiedzenia z winy pracownika z powodu popełnienia przestępstwa (art. 52 § 1 </a:t>
            </a:r>
            <a:r>
              <a:rPr lang="pl-PL" i="1" dirty="0" err="1" smtClean="0"/>
              <a:t>pkt</a:t>
            </a:r>
            <a:r>
              <a:rPr lang="pl-PL" i="1" dirty="0" smtClean="0"/>
              <a:t> 2 </a:t>
            </a:r>
            <a:r>
              <a:rPr lang="pl-PL" i="1" dirty="0" err="1" smtClean="0"/>
              <a:t>K.p</a:t>
            </a:r>
            <a:r>
              <a:rPr lang="pl-PL" i="1" dirty="0" smtClean="0"/>
              <a:t>.) </a:t>
            </a:r>
            <a:r>
              <a:rPr lang="pl-PL" b="1" i="1" dirty="0" smtClean="0"/>
              <a:t>może</a:t>
            </a:r>
            <a:r>
              <a:rPr lang="pl-PL" i="1" dirty="0" smtClean="0"/>
              <a:t> dotyczyć zachowania pracownika </a:t>
            </a:r>
            <a:r>
              <a:rPr lang="pl-PL" b="1" i="1" dirty="0" smtClean="0"/>
              <a:t>w trakcie wcześniejszej umowy</a:t>
            </a:r>
            <a:r>
              <a:rPr lang="pl-PL" i="1" dirty="0" smtClean="0"/>
              <a:t> o pracę, o którym pracodawca dowiedział się już w czasie realizowania kolejnej umowy, zawartej bezpośrednio po ustaniu poprzedniego stosunku pracy”.</a:t>
            </a:r>
          </a:p>
          <a:p>
            <a:pPr algn="just">
              <a:buNone/>
            </a:pPr>
            <a:endParaRPr lang="pl-PL" i="1" dirty="0" smtClean="0"/>
          </a:p>
          <a:p>
            <a:pPr algn="just">
              <a:buNone/>
            </a:pPr>
            <a:r>
              <a:rPr lang="pl-PL" sz="1800" dirty="0" smtClean="0"/>
              <a:t>    (wyrok Sądu Najwyższego z dnia 12 listopada 2003 r., sygn. I PK 625/02)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i="1" dirty="0" smtClean="0"/>
              <a:t>   „Usiłowanie kradzieży lub przywłaszczenia mienia pracodawcy mające znamiona wykroczenia, a nie przestępstwa, </a:t>
            </a:r>
            <a:r>
              <a:rPr lang="pl-PL" b="1" i="1" dirty="0" smtClean="0"/>
              <a:t>może być zakwalifikowane jako ciężkie naruszenie podstawowych obowiązków</a:t>
            </a:r>
            <a:r>
              <a:rPr lang="pl-PL" i="1" dirty="0" smtClean="0"/>
              <a:t> pracowniczych z art. 52 § 1 </a:t>
            </a:r>
            <a:r>
              <a:rPr lang="pl-PL" i="1" dirty="0" err="1" smtClean="0"/>
              <a:t>pkt</a:t>
            </a:r>
            <a:r>
              <a:rPr lang="pl-PL" i="1" dirty="0" smtClean="0"/>
              <a:t> 1 </a:t>
            </a:r>
            <a:r>
              <a:rPr lang="pl-PL" i="1" dirty="0" err="1" smtClean="0"/>
              <a:t>K.p</a:t>
            </a:r>
            <a:r>
              <a:rPr lang="pl-PL" i="1" dirty="0" smtClean="0"/>
              <a:t>., a nie popełnienie przestępstwa z art. 52 § 1 </a:t>
            </a:r>
            <a:r>
              <a:rPr lang="pl-PL" i="1" dirty="0" err="1" smtClean="0"/>
              <a:t>pkt</a:t>
            </a:r>
            <a:r>
              <a:rPr lang="pl-PL" i="1" dirty="0" smtClean="0"/>
              <a:t> 2 </a:t>
            </a:r>
            <a:r>
              <a:rPr lang="pl-PL" i="1" dirty="0" err="1" smtClean="0"/>
              <a:t>K.p</a:t>
            </a:r>
            <a:r>
              <a:rPr lang="pl-PL" i="1" dirty="0" smtClean="0"/>
              <a:t>., nawet wówczas gdy jest oczywiste (...).”</a:t>
            </a:r>
          </a:p>
          <a:p>
            <a:pPr algn="just">
              <a:buNone/>
            </a:pPr>
            <a:endParaRPr lang="pl-PL" i="1" dirty="0" smtClean="0"/>
          </a:p>
          <a:p>
            <a:pPr algn="just">
              <a:buNone/>
            </a:pPr>
            <a:r>
              <a:rPr lang="pl-PL" sz="1800" dirty="0" smtClean="0"/>
              <a:t>   (wyrok Sądu Najwyższego z dnia 12 września 2000 r., sygn. I PKN 28/00)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59</TotalTime>
  <Words>966</Words>
  <Application>Microsoft Office PowerPoint</Application>
  <PresentationFormat>Pokaz na ekranie (4:3)</PresentationFormat>
  <Paragraphs>76</Paragraphs>
  <Slides>19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Wykusz</vt:lpstr>
      <vt:lpstr>Rozwiązanie stosunku pracy bez wypowiedzenia</vt:lpstr>
      <vt:lpstr>Rozwiązanie stosunku pracy bez wypowiedzenia</vt:lpstr>
      <vt:lpstr>Rozwiązanie stosunku pracy przez pracodawcę</vt:lpstr>
      <vt:lpstr>Przyczyny rozwiązania stosunku pracy:</vt:lpstr>
      <vt:lpstr>Przyczyny zawinione przez pracownika (art. 52 k.p.)</vt:lpstr>
      <vt:lpstr>Podstawowe obowiązki pracownika</vt:lpstr>
      <vt:lpstr>Elementy pojęcia „ciężkie naruszenie…”</vt:lpstr>
      <vt:lpstr>Przestępstwo pracownika</vt:lpstr>
      <vt:lpstr>Slajd 9</vt:lpstr>
      <vt:lpstr>Utrata uprawnień</vt:lpstr>
      <vt:lpstr>Slajd 11</vt:lpstr>
      <vt:lpstr>Termin na rozwiązanie stosunku pracy bez wypowiedzenia</vt:lpstr>
      <vt:lpstr>tryb</vt:lpstr>
      <vt:lpstr>Przyczyny niezawinione przez pracownika</vt:lpstr>
      <vt:lpstr>Slajd 15</vt:lpstr>
      <vt:lpstr>Rozwiązanie stosunku pracy bez wypowiedzenia przez pracownika  (art. 55 k.p.)</vt:lpstr>
      <vt:lpstr>Nieprzeniesienie pracownika do pracy dla niego odpowiedniej </vt:lpstr>
      <vt:lpstr>„ciężkie naruszenie podstawowych obowiązków"</vt:lpstr>
      <vt:lpstr>Slajd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Rozwiązanie stosunku pracy bez wypowiedzenia</dc:title>
  <dc:creator>user</dc:creator>
  <cp:lastModifiedBy>user</cp:lastModifiedBy>
  <cp:revision>2</cp:revision>
  <dcterms:created xsi:type="dcterms:W3CDTF">2014-10-19T11:11:23Z</dcterms:created>
  <dcterms:modified xsi:type="dcterms:W3CDTF">2014-10-25T17:15:25Z</dcterms:modified>
</cp:coreProperties>
</file>