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81" r:id="rId8"/>
    <p:sldId id="262" r:id="rId9"/>
    <p:sldId id="263" r:id="rId10"/>
    <p:sldId id="264" r:id="rId11"/>
    <p:sldId id="265" r:id="rId12"/>
    <p:sldId id="266" r:id="rId13"/>
    <p:sldId id="267" r:id="rId14"/>
    <p:sldId id="268" r:id="rId15"/>
    <p:sldId id="282" r:id="rId16"/>
    <p:sldId id="269" r:id="rId17"/>
    <p:sldId id="271" r:id="rId18"/>
    <p:sldId id="272" r:id="rId19"/>
    <p:sldId id="273" r:id="rId20"/>
    <p:sldId id="274" r:id="rId21"/>
    <p:sldId id="275" r:id="rId22"/>
    <p:sldId id="276" r:id="rId23"/>
    <p:sldId id="284" r:id="rId24"/>
    <p:sldId id="277" r:id="rId25"/>
    <p:sldId id="278" r:id="rId26"/>
    <p:sldId id="279" r:id="rId27"/>
    <p:sldId id="287" r:id="rId28"/>
    <p:sldId id="288" r:id="rId29"/>
    <p:sldId id="289" r:id="rId30"/>
    <p:sldId id="290" r:id="rId31"/>
    <p:sldId id="291" r:id="rId32"/>
    <p:sldId id="292" r:id="rId33"/>
    <p:sldId id="280" r:id="rId34"/>
    <p:sldId id="270" r:id="rId35"/>
    <p:sldId id="283" r:id="rId36"/>
    <p:sldId id="286" r:id="rId37"/>
    <p:sldId id="293" r:id="rId38"/>
    <p:sldId id="294" r:id="rId3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2" d="100"/>
          <a:sy n="82" d="100"/>
        </p:scale>
        <p:origin x="643" y="7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Slajd tytułowy">
    <p:spTree>
      <p:nvGrpSpPr>
        <p:cNvPr id="1" name=""/>
        <p:cNvGrpSpPr/>
        <p:nvPr/>
      </p:nvGrpSpPr>
      <p:grpSpPr>
        <a:xfrm>
          <a:off x="0" y="0"/>
          <a:ext cx="0" cy="0"/>
          <a:chOff x="0" y="0"/>
          <a:chExt cx="0" cy="0"/>
        </a:xfrm>
      </p:grpSpPr>
      <p:sp>
        <p:nvSpPr>
          <p:cNvPr id="2" name="Title 1"/>
          <p:cNvSpPr>
            <a:spLocks noGrp="1"/>
          </p:cNvSpPr>
          <p:nvPr>
            <p:ph type="ctrTitle"/>
          </p:nvPr>
        </p:nvSpPr>
        <p:spPr>
          <a:xfrm>
            <a:off x="457200" y="4960137"/>
            <a:ext cx="7772400" cy="1463040"/>
          </a:xfrm>
        </p:spPr>
        <p:txBody>
          <a:bodyPr anchor="ctr">
            <a:normAutofit/>
          </a:bodyPr>
          <a:lstStyle>
            <a:lvl1pPr algn="r">
              <a:defRPr sz="5000" spc="200" baseline="0"/>
            </a:lvl1pPr>
          </a:lstStyle>
          <a:p>
            <a:r>
              <a:rPr lang="pl-PL"/>
              <a:t>Kliknij, aby edytować styl</a:t>
            </a:r>
            <a:endParaRPr lang="en-US" dirty="0"/>
          </a:p>
        </p:txBody>
      </p:sp>
      <p:sp>
        <p:nvSpPr>
          <p:cNvPr id="3" name="Subtitle 2"/>
          <p:cNvSpPr>
            <a:spLocks noGrp="1"/>
          </p:cNvSpPr>
          <p:nvPr>
            <p:ph type="subTitle" idx="1"/>
          </p:nvPr>
        </p:nvSpPr>
        <p:spPr>
          <a:xfrm>
            <a:off x="8610600" y="4960137"/>
            <a:ext cx="3200400" cy="1463040"/>
          </a:xfrm>
        </p:spPr>
        <p:txBody>
          <a:bodyPr lIns="91440" rIns="91440" anchor="ctr">
            <a:normAutofit/>
          </a:bodyPr>
          <a:lstStyle>
            <a:lvl1pPr marL="0" indent="0" algn="l">
              <a:lnSpc>
                <a:spcPct val="100000"/>
              </a:lnSpc>
              <a:spcBef>
                <a:spcPts val="0"/>
              </a:spcBef>
              <a:buNone/>
              <a:defRPr sz="1800">
                <a:solidFill>
                  <a:schemeClr val="tx1">
                    <a:lumMod val="95000"/>
                    <a:lumOff val="5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pl-PL"/>
              <a:t>Kliknij, aby edytować styl wzorca podtytułu</a:t>
            </a:r>
            <a:endParaRPr lang="en-US" dirty="0"/>
          </a:p>
        </p:txBody>
      </p:sp>
      <p:sp>
        <p:nvSpPr>
          <p:cNvPr id="4" name="Date Placeholder 3"/>
          <p:cNvSpPr>
            <a:spLocks noGrp="1"/>
          </p:cNvSpPr>
          <p:nvPr>
            <p:ph type="dt" sz="half" idx="10"/>
          </p:nvPr>
        </p:nvSpPr>
        <p:spPr/>
        <p:txBody>
          <a:bodyPr/>
          <a:lstStyle>
            <a:lvl1pPr algn="l">
              <a:defRPr/>
            </a:lvl1pPr>
          </a:lstStyle>
          <a:p>
            <a:fld id="{6AD6EE87-EBD5-4F12-A48A-63ACA297AC8F}" type="datetimeFigureOut">
              <a:rPr lang="en-US" dirty="0"/>
              <a:t>12/4/2018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
        <p:nvSpPr>
          <p:cNvPr id="13" name="Rectangle 12"/>
          <p:cNvSpPr/>
          <p:nvPr/>
        </p:nvSpPr>
        <p:spPr>
          <a:xfrm>
            <a:off x="0" y="-1"/>
            <a:ext cx="12192000" cy="4572001"/>
          </a:xfrm>
          <a:prstGeom prst="rect">
            <a:avLst/>
          </a:prstGeom>
          <a:blipFill dpi="0" rotWithShape="1">
            <a:blip r:embed="rId2">
              <a:duotone>
                <a:schemeClr val="accent1">
                  <a:shade val="45000"/>
                  <a:satMod val="135000"/>
                </a:schemeClr>
                <a:prstClr val="white"/>
              </a:duotone>
            </a:blip>
            <a:srcRect/>
            <a:tile tx="25400" ty="6350" sx="71000" sy="71000" flip="none" algn="tl"/>
          </a:blipFill>
          <a:ln>
            <a:noFill/>
          </a:ln>
        </p:spPr>
        <p:style>
          <a:lnRef idx="2">
            <a:schemeClr val="accent1">
              <a:shade val="50000"/>
            </a:schemeClr>
          </a:lnRef>
          <a:fillRef idx="1">
            <a:schemeClr val="accent1"/>
          </a:fillRef>
          <a:effectRef idx="0">
            <a:schemeClr val="accent1"/>
          </a:effectRef>
          <a:fontRef idx="minor">
            <a:schemeClr val="lt1"/>
          </a:fontRef>
        </p:style>
      </p:sp>
      <p:cxnSp>
        <p:nvCxnSpPr>
          <p:cNvPr id="14" name="Straight Connector 13"/>
          <p:cNvCxnSpPr/>
          <p:nvPr/>
        </p:nvCxnSpPr>
        <p:spPr>
          <a:xfrm flipV="1">
            <a:off x="8386842"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Vertical Text Placeholder 2"/>
          <p:cNvSpPr>
            <a:spLocks noGrp="1"/>
          </p:cNvSpPr>
          <p:nvPr>
            <p:ph type="body" orient="vert" idx="1"/>
          </p:nvPr>
        </p:nvSpPr>
        <p:spPr/>
        <p:txBody>
          <a:bodyPr vert="eaVert"/>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4CD73815-2707-4475-8F1A-B873CB631BB4}" type="datetimeFigureOut">
              <a:rPr lang="en-US" dirty="0"/>
              <a:t>12/4/2018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ytuł pionowy i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762000"/>
            <a:ext cx="2628900" cy="5410200"/>
          </a:xfrm>
        </p:spPr>
        <p:txBody>
          <a:bodyPr vert="eaVert" lIns="45720" tIns="91440" rIns="45720" bIns="91440"/>
          <a:lstStyle/>
          <a:p>
            <a:r>
              <a:rPr lang="pl-PL"/>
              <a:t>Kliknij, aby edytować styl</a:t>
            </a:r>
            <a:endParaRPr lang="en-US" dirty="0"/>
          </a:p>
        </p:txBody>
      </p:sp>
      <p:sp>
        <p:nvSpPr>
          <p:cNvPr id="3" name="Vertical Text Placeholder 2"/>
          <p:cNvSpPr>
            <a:spLocks noGrp="1"/>
          </p:cNvSpPr>
          <p:nvPr>
            <p:ph type="body" orient="vert" idx="1"/>
          </p:nvPr>
        </p:nvSpPr>
        <p:spPr>
          <a:xfrm>
            <a:off x="990601" y="762000"/>
            <a:ext cx="7581900" cy="5410200"/>
          </a:xfrm>
        </p:spPr>
        <p:txBody>
          <a:bodyPr vert="eaVert"/>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2A4AFB99-0EAB-4182-AFF8-E214C82A68F6}" type="datetimeFigureOut">
              <a:rPr lang="en-US" dirty="0"/>
              <a:t>12/4/2018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cxnSp>
        <p:nvCxnSpPr>
          <p:cNvPr id="7" name="Straight Connector 6"/>
          <p:cNvCxnSpPr/>
          <p:nvPr/>
        </p:nvCxnSpPr>
        <p:spPr>
          <a:xfrm rot="5400000" flipV="1">
            <a:off x="10058400" y="59263"/>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Content Placeholder 2"/>
          <p:cNvSpPr>
            <a:spLocks noGrp="1"/>
          </p:cNvSpPr>
          <p:nvPr>
            <p:ph idx="1"/>
          </p:nvPr>
        </p:nvSpPr>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A5D3794B-289A-4A80-97D7-111025398D45}" type="datetimeFigureOut">
              <a:rPr lang="en-US" dirty="0"/>
              <a:t>12/4/2018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Nagłówek sekcji">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7"/>
            <a:ext cx="7772400" cy="1463040"/>
          </a:xfrm>
        </p:spPr>
        <p:txBody>
          <a:bodyPr anchor="ctr">
            <a:normAutofit/>
          </a:bodyPr>
          <a:lstStyle>
            <a:lvl1pPr algn="r">
              <a:defRPr sz="5000" b="0" spc="200" baseline="0"/>
            </a:lvl1pPr>
          </a:lstStyle>
          <a:p>
            <a:r>
              <a:rPr lang="pl-PL"/>
              <a:t>Kliknij, aby edytować styl</a:t>
            </a:r>
            <a:endParaRPr lang="en-US" dirty="0"/>
          </a:p>
        </p:txBody>
      </p:sp>
      <p:sp>
        <p:nvSpPr>
          <p:cNvPr id="3" name="Text Placeholder 2"/>
          <p:cNvSpPr>
            <a:spLocks noGrp="1"/>
          </p:cNvSpPr>
          <p:nvPr>
            <p:ph type="body" idx="1"/>
          </p:nvPr>
        </p:nvSpPr>
        <p:spPr>
          <a:xfrm>
            <a:off x="8610600" y="4960137"/>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a:t>Edytuj style wzorca tekstu</a:t>
            </a:r>
          </a:p>
        </p:txBody>
      </p:sp>
      <p:sp>
        <p:nvSpPr>
          <p:cNvPr id="4" name="Date Placeholder 3"/>
          <p:cNvSpPr>
            <a:spLocks noGrp="1"/>
          </p:cNvSpPr>
          <p:nvPr>
            <p:ph type="dt" sz="half" idx="10"/>
          </p:nvPr>
        </p:nvSpPr>
        <p:spPr/>
        <p:txBody>
          <a:bodyPr/>
          <a:lstStyle/>
          <a:p>
            <a:fld id="{5A61015F-7CC6-4D0A-9D87-873EA4C304CC}" type="datetimeFigureOut">
              <a:rPr lang="en-US" dirty="0"/>
              <a:t>12/4/2018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
        <p:nvSpPr>
          <p:cNvPr id="10" name="Rectangle 9"/>
          <p:cNvSpPr/>
          <p:nvPr/>
        </p:nvSpPr>
        <p:spPr>
          <a:xfrm>
            <a:off x="0" y="-1"/>
            <a:ext cx="12192000" cy="4572000"/>
          </a:xfrm>
          <a:prstGeom prst="rect">
            <a:avLst/>
          </a:prstGeom>
          <a:blipFill dpi="0" rotWithShape="1">
            <a:blip r:embed="rId2">
              <a:duotone>
                <a:schemeClr val="accent3">
                  <a:shade val="45000"/>
                  <a:satMod val="135000"/>
                </a:schemeClr>
                <a:prstClr val="white"/>
              </a:duotone>
            </a:blip>
            <a:srcRect/>
            <a:tile tx="25400" ty="6350" sx="71000" sy="71000" flip="none" algn="tl"/>
          </a:blipFill>
          <a:ln>
            <a:noFill/>
          </a:ln>
        </p:spPr>
        <p:style>
          <a:lnRef idx="2">
            <a:schemeClr val="accent1">
              <a:shade val="50000"/>
            </a:schemeClr>
          </a:lnRef>
          <a:fillRef idx="1">
            <a:schemeClr val="accent1"/>
          </a:fillRef>
          <a:effectRef idx="0">
            <a:schemeClr val="accent1"/>
          </a:effectRef>
          <a:fontRef idx="minor">
            <a:schemeClr val="lt1"/>
          </a:fontRef>
        </p:style>
      </p:sp>
      <p:cxnSp>
        <p:nvCxnSpPr>
          <p:cNvPr id="12" name="Straight Connector 11"/>
          <p:cNvCxnSpPr/>
          <p:nvPr/>
        </p:nvCxnSpPr>
        <p:spPr>
          <a:xfrm flipV="1">
            <a:off x="8386842" y="5264106"/>
            <a:ext cx="0" cy="914400"/>
          </a:xfrm>
          <a:prstGeom prst="line">
            <a:avLst/>
          </a:prstGeom>
          <a:ln w="19050">
            <a:solidFill>
              <a:schemeClr val="accent3"/>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499616"/>
          </a:xfrm>
        </p:spPr>
        <p:txBody>
          <a:bodyPr/>
          <a:lstStyle/>
          <a:p>
            <a:r>
              <a:rPr lang="pl-PL"/>
              <a:t>Kliknij, aby edytować styl</a:t>
            </a:r>
            <a:endParaRPr lang="en-US" dirty="0"/>
          </a:p>
        </p:txBody>
      </p:sp>
      <p:sp>
        <p:nvSpPr>
          <p:cNvPr id="3" name="Content Placeholder 2"/>
          <p:cNvSpPr>
            <a:spLocks noGrp="1"/>
          </p:cNvSpPr>
          <p:nvPr>
            <p:ph sz="half" idx="1"/>
          </p:nvPr>
        </p:nvSpPr>
        <p:spPr>
          <a:xfrm>
            <a:off x="1024127" y="2286000"/>
            <a:ext cx="4754880" cy="4023360"/>
          </a:xfrm>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Content Placeholder 3"/>
          <p:cNvSpPr>
            <a:spLocks noGrp="1"/>
          </p:cNvSpPr>
          <p:nvPr>
            <p:ph sz="half" idx="2"/>
          </p:nvPr>
        </p:nvSpPr>
        <p:spPr>
          <a:xfrm>
            <a:off x="5989320" y="2286000"/>
            <a:ext cx="4754880" cy="4023360"/>
          </a:xfrm>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Date Placeholder 4"/>
          <p:cNvSpPr>
            <a:spLocks noGrp="1"/>
          </p:cNvSpPr>
          <p:nvPr>
            <p:ph type="dt" sz="half" idx="10"/>
          </p:nvPr>
        </p:nvSpPr>
        <p:spPr/>
        <p:txBody>
          <a:bodyPr/>
          <a:lstStyle/>
          <a:p>
            <a:fld id="{93C6A301-0538-44EC-B09D-202E1042A48B}" type="datetimeFigureOut">
              <a:rPr lang="en-US" dirty="0"/>
              <a:t>12/4/2018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pl-PL"/>
              <a:t>Kliknij, aby edytować styl</a:t>
            </a:r>
            <a:endParaRPr lang="en-US" dirty="0"/>
          </a:p>
        </p:txBody>
      </p:sp>
      <p:sp>
        <p:nvSpPr>
          <p:cNvPr id="3" name="Text Placeholder 2"/>
          <p:cNvSpPr>
            <a:spLocks noGrp="1"/>
          </p:cNvSpPr>
          <p:nvPr>
            <p:ph type="body" idx="1"/>
          </p:nvPr>
        </p:nvSpPr>
        <p:spPr>
          <a:xfrm>
            <a:off x="1024128" y="2179636"/>
            <a:ext cx="4754880" cy="822960"/>
          </a:xfrm>
        </p:spPr>
        <p:txBody>
          <a:bodyPr lIns="137160" rIns="137160" anchor="ctr">
            <a:normAutofit/>
          </a:bodyPr>
          <a:lstStyle>
            <a:lvl1pPr marL="0" indent="0">
              <a:spcBef>
                <a:spcPts val="0"/>
              </a:spcBef>
              <a:spcAft>
                <a:spcPts val="0"/>
              </a:spcAft>
              <a:buNone/>
              <a:defRPr sz="2300" b="0" cap="none" baseline="0">
                <a:solidFill>
                  <a:schemeClr val="accent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Edytuj style wzorca tekstu</a:t>
            </a:r>
          </a:p>
        </p:txBody>
      </p:sp>
      <p:sp>
        <p:nvSpPr>
          <p:cNvPr id="4" name="Content Placeholder 3"/>
          <p:cNvSpPr>
            <a:spLocks noGrp="1"/>
          </p:cNvSpPr>
          <p:nvPr>
            <p:ph sz="half" idx="2"/>
          </p:nvPr>
        </p:nvSpPr>
        <p:spPr>
          <a:xfrm>
            <a:off x="1024128" y="2967788"/>
            <a:ext cx="4754880" cy="3341572"/>
          </a:xfrm>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Text Placeholder 4"/>
          <p:cNvSpPr>
            <a:spLocks noGrp="1"/>
          </p:cNvSpPr>
          <p:nvPr>
            <p:ph type="body" sz="quarter" idx="3"/>
          </p:nvPr>
        </p:nvSpPr>
        <p:spPr>
          <a:xfrm>
            <a:off x="5990888" y="2179636"/>
            <a:ext cx="4754880" cy="822960"/>
          </a:xfrm>
        </p:spPr>
        <p:txBody>
          <a:bodyPr lIns="137160" rIns="137160" anchor="ctr">
            <a:normAutofit/>
          </a:bodyPr>
          <a:lstStyle>
            <a:lvl1pPr marL="0" indent="0">
              <a:spcBef>
                <a:spcPts val="0"/>
              </a:spcBef>
              <a:spcAft>
                <a:spcPts val="0"/>
              </a:spcAft>
              <a:buNone/>
              <a:defRPr lang="en-US" sz="2300" b="0" kern="1200" cap="none"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pl-PL"/>
              <a:t>Edytuj style wzorca tekstu</a:t>
            </a:r>
          </a:p>
        </p:txBody>
      </p:sp>
      <p:sp>
        <p:nvSpPr>
          <p:cNvPr id="6" name="Content Placeholder 5"/>
          <p:cNvSpPr>
            <a:spLocks noGrp="1"/>
          </p:cNvSpPr>
          <p:nvPr>
            <p:ph sz="quarter" idx="4"/>
          </p:nvPr>
        </p:nvSpPr>
        <p:spPr>
          <a:xfrm>
            <a:off x="5990888" y="2967788"/>
            <a:ext cx="4754880" cy="3341572"/>
          </a:xfrm>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7" name="Date Placeholder 6"/>
          <p:cNvSpPr>
            <a:spLocks noGrp="1"/>
          </p:cNvSpPr>
          <p:nvPr>
            <p:ph type="dt" sz="half" idx="10"/>
          </p:nvPr>
        </p:nvSpPr>
        <p:spPr/>
        <p:txBody>
          <a:bodyPr/>
          <a:lstStyle/>
          <a:p>
            <a:fld id="{D789574A-8875-45EF-8EA2-3CAA0F7ABC4C}" type="datetimeFigureOut">
              <a:rPr lang="en-US" dirty="0"/>
              <a:t>12/4/2018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Date Placeholder 2"/>
          <p:cNvSpPr>
            <a:spLocks noGrp="1"/>
          </p:cNvSpPr>
          <p:nvPr>
            <p:ph type="dt" sz="half" idx="10"/>
          </p:nvPr>
        </p:nvSpPr>
        <p:spPr/>
        <p:txBody>
          <a:bodyPr/>
          <a:lstStyle/>
          <a:p>
            <a:fld id="{67EF4D4C-5367-4C26-9E2B-D8088D7FCA81}" type="datetimeFigureOut">
              <a:rPr lang="en-US" dirty="0"/>
              <a:t>12/4/2018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Pusty">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6E91E96-98B0-4413-9547-46F3504108EF}" type="datetimeFigureOut">
              <a:rPr lang="en-US" dirty="0"/>
              <a:t>12/4/2018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8" name="Title 7"/>
          <p:cNvSpPr>
            <a:spLocks noGrp="1"/>
          </p:cNvSpPr>
          <p:nvPr>
            <p:ph type="title"/>
          </p:nvPr>
        </p:nvSpPr>
        <p:spPr>
          <a:xfrm>
            <a:off x="1024128" y="471509"/>
            <a:ext cx="4389120" cy="1737360"/>
          </a:xfrm>
        </p:spPr>
        <p:txBody>
          <a:bodyPr>
            <a:noAutofit/>
          </a:bodyPr>
          <a:lstStyle>
            <a:lvl1pPr>
              <a:lnSpc>
                <a:spcPct val="80000"/>
              </a:lnSpc>
              <a:defRPr sz="4000"/>
            </a:lvl1pPr>
          </a:lstStyle>
          <a:p>
            <a:r>
              <a:rPr lang="pl-PL"/>
              <a:t>Kliknij, aby edytować styl</a:t>
            </a:r>
            <a:endParaRPr lang="en-US" dirty="0"/>
          </a:p>
        </p:txBody>
      </p:sp>
      <p:sp>
        <p:nvSpPr>
          <p:cNvPr id="3" name="Content Placeholder 2"/>
          <p:cNvSpPr>
            <a:spLocks noGrp="1"/>
          </p:cNvSpPr>
          <p:nvPr>
            <p:ph idx="1"/>
          </p:nvPr>
        </p:nvSpPr>
        <p:spPr>
          <a:xfrm>
            <a:off x="5715000" y="822960"/>
            <a:ext cx="5678424" cy="5184648"/>
          </a:xfrm>
        </p:spPr>
        <p:txBody>
          <a:bodyPr/>
          <a:lstStyle>
            <a:lvl1pPr>
              <a:defRPr sz="24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Text Placeholder 3"/>
          <p:cNvSpPr>
            <a:spLocks noGrp="1"/>
          </p:cNvSpPr>
          <p:nvPr>
            <p:ph type="body" sz="half" idx="2"/>
          </p:nvPr>
        </p:nvSpPr>
        <p:spPr>
          <a:xfrm>
            <a:off x="1024128" y="2257506"/>
            <a:ext cx="438912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Edytuj style wzorca tekstu</a:t>
            </a:r>
          </a:p>
        </p:txBody>
      </p:sp>
      <p:sp>
        <p:nvSpPr>
          <p:cNvPr id="5" name="Date Placeholder 4"/>
          <p:cNvSpPr>
            <a:spLocks noGrp="1"/>
          </p:cNvSpPr>
          <p:nvPr>
            <p:ph type="dt" sz="half" idx="10"/>
          </p:nvPr>
        </p:nvSpPr>
        <p:spPr/>
        <p:txBody>
          <a:bodyPr/>
          <a:lstStyle/>
          <a:p>
            <a:fld id="{05C68B11-C5A8-448C-8CE9-B1A273C79CFC}" type="datetimeFigureOut">
              <a:rPr lang="en-US" dirty="0"/>
              <a:t>12/4/2018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az z podpisem">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8"/>
            <a:ext cx="7772400" cy="1463040"/>
          </a:xfrm>
        </p:spPr>
        <p:txBody>
          <a:bodyPr anchor="ctr">
            <a:normAutofit/>
          </a:bodyPr>
          <a:lstStyle>
            <a:lvl1pPr algn="r">
              <a:defRPr sz="5000" spc="200" baseline="0"/>
            </a:lvl1pPr>
          </a:lstStyle>
          <a:p>
            <a:r>
              <a:rPr lang="pl-PL"/>
              <a:t>Kliknij, aby edytować styl</a:t>
            </a:r>
            <a:endParaRPr lang="en-US" dirty="0"/>
          </a:p>
        </p:txBody>
      </p:sp>
      <p:sp>
        <p:nvSpPr>
          <p:cNvPr id="3" name="Picture Placeholder 2"/>
          <p:cNvSpPr>
            <a:spLocks noGrp="1" noChangeAspect="1"/>
          </p:cNvSpPr>
          <p:nvPr>
            <p:ph type="pic" idx="1"/>
          </p:nvPr>
        </p:nvSpPr>
        <p:spPr>
          <a:xfrm>
            <a:off x="0" y="-1"/>
            <a:ext cx="12188952" cy="4572000"/>
          </a:xfrm>
          <a:solidFill>
            <a:schemeClr val="accent1"/>
          </a:solidFill>
        </p:spPr>
        <p:txBody>
          <a:bodyPr lIns="457200" tIns="365760" rIns="45720" bIns="4572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pl-PL"/>
              <a:t>Kliknij ikonę, aby dodać obraz</a:t>
            </a:r>
            <a:endParaRPr lang="en-US" dirty="0"/>
          </a:p>
        </p:txBody>
      </p:sp>
      <p:sp>
        <p:nvSpPr>
          <p:cNvPr id="4" name="Text Placeholder 3"/>
          <p:cNvSpPr>
            <a:spLocks noGrp="1"/>
          </p:cNvSpPr>
          <p:nvPr>
            <p:ph type="body" sz="half" idx="2"/>
          </p:nvPr>
        </p:nvSpPr>
        <p:spPr>
          <a:xfrm>
            <a:off x="8610600" y="4960138"/>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Edytuj style wzorca tekstu</a:t>
            </a:r>
          </a:p>
        </p:txBody>
      </p:sp>
      <p:sp>
        <p:nvSpPr>
          <p:cNvPr id="5" name="Date Placeholder 4"/>
          <p:cNvSpPr>
            <a:spLocks noGrp="1"/>
          </p:cNvSpPr>
          <p:nvPr>
            <p:ph type="dt" sz="half" idx="10"/>
          </p:nvPr>
        </p:nvSpPr>
        <p:spPr/>
        <p:txBody>
          <a:bodyPr/>
          <a:lstStyle/>
          <a:p>
            <a:fld id="{C7616CA0-919D-4A49-9C8A-62FDFB3A5183}" type="datetimeFigureOut">
              <a:rPr lang="en-US" dirty="0"/>
              <a:t>12/4/2018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67E5644-1E61-4311-A31E-84CB9C7AA8A9}" type="slidenum">
              <a:rPr lang="en-US" dirty="0"/>
              <a:t>‹#›</a:t>
            </a:fld>
            <a:endParaRPr lang="en-US" dirty="0"/>
          </a:p>
        </p:txBody>
      </p:sp>
      <p:cxnSp>
        <p:nvCxnSpPr>
          <p:cNvPr id="8" name="Straight Connector 7"/>
          <p:cNvCxnSpPr/>
          <p:nvPr/>
        </p:nvCxnSpPr>
        <p:spPr>
          <a:xfrm flipV="1">
            <a:off x="8386843"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128" y="585216"/>
            <a:ext cx="9720072" cy="1499616"/>
          </a:xfrm>
          <a:prstGeom prst="rect">
            <a:avLst/>
          </a:prstGeom>
        </p:spPr>
        <p:txBody>
          <a:bodyPr vert="horz" lIns="91440" tIns="45720" rIns="91440" bIns="45720" rtlCol="0" anchor="ctr">
            <a:normAutofit/>
          </a:bodyPr>
          <a:lstStyle/>
          <a:p>
            <a:r>
              <a:rPr lang="pl-PL"/>
              <a:t>Kliknij, aby edytować styl</a:t>
            </a:r>
            <a:endParaRPr lang="en-US" dirty="0"/>
          </a:p>
        </p:txBody>
      </p:sp>
      <p:sp>
        <p:nvSpPr>
          <p:cNvPr id="3" name="Text Placeholder 2"/>
          <p:cNvSpPr>
            <a:spLocks noGrp="1"/>
          </p:cNvSpPr>
          <p:nvPr>
            <p:ph type="body" idx="1"/>
          </p:nvPr>
        </p:nvSpPr>
        <p:spPr>
          <a:xfrm>
            <a:off x="1024128" y="2286000"/>
            <a:ext cx="9720073" cy="4023360"/>
          </a:xfrm>
          <a:prstGeom prst="rect">
            <a:avLst/>
          </a:prstGeom>
        </p:spPr>
        <p:txBody>
          <a:bodyPr vert="horz" lIns="45720" tIns="45720" rIns="45720" bIns="45720" rtlCol="0">
            <a:normAutofit/>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2"/>
          </p:nvPr>
        </p:nvSpPr>
        <p:spPr>
          <a:xfrm>
            <a:off x="1024129" y="6470704"/>
            <a:ext cx="2154143"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90298CD5-6C1E-4009-B41F-6DF62E31D3BE}" type="datetimeFigureOut">
              <a:rPr lang="en-US" dirty="0"/>
              <a:pPr/>
              <a:t>12/4/2018</a:t>
            </a:fld>
            <a:endParaRPr lang="en-US" dirty="0"/>
          </a:p>
        </p:txBody>
      </p:sp>
      <p:sp>
        <p:nvSpPr>
          <p:cNvPr id="5" name="Footer Placeholder 4"/>
          <p:cNvSpPr>
            <a:spLocks noGrp="1"/>
          </p:cNvSpPr>
          <p:nvPr>
            <p:ph type="ftr" sz="quarter" idx="3"/>
          </p:nvPr>
        </p:nvSpPr>
        <p:spPr>
          <a:xfrm>
            <a:off x="4842932" y="6470704"/>
            <a:ext cx="5901459"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endParaRPr lang="en-US" dirty="0"/>
          </a:p>
        </p:txBody>
      </p:sp>
      <p:sp>
        <p:nvSpPr>
          <p:cNvPr id="6" name="Slide Number Placeholder 5"/>
          <p:cNvSpPr>
            <a:spLocks noGrp="1"/>
          </p:cNvSpPr>
          <p:nvPr>
            <p:ph type="sldNum" sz="quarter" idx="4"/>
          </p:nvPr>
        </p:nvSpPr>
        <p:spPr>
          <a:xfrm>
            <a:off x="10837333" y="6470704"/>
            <a:ext cx="97366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4FAB73BC-B049-4115-A692-8D63A059BFB8}" type="slidenum">
              <a:rPr lang="en-US" dirty="0"/>
              <a:pPr/>
              <a:t>‹#›</a:t>
            </a:fld>
            <a:endParaRPr lang="en-US" dirty="0"/>
          </a:p>
        </p:txBody>
      </p:sp>
      <p:cxnSp>
        <p:nvCxnSpPr>
          <p:cNvPr id="7" name="Straight Connector 6"/>
          <p:cNvCxnSpPr/>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58" r:id="rId10"/>
    <p:sldLayoutId id="2147483659" r:id="rId11"/>
  </p:sldLayoutIdLst>
  <p:txStyles>
    <p:titleStyle>
      <a:lvl1pPr algn="l" defTabSz="914400" rtl="0" eaLnBrk="1" latinLnBrk="0" hangingPunct="1">
        <a:lnSpc>
          <a:spcPct val="80000"/>
        </a:lnSpc>
        <a:spcBef>
          <a:spcPct val="0"/>
        </a:spcBef>
        <a:buNone/>
        <a:defRPr sz="50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CB2970BB-3E31-46EB-B999-1287516DAE33}"/>
              </a:ext>
            </a:extLst>
          </p:cNvPr>
          <p:cNvSpPr>
            <a:spLocks noGrp="1"/>
          </p:cNvSpPr>
          <p:nvPr>
            <p:ph type="ctrTitle"/>
          </p:nvPr>
        </p:nvSpPr>
        <p:spPr/>
        <p:txBody>
          <a:bodyPr/>
          <a:lstStyle/>
          <a:p>
            <a:r>
              <a:rPr lang="pl-PL" dirty="0"/>
              <a:t>Rozwiązanie stosunku pracy bez wypowiedzenia</a:t>
            </a:r>
          </a:p>
        </p:txBody>
      </p:sp>
      <p:sp>
        <p:nvSpPr>
          <p:cNvPr id="3" name="Podtytuł 2">
            <a:extLst>
              <a:ext uri="{FF2B5EF4-FFF2-40B4-BE49-F238E27FC236}">
                <a16:creationId xmlns:a16="http://schemas.microsoft.com/office/drawing/2014/main" id="{6D80B0C7-6F7B-46B0-8DBC-113FABA35DE4}"/>
              </a:ext>
            </a:extLst>
          </p:cNvPr>
          <p:cNvSpPr>
            <a:spLocks noGrp="1"/>
          </p:cNvSpPr>
          <p:nvPr>
            <p:ph type="subTitle" idx="1"/>
          </p:nvPr>
        </p:nvSpPr>
        <p:spPr/>
        <p:txBody>
          <a:bodyPr/>
          <a:lstStyle/>
          <a:p>
            <a:r>
              <a:rPr lang="pl-PL" dirty="0"/>
              <a:t>mgr Sabina Pochopień</a:t>
            </a:r>
          </a:p>
        </p:txBody>
      </p:sp>
    </p:spTree>
    <p:extLst>
      <p:ext uri="{BB962C8B-B14F-4D97-AF65-F5344CB8AC3E}">
        <p14:creationId xmlns:p14="http://schemas.microsoft.com/office/powerpoint/2010/main" val="120700573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7B1A3C16-4641-4AA3-A75B-092C8C9B2266}"/>
              </a:ext>
            </a:extLst>
          </p:cNvPr>
          <p:cNvSpPr>
            <a:spLocks noGrp="1"/>
          </p:cNvSpPr>
          <p:nvPr>
            <p:ph type="title"/>
          </p:nvPr>
        </p:nvSpPr>
        <p:spPr/>
        <p:txBody>
          <a:bodyPr/>
          <a:lstStyle/>
          <a:p>
            <a:r>
              <a:rPr lang="pl-PL" dirty="0"/>
              <a:t>Obowiązek uzyskania zgody zakładowej organizacji związkowej</a:t>
            </a:r>
          </a:p>
        </p:txBody>
      </p:sp>
      <p:sp>
        <p:nvSpPr>
          <p:cNvPr id="3" name="Symbol zastępczy zawartości 2">
            <a:extLst>
              <a:ext uri="{FF2B5EF4-FFF2-40B4-BE49-F238E27FC236}">
                <a16:creationId xmlns:a16="http://schemas.microsoft.com/office/drawing/2014/main" id="{1E74A0A2-E00C-4DD6-83CF-03A79C163BCC}"/>
              </a:ext>
            </a:extLst>
          </p:cNvPr>
          <p:cNvSpPr>
            <a:spLocks noGrp="1"/>
          </p:cNvSpPr>
          <p:nvPr>
            <p:ph idx="1"/>
          </p:nvPr>
        </p:nvSpPr>
        <p:spPr/>
        <p:txBody>
          <a:bodyPr/>
          <a:lstStyle/>
          <a:p>
            <a:pPr algn="just"/>
            <a:r>
              <a:rPr lang="pl-PL" dirty="0"/>
              <a:t>Pracodawca jest obowiązany uzyskać zgodę zakładowej  organizacji związkowej na rozwiązanie stosunku pracy bez  wypowiedzenia z :</a:t>
            </a:r>
          </a:p>
          <a:p>
            <a:pPr algn="just"/>
            <a:r>
              <a:rPr lang="pl-PL" dirty="0"/>
              <a:t>- imiennie wskazanym uchwałą zarządu członkiem tego  zarządu lub innym pracownikiem będącym członkiem danej  zakładowej organizacji związkowej, upoważnionym do  reprezentowania tej organizacji wobec pracodawcy,</a:t>
            </a:r>
          </a:p>
          <a:p>
            <a:pPr algn="just"/>
            <a:r>
              <a:rPr lang="pl-PL" dirty="0"/>
              <a:t>- społecznymi inspektorami pracy  </a:t>
            </a:r>
          </a:p>
          <a:p>
            <a:endParaRPr lang="pl-PL" dirty="0"/>
          </a:p>
          <a:p>
            <a:endParaRPr lang="pl-PL" dirty="0"/>
          </a:p>
        </p:txBody>
      </p:sp>
    </p:spTree>
    <p:extLst>
      <p:ext uri="{BB962C8B-B14F-4D97-AF65-F5344CB8AC3E}">
        <p14:creationId xmlns:p14="http://schemas.microsoft.com/office/powerpoint/2010/main" val="417787204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8ACA7B36-0B08-4ADE-8C61-BC46A6936379}"/>
              </a:ext>
            </a:extLst>
          </p:cNvPr>
          <p:cNvSpPr>
            <a:spLocks noGrp="1"/>
          </p:cNvSpPr>
          <p:nvPr>
            <p:ph type="title"/>
          </p:nvPr>
        </p:nvSpPr>
        <p:spPr/>
        <p:txBody>
          <a:bodyPr/>
          <a:lstStyle/>
          <a:p>
            <a:r>
              <a:rPr lang="pl-PL" dirty="0"/>
              <a:t>Termin rozwiązania stosunku pracy bez wypowiedzenia z winy pracownika</a:t>
            </a:r>
          </a:p>
        </p:txBody>
      </p:sp>
      <p:sp>
        <p:nvSpPr>
          <p:cNvPr id="3" name="Symbol zastępczy zawartości 2">
            <a:extLst>
              <a:ext uri="{FF2B5EF4-FFF2-40B4-BE49-F238E27FC236}">
                <a16:creationId xmlns:a16="http://schemas.microsoft.com/office/drawing/2014/main" id="{29B590AF-846B-4741-AB7A-3822E5EB5616}"/>
              </a:ext>
            </a:extLst>
          </p:cNvPr>
          <p:cNvSpPr>
            <a:spLocks noGrp="1"/>
          </p:cNvSpPr>
          <p:nvPr>
            <p:ph idx="1"/>
          </p:nvPr>
        </p:nvSpPr>
        <p:spPr/>
        <p:txBody>
          <a:bodyPr/>
          <a:lstStyle/>
          <a:p>
            <a:pPr algn="just">
              <a:buFont typeface="Wingdings" panose="05000000000000000000" pitchFamily="2" charset="2"/>
              <a:buChar char="v"/>
            </a:pPr>
            <a:r>
              <a:rPr lang="pl-PL" sz="2000" dirty="0"/>
              <a:t> Prawo do rozwiązania stosunku pracy bez wypowiedzenia  z winy pracownika jest ograniczone terminem wynoszącym</a:t>
            </a:r>
            <a:r>
              <a:rPr lang="pl-PL" sz="2000" b="1" dirty="0"/>
              <a:t> 1 miesiąc</a:t>
            </a:r>
            <a:r>
              <a:rPr lang="pl-PL" sz="2000" dirty="0"/>
              <a:t> , który biegnie od dnia uzyskania przez  pracodawcę wiadomości o okolicznościach  uzasadniających złożenie takiego oświadczenia.</a:t>
            </a:r>
          </a:p>
          <a:p>
            <a:pPr lvl="1" algn="just"/>
            <a:endParaRPr lang="pl-PL" dirty="0"/>
          </a:p>
          <a:p>
            <a:pPr algn="just">
              <a:buFont typeface="Wingdings" panose="05000000000000000000" pitchFamily="2" charset="2"/>
              <a:buChar char="v"/>
            </a:pPr>
            <a:r>
              <a:rPr lang="pl-PL" sz="2000" dirty="0"/>
              <a:t> Uchybienie powyższemu terminowi powoduje, że  rozwiązanie stosunku pracy jest </a:t>
            </a:r>
            <a:r>
              <a:rPr lang="pl-PL" sz="2000" b="1" dirty="0"/>
              <a:t>niezgodne z prawem</a:t>
            </a:r>
            <a:r>
              <a:rPr lang="pl-PL" sz="2000" dirty="0"/>
              <a:t>, a  pracownikowi przysługuje roszczenie o przywrócenie do  pracy albo o odszkodowanie. </a:t>
            </a:r>
          </a:p>
          <a:p>
            <a:endParaRPr lang="pl-PL" dirty="0"/>
          </a:p>
        </p:txBody>
      </p:sp>
    </p:spTree>
    <p:extLst>
      <p:ext uri="{BB962C8B-B14F-4D97-AF65-F5344CB8AC3E}">
        <p14:creationId xmlns:p14="http://schemas.microsoft.com/office/powerpoint/2010/main" val="358831181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853C2CF3-D1FB-48C5-829F-7F745EBC2128}"/>
              </a:ext>
            </a:extLst>
          </p:cNvPr>
          <p:cNvSpPr>
            <a:spLocks noGrp="1"/>
          </p:cNvSpPr>
          <p:nvPr>
            <p:ph type="title"/>
          </p:nvPr>
        </p:nvSpPr>
        <p:spPr/>
        <p:txBody>
          <a:bodyPr>
            <a:normAutofit/>
          </a:bodyPr>
          <a:lstStyle/>
          <a:p>
            <a:r>
              <a:rPr lang="pl-PL" sz="3200" dirty="0"/>
              <a:t>Rozwiązanie stosunku pracy bez wypowiedzenia przez pracodawcę z przyczyn niezawinionych przez pracownika</a:t>
            </a:r>
          </a:p>
        </p:txBody>
      </p:sp>
      <p:sp>
        <p:nvSpPr>
          <p:cNvPr id="3" name="Symbol zastępczy zawartości 2">
            <a:extLst>
              <a:ext uri="{FF2B5EF4-FFF2-40B4-BE49-F238E27FC236}">
                <a16:creationId xmlns:a16="http://schemas.microsoft.com/office/drawing/2014/main" id="{55B41868-F61C-4460-A5EE-5B8C7AB51559}"/>
              </a:ext>
            </a:extLst>
          </p:cNvPr>
          <p:cNvSpPr>
            <a:spLocks noGrp="1"/>
          </p:cNvSpPr>
          <p:nvPr>
            <p:ph idx="1"/>
          </p:nvPr>
        </p:nvSpPr>
        <p:spPr/>
        <p:txBody>
          <a:bodyPr>
            <a:normAutofit fontScale="77500" lnSpcReduction="20000"/>
          </a:bodyPr>
          <a:lstStyle/>
          <a:p>
            <a:pPr algn="just"/>
            <a:r>
              <a:rPr lang="pl-PL" dirty="0"/>
              <a:t>Pracodawca może rozwiązać umowę o pracę bez wypowiedzenia:</a:t>
            </a:r>
          </a:p>
          <a:p>
            <a:pPr algn="just"/>
            <a:endParaRPr lang="pl-PL" dirty="0"/>
          </a:p>
          <a:p>
            <a:pPr algn="just"/>
            <a:r>
              <a:rPr lang="pl-PL" dirty="0"/>
              <a:t>1) jeżeli niezdolność pracownika do pracy wskutek choroby trwa:</a:t>
            </a:r>
          </a:p>
          <a:p>
            <a:pPr algn="just"/>
            <a:endParaRPr lang="pl-PL" dirty="0"/>
          </a:p>
          <a:p>
            <a:pPr algn="just"/>
            <a:r>
              <a:rPr lang="pl-PL" dirty="0"/>
              <a:t>a) dłużej niż 3 miesiące- gdy pracownik był zatrudniony u danego pracodawcy krócej niż 6 miesięcy,</a:t>
            </a:r>
          </a:p>
          <a:p>
            <a:pPr algn="just"/>
            <a:endParaRPr lang="pl-PL" dirty="0"/>
          </a:p>
          <a:p>
            <a:pPr algn="just"/>
            <a:r>
              <a:rPr lang="pl-PL" dirty="0"/>
              <a:t>b) dłużej niż łączny okres pobierania z tego tytułu wynagrodzenia i zasiłku oraz pobierania świadczenia rehabilitacyjnego przez pierwsze 3 miesiące- gdy pracownik był zatrudniony u danego pracodawcy co najmniej 6 miesięcy lub jeżeli niezdolność do pracy została spowodowana wypadkiem przy pracy albo chorobą zawodową,</a:t>
            </a:r>
          </a:p>
          <a:p>
            <a:pPr algn="just"/>
            <a:endParaRPr lang="pl-PL" dirty="0"/>
          </a:p>
          <a:p>
            <a:pPr algn="just"/>
            <a:r>
              <a:rPr lang="pl-PL" dirty="0"/>
              <a:t>2) w razie usprawiedliwionej nieobecności pracownika w pracy z innych przyczyn, trwającej dłużej niż miesiąc (art. 53 § 1 </a:t>
            </a:r>
            <a:r>
              <a:rPr lang="pl-PL" dirty="0" err="1"/>
              <a:t>k.p</a:t>
            </a:r>
            <a:r>
              <a:rPr lang="pl-PL" dirty="0"/>
              <a:t>.)</a:t>
            </a:r>
          </a:p>
          <a:p>
            <a:endParaRPr lang="pl-PL" dirty="0"/>
          </a:p>
        </p:txBody>
      </p:sp>
    </p:spTree>
    <p:extLst>
      <p:ext uri="{BB962C8B-B14F-4D97-AF65-F5344CB8AC3E}">
        <p14:creationId xmlns:p14="http://schemas.microsoft.com/office/powerpoint/2010/main" val="355697341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63DA514-6479-4E8E-9BDC-2F4C64DFA0BF}"/>
              </a:ext>
            </a:extLst>
          </p:cNvPr>
          <p:cNvSpPr>
            <a:spLocks noGrp="1"/>
          </p:cNvSpPr>
          <p:nvPr>
            <p:ph type="title"/>
          </p:nvPr>
        </p:nvSpPr>
        <p:spPr/>
        <p:txBody>
          <a:bodyPr/>
          <a:lstStyle/>
          <a:p>
            <a:r>
              <a:rPr lang="pl-PL" dirty="0"/>
              <a:t>Rozwiązanie stosunku pracy bez wypowiedzenia z przyczyn niezawinionych</a:t>
            </a:r>
          </a:p>
        </p:txBody>
      </p:sp>
      <p:sp>
        <p:nvSpPr>
          <p:cNvPr id="3" name="Symbol zastępczy zawartości 2">
            <a:extLst>
              <a:ext uri="{FF2B5EF4-FFF2-40B4-BE49-F238E27FC236}">
                <a16:creationId xmlns:a16="http://schemas.microsoft.com/office/drawing/2014/main" id="{E6C54E34-3296-4577-A1BA-F6883EC568FE}"/>
              </a:ext>
            </a:extLst>
          </p:cNvPr>
          <p:cNvSpPr>
            <a:spLocks noGrp="1"/>
          </p:cNvSpPr>
          <p:nvPr>
            <p:ph idx="1"/>
          </p:nvPr>
        </p:nvSpPr>
        <p:spPr/>
        <p:txBody>
          <a:bodyPr/>
          <a:lstStyle/>
          <a:p>
            <a:pPr algn="just"/>
            <a:r>
              <a:rPr lang="pl-PL" sz="2000" dirty="0"/>
              <a:t>Rozwiązanie umowy o pracę bez wypowiedzenia nie może  nastąpić:</a:t>
            </a:r>
          </a:p>
          <a:p>
            <a:pPr lvl="1" algn="just"/>
            <a:endParaRPr lang="pl-PL" dirty="0"/>
          </a:p>
          <a:p>
            <a:pPr marL="128016" lvl="1" indent="0" algn="just">
              <a:buNone/>
            </a:pPr>
            <a:r>
              <a:rPr lang="pl-PL" dirty="0"/>
              <a:t>- w razie nieobecności pracownika w pracy spowodowanej  sprawowaniem opieki nad dzieckiem - w okresie pobierania  z tego tytułu zasiłku,</a:t>
            </a:r>
          </a:p>
          <a:p>
            <a:pPr lvl="1" algn="just"/>
            <a:endParaRPr lang="pl-PL" dirty="0"/>
          </a:p>
          <a:p>
            <a:pPr marL="128016" lvl="1" indent="0" algn="just">
              <a:buNone/>
            </a:pPr>
            <a:r>
              <a:rPr lang="pl-PL" dirty="0"/>
              <a:t>- w przypadku odosobnienia pracownika ze względu na  chorobę zakaźną - w okresie pobierania z tego tytułu  wynagrodzenia i zasiłku.</a:t>
            </a:r>
          </a:p>
          <a:p>
            <a:pPr lvl="1" algn="just"/>
            <a:endParaRPr lang="pl-PL" dirty="0"/>
          </a:p>
          <a:p>
            <a:pPr algn="just"/>
            <a:r>
              <a:rPr lang="pl-PL" sz="2000" dirty="0"/>
              <a:t>Rozwiązanie umowy o pracę bez wypowiedzenia nie może  nastąpić</a:t>
            </a:r>
            <a:r>
              <a:rPr lang="pl-PL" sz="2000" b="1" dirty="0"/>
              <a:t> po stawieniu się pracownika do pracy </a:t>
            </a:r>
            <a:r>
              <a:rPr lang="pl-PL" sz="2000" dirty="0"/>
              <a:t> w  związku z ustaniem przyczyn nieobecności.</a:t>
            </a:r>
          </a:p>
          <a:p>
            <a:endParaRPr lang="pl-PL" dirty="0"/>
          </a:p>
        </p:txBody>
      </p:sp>
    </p:spTree>
    <p:extLst>
      <p:ext uri="{BB962C8B-B14F-4D97-AF65-F5344CB8AC3E}">
        <p14:creationId xmlns:p14="http://schemas.microsoft.com/office/powerpoint/2010/main" val="333643773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33E69823-598C-4A07-A1A8-09FEEBFDEFF5}"/>
              </a:ext>
            </a:extLst>
          </p:cNvPr>
          <p:cNvSpPr>
            <a:spLocks noGrp="1"/>
          </p:cNvSpPr>
          <p:nvPr>
            <p:ph type="title"/>
          </p:nvPr>
        </p:nvSpPr>
        <p:spPr/>
        <p:txBody>
          <a:bodyPr/>
          <a:lstStyle/>
          <a:p>
            <a:r>
              <a:rPr lang="pl-PL" dirty="0"/>
              <a:t>Obowiązek ponownego zatrudnienia</a:t>
            </a:r>
          </a:p>
        </p:txBody>
      </p:sp>
      <p:sp>
        <p:nvSpPr>
          <p:cNvPr id="3" name="Symbol zastępczy zawartości 2">
            <a:extLst>
              <a:ext uri="{FF2B5EF4-FFF2-40B4-BE49-F238E27FC236}">
                <a16:creationId xmlns:a16="http://schemas.microsoft.com/office/drawing/2014/main" id="{6DDEF82F-0594-412E-BC87-2AF8CDD5F12A}"/>
              </a:ext>
            </a:extLst>
          </p:cNvPr>
          <p:cNvSpPr>
            <a:spLocks noGrp="1"/>
          </p:cNvSpPr>
          <p:nvPr>
            <p:ph idx="1"/>
          </p:nvPr>
        </p:nvSpPr>
        <p:spPr/>
        <p:txBody>
          <a:bodyPr/>
          <a:lstStyle/>
          <a:p>
            <a:pPr algn="just"/>
            <a:r>
              <a:rPr lang="pl-PL" dirty="0"/>
              <a:t>Pracodawca powinien </a:t>
            </a:r>
            <a:r>
              <a:rPr lang="pl-PL" b="1" dirty="0"/>
              <a:t>w miarę możliwości</a:t>
            </a:r>
            <a:r>
              <a:rPr lang="pl-PL" dirty="0"/>
              <a:t>  ponownie  zatrudnić pracownika, który w okresie </a:t>
            </a:r>
            <a:r>
              <a:rPr lang="pl-PL" b="1" dirty="0"/>
              <a:t>6 miesięcy</a:t>
            </a:r>
            <a:r>
              <a:rPr lang="pl-PL" dirty="0"/>
              <a:t>  od  rozwiązania umowy o pracę bez wypowiedzenia , z przyczyn  niezawinionych, zgłosi swój powrót do pracy niezwłocznie po  ustaniu tych przyczyn (art. 53 § 5 </a:t>
            </a:r>
            <a:r>
              <a:rPr lang="pl-PL" dirty="0" err="1"/>
              <a:t>k.p</a:t>
            </a:r>
            <a:r>
              <a:rPr lang="pl-PL" dirty="0"/>
              <a:t>.)</a:t>
            </a:r>
          </a:p>
          <a:p>
            <a:endParaRPr lang="pl-PL" dirty="0"/>
          </a:p>
        </p:txBody>
      </p:sp>
    </p:spTree>
    <p:extLst>
      <p:ext uri="{BB962C8B-B14F-4D97-AF65-F5344CB8AC3E}">
        <p14:creationId xmlns:p14="http://schemas.microsoft.com/office/powerpoint/2010/main" val="42469900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8A2C52E-D450-4B54-B992-2FA2D6F96DBE}"/>
              </a:ext>
            </a:extLst>
          </p:cNvPr>
          <p:cNvSpPr>
            <a:spLocks noGrp="1"/>
          </p:cNvSpPr>
          <p:nvPr>
            <p:ph type="title"/>
          </p:nvPr>
        </p:nvSpPr>
        <p:spPr/>
        <p:txBody>
          <a:bodyPr/>
          <a:lstStyle/>
          <a:p>
            <a:r>
              <a:rPr lang="pl-PL" dirty="0"/>
              <a:t>Kazus nr 2 </a:t>
            </a:r>
          </a:p>
        </p:txBody>
      </p:sp>
      <p:sp>
        <p:nvSpPr>
          <p:cNvPr id="3" name="Symbol zastępczy zawartości 2">
            <a:extLst>
              <a:ext uri="{FF2B5EF4-FFF2-40B4-BE49-F238E27FC236}">
                <a16:creationId xmlns:a16="http://schemas.microsoft.com/office/drawing/2014/main" id="{422310FC-F969-4781-9D92-290063E11CCF}"/>
              </a:ext>
            </a:extLst>
          </p:cNvPr>
          <p:cNvSpPr>
            <a:spLocks noGrp="1"/>
          </p:cNvSpPr>
          <p:nvPr>
            <p:ph idx="1"/>
          </p:nvPr>
        </p:nvSpPr>
        <p:spPr/>
        <p:txBody>
          <a:bodyPr/>
          <a:lstStyle/>
          <a:p>
            <a:pPr algn="just"/>
            <a:r>
              <a:rPr lang="pl-PL" dirty="0"/>
              <a:t>Sławomir M. pracował od 1 marca  2009 roku w hucie na stanowisku mechanika.  Zatrudniony był na podstawie umowy o prace na czas nieokreślony. W dniu 4 maja 2009 roku, podczas wizyty u lekarza, okazało się, że Sławomir M. choruje na boreliozę. Z tego powodu od 5 maja 2009 roku do 31 sierpnia 2009 roku przebywał on na zwolnieniu lekarskim. W dniu 1 września 2009 r. wrócił do pracy. Tego samego dnia pracodawca rozwiązał z nim umowę o pracę bez wypowiedzenia na podstawie art. 53 </a:t>
            </a:r>
            <a:r>
              <a:rPr lang="pl-PL" dirty="0" err="1"/>
              <a:t>k.p</a:t>
            </a:r>
            <a:r>
              <a:rPr lang="pl-PL" dirty="0"/>
              <a:t>., z uwagi na niezdolność do pracy trwającą ponad trzy miesiące.</a:t>
            </a:r>
          </a:p>
          <a:p>
            <a:pPr algn="just"/>
            <a:r>
              <a:rPr lang="pl-PL" dirty="0"/>
              <a:t>Proszę ocenić prawidłowość rozwiązania stosunku pracy w przedstawionym stanie faktycznym.</a:t>
            </a:r>
          </a:p>
          <a:p>
            <a:pPr algn="just"/>
            <a:r>
              <a:rPr lang="pl-PL" dirty="0"/>
              <a:t>S. Samol (red.), </a:t>
            </a:r>
            <a:r>
              <a:rPr lang="pl-PL" i="1" dirty="0"/>
              <a:t>Prawo pracy. Kazusy</a:t>
            </a:r>
            <a:endParaRPr lang="pl-PL" dirty="0"/>
          </a:p>
        </p:txBody>
      </p:sp>
    </p:spTree>
    <p:extLst>
      <p:ext uri="{BB962C8B-B14F-4D97-AF65-F5344CB8AC3E}">
        <p14:creationId xmlns:p14="http://schemas.microsoft.com/office/powerpoint/2010/main" val="25269456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A81BCFD9-D868-4A31-BA58-B330E42D1053}"/>
              </a:ext>
            </a:extLst>
          </p:cNvPr>
          <p:cNvSpPr>
            <a:spLocks noGrp="1"/>
          </p:cNvSpPr>
          <p:nvPr>
            <p:ph type="title"/>
          </p:nvPr>
        </p:nvSpPr>
        <p:spPr/>
        <p:txBody>
          <a:bodyPr>
            <a:normAutofit fontScale="90000"/>
          </a:bodyPr>
          <a:lstStyle/>
          <a:p>
            <a:r>
              <a:rPr lang="pl-PL" dirty="0"/>
              <a:t>Roszczenia pracownika w razie niezgodnego z prawem rozwiązania stosunku pracy bez wypowiedzenia</a:t>
            </a:r>
          </a:p>
        </p:txBody>
      </p:sp>
      <p:sp>
        <p:nvSpPr>
          <p:cNvPr id="3" name="Symbol zastępczy zawartości 2">
            <a:extLst>
              <a:ext uri="{FF2B5EF4-FFF2-40B4-BE49-F238E27FC236}">
                <a16:creationId xmlns:a16="http://schemas.microsoft.com/office/drawing/2014/main" id="{2BADDA78-22D6-4EA8-AF86-51EE4B97AC14}"/>
              </a:ext>
            </a:extLst>
          </p:cNvPr>
          <p:cNvSpPr>
            <a:spLocks noGrp="1"/>
          </p:cNvSpPr>
          <p:nvPr>
            <p:ph idx="1"/>
          </p:nvPr>
        </p:nvSpPr>
        <p:spPr/>
        <p:txBody>
          <a:bodyPr/>
          <a:lstStyle/>
          <a:p>
            <a:pPr algn="just">
              <a:buFont typeface="Wingdings" panose="05000000000000000000" pitchFamily="2" charset="2"/>
              <a:buChar char="v"/>
            </a:pPr>
            <a:r>
              <a:rPr lang="pl-PL" sz="2000" dirty="0"/>
              <a:t>  Pracownikowi, z którym rozwiązano stosunek pracy bez  wypowiedzenia z naruszeniem przepisów o rozwiązywaniu  umów o pracę w tym trybie, przysługuje roszczenie o </a:t>
            </a:r>
            <a:r>
              <a:rPr lang="pl-PL" sz="2000" b="1" dirty="0"/>
              <a:t>przywrócenie do pracy na poprzednich warunkach</a:t>
            </a:r>
            <a:r>
              <a:rPr lang="pl-PL" sz="2000" dirty="0"/>
              <a:t>  albo  o </a:t>
            </a:r>
            <a:r>
              <a:rPr lang="pl-PL" sz="2000" b="1" dirty="0"/>
              <a:t>odszkodowanie</a:t>
            </a:r>
            <a:r>
              <a:rPr lang="pl-PL" sz="2000" dirty="0"/>
              <a:t>  (art. 56 § 1 </a:t>
            </a:r>
            <a:r>
              <a:rPr lang="pl-PL" sz="2000" dirty="0" err="1"/>
              <a:t>k.p</a:t>
            </a:r>
            <a:r>
              <a:rPr lang="pl-PL" sz="2000" dirty="0"/>
              <a:t>.)</a:t>
            </a:r>
          </a:p>
          <a:p>
            <a:pPr algn="just">
              <a:buFont typeface="Wingdings" panose="05000000000000000000" pitchFamily="2" charset="2"/>
              <a:buChar char="v"/>
            </a:pPr>
            <a:r>
              <a:rPr lang="pl-PL" sz="2000" dirty="0"/>
              <a:t>  Odszkodowanie, o którym mowa w art. 56, przysługuje w wysokości wynagrodzenia za okres wypowiedzenia. W przypadku rozwiązania umowy o pracę zawartej na czas określony odszkodowanie przysługuje w wysokości wynagrodzenia za czas, do którego umowa miała trwać, nie więcej jednak niż za okres wypowiedzenia (art. 58 </a:t>
            </a:r>
            <a:r>
              <a:rPr lang="pl-PL" sz="2000" dirty="0" err="1"/>
              <a:t>k.p</a:t>
            </a:r>
            <a:r>
              <a:rPr lang="pl-PL" sz="2000" dirty="0"/>
              <a:t>.)</a:t>
            </a:r>
          </a:p>
          <a:p>
            <a:pPr lvl="1" algn="just"/>
            <a:endParaRPr lang="pl-PL" dirty="0"/>
          </a:p>
          <a:p>
            <a:pPr algn="just">
              <a:buFont typeface="Wingdings" panose="05000000000000000000" pitchFamily="2" charset="2"/>
              <a:buChar char="v"/>
            </a:pPr>
            <a:r>
              <a:rPr lang="pl-PL" sz="2000" dirty="0"/>
              <a:t>  Sąd może nie uwzględnić roszczenia o przywrócenie do pracy,  jeżeli jego uwzględnienie byłoby </a:t>
            </a:r>
            <a:r>
              <a:rPr lang="pl-PL" sz="2000" b="1" dirty="0"/>
              <a:t>niemożliwe</a:t>
            </a:r>
            <a:r>
              <a:rPr lang="pl-PL" sz="2000" dirty="0"/>
              <a:t> lub </a:t>
            </a:r>
            <a:r>
              <a:rPr lang="pl-PL" sz="2000" b="1" dirty="0"/>
              <a:t>niecelowe.</a:t>
            </a:r>
            <a:endParaRPr lang="pl-PL" sz="2000" dirty="0"/>
          </a:p>
          <a:p>
            <a:endParaRPr lang="pl-PL" dirty="0"/>
          </a:p>
        </p:txBody>
      </p:sp>
    </p:spTree>
    <p:extLst>
      <p:ext uri="{BB962C8B-B14F-4D97-AF65-F5344CB8AC3E}">
        <p14:creationId xmlns:p14="http://schemas.microsoft.com/office/powerpoint/2010/main" val="372072085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48786427-3765-4010-9431-6FB70E9F5D9C}"/>
              </a:ext>
            </a:extLst>
          </p:cNvPr>
          <p:cNvSpPr>
            <a:spLocks noGrp="1"/>
          </p:cNvSpPr>
          <p:nvPr>
            <p:ph type="title"/>
          </p:nvPr>
        </p:nvSpPr>
        <p:spPr/>
        <p:txBody>
          <a:bodyPr/>
          <a:lstStyle/>
          <a:p>
            <a:r>
              <a:rPr lang="pl-PL" dirty="0"/>
              <a:t>Wynagrodzenie za czas pozostawania bez pracy</a:t>
            </a:r>
          </a:p>
        </p:txBody>
      </p:sp>
      <p:sp>
        <p:nvSpPr>
          <p:cNvPr id="3" name="Symbol zastępczy zawartości 2">
            <a:extLst>
              <a:ext uri="{FF2B5EF4-FFF2-40B4-BE49-F238E27FC236}">
                <a16:creationId xmlns:a16="http://schemas.microsoft.com/office/drawing/2014/main" id="{30BE8284-6DB5-445B-8FED-23A154C0349D}"/>
              </a:ext>
            </a:extLst>
          </p:cNvPr>
          <p:cNvSpPr>
            <a:spLocks noGrp="1"/>
          </p:cNvSpPr>
          <p:nvPr>
            <p:ph idx="1"/>
          </p:nvPr>
        </p:nvSpPr>
        <p:spPr/>
        <p:txBody>
          <a:bodyPr/>
          <a:lstStyle/>
          <a:p>
            <a:pPr algn="just">
              <a:buFont typeface="Wingdings" panose="05000000000000000000" pitchFamily="2" charset="2"/>
              <a:buChar char="v"/>
            </a:pPr>
            <a:r>
              <a:rPr lang="pl-PL" dirty="0"/>
              <a:t> Pracownikowi, który podjął pracę w wyniku przywrócenia do pracy, przysługuje wynagrodzenie za czas pozostawania bez pracy, nie więcej jednak niż za 3 miesiące i nie mniej niż za 1 miesiąc (art. 57 § 1 </a:t>
            </a:r>
            <a:r>
              <a:rPr lang="pl-PL" dirty="0" err="1"/>
              <a:t>k.p</a:t>
            </a:r>
            <a:r>
              <a:rPr lang="pl-PL" dirty="0"/>
              <a:t>.)</a:t>
            </a:r>
          </a:p>
          <a:p>
            <a:pPr algn="just">
              <a:buFont typeface="Wingdings" panose="05000000000000000000" pitchFamily="2" charset="2"/>
              <a:buChar char="v"/>
            </a:pPr>
            <a:r>
              <a:rPr lang="pl-PL" dirty="0"/>
              <a:t> Jeżeli umowę o pracę rozwiązano z pracownikiem objętym ochroną przedemerytalną albo z pracownicą w okresie ciąży lub urlopu macierzyńskiego, wynagrodzenie przysługuje za cały czas pozostawania bez pracy; dotyczy to także przypadku, gdy rozwiązano umowę o pracę z pracownikiem – ojcem wychowującym dziecko w okresie korzystania z urlopu macierzyńskiego albo gdy rozwiązanie umowy o pracę podlega ograniczeniu z mocy przepisu szczególnego (art. 57 § 1 </a:t>
            </a:r>
            <a:r>
              <a:rPr lang="pl-PL" dirty="0" err="1"/>
              <a:t>k.p</a:t>
            </a:r>
            <a:r>
              <a:rPr lang="pl-PL" dirty="0"/>
              <a:t>.)</a:t>
            </a:r>
          </a:p>
        </p:txBody>
      </p:sp>
    </p:spTree>
    <p:extLst>
      <p:ext uri="{BB962C8B-B14F-4D97-AF65-F5344CB8AC3E}">
        <p14:creationId xmlns:p14="http://schemas.microsoft.com/office/powerpoint/2010/main" val="156819585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E619E1A-DE3C-4D60-AF44-7B4F22D85514}"/>
              </a:ext>
            </a:extLst>
          </p:cNvPr>
          <p:cNvSpPr>
            <a:spLocks noGrp="1"/>
          </p:cNvSpPr>
          <p:nvPr>
            <p:ph type="title"/>
          </p:nvPr>
        </p:nvSpPr>
        <p:spPr/>
        <p:txBody>
          <a:bodyPr>
            <a:normAutofit fontScale="90000"/>
          </a:bodyPr>
          <a:lstStyle/>
          <a:p>
            <a:r>
              <a:rPr lang="pl-PL" dirty="0"/>
              <a:t>Roszczenia w razie niezgodnego z prawem rozwiązania  bez wypowiedzenia umowy na czas określony</a:t>
            </a:r>
          </a:p>
        </p:txBody>
      </p:sp>
      <p:sp>
        <p:nvSpPr>
          <p:cNvPr id="3" name="Symbol zastępczy zawartości 2">
            <a:extLst>
              <a:ext uri="{FF2B5EF4-FFF2-40B4-BE49-F238E27FC236}">
                <a16:creationId xmlns:a16="http://schemas.microsoft.com/office/drawing/2014/main" id="{EC2882FC-6AE8-4517-BB1B-F400F84F2BB7}"/>
              </a:ext>
            </a:extLst>
          </p:cNvPr>
          <p:cNvSpPr>
            <a:spLocks noGrp="1"/>
          </p:cNvSpPr>
          <p:nvPr>
            <p:ph idx="1"/>
          </p:nvPr>
        </p:nvSpPr>
        <p:spPr/>
        <p:txBody>
          <a:bodyPr/>
          <a:lstStyle/>
          <a:p>
            <a:pPr algn="just"/>
            <a:r>
              <a:rPr lang="pl-PL" dirty="0"/>
              <a:t>W razie rozwiązania przez pracodawcę umowy o pracę zawartej na czas określony z naruszeniem przepisów o rozwiązywaniu umów o pracę bez wypowiedzenia pracownikowi przysługuje wyłącznie odszkodowanie, jeżeli upłynął już termin, do którego umowa miała trwać, lub gdy przywrócenie do pracy byłoby niewskazane ze względu na krótki okres, jaki pozostał do upływu tego terminu. W tym przypadku odszkodowanie przysługuje w wysokości określonej w art. 58  (art. 59 </a:t>
            </a:r>
            <a:r>
              <a:rPr lang="pl-PL" dirty="0" err="1"/>
              <a:t>k.p</a:t>
            </a:r>
            <a:r>
              <a:rPr lang="pl-PL" dirty="0"/>
              <a:t>.)</a:t>
            </a:r>
          </a:p>
        </p:txBody>
      </p:sp>
    </p:spTree>
    <p:extLst>
      <p:ext uri="{BB962C8B-B14F-4D97-AF65-F5344CB8AC3E}">
        <p14:creationId xmlns:p14="http://schemas.microsoft.com/office/powerpoint/2010/main" val="370867647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30723DC5-ECA2-42B7-912E-0DD7640B2F16}"/>
              </a:ext>
            </a:extLst>
          </p:cNvPr>
          <p:cNvSpPr>
            <a:spLocks noGrp="1"/>
          </p:cNvSpPr>
          <p:nvPr>
            <p:ph type="title"/>
          </p:nvPr>
        </p:nvSpPr>
        <p:spPr/>
        <p:txBody>
          <a:bodyPr>
            <a:normAutofit fontScale="90000"/>
          </a:bodyPr>
          <a:lstStyle/>
          <a:p>
            <a:r>
              <a:rPr lang="pl-PL" dirty="0"/>
              <a:t>Roszczenia w razie niezgodnego z prawem rozwiązania umowy o pracę w okresie wypowiedzenia</a:t>
            </a:r>
          </a:p>
        </p:txBody>
      </p:sp>
      <p:sp>
        <p:nvSpPr>
          <p:cNvPr id="3" name="Symbol zastępczy zawartości 2">
            <a:extLst>
              <a:ext uri="{FF2B5EF4-FFF2-40B4-BE49-F238E27FC236}">
                <a16:creationId xmlns:a16="http://schemas.microsoft.com/office/drawing/2014/main" id="{F5FAF215-702C-497D-8452-4E233CABCC03}"/>
              </a:ext>
            </a:extLst>
          </p:cNvPr>
          <p:cNvSpPr>
            <a:spLocks noGrp="1"/>
          </p:cNvSpPr>
          <p:nvPr>
            <p:ph idx="1"/>
          </p:nvPr>
        </p:nvSpPr>
        <p:spPr/>
        <p:txBody>
          <a:bodyPr/>
          <a:lstStyle/>
          <a:p>
            <a:pPr algn="just"/>
            <a:r>
              <a:rPr lang="pl-PL" dirty="0"/>
              <a:t>Jeżeli pracodawca rozwiązał umowę o pracę w okresie wypowiedzenia z naruszeniem przepisów o rozwiązywaniu umów o pracę bez wypowiedzenia, pracownikowi przysługuje wyłącznie odszkodowanie. Odszkodowanie przysługuje w wysokości wynagrodzenia za czas do upływu okresu wypowiedzenia.</a:t>
            </a:r>
          </a:p>
        </p:txBody>
      </p:sp>
    </p:spTree>
    <p:extLst>
      <p:ext uri="{BB962C8B-B14F-4D97-AF65-F5344CB8AC3E}">
        <p14:creationId xmlns:p14="http://schemas.microsoft.com/office/powerpoint/2010/main" val="39220832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ED8AF4A5-D771-4447-9D39-72309D4B3854}"/>
              </a:ext>
            </a:extLst>
          </p:cNvPr>
          <p:cNvSpPr>
            <a:spLocks noGrp="1"/>
          </p:cNvSpPr>
          <p:nvPr>
            <p:ph type="title"/>
          </p:nvPr>
        </p:nvSpPr>
        <p:spPr/>
        <p:txBody>
          <a:bodyPr/>
          <a:lstStyle/>
          <a:p>
            <a:r>
              <a:rPr lang="pl-PL" dirty="0"/>
              <a:t>Rozwiązanie stosunku pracy bez wypowiedzenia</a:t>
            </a:r>
          </a:p>
        </p:txBody>
      </p:sp>
      <p:sp>
        <p:nvSpPr>
          <p:cNvPr id="3" name="Symbol zastępczy zawartości 2">
            <a:extLst>
              <a:ext uri="{FF2B5EF4-FFF2-40B4-BE49-F238E27FC236}">
                <a16:creationId xmlns:a16="http://schemas.microsoft.com/office/drawing/2014/main" id="{8AA365D2-6848-485C-8EC7-858ECBF3DA84}"/>
              </a:ext>
            </a:extLst>
          </p:cNvPr>
          <p:cNvSpPr>
            <a:spLocks noGrp="1"/>
          </p:cNvSpPr>
          <p:nvPr>
            <p:ph idx="1"/>
          </p:nvPr>
        </p:nvSpPr>
        <p:spPr/>
        <p:txBody>
          <a:bodyPr/>
          <a:lstStyle/>
          <a:p>
            <a:pPr algn="just">
              <a:buFont typeface="Wingdings" panose="05000000000000000000" pitchFamily="2" charset="2"/>
              <a:buChar char="v"/>
            </a:pPr>
            <a:r>
              <a:rPr lang="pl-PL" sz="2000" dirty="0"/>
              <a:t> Rozwiązanie stosunku pracy bez wypowiedzenia jest to </a:t>
            </a:r>
            <a:r>
              <a:rPr lang="pl-PL" sz="2000" b="1" dirty="0"/>
              <a:t>jednostronne oświadczenie woli </a:t>
            </a:r>
            <a:r>
              <a:rPr lang="pl-PL" sz="2000" dirty="0"/>
              <a:t> złożone przez jedną  stronę stosunku pracy drugiej, powodujące </a:t>
            </a:r>
            <a:r>
              <a:rPr lang="pl-PL" sz="2000" b="1" dirty="0"/>
              <a:t>natychmiastowe ustanie tego stosunku prawnego.</a:t>
            </a:r>
            <a:endParaRPr lang="pl-PL" sz="2000" dirty="0"/>
          </a:p>
          <a:p>
            <a:pPr lvl="1" algn="just"/>
            <a:endParaRPr lang="pl-PL" dirty="0"/>
          </a:p>
          <a:p>
            <a:pPr algn="just">
              <a:buFont typeface="Wingdings" panose="05000000000000000000" pitchFamily="2" charset="2"/>
              <a:buChar char="v"/>
            </a:pPr>
            <a:r>
              <a:rPr lang="pl-PL" sz="2000" dirty="0"/>
              <a:t> Oświadczenie o rozwiązaniu stosunku pracy bez  wypowiedzenia powinno być złożone </a:t>
            </a:r>
            <a:r>
              <a:rPr lang="pl-PL" sz="2000" b="1" dirty="0"/>
              <a:t>w formie pisemnej.</a:t>
            </a:r>
            <a:r>
              <a:rPr lang="pl-PL" sz="2000" dirty="0"/>
              <a:t> Powinno ponadto zawierać wskazanie </a:t>
            </a:r>
            <a:r>
              <a:rPr lang="pl-PL" sz="2000" b="1" dirty="0"/>
              <a:t>przyczyny</a:t>
            </a:r>
            <a:r>
              <a:rPr lang="pl-PL" sz="2000" dirty="0"/>
              <a:t> uzasadniającej rozwiązanie stosunku pracy.</a:t>
            </a:r>
          </a:p>
          <a:p>
            <a:pPr lvl="1" algn="just"/>
            <a:endParaRPr lang="pl-PL" dirty="0"/>
          </a:p>
          <a:p>
            <a:pPr algn="just">
              <a:buFont typeface="Wingdings" panose="05000000000000000000" pitchFamily="2" charset="2"/>
              <a:buChar char="v"/>
            </a:pPr>
            <a:r>
              <a:rPr lang="pl-PL" sz="2000" dirty="0"/>
              <a:t> Oświadczenie pracodawcy o rozwiązaniu stosunku pracy  bez wypowiedzenia powinno zawierać </a:t>
            </a:r>
            <a:r>
              <a:rPr lang="pl-PL" sz="2000" b="1" dirty="0"/>
              <a:t>pouczenie o przysługującym pracownikowi prawie odwołania do sądu.</a:t>
            </a:r>
            <a:endParaRPr lang="pl-PL" sz="2000" dirty="0"/>
          </a:p>
          <a:p>
            <a:endParaRPr lang="pl-PL" dirty="0"/>
          </a:p>
        </p:txBody>
      </p:sp>
    </p:spTree>
    <p:extLst>
      <p:ext uri="{BB962C8B-B14F-4D97-AF65-F5344CB8AC3E}">
        <p14:creationId xmlns:p14="http://schemas.microsoft.com/office/powerpoint/2010/main" val="215508522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6DE3840D-E87B-4C2C-AA8C-2F2A3268A24C}"/>
              </a:ext>
            </a:extLst>
          </p:cNvPr>
          <p:cNvSpPr>
            <a:spLocks noGrp="1"/>
          </p:cNvSpPr>
          <p:nvPr>
            <p:ph type="title"/>
          </p:nvPr>
        </p:nvSpPr>
        <p:spPr/>
        <p:txBody>
          <a:bodyPr/>
          <a:lstStyle/>
          <a:p>
            <a:r>
              <a:rPr lang="pl-PL" dirty="0"/>
              <a:t>Rozwiązanie stosunku pracy bez wypowiedzenia przez pracownika</a:t>
            </a:r>
          </a:p>
        </p:txBody>
      </p:sp>
      <p:sp>
        <p:nvSpPr>
          <p:cNvPr id="3" name="Symbol zastępczy zawartości 2">
            <a:extLst>
              <a:ext uri="{FF2B5EF4-FFF2-40B4-BE49-F238E27FC236}">
                <a16:creationId xmlns:a16="http://schemas.microsoft.com/office/drawing/2014/main" id="{DA58636E-C175-4A77-BA63-62CA38A12177}"/>
              </a:ext>
            </a:extLst>
          </p:cNvPr>
          <p:cNvSpPr>
            <a:spLocks noGrp="1"/>
          </p:cNvSpPr>
          <p:nvPr>
            <p:ph idx="1"/>
          </p:nvPr>
        </p:nvSpPr>
        <p:spPr/>
        <p:txBody>
          <a:bodyPr>
            <a:normAutofit fontScale="85000" lnSpcReduction="20000"/>
          </a:bodyPr>
          <a:lstStyle/>
          <a:p>
            <a:pPr algn="just"/>
            <a:r>
              <a:rPr lang="pl-PL" dirty="0"/>
              <a:t>Pracownik może rozwiązać umowę o pracę bez wypowiedzenia, jeżeli:</a:t>
            </a:r>
          </a:p>
          <a:p>
            <a:pPr algn="just"/>
            <a:endParaRPr lang="pl-PL" dirty="0"/>
          </a:p>
          <a:p>
            <a:pPr algn="just"/>
            <a:r>
              <a:rPr lang="pl-PL" dirty="0"/>
              <a:t>- wydane zostanie orzeczenie lekarskie stwierdzające szkodliwy wpływ wykonywanej pracy na zdrowie pracownika, a pracodawca nie przeniesie go w terminie wskazanym w orzeczeniu lekarskim do innej pracy, odpowiedniej ze względu na stan jego zdrowia i kwalifikacje zawodowe.</a:t>
            </a:r>
          </a:p>
          <a:p>
            <a:pPr algn="just"/>
            <a:endParaRPr lang="pl-PL" dirty="0"/>
          </a:p>
          <a:p>
            <a:pPr algn="just"/>
            <a:r>
              <a:rPr lang="pl-PL" dirty="0"/>
              <a:t>- pracodawca dopuścił się ciężkiego naruszenia podstawowych obowiązków wobec pracownika. Do podstawowych obowiązków wobec pracowników należą  m.in. obowiązek wypłaty wynagrodzenia za pracę, udzielenia urlopu wypoczynkowego, zapewnienie bezpiecznych i higienicznych warunków pracy. Koniecznym jest by zachowanie pracodawcy cechowała wina umyślna lub rażące niedbalstwo.</a:t>
            </a:r>
          </a:p>
          <a:p>
            <a:pPr algn="just"/>
            <a:endParaRPr lang="pl-PL" dirty="0"/>
          </a:p>
          <a:p>
            <a:pPr algn="just"/>
            <a:r>
              <a:rPr lang="pl-PL" dirty="0"/>
              <a:t>Oświadczenie pracownika o rozwiązaniu umowy o pracę bez wypowiedzenia powinno nastąpić na piśmie, z podaniem przyczyny uzasadniającej rozwiązanie umowy.</a:t>
            </a:r>
          </a:p>
          <a:p>
            <a:endParaRPr lang="pl-PL" dirty="0"/>
          </a:p>
        </p:txBody>
      </p:sp>
    </p:spTree>
    <p:extLst>
      <p:ext uri="{BB962C8B-B14F-4D97-AF65-F5344CB8AC3E}">
        <p14:creationId xmlns:p14="http://schemas.microsoft.com/office/powerpoint/2010/main" val="410899765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EED6AB0F-25C9-44E4-A540-01A57CF31BC3}"/>
              </a:ext>
            </a:extLst>
          </p:cNvPr>
          <p:cNvSpPr>
            <a:spLocks noGrp="1"/>
          </p:cNvSpPr>
          <p:nvPr>
            <p:ph type="title"/>
          </p:nvPr>
        </p:nvSpPr>
        <p:spPr/>
        <p:txBody>
          <a:bodyPr/>
          <a:lstStyle/>
          <a:p>
            <a:r>
              <a:rPr lang="pl-PL" dirty="0"/>
              <a:t>Rozwiązanie stosunku pracy bez wypowiedzenia przez pracownika</a:t>
            </a:r>
          </a:p>
        </p:txBody>
      </p:sp>
      <p:sp>
        <p:nvSpPr>
          <p:cNvPr id="3" name="Symbol zastępczy zawartości 2">
            <a:extLst>
              <a:ext uri="{FF2B5EF4-FFF2-40B4-BE49-F238E27FC236}">
                <a16:creationId xmlns:a16="http://schemas.microsoft.com/office/drawing/2014/main" id="{D3DC5538-B260-41DA-910F-69BD736D1A2E}"/>
              </a:ext>
            </a:extLst>
          </p:cNvPr>
          <p:cNvSpPr>
            <a:spLocks noGrp="1"/>
          </p:cNvSpPr>
          <p:nvPr>
            <p:ph idx="1"/>
          </p:nvPr>
        </p:nvSpPr>
        <p:spPr/>
        <p:txBody>
          <a:bodyPr/>
          <a:lstStyle/>
          <a:p>
            <a:pPr algn="just">
              <a:buFont typeface="Wingdings" panose="05000000000000000000" pitchFamily="2" charset="2"/>
              <a:buChar char="v"/>
            </a:pPr>
            <a:r>
              <a:rPr lang="pl-PL" sz="2000" dirty="0"/>
              <a:t> W przypadku rozwiązania umowy o pracę z powodu  ciężkiego naruszenia podstawowych obowiązków wobec  pracownika, przysługuje mu </a:t>
            </a:r>
            <a:r>
              <a:rPr lang="pl-PL" sz="2000" b="1" dirty="0"/>
              <a:t>odszkodowanie w wysokości wynagrodzenia za okres wypowiedzenia</a:t>
            </a:r>
            <a:r>
              <a:rPr lang="pl-PL" sz="2000" dirty="0"/>
              <a:t> . W  przypadku rozwiązania umowy zawartej na czas określony  odszkodowanie przysługuje w wysokości wynagrodzenia za </a:t>
            </a:r>
            <a:r>
              <a:rPr lang="pl-PL" sz="2000" b="1" dirty="0"/>
              <a:t>czas, do którego umowa miała trwać, nie więcej jednak niż za okres wypowiedzenia. </a:t>
            </a:r>
            <a:endParaRPr lang="pl-PL" sz="2000" dirty="0"/>
          </a:p>
          <a:p>
            <a:pPr lvl="1" algn="just"/>
            <a:endParaRPr lang="pl-PL" dirty="0"/>
          </a:p>
          <a:p>
            <a:pPr algn="just">
              <a:buFont typeface="Wingdings" panose="05000000000000000000" pitchFamily="2" charset="2"/>
              <a:buChar char="v"/>
            </a:pPr>
            <a:r>
              <a:rPr lang="pl-PL" sz="2000" dirty="0"/>
              <a:t> Rozwiązanie umowy o pracę przez pracownika bez  wypowiedzenia pociąga za sobą skutki, jakie przepisy  prawa wiążą z rozwiązaniem umowy o pracę </a:t>
            </a:r>
            <a:r>
              <a:rPr lang="pl-PL" sz="2000" b="1" dirty="0"/>
              <a:t>przez pracodawcę za wypowiedzeniem.</a:t>
            </a:r>
            <a:endParaRPr lang="pl-PL" sz="2000" dirty="0"/>
          </a:p>
          <a:p>
            <a:endParaRPr lang="pl-PL" dirty="0"/>
          </a:p>
        </p:txBody>
      </p:sp>
    </p:spTree>
    <p:extLst>
      <p:ext uri="{BB962C8B-B14F-4D97-AF65-F5344CB8AC3E}">
        <p14:creationId xmlns:p14="http://schemas.microsoft.com/office/powerpoint/2010/main" val="206824852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AE056E73-48A7-4170-A464-AFFC5E476757}"/>
              </a:ext>
            </a:extLst>
          </p:cNvPr>
          <p:cNvSpPr>
            <a:spLocks noGrp="1"/>
          </p:cNvSpPr>
          <p:nvPr>
            <p:ph type="title"/>
          </p:nvPr>
        </p:nvSpPr>
        <p:spPr/>
        <p:txBody>
          <a:bodyPr>
            <a:normAutofit fontScale="90000"/>
          </a:bodyPr>
          <a:lstStyle/>
          <a:p>
            <a:r>
              <a:rPr lang="pl-PL" dirty="0"/>
              <a:t>Uprawnienia pracodawcy w razie nieuzasadnionego rozwiązania stosunku pracy bez wypowiedzenia przez pracownika</a:t>
            </a:r>
          </a:p>
        </p:txBody>
      </p:sp>
      <p:sp>
        <p:nvSpPr>
          <p:cNvPr id="3" name="Symbol zastępczy zawartości 2">
            <a:extLst>
              <a:ext uri="{FF2B5EF4-FFF2-40B4-BE49-F238E27FC236}">
                <a16:creationId xmlns:a16="http://schemas.microsoft.com/office/drawing/2014/main" id="{3B64F502-DD15-4D25-B692-180F301B3828}"/>
              </a:ext>
            </a:extLst>
          </p:cNvPr>
          <p:cNvSpPr>
            <a:spLocks noGrp="1"/>
          </p:cNvSpPr>
          <p:nvPr>
            <p:ph idx="1"/>
          </p:nvPr>
        </p:nvSpPr>
        <p:spPr/>
        <p:txBody>
          <a:bodyPr/>
          <a:lstStyle/>
          <a:p>
            <a:pPr algn="just">
              <a:buFont typeface="Wingdings" panose="05000000000000000000" pitchFamily="2" charset="2"/>
              <a:buChar char="v"/>
            </a:pPr>
            <a:r>
              <a:rPr lang="pl-PL" sz="2000" dirty="0">
                <a:latin typeface="Arial" panose="020B0604020202020204" pitchFamily="34" charset="0"/>
              </a:rPr>
              <a:t> </a:t>
            </a:r>
            <a:r>
              <a:rPr lang="pl-PL" sz="2000" dirty="0"/>
              <a:t>W przypadku nieuzasadnionego rozwiązania przez  pracownika umowy o pracę bez wypowiedzenia na  podstawie art. 55 § 1 (1) </a:t>
            </a:r>
            <a:r>
              <a:rPr lang="pl-PL" sz="2000" dirty="0" err="1"/>
              <a:t>k.p</a:t>
            </a:r>
            <a:r>
              <a:rPr lang="pl-PL" sz="2000" dirty="0"/>
              <a:t>. (ciężkie naruszenie podstawowych obowiązków wobec pracowników) pracodawcy przysługuje roszczenie o </a:t>
            </a:r>
            <a:r>
              <a:rPr lang="pl-PL" sz="2000" b="1" dirty="0"/>
              <a:t>odszkodowanie.</a:t>
            </a:r>
            <a:endParaRPr lang="pl-PL" sz="2000" dirty="0"/>
          </a:p>
          <a:p>
            <a:pPr lvl="1" algn="just"/>
            <a:endParaRPr lang="pl-PL" dirty="0"/>
          </a:p>
          <a:p>
            <a:pPr algn="just">
              <a:buFont typeface="Wingdings" panose="05000000000000000000" pitchFamily="2" charset="2"/>
              <a:buChar char="v"/>
            </a:pPr>
            <a:r>
              <a:rPr lang="pl-PL" sz="2000" dirty="0"/>
              <a:t> Pracodawca nie może żądać od pracownika kontynuowania zatrudnienia, gdyż pozostawałoby  to w sprzeczności z zasadą wolności pracy.</a:t>
            </a:r>
          </a:p>
          <a:p>
            <a:pPr lvl="1" algn="just"/>
            <a:endParaRPr lang="pl-PL" dirty="0"/>
          </a:p>
          <a:p>
            <a:pPr algn="just">
              <a:buFont typeface="Wingdings" panose="05000000000000000000" pitchFamily="2" charset="2"/>
              <a:buChar char="v"/>
            </a:pPr>
            <a:r>
              <a:rPr lang="pl-PL" sz="2000" dirty="0"/>
              <a:t> Kodeks pracy nie przewiduje ujemnych skutków w razie niezachowania przez pracownika formy pisemnej takiego oświadczenia, braku podania przyczyny rozwiązania stosunku pracy oraz przekroczenia terminu, w którym pracownik może rozwiązać stosunek pracy bez wypowiedzenia.</a:t>
            </a:r>
          </a:p>
          <a:p>
            <a:endParaRPr lang="pl-PL" dirty="0"/>
          </a:p>
        </p:txBody>
      </p:sp>
    </p:spTree>
    <p:extLst>
      <p:ext uri="{BB962C8B-B14F-4D97-AF65-F5344CB8AC3E}">
        <p14:creationId xmlns:p14="http://schemas.microsoft.com/office/powerpoint/2010/main" val="37094452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0F7C288-D407-440B-A8C6-CCD396DE2662}"/>
              </a:ext>
            </a:extLst>
          </p:cNvPr>
          <p:cNvSpPr>
            <a:spLocks noGrp="1"/>
          </p:cNvSpPr>
          <p:nvPr>
            <p:ph type="title"/>
          </p:nvPr>
        </p:nvSpPr>
        <p:spPr/>
        <p:txBody>
          <a:bodyPr/>
          <a:lstStyle/>
          <a:p>
            <a:r>
              <a:rPr lang="pl-PL" dirty="0"/>
              <a:t>Kazus nr 3 </a:t>
            </a:r>
          </a:p>
        </p:txBody>
      </p:sp>
      <p:sp>
        <p:nvSpPr>
          <p:cNvPr id="3" name="Symbol zastępczy zawartości 2">
            <a:extLst>
              <a:ext uri="{FF2B5EF4-FFF2-40B4-BE49-F238E27FC236}">
                <a16:creationId xmlns:a16="http://schemas.microsoft.com/office/drawing/2014/main" id="{EE9233D0-1574-43EA-9ACB-F9F49D2ED13F}"/>
              </a:ext>
            </a:extLst>
          </p:cNvPr>
          <p:cNvSpPr>
            <a:spLocks noGrp="1"/>
          </p:cNvSpPr>
          <p:nvPr>
            <p:ph idx="1"/>
          </p:nvPr>
        </p:nvSpPr>
        <p:spPr>
          <a:xfrm>
            <a:off x="1024128" y="1731146"/>
            <a:ext cx="9720073" cy="4980372"/>
          </a:xfrm>
        </p:spPr>
        <p:txBody>
          <a:bodyPr>
            <a:normAutofit/>
          </a:bodyPr>
          <a:lstStyle/>
          <a:p>
            <a:pPr algn="just"/>
            <a:r>
              <a:rPr lang="pl-PL" dirty="0"/>
              <a:t>Daria G. zatrudniona na stanowisku kierownika apteki w L.A. Sp. z o.o. 12 stycznia 2011 roku wystąpiła do pracodawcy z wnioskiem o rozwiązanie z nią stosunku pracy za porozumieniem stron. Pracodawca nie wyraził na to zgody, uzasadniając swoją decyzję potrzebą znalezienia zastępstwa na stanowisku zajmowanym przez pracownicę. W związku z tym Daria G. wystosowała do pracodawcy pismo,  w którym poinformowała go o rozwiązaniu umowy o prace bez wypowiedzenia z powodu ciężkiego naruszenia przez pracodawcę podstawowych obowiązków i zaprzestała świadczenia pracy. Zachowanie pracownicy zmusiło pracodawcę do zamknięcia prowadzonej apteki aż do czasu znalezienia zastępcy Darii G., co spowodowało po stronie pracodawcy znaczne straty finansowe.</a:t>
            </a:r>
          </a:p>
          <a:p>
            <a:pPr lvl="0" algn="just"/>
            <a:r>
              <a:rPr lang="pl-PL" dirty="0"/>
              <a:t>Czy zachowanie pracownicy jest zgodne z prawem?</a:t>
            </a:r>
          </a:p>
          <a:p>
            <a:pPr algn="just"/>
            <a:r>
              <a:rPr lang="pl-PL" dirty="0"/>
              <a:t>Jakie roszczenia przysługują pracodawcy w razie rozwiązania umowy o pracę bez wypowiedzenia przez pracownika?</a:t>
            </a:r>
          </a:p>
          <a:p>
            <a:pPr algn="just"/>
            <a:r>
              <a:rPr lang="pl-PL" dirty="0"/>
              <a:t>M. </a:t>
            </a:r>
            <a:r>
              <a:rPr lang="pl-PL" dirty="0" err="1"/>
              <a:t>Wujczyk</a:t>
            </a:r>
            <a:r>
              <a:rPr lang="pl-PL" dirty="0"/>
              <a:t>, J. Czerniak-</a:t>
            </a:r>
            <a:r>
              <a:rPr lang="pl-PL" dirty="0" err="1"/>
              <a:t>Swędzioł</a:t>
            </a:r>
            <a:r>
              <a:rPr lang="pl-PL" dirty="0"/>
              <a:t> (red.), </a:t>
            </a:r>
            <a:r>
              <a:rPr lang="pl-PL" i="1" dirty="0"/>
              <a:t>Polskie prawo pracy. Kazusy.</a:t>
            </a:r>
            <a:endParaRPr lang="pl-PL" dirty="0"/>
          </a:p>
          <a:p>
            <a:pPr algn="just"/>
            <a:endParaRPr lang="pl-PL" dirty="0"/>
          </a:p>
          <a:p>
            <a:pPr algn="just"/>
            <a:endParaRPr lang="pl-PL" dirty="0"/>
          </a:p>
        </p:txBody>
      </p:sp>
    </p:spTree>
    <p:extLst>
      <p:ext uri="{BB962C8B-B14F-4D97-AF65-F5344CB8AC3E}">
        <p14:creationId xmlns:p14="http://schemas.microsoft.com/office/powerpoint/2010/main" val="19523416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D0FDCD97-3079-43A8-88F1-4A46DE3C2261}"/>
              </a:ext>
            </a:extLst>
          </p:cNvPr>
          <p:cNvSpPr>
            <a:spLocks noGrp="1"/>
          </p:cNvSpPr>
          <p:nvPr>
            <p:ph type="title"/>
          </p:nvPr>
        </p:nvSpPr>
        <p:spPr/>
        <p:txBody>
          <a:bodyPr/>
          <a:lstStyle/>
          <a:p>
            <a:r>
              <a:rPr lang="pl-PL" dirty="0"/>
              <a:t>Wygaśnięcie stosunku pracy</a:t>
            </a:r>
          </a:p>
        </p:txBody>
      </p:sp>
      <p:sp>
        <p:nvSpPr>
          <p:cNvPr id="3" name="Symbol zastępczy zawartości 2">
            <a:extLst>
              <a:ext uri="{FF2B5EF4-FFF2-40B4-BE49-F238E27FC236}">
                <a16:creationId xmlns:a16="http://schemas.microsoft.com/office/drawing/2014/main" id="{EB4CB073-4736-4CAA-9EBC-AF2601D5DFC1}"/>
              </a:ext>
            </a:extLst>
          </p:cNvPr>
          <p:cNvSpPr>
            <a:spLocks noGrp="1"/>
          </p:cNvSpPr>
          <p:nvPr>
            <p:ph idx="1"/>
          </p:nvPr>
        </p:nvSpPr>
        <p:spPr/>
        <p:txBody>
          <a:bodyPr/>
          <a:lstStyle/>
          <a:p>
            <a:pPr algn="just">
              <a:buFont typeface="Wingdings" panose="05000000000000000000" pitchFamily="2" charset="2"/>
              <a:buChar char="v"/>
            </a:pPr>
            <a:r>
              <a:rPr lang="pl-PL" sz="2000" dirty="0"/>
              <a:t> Wygaśnięcie stosunku pracy, to ustanie tego stosunku  prawnego z mocy </a:t>
            </a:r>
            <a:r>
              <a:rPr lang="pl-PL" sz="2000" b="1" dirty="0"/>
              <a:t>zdarzenia</a:t>
            </a:r>
            <a:r>
              <a:rPr lang="pl-PL" sz="2000" dirty="0"/>
              <a:t>  określonego w Kodeksie  pracy oraz przepisach szczególnych i</a:t>
            </a:r>
            <a:r>
              <a:rPr lang="pl-PL" sz="2000" b="1" dirty="0"/>
              <a:t>nnego niż czynność prawna.</a:t>
            </a:r>
            <a:endParaRPr lang="pl-PL" sz="2000" dirty="0"/>
          </a:p>
          <a:p>
            <a:pPr marL="128016" lvl="1" indent="0" algn="just">
              <a:buNone/>
            </a:pPr>
            <a:endParaRPr lang="pl-PL" dirty="0"/>
          </a:p>
          <a:p>
            <a:pPr algn="just">
              <a:buFont typeface="Wingdings" panose="05000000000000000000" pitchFamily="2" charset="2"/>
              <a:buChar char="v"/>
            </a:pPr>
            <a:r>
              <a:rPr lang="pl-PL" sz="2000" dirty="0"/>
              <a:t> We wszystkich wypadkach wymienionych w ustawie  stosunek pracy wygasa </a:t>
            </a:r>
            <a:r>
              <a:rPr lang="pl-PL" sz="2000" b="1" dirty="0"/>
              <a:t>ex nunc</a:t>
            </a:r>
            <a:r>
              <a:rPr lang="pl-PL" sz="2000" dirty="0"/>
              <a:t> , na przyszłość, od  momentu, w którym dane zdarzenie nastąpiło. </a:t>
            </a:r>
          </a:p>
          <a:p>
            <a:pPr lvl="1" algn="just"/>
            <a:endParaRPr lang="pl-PL" dirty="0"/>
          </a:p>
          <a:p>
            <a:pPr algn="just">
              <a:buFont typeface="Wingdings" panose="05000000000000000000" pitchFamily="2" charset="2"/>
              <a:buChar char="v"/>
            </a:pPr>
            <a:r>
              <a:rPr lang="pl-PL" sz="2000" dirty="0"/>
              <a:t>  Zdarzeniami skutkującymi wygaśnięciem stosunku pracy  są: śmierć pracownika, śmierć pracodawcy, trzymiesięczna  nieobecność pracownika w pracy z powodu tymczasowego  aresztowania.</a:t>
            </a:r>
          </a:p>
          <a:p>
            <a:endParaRPr lang="pl-PL" dirty="0"/>
          </a:p>
        </p:txBody>
      </p:sp>
    </p:spTree>
    <p:extLst>
      <p:ext uri="{BB962C8B-B14F-4D97-AF65-F5344CB8AC3E}">
        <p14:creationId xmlns:p14="http://schemas.microsoft.com/office/powerpoint/2010/main" val="264308588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8A3D882-3E7B-490D-8E44-B789C040FB77}"/>
              </a:ext>
            </a:extLst>
          </p:cNvPr>
          <p:cNvSpPr>
            <a:spLocks noGrp="1"/>
          </p:cNvSpPr>
          <p:nvPr>
            <p:ph type="title"/>
          </p:nvPr>
        </p:nvSpPr>
        <p:spPr/>
        <p:txBody>
          <a:bodyPr/>
          <a:lstStyle/>
          <a:p>
            <a:r>
              <a:rPr lang="pl-PL" dirty="0"/>
              <a:t>Śmierć pracownika</a:t>
            </a:r>
          </a:p>
        </p:txBody>
      </p:sp>
      <p:sp>
        <p:nvSpPr>
          <p:cNvPr id="3" name="Symbol zastępczy zawartości 2">
            <a:extLst>
              <a:ext uri="{FF2B5EF4-FFF2-40B4-BE49-F238E27FC236}">
                <a16:creationId xmlns:a16="http://schemas.microsoft.com/office/drawing/2014/main" id="{318100BF-1FA5-4CDD-A98E-D2065488DFFA}"/>
              </a:ext>
            </a:extLst>
          </p:cNvPr>
          <p:cNvSpPr>
            <a:spLocks noGrp="1"/>
          </p:cNvSpPr>
          <p:nvPr>
            <p:ph idx="1"/>
          </p:nvPr>
        </p:nvSpPr>
        <p:spPr/>
        <p:txBody>
          <a:bodyPr/>
          <a:lstStyle/>
          <a:p>
            <a:pPr algn="just">
              <a:buFont typeface="Wingdings" panose="05000000000000000000" pitchFamily="2" charset="2"/>
              <a:buChar char="v"/>
            </a:pPr>
            <a:r>
              <a:rPr lang="pl-PL" sz="2000" dirty="0">
                <a:latin typeface="Arial" panose="020B0604020202020204" pitchFamily="34" charset="0"/>
              </a:rPr>
              <a:t> </a:t>
            </a:r>
            <a:r>
              <a:rPr lang="pl-PL" sz="2000" dirty="0"/>
              <a:t>Stosunek pracy wygasa z </a:t>
            </a:r>
            <a:r>
              <a:rPr lang="pl-PL" sz="2000" b="1" dirty="0"/>
              <a:t>dniem śmierci pracownika</a:t>
            </a:r>
            <a:r>
              <a:rPr lang="pl-PL" sz="2000" dirty="0"/>
              <a:t>,  gdyż stosunek pracy ma charakter ściśle osobisty.</a:t>
            </a:r>
          </a:p>
          <a:p>
            <a:pPr lvl="1" algn="just"/>
            <a:endParaRPr lang="pl-PL" dirty="0"/>
          </a:p>
          <a:p>
            <a:pPr algn="just">
              <a:buFont typeface="Wingdings" panose="05000000000000000000" pitchFamily="2" charset="2"/>
              <a:buChar char="v"/>
            </a:pPr>
            <a:r>
              <a:rPr lang="pl-PL" sz="2000" dirty="0"/>
              <a:t> Śmierć pracownika nie powoduje wygaśnięcia praw  majątkowych wynikających ze stosunku pracy. Chodzi tu o  prawa majątkowe nabyte przez pracownika, których  pracodawca nie zaspokoił do dnia ustania stosunku pracy,  np. prawo do wynagrodzenia, premii czy ekwiwalentu za  urlop wypoczynkowy.</a:t>
            </a:r>
          </a:p>
          <a:p>
            <a:pPr lvl="1" algn="just"/>
            <a:endParaRPr lang="pl-PL" dirty="0"/>
          </a:p>
          <a:p>
            <a:pPr algn="just">
              <a:buFont typeface="Wingdings" panose="05000000000000000000" pitchFamily="2" charset="2"/>
              <a:buChar char="v"/>
            </a:pPr>
            <a:r>
              <a:rPr lang="pl-PL" sz="2000" dirty="0"/>
              <a:t> Zgodnie z art. 63 § 2 </a:t>
            </a:r>
            <a:r>
              <a:rPr lang="pl-PL" sz="2000" dirty="0" err="1"/>
              <a:t>k.p</a:t>
            </a:r>
            <a:r>
              <a:rPr lang="pl-PL" sz="2000" dirty="0"/>
              <a:t>. prawa majątkowe ze stosunku pracy przechodzą po śmierci pracownika, w równych częściach, na małżonka oraz inne osoby spełniające wymagania do uzyskania renty rodzinnej według przepisów o emeryturach i rentach z FUS, a razie braku takich osób wchodzą do spadku.</a:t>
            </a:r>
          </a:p>
          <a:p>
            <a:endParaRPr lang="pl-PL" dirty="0"/>
          </a:p>
        </p:txBody>
      </p:sp>
    </p:spTree>
    <p:extLst>
      <p:ext uri="{BB962C8B-B14F-4D97-AF65-F5344CB8AC3E}">
        <p14:creationId xmlns:p14="http://schemas.microsoft.com/office/powerpoint/2010/main" val="372722099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726EF3C-12FC-4013-9517-21C61A6F0C0D}"/>
              </a:ext>
            </a:extLst>
          </p:cNvPr>
          <p:cNvSpPr>
            <a:spLocks noGrp="1"/>
          </p:cNvSpPr>
          <p:nvPr>
            <p:ph type="title"/>
          </p:nvPr>
        </p:nvSpPr>
        <p:spPr/>
        <p:txBody>
          <a:bodyPr/>
          <a:lstStyle/>
          <a:p>
            <a:r>
              <a:rPr lang="pl-PL" dirty="0"/>
              <a:t>Śmierć pracodawcy – osoby fizycznej</a:t>
            </a:r>
          </a:p>
        </p:txBody>
      </p:sp>
      <p:sp>
        <p:nvSpPr>
          <p:cNvPr id="3" name="Symbol zastępczy zawartości 2">
            <a:extLst>
              <a:ext uri="{FF2B5EF4-FFF2-40B4-BE49-F238E27FC236}">
                <a16:creationId xmlns:a16="http://schemas.microsoft.com/office/drawing/2014/main" id="{82CBD01B-9FB0-4190-BEF8-DF3571F696C4}"/>
              </a:ext>
            </a:extLst>
          </p:cNvPr>
          <p:cNvSpPr>
            <a:spLocks noGrp="1"/>
          </p:cNvSpPr>
          <p:nvPr>
            <p:ph idx="1"/>
          </p:nvPr>
        </p:nvSpPr>
        <p:spPr/>
        <p:txBody>
          <a:bodyPr/>
          <a:lstStyle/>
          <a:p>
            <a:pPr algn="just">
              <a:buFont typeface="Wingdings" panose="05000000000000000000" pitchFamily="2" charset="2"/>
              <a:buChar char="v"/>
            </a:pPr>
            <a:r>
              <a:rPr lang="pl-PL" sz="2000" dirty="0"/>
              <a:t> Zgodnie z art. 63 (2) §1 Kodeksu pracy </a:t>
            </a:r>
            <a:r>
              <a:rPr lang="pl-PL" sz="2000" b="1" dirty="0"/>
              <a:t>z dniem śmierci pracodawcy</a:t>
            </a:r>
            <a:r>
              <a:rPr lang="pl-PL" sz="2000" dirty="0"/>
              <a:t>  umowy o pracę z pracownikami wygasają z zastrzeżeniem §3- 11.</a:t>
            </a:r>
          </a:p>
          <a:p>
            <a:pPr algn="just">
              <a:buFont typeface="Wingdings" panose="05000000000000000000" pitchFamily="2" charset="2"/>
              <a:buChar char="v"/>
            </a:pPr>
            <a:r>
              <a:rPr lang="pl-PL" sz="2000" dirty="0"/>
              <a:t> Pracownikowi, którego umowa wygasła w związku ze  śmiercią pracodawcy przysługuje </a:t>
            </a:r>
            <a:r>
              <a:rPr lang="pl-PL" sz="2000" b="1" dirty="0"/>
              <a:t>odszkodowanie</a:t>
            </a:r>
            <a:r>
              <a:rPr lang="pl-PL" sz="2000" dirty="0"/>
              <a:t> , w  wysokości wynagrodzenia za okres wypowiedzenia.</a:t>
            </a:r>
          </a:p>
          <a:p>
            <a:endParaRPr lang="pl-PL" dirty="0"/>
          </a:p>
        </p:txBody>
      </p:sp>
    </p:spTree>
    <p:extLst>
      <p:ext uri="{BB962C8B-B14F-4D97-AF65-F5344CB8AC3E}">
        <p14:creationId xmlns:p14="http://schemas.microsoft.com/office/powerpoint/2010/main" val="25841403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AA26A922-9625-493A-946F-04F3C5CEBEBD}"/>
              </a:ext>
            </a:extLst>
          </p:cNvPr>
          <p:cNvSpPr>
            <a:spLocks noGrp="1"/>
          </p:cNvSpPr>
          <p:nvPr>
            <p:ph type="title"/>
          </p:nvPr>
        </p:nvSpPr>
        <p:spPr/>
        <p:txBody>
          <a:bodyPr/>
          <a:lstStyle/>
          <a:p>
            <a:r>
              <a:rPr lang="pl-PL" dirty="0">
                <a:solidFill>
                  <a:prstClr val="white">
                    <a:lumMod val="95000"/>
                    <a:lumOff val="5000"/>
                  </a:prstClr>
                </a:solidFill>
              </a:rPr>
              <a:t>Śmierć pracodawcy – osoby fizycznej</a:t>
            </a:r>
            <a:endParaRPr lang="pl-PL" dirty="0"/>
          </a:p>
        </p:txBody>
      </p:sp>
      <p:sp>
        <p:nvSpPr>
          <p:cNvPr id="3" name="Symbol zastępczy zawartości 2">
            <a:extLst>
              <a:ext uri="{FF2B5EF4-FFF2-40B4-BE49-F238E27FC236}">
                <a16:creationId xmlns:a16="http://schemas.microsoft.com/office/drawing/2014/main" id="{85B3E017-428C-44E9-8437-5E0198D83E36}"/>
              </a:ext>
            </a:extLst>
          </p:cNvPr>
          <p:cNvSpPr>
            <a:spLocks noGrp="1"/>
          </p:cNvSpPr>
          <p:nvPr>
            <p:ph idx="1"/>
          </p:nvPr>
        </p:nvSpPr>
        <p:spPr/>
        <p:txBody>
          <a:bodyPr/>
          <a:lstStyle/>
          <a:p>
            <a:pPr algn="just"/>
            <a:r>
              <a:rPr lang="pl-PL" dirty="0"/>
              <a:t>Przepis § 1 nie ma zastosowania w przypadku:</a:t>
            </a:r>
          </a:p>
          <a:p>
            <a:pPr algn="just"/>
            <a:r>
              <a:rPr lang="pl-PL" dirty="0"/>
              <a:t>1) przejęcia pracownika przez nowego pracodawcę na zasadach określonych w art. 23 (1) </a:t>
            </a:r>
            <a:r>
              <a:rPr lang="pl-PL" dirty="0" err="1"/>
              <a:t>k.p</a:t>
            </a:r>
            <a:r>
              <a:rPr lang="pl-PL" dirty="0"/>
              <a:t>.;</a:t>
            </a:r>
          </a:p>
          <a:p>
            <a:pPr algn="just"/>
            <a:r>
              <a:rPr lang="pl-PL" dirty="0"/>
              <a:t>2) ustanowienia zarządu sukcesyjnego z chwilą śmierci pracodawcy, zgodnie z ustawą z dnia 5 lipca 2018 r. o zarządzie sukcesyjnym przedsiębiorstwa osoby fizycznej (Dz. U. poz. 1629), zwanej dalej „ustawą o zarządzie sukcesyjnym”.</a:t>
            </a:r>
          </a:p>
        </p:txBody>
      </p:sp>
    </p:spTree>
    <p:extLst>
      <p:ext uri="{BB962C8B-B14F-4D97-AF65-F5344CB8AC3E}">
        <p14:creationId xmlns:p14="http://schemas.microsoft.com/office/powerpoint/2010/main" val="332227347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6EFB7922-0EDD-481B-B56F-0ADFE79F19B7}"/>
              </a:ext>
            </a:extLst>
          </p:cNvPr>
          <p:cNvSpPr>
            <a:spLocks noGrp="1"/>
          </p:cNvSpPr>
          <p:nvPr>
            <p:ph type="title"/>
          </p:nvPr>
        </p:nvSpPr>
        <p:spPr/>
        <p:txBody>
          <a:bodyPr/>
          <a:lstStyle/>
          <a:p>
            <a:r>
              <a:rPr lang="pl-PL" dirty="0">
                <a:solidFill>
                  <a:prstClr val="white">
                    <a:lumMod val="95000"/>
                    <a:lumOff val="5000"/>
                  </a:prstClr>
                </a:solidFill>
              </a:rPr>
              <a:t>Śmierć pracodawcy – osoby fizycznej</a:t>
            </a:r>
            <a:endParaRPr lang="pl-PL" dirty="0"/>
          </a:p>
        </p:txBody>
      </p:sp>
      <p:sp>
        <p:nvSpPr>
          <p:cNvPr id="3" name="Symbol zastępczy zawartości 2">
            <a:extLst>
              <a:ext uri="{FF2B5EF4-FFF2-40B4-BE49-F238E27FC236}">
                <a16:creationId xmlns:a16="http://schemas.microsoft.com/office/drawing/2014/main" id="{FA6835BA-7693-43DC-AE10-4BB463FE634C}"/>
              </a:ext>
            </a:extLst>
          </p:cNvPr>
          <p:cNvSpPr>
            <a:spLocks noGrp="1"/>
          </p:cNvSpPr>
          <p:nvPr>
            <p:ph idx="1"/>
          </p:nvPr>
        </p:nvSpPr>
        <p:spPr/>
        <p:txBody>
          <a:bodyPr/>
          <a:lstStyle/>
          <a:p>
            <a:pPr marL="0" indent="0" algn="just">
              <a:buNone/>
            </a:pPr>
            <a:r>
              <a:rPr lang="pl-PL" dirty="0"/>
              <a:t>W przypadku ustanowienia zarządu sukcesyjnego, umowa o pracę z pracownikiem wygasa z dniem wygaśnięcia zarządu sukcesyjnego, chyba że przed tym dniem nastąpiło przejęcie pracownika przez nowego pracodawcę na zasadach określonych w art. 23(1) </a:t>
            </a:r>
            <a:r>
              <a:rPr lang="pl-PL" dirty="0" err="1"/>
              <a:t>k.p</a:t>
            </a:r>
            <a:r>
              <a:rPr lang="pl-PL" dirty="0"/>
              <a:t>. </a:t>
            </a:r>
          </a:p>
          <a:p>
            <a:pPr marL="0" indent="0" algn="just">
              <a:buNone/>
            </a:pPr>
            <a:r>
              <a:rPr lang="pl-PL" dirty="0"/>
              <a:t> </a:t>
            </a:r>
          </a:p>
        </p:txBody>
      </p:sp>
    </p:spTree>
    <p:extLst>
      <p:ext uri="{BB962C8B-B14F-4D97-AF65-F5344CB8AC3E}">
        <p14:creationId xmlns:p14="http://schemas.microsoft.com/office/powerpoint/2010/main" val="156794114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8F03D940-59C4-4AA9-AFDB-97C6B0DAFAEC}"/>
              </a:ext>
            </a:extLst>
          </p:cNvPr>
          <p:cNvSpPr>
            <a:spLocks noGrp="1"/>
          </p:cNvSpPr>
          <p:nvPr>
            <p:ph type="title"/>
          </p:nvPr>
        </p:nvSpPr>
        <p:spPr/>
        <p:txBody>
          <a:bodyPr/>
          <a:lstStyle/>
          <a:p>
            <a:r>
              <a:rPr lang="pl-PL" dirty="0">
                <a:solidFill>
                  <a:prstClr val="white">
                    <a:lumMod val="95000"/>
                    <a:lumOff val="5000"/>
                  </a:prstClr>
                </a:solidFill>
              </a:rPr>
              <a:t>Śmierć pracodawcy – osoby fizycznej</a:t>
            </a:r>
            <a:endParaRPr lang="pl-PL" dirty="0"/>
          </a:p>
        </p:txBody>
      </p:sp>
      <p:sp>
        <p:nvSpPr>
          <p:cNvPr id="3" name="Symbol zastępczy zawartości 2">
            <a:extLst>
              <a:ext uri="{FF2B5EF4-FFF2-40B4-BE49-F238E27FC236}">
                <a16:creationId xmlns:a16="http://schemas.microsoft.com/office/drawing/2014/main" id="{9E0B576B-14A0-45A3-A574-6DDFF960BE3F}"/>
              </a:ext>
            </a:extLst>
          </p:cNvPr>
          <p:cNvSpPr>
            <a:spLocks noGrp="1"/>
          </p:cNvSpPr>
          <p:nvPr>
            <p:ph idx="1"/>
          </p:nvPr>
        </p:nvSpPr>
        <p:spPr/>
        <p:txBody>
          <a:bodyPr>
            <a:normAutofit fontScale="92500" lnSpcReduction="20000"/>
          </a:bodyPr>
          <a:lstStyle/>
          <a:p>
            <a:pPr algn="just"/>
            <a:r>
              <a:rPr lang="pl-PL" dirty="0"/>
              <a:t>W przypadku gdy zgodnie z ustawą o zarządzie sukcesyjnym nie ustanowiono zarządu sukcesyjnego z chwilą śmierci pracodawcy, umowa o pracę wygasa z upływem 30 dni od dnia śmierci pracodawcy, chyba że przed upływem tego terminu osoba, o której mowa w art. 14 ustawy o zarządzie sukcesyjnym (małżonek przedsiębiorcy, któremu przysługuje udział w przedsiębiorstwie w spadku, spadkobierca ustawowy przedsiębiorcy, spadkobierca testamentowy przedsiębiorcy albo zapisobierca windykacyjny, któremu zgodnie z ogłoszonym testamentem przysługuje udział w przedsiębiorstwie w spadku), albo zarządca sukcesyjny uzgodni z pracownikiem, na mocy pisemnego porozumienia stron, że stosunek pracy będzie kontynuowany na dotychczasowych zasadach: </a:t>
            </a:r>
          </a:p>
          <a:p>
            <a:pPr algn="just"/>
            <a:r>
              <a:rPr lang="pl-PL" dirty="0"/>
              <a:t>1) do dnia ustanowienia zarządu sukcesyjnego albo wygaśnięcia uprawnienia do powołania zarządcy sukcesyjnego – jeżeli porozumienie z pracownikiem zawiera osoba, o której mowa w art. 14 ustawy o zarządzie sukcesyjnym; do dnia wygaśnięcia zarządu sukcesyjnego – jeżeli porozumienie z pracownikiem zawiera zarządca sukcesyjny;</a:t>
            </a:r>
          </a:p>
          <a:p>
            <a:pPr algn="just"/>
            <a:r>
              <a:rPr lang="pl-PL" dirty="0"/>
              <a:t>2) do dnia wygaśnięcia zarządu sukcesyjnego – jeżeli porozumienie z pracownikiem zawiera zarządca sukcesyjny</a:t>
            </a:r>
          </a:p>
        </p:txBody>
      </p:sp>
    </p:spTree>
    <p:extLst>
      <p:ext uri="{BB962C8B-B14F-4D97-AF65-F5344CB8AC3E}">
        <p14:creationId xmlns:p14="http://schemas.microsoft.com/office/powerpoint/2010/main" val="9016084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F2615B7-B624-40A1-BE61-5C99E878C9A8}"/>
              </a:ext>
            </a:extLst>
          </p:cNvPr>
          <p:cNvSpPr>
            <a:spLocks noGrp="1"/>
          </p:cNvSpPr>
          <p:nvPr>
            <p:ph type="title"/>
          </p:nvPr>
        </p:nvSpPr>
        <p:spPr/>
        <p:txBody>
          <a:bodyPr>
            <a:normAutofit fontScale="90000"/>
          </a:bodyPr>
          <a:lstStyle/>
          <a:p>
            <a:r>
              <a:rPr lang="pl-PL" dirty="0"/>
              <a:t>Rozwiązanie stosunku pracy  bez wypowiedzenia przez pracodawcę z winy pracownika</a:t>
            </a:r>
          </a:p>
        </p:txBody>
      </p:sp>
      <p:sp>
        <p:nvSpPr>
          <p:cNvPr id="3" name="Symbol zastępczy zawartości 2">
            <a:extLst>
              <a:ext uri="{FF2B5EF4-FFF2-40B4-BE49-F238E27FC236}">
                <a16:creationId xmlns:a16="http://schemas.microsoft.com/office/drawing/2014/main" id="{A4478D25-8DCD-41E6-949E-FE5452B54953}"/>
              </a:ext>
            </a:extLst>
          </p:cNvPr>
          <p:cNvSpPr>
            <a:spLocks noGrp="1"/>
          </p:cNvSpPr>
          <p:nvPr>
            <p:ph idx="1"/>
          </p:nvPr>
        </p:nvSpPr>
        <p:spPr/>
        <p:txBody>
          <a:bodyPr>
            <a:normAutofit/>
          </a:bodyPr>
          <a:lstStyle/>
          <a:p>
            <a:pPr algn="just"/>
            <a:r>
              <a:rPr lang="pl-PL" dirty="0"/>
              <a:t>Zgodnie z art. 52 </a:t>
            </a:r>
            <a:r>
              <a:rPr lang="pl-PL" dirty="0" err="1"/>
              <a:t>k.p</a:t>
            </a:r>
            <a:r>
              <a:rPr lang="pl-PL" dirty="0"/>
              <a:t>. pracodawca może rozwiązać umowę o  pracę bez wypowiedzenia z winy pracownika w razie:</a:t>
            </a:r>
          </a:p>
          <a:p>
            <a:pPr algn="just"/>
            <a:r>
              <a:rPr lang="pl-PL" dirty="0"/>
              <a:t>1) ciężkiego naruszenia przez pracownika podstawowych  obowiązków pracowniczych,</a:t>
            </a:r>
          </a:p>
          <a:p>
            <a:pPr algn="just"/>
            <a:r>
              <a:rPr lang="pl-PL" dirty="0"/>
              <a:t>2) popełnienia przez pracownika w czasie trwania umowy o  pracę przestępstwa, które uniemożliwia dalsze zatrudnienie  na zajmowanym stanowisku,</a:t>
            </a:r>
          </a:p>
          <a:p>
            <a:pPr algn="just"/>
            <a:r>
              <a:rPr lang="pl-PL" dirty="0"/>
              <a:t>3) zawinionej przez pracownika utraty uprawnień koniecznych  do wykonywania pracy na zajmowanym stanowisku.</a:t>
            </a:r>
          </a:p>
          <a:p>
            <a:endParaRPr lang="pl-PL" dirty="0"/>
          </a:p>
        </p:txBody>
      </p:sp>
    </p:spTree>
    <p:extLst>
      <p:ext uri="{BB962C8B-B14F-4D97-AF65-F5344CB8AC3E}">
        <p14:creationId xmlns:p14="http://schemas.microsoft.com/office/powerpoint/2010/main" val="104488963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DF5F351-158E-458A-B8A8-914239DCE90B}"/>
              </a:ext>
            </a:extLst>
          </p:cNvPr>
          <p:cNvSpPr>
            <a:spLocks noGrp="1"/>
          </p:cNvSpPr>
          <p:nvPr>
            <p:ph type="title"/>
          </p:nvPr>
        </p:nvSpPr>
        <p:spPr/>
        <p:txBody>
          <a:bodyPr/>
          <a:lstStyle/>
          <a:p>
            <a:r>
              <a:rPr lang="pl-PL" dirty="0">
                <a:solidFill>
                  <a:prstClr val="white">
                    <a:lumMod val="95000"/>
                    <a:lumOff val="5000"/>
                  </a:prstClr>
                </a:solidFill>
              </a:rPr>
              <a:t>Śmierć pracodawcy – osoby fizycznej</a:t>
            </a:r>
            <a:endParaRPr lang="pl-PL" dirty="0"/>
          </a:p>
        </p:txBody>
      </p:sp>
      <p:sp>
        <p:nvSpPr>
          <p:cNvPr id="3" name="Symbol zastępczy zawartości 2">
            <a:extLst>
              <a:ext uri="{FF2B5EF4-FFF2-40B4-BE49-F238E27FC236}">
                <a16:creationId xmlns:a16="http://schemas.microsoft.com/office/drawing/2014/main" id="{E882476A-E456-4682-B6D7-D45E8629E28D}"/>
              </a:ext>
            </a:extLst>
          </p:cNvPr>
          <p:cNvSpPr>
            <a:spLocks noGrp="1"/>
          </p:cNvSpPr>
          <p:nvPr>
            <p:ph idx="1"/>
          </p:nvPr>
        </p:nvSpPr>
        <p:spPr/>
        <p:txBody>
          <a:bodyPr/>
          <a:lstStyle/>
          <a:p>
            <a:pPr>
              <a:buFont typeface="Wingdings" panose="05000000000000000000" pitchFamily="2" charset="2"/>
              <a:buChar char="v"/>
            </a:pPr>
            <a:r>
              <a:rPr lang="pl-PL" dirty="0"/>
              <a:t> Strony porozumienia, o którym mowa w § 5, mogą także uzgodnić wcześniejszy termin rozwiązania umowy o pracę.</a:t>
            </a:r>
          </a:p>
          <a:p>
            <a:pPr algn="just">
              <a:buFont typeface="Wingdings" panose="05000000000000000000" pitchFamily="2" charset="2"/>
              <a:buChar char="v"/>
            </a:pPr>
            <a:r>
              <a:rPr lang="pl-PL" dirty="0"/>
              <a:t> W przypadku gdy zgodnie z ustawą o zarządzie sukcesyjnym nie ustanowiono zarządu sukcesyjnego z chwilą śmierci pracodawcy, umowa o pracę na czas określony rozwiązuje się z upływem czasu, na który została zawarta, jeżeli termin jej rozwiązania przypada przed upływem 30 dni od dnia śmierci pracodawcy, chyba że strony uzgodnią wcześniejszy termin rozwiązania umowy. Jeżeli termin rozwiązania umowy o pracę na czas określony przypada po upływie 30 dni od dnia śmierci pracodawcy umowa o pracę wygasa z dniem wygaśnięcia zarządu sukcesyjnego albo wygaśnięcia uprawnienia do powołania zarządcy sukcesyjnego, chyba że wcześniej rozwiąże się z upływem czasu, na który została zawarta, albo strony uzgodnią wcześniejszy termin rozwiązania umowy</a:t>
            </a:r>
          </a:p>
        </p:txBody>
      </p:sp>
    </p:spTree>
    <p:extLst>
      <p:ext uri="{BB962C8B-B14F-4D97-AF65-F5344CB8AC3E}">
        <p14:creationId xmlns:p14="http://schemas.microsoft.com/office/powerpoint/2010/main" val="191544514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AEC10FA0-14EC-483E-8DEF-FF8A526188A3}"/>
              </a:ext>
            </a:extLst>
          </p:cNvPr>
          <p:cNvSpPr>
            <a:spLocks noGrp="1"/>
          </p:cNvSpPr>
          <p:nvPr>
            <p:ph type="title"/>
          </p:nvPr>
        </p:nvSpPr>
        <p:spPr/>
        <p:txBody>
          <a:bodyPr/>
          <a:lstStyle/>
          <a:p>
            <a:r>
              <a:rPr lang="pl-PL" dirty="0">
                <a:solidFill>
                  <a:prstClr val="white">
                    <a:lumMod val="95000"/>
                    <a:lumOff val="5000"/>
                  </a:prstClr>
                </a:solidFill>
              </a:rPr>
              <a:t>Śmierć pracodawcy – osoby fizycznej</a:t>
            </a:r>
            <a:endParaRPr lang="pl-PL" dirty="0"/>
          </a:p>
        </p:txBody>
      </p:sp>
      <p:sp>
        <p:nvSpPr>
          <p:cNvPr id="3" name="Symbol zastępczy zawartości 2">
            <a:extLst>
              <a:ext uri="{FF2B5EF4-FFF2-40B4-BE49-F238E27FC236}">
                <a16:creationId xmlns:a16="http://schemas.microsoft.com/office/drawing/2014/main" id="{E61D8D0F-4F04-465C-BA73-2E4C1AE56C73}"/>
              </a:ext>
            </a:extLst>
          </p:cNvPr>
          <p:cNvSpPr>
            <a:spLocks noGrp="1"/>
          </p:cNvSpPr>
          <p:nvPr>
            <p:ph idx="1"/>
          </p:nvPr>
        </p:nvSpPr>
        <p:spPr/>
        <p:txBody>
          <a:bodyPr>
            <a:normAutofit lnSpcReduction="10000"/>
          </a:bodyPr>
          <a:lstStyle/>
          <a:p>
            <a:pPr algn="just">
              <a:buFont typeface="Wingdings" panose="05000000000000000000" pitchFamily="2" charset="2"/>
              <a:buChar char="v"/>
            </a:pPr>
            <a:r>
              <a:rPr lang="pl-PL" dirty="0"/>
              <a:t> Okres od dnia śmierci pracodawcy do dnia wygaśnięcia umowy o pracę albo dokonania uzgodnienia zgodnie z § 5 i 6, albo rozwiązania umowy o pracę zgodnie z § 7 jest okresem usprawiedliwionej nieobecności w pracy, za który pracownik nie zachowuje prawa do wynagrodzenia</a:t>
            </a:r>
          </a:p>
          <a:p>
            <a:pPr algn="just">
              <a:buFont typeface="Wingdings" panose="05000000000000000000" pitchFamily="2" charset="2"/>
              <a:buChar char="v"/>
            </a:pPr>
            <a:r>
              <a:rPr lang="pl-PL" dirty="0"/>
              <a:t> W okresie, o którym mowa w § 8, osoba, o której mowa w art. 14 ustawy o zarządzie sukcesyjnym, a jeżeli został ustanowiony zarząd sukcesyjny – zarządca sukcesyjny, może polecić pracownikowi wykonywanie pracy zgodnej z jego umową o pracę, określając okres wykonywania pracy przez pracownika i wymiar czasu pracy.</a:t>
            </a:r>
          </a:p>
          <a:p>
            <a:pPr algn="just">
              <a:buFont typeface="Wingdings" panose="05000000000000000000" pitchFamily="2" charset="2"/>
              <a:buChar char="v"/>
            </a:pPr>
            <a:r>
              <a:rPr lang="pl-PL" dirty="0"/>
              <a:t> Jeżeli zgodnie z ustawą o zarządzie sukcesyjnym nie ustanowiono zarządu sukcesyjnego, w przypadku uzgodnienia, o którym mowa w § 5 pkt 1, umowy o pracę wygasają z dniem wygaśnięcia uprawnienia do powołania zarządcy sukcesyjnego, chyba że strony uzgodniły wcześniejszy termin rozwiązania umowy o pracę</a:t>
            </a:r>
          </a:p>
        </p:txBody>
      </p:sp>
    </p:spTree>
    <p:extLst>
      <p:ext uri="{BB962C8B-B14F-4D97-AF65-F5344CB8AC3E}">
        <p14:creationId xmlns:p14="http://schemas.microsoft.com/office/powerpoint/2010/main" val="3942285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79D1BCA7-4E7E-42D3-89B9-8B6345D6759E}"/>
              </a:ext>
            </a:extLst>
          </p:cNvPr>
          <p:cNvSpPr>
            <a:spLocks noGrp="1"/>
          </p:cNvSpPr>
          <p:nvPr>
            <p:ph type="title"/>
          </p:nvPr>
        </p:nvSpPr>
        <p:spPr/>
        <p:txBody>
          <a:bodyPr/>
          <a:lstStyle/>
          <a:p>
            <a:r>
              <a:rPr lang="pl-PL" dirty="0">
                <a:solidFill>
                  <a:prstClr val="white">
                    <a:lumMod val="95000"/>
                    <a:lumOff val="5000"/>
                  </a:prstClr>
                </a:solidFill>
              </a:rPr>
              <a:t>Śmierć pracodawcy – osoby fizycznej</a:t>
            </a:r>
            <a:endParaRPr lang="pl-PL" dirty="0"/>
          </a:p>
        </p:txBody>
      </p:sp>
      <p:sp>
        <p:nvSpPr>
          <p:cNvPr id="3" name="Symbol zastępczy zawartości 2">
            <a:extLst>
              <a:ext uri="{FF2B5EF4-FFF2-40B4-BE49-F238E27FC236}">
                <a16:creationId xmlns:a16="http://schemas.microsoft.com/office/drawing/2014/main" id="{BF21014E-4E34-41FF-BD4D-29B1917F83A0}"/>
              </a:ext>
            </a:extLst>
          </p:cNvPr>
          <p:cNvSpPr>
            <a:spLocks noGrp="1"/>
          </p:cNvSpPr>
          <p:nvPr>
            <p:ph idx="1"/>
          </p:nvPr>
        </p:nvSpPr>
        <p:spPr/>
        <p:txBody>
          <a:bodyPr/>
          <a:lstStyle/>
          <a:p>
            <a:pPr algn="just">
              <a:buFont typeface="Wingdings" panose="05000000000000000000" pitchFamily="2" charset="2"/>
              <a:buChar char="v"/>
            </a:pPr>
            <a:r>
              <a:rPr lang="pl-PL" dirty="0"/>
              <a:t> Jeżeli zgodnie z ustawą o zarządzie sukcesyjnym ustanowiono zarząd sukcesyjny, w przypadku uzgodnienia, o którym mowa w § 5 pkt 1, umowy o pracę wygasają z dniem wygaśnięcia zarządu sukcesyjnego, chyba że wcześniej nastąpiło przejęcie pracownika przez nowego pracodawcę na zasadach określonych w art. 23(1) </a:t>
            </a:r>
            <a:r>
              <a:rPr lang="pl-PL" dirty="0" err="1"/>
              <a:t>k.p</a:t>
            </a:r>
            <a:r>
              <a:rPr lang="pl-PL" dirty="0"/>
              <a:t>. </a:t>
            </a:r>
          </a:p>
          <a:p>
            <a:pPr algn="just">
              <a:buFont typeface="Wingdings" panose="05000000000000000000" pitchFamily="2" charset="2"/>
              <a:buChar char="v"/>
            </a:pPr>
            <a:r>
              <a:rPr lang="pl-PL" dirty="0"/>
              <a:t> W razie ponownego zatrudniania pracowników w tej samej grupie zawodowej zarządca sukcesyjny zatrudnia na poprzednich warunkach pracownika, którego umowa o pracę wygasła z powodu śmierci pracodawcy, jeżeli pracownik ten zgłosi zamiar podjęcia zatrudnienia w ciągu miesiąca od dnia ustanowienia zarządu sukcesyjnego.</a:t>
            </a:r>
          </a:p>
        </p:txBody>
      </p:sp>
    </p:spTree>
    <p:extLst>
      <p:ext uri="{BB962C8B-B14F-4D97-AF65-F5344CB8AC3E}">
        <p14:creationId xmlns:p14="http://schemas.microsoft.com/office/powerpoint/2010/main" val="59872706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7786E55F-039A-4C1C-B74B-446603E9AD56}"/>
              </a:ext>
            </a:extLst>
          </p:cNvPr>
          <p:cNvSpPr>
            <a:spLocks noGrp="1"/>
          </p:cNvSpPr>
          <p:nvPr>
            <p:ph type="title"/>
          </p:nvPr>
        </p:nvSpPr>
        <p:spPr/>
        <p:txBody>
          <a:bodyPr>
            <a:normAutofit fontScale="90000"/>
          </a:bodyPr>
          <a:lstStyle/>
          <a:p>
            <a:r>
              <a:rPr lang="pl-PL" dirty="0"/>
              <a:t>Trzymiesięczna nieobecność pracownika w pracy z powodu tymczasowego aresztowania</a:t>
            </a:r>
          </a:p>
        </p:txBody>
      </p:sp>
      <p:sp>
        <p:nvSpPr>
          <p:cNvPr id="3" name="Symbol zastępczy zawartości 2">
            <a:extLst>
              <a:ext uri="{FF2B5EF4-FFF2-40B4-BE49-F238E27FC236}">
                <a16:creationId xmlns:a16="http://schemas.microsoft.com/office/drawing/2014/main" id="{325D9FC2-0FE3-4C60-9115-13F0348788B3}"/>
              </a:ext>
            </a:extLst>
          </p:cNvPr>
          <p:cNvSpPr>
            <a:spLocks noGrp="1"/>
          </p:cNvSpPr>
          <p:nvPr>
            <p:ph idx="1"/>
          </p:nvPr>
        </p:nvSpPr>
        <p:spPr/>
        <p:txBody>
          <a:bodyPr>
            <a:normAutofit fontScale="92500" lnSpcReduction="20000"/>
          </a:bodyPr>
          <a:lstStyle/>
          <a:p>
            <a:pPr algn="just">
              <a:buFont typeface="Wingdings" panose="05000000000000000000" pitchFamily="2" charset="2"/>
              <a:buChar char="v"/>
            </a:pPr>
            <a:r>
              <a:rPr lang="pl-PL" sz="2400" dirty="0"/>
              <a:t> Umowa o pracę wygasa z upływem </a:t>
            </a:r>
            <a:r>
              <a:rPr lang="pl-PL" sz="2400" b="1" dirty="0"/>
              <a:t>3 miesięcy</a:t>
            </a:r>
            <a:r>
              <a:rPr lang="pl-PL" sz="2400" dirty="0"/>
              <a:t> nieobecności pracownika w pracy</a:t>
            </a:r>
            <a:r>
              <a:rPr lang="pl-PL" sz="2800" b="1" dirty="0"/>
              <a:t> </a:t>
            </a:r>
            <a:r>
              <a:rPr lang="pl-PL" b="1" dirty="0"/>
              <a:t>z powodu tymczasowego aresztowania</a:t>
            </a:r>
            <a:r>
              <a:rPr lang="pl-PL" dirty="0"/>
              <a:t> </a:t>
            </a:r>
            <a:r>
              <a:rPr lang="pl-PL" sz="2400" dirty="0"/>
              <a:t>, chyba że pracodawca rozwiązał wcześniej bez wypowiedzenia umowę o pracę z winy pracownika (art. 66 § 1 </a:t>
            </a:r>
            <a:r>
              <a:rPr lang="pl-PL" sz="2400" dirty="0" err="1"/>
              <a:t>k.p</a:t>
            </a:r>
            <a:r>
              <a:rPr lang="pl-PL" sz="2400" dirty="0"/>
              <a:t>.).</a:t>
            </a:r>
            <a:endParaRPr lang="pl-PL" sz="2800" dirty="0"/>
          </a:p>
          <a:p>
            <a:pPr lvl="1" algn="just"/>
            <a:endParaRPr lang="pl-PL" dirty="0"/>
          </a:p>
          <a:p>
            <a:pPr algn="just">
              <a:buFont typeface="Wingdings" panose="05000000000000000000" pitchFamily="2" charset="2"/>
              <a:buChar char="v"/>
            </a:pPr>
            <a:r>
              <a:rPr lang="pl-PL" sz="2400" dirty="0"/>
              <a:t> Pracodawca, pomimo wygaśnięcia umowy o pracę z powodu tymczasowego aresztowania, jest obowiązany ponownie zatrudnić pracownika, jeżeli postępowanie karne </a:t>
            </a:r>
            <a:r>
              <a:rPr lang="pl-PL" sz="2400" b="1" dirty="0"/>
              <a:t>zostało umorzone lub zapadł wyrok uniewinniający,</a:t>
            </a:r>
            <a:r>
              <a:rPr lang="pl-PL" sz="2400" dirty="0"/>
              <a:t> a pracownik zgłosił swój powrót do pracy w ciągu </a:t>
            </a:r>
            <a:r>
              <a:rPr lang="pl-PL" sz="2400" b="1" dirty="0"/>
              <a:t>7 dni </a:t>
            </a:r>
            <a:r>
              <a:rPr lang="pl-PL" sz="2400" dirty="0"/>
              <a:t>od uprawomocnienia się orzeczenia (art. 66 § 2 </a:t>
            </a:r>
            <a:r>
              <a:rPr lang="pl-PL" sz="2400" dirty="0" err="1"/>
              <a:t>k.p</a:t>
            </a:r>
            <a:r>
              <a:rPr lang="pl-PL" sz="2400" dirty="0"/>
              <a:t>.)</a:t>
            </a:r>
            <a:endParaRPr lang="pl-PL" sz="2800" dirty="0"/>
          </a:p>
          <a:p>
            <a:pPr lvl="1" algn="just"/>
            <a:endParaRPr lang="pl-PL" dirty="0"/>
          </a:p>
          <a:p>
            <a:pPr algn="just">
              <a:buFont typeface="Wingdings" panose="05000000000000000000" pitchFamily="2" charset="2"/>
              <a:buChar char="v"/>
            </a:pPr>
            <a:r>
              <a:rPr lang="pl-PL" sz="2400" dirty="0"/>
              <a:t> Prawo do ponownego zatrudnienia nie przysługuje pracownikowi w przypadku, gdy postępowanie karne umorzono z powodu przedawnienia albo amnestii, a także w razie warunkowego umorzenia postępowania (art. 66 §3 </a:t>
            </a:r>
            <a:r>
              <a:rPr lang="pl-PL" sz="2400" dirty="0" err="1"/>
              <a:t>k.p</a:t>
            </a:r>
            <a:r>
              <a:rPr lang="pl-PL" sz="2400" dirty="0"/>
              <a:t>.)</a:t>
            </a:r>
            <a:endParaRPr lang="pl-PL" sz="2800" dirty="0"/>
          </a:p>
          <a:p>
            <a:endParaRPr lang="pl-PL" dirty="0"/>
          </a:p>
        </p:txBody>
      </p:sp>
    </p:spTree>
    <p:extLst>
      <p:ext uri="{BB962C8B-B14F-4D97-AF65-F5344CB8AC3E}">
        <p14:creationId xmlns:p14="http://schemas.microsoft.com/office/powerpoint/2010/main" val="224776514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BABD806F-2EF5-481D-A7C8-48BB0B3ECB77}"/>
              </a:ext>
            </a:extLst>
          </p:cNvPr>
          <p:cNvSpPr>
            <a:spLocks noGrp="1"/>
          </p:cNvSpPr>
          <p:nvPr>
            <p:ph type="title"/>
          </p:nvPr>
        </p:nvSpPr>
        <p:spPr/>
        <p:txBody>
          <a:bodyPr/>
          <a:lstStyle/>
          <a:p>
            <a:r>
              <a:rPr lang="pl-PL" dirty="0"/>
              <a:t>Prawo odwołania do sądu</a:t>
            </a:r>
          </a:p>
        </p:txBody>
      </p:sp>
      <p:sp>
        <p:nvSpPr>
          <p:cNvPr id="3" name="Symbol zastępczy zawartości 2">
            <a:extLst>
              <a:ext uri="{FF2B5EF4-FFF2-40B4-BE49-F238E27FC236}">
                <a16:creationId xmlns:a16="http://schemas.microsoft.com/office/drawing/2014/main" id="{CB9B01A0-7D28-49B2-84F8-292AD57A9C30}"/>
              </a:ext>
            </a:extLst>
          </p:cNvPr>
          <p:cNvSpPr>
            <a:spLocks noGrp="1"/>
          </p:cNvSpPr>
          <p:nvPr>
            <p:ph idx="1"/>
          </p:nvPr>
        </p:nvSpPr>
        <p:spPr/>
        <p:txBody>
          <a:bodyPr/>
          <a:lstStyle/>
          <a:p>
            <a:pPr algn="just"/>
            <a:r>
              <a:rPr lang="pl-PL" dirty="0"/>
              <a:t>W razie naruszenia przez pracodawcę przepisów  dotyczących  wygaśnięcia stosunku pracy, pracownikowi  przysługuje  prawo odwołania do sądu pracy. W zakresie  roszczeń  stosuje się odpowiednio przepisy oddziału 6 działu  drugiego  (art. 67 </a:t>
            </a:r>
            <a:r>
              <a:rPr lang="pl-PL" dirty="0" err="1"/>
              <a:t>k.p</a:t>
            </a:r>
            <a:r>
              <a:rPr lang="pl-PL" dirty="0"/>
              <a:t>.)</a:t>
            </a:r>
          </a:p>
          <a:p>
            <a:endParaRPr lang="pl-PL" dirty="0"/>
          </a:p>
        </p:txBody>
      </p:sp>
    </p:spTree>
    <p:extLst>
      <p:ext uri="{BB962C8B-B14F-4D97-AF65-F5344CB8AC3E}">
        <p14:creationId xmlns:p14="http://schemas.microsoft.com/office/powerpoint/2010/main" val="175564082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6124394-AFA2-4CA5-A379-9FF9F9C882EE}"/>
              </a:ext>
            </a:extLst>
          </p:cNvPr>
          <p:cNvSpPr>
            <a:spLocks noGrp="1"/>
          </p:cNvSpPr>
          <p:nvPr>
            <p:ph type="title"/>
          </p:nvPr>
        </p:nvSpPr>
        <p:spPr/>
        <p:txBody>
          <a:bodyPr/>
          <a:lstStyle/>
          <a:p>
            <a:r>
              <a:rPr lang="pl-PL" dirty="0"/>
              <a:t>Kazus nr 4</a:t>
            </a:r>
          </a:p>
        </p:txBody>
      </p:sp>
      <p:sp>
        <p:nvSpPr>
          <p:cNvPr id="3" name="Symbol zastępczy zawartości 2">
            <a:extLst>
              <a:ext uri="{FF2B5EF4-FFF2-40B4-BE49-F238E27FC236}">
                <a16:creationId xmlns:a16="http://schemas.microsoft.com/office/drawing/2014/main" id="{7A5D5F79-798F-4083-A6EF-F49C424EB738}"/>
              </a:ext>
            </a:extLst>
          </p:cNvPr>
          <p:cNvSpPr>
            <a:spLocks noGrp="1"/>
          </p:cNvSpPr>
          <p:nvPr>
            <p:ph idx="1"/>
          </p:nvPr>
        </p:nvSpPr>
        <p:spPr/>
        <p:txBody>
          <a:bodyPr>
            <a:normAutofit fontScale="92500" lnSpcReduction="20000"/>
          </a:bodyPr>
          <a:lstStyle/>
          <a:p>
            <a:pPr algn="just"/>
            <a:r>
              <a:rPr lang="pl-PL" dirty="0"/>
              <a:t>Piotr B. był zatrudniony na stanowisku kasjera w K. Sp. z o.o. W dniu 17 stycznia 2011 roku, podczas wieczornego spotkania z kolegami, będąc pod wpływem alkoholu, obrzucił puszkami po piwie policjantów patrolujących pobliski park. 8 lipca 2011 roku został prawomocnie skazany przez Sąd Rejonowy za przestępstwo polegające na naruszeniu nietykalności cielesnej funkcjonariusza publicznego.</a:t>
            </a:r>
          </a:p>
          <a:p>
            <a:pPr algn="just"/>
            <a:r>
              <a:rPr lang="pl-PL" dirty="0"/>
              <a:t>W dniu 9 lipca 2011 roku pracodawca, powołując się na fakt skazania Piotra B., wręczył mu oświadczenie o rozwiązaniu z nim umowy o pracę bez wypowiedzenia na podstawie art. 52 § 1 pkt. 2 </a:t>
            </a:r>
            <a:r>
              <a:rPr lang="pl-PL" dirty="0" err="1"/>
              <a:t>k.p</a:t>
            </a:r>
            <a:r>
              <a:rPr lang="pl-PL" dirty="0"/>
              <a:t>.</a:t>
            </a:r>
          </a:p>
          <a:p>
            <a:pPr algn="just"/>
            <a:r>
              <a:rPr lang="pl-PL" dirty="0"/>
              <a:t> </a:t>
            </a:r>
          </a:p>
          <a:p>
            <a:pPr lvl="0" algn="just"/>
            <a:r>
              <a:rPr lang="pl-PL" dirty="0"/>
              <a:t>Czy pracodawca Piotra B. był uprawniony do tego rodzaju działania?</a:t>
            </a:r>
          </a:p>
          <a:p>
            <a:pPr lvl="0" algn="just"/>
            <a:r>
              <a:rPr lang="pl-PL" dirty="0"/>
              <a:t>Jakie środki przysługują pracownikom w razie niezgodnego z prawem rozwiązania umowy o pracę bez wypowiedzenia przez pracodawcę?</a:t>
            </a:r>
          </a:p>
          <a:p>
            <a:pPr marL="0" indent="0" algn="just">
              <a:buNone/>
            </a:pPr>
            <a:r>
              <a:rPr lang="pl-PL" dirty="0"/>
              <a:t>S. Samol (red.), </a:t>
            </a:r>
            <a:r>
              <a:rPr lang="pl-PL" i="1" dirty="0"/>
              <a:t>Prawo pracy. Kazusy</a:t>
            </a:r>
            <a:endParaRPr lang="pl-PL" dirty="0"/>
          </a:p>
          <a:p>
            <a:pPr marL="0" lvl="0" indent="0" algn="just">
              <a:buNone/>
            </a:pPr>
            <a:endParaRPr lang="pl-PL" dirty="0"/>
          </a:p>
          <a:p>
            <a:endParaRPr lang="pl-PL" dirty="0"/>
          </a:p>
        </p:txBody>
      </p:sp>
    </p:spTree>
    <p:extLst>
      <p:ext uri="{BB962C8B-B14F-4D97-AF65-F5344CB8AC3E}">
        <p14:creationId xmlns:p14="http://schemas.microsoft.com/office/powerpoint/2010/main" val="210908984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D604CD5E-EA0E-486A-9D39-9510471614DF}"/>
              </a:ext>
            </a:extLst>
          </p:cNvPr>
          <p:cNvSpPr>
            <a:spLocks noGrp="1"/>
          </p:cNvSpPr>
          <p:nvPr>
            <p:ph type="title"/>
          </p:nvPr>
        </p:nvSpPr>
        <p:spPr/>
        <p:txBody>
          <a:bodyPr/>
          <a:lstStyle/>
          <a:p>
            <a:r>
              <a:rPr lang="pl-PL" dirty="0"/>
              <a:t>Kazus nr 5</a:t>
            </a:r>
          </a:p>
        </p:txBody>
      </p:sp>
      <p:sp>
        <p:nvSpPr>
          <p:cNvPr id="3" name="Symbol zastępczy zawartości 2">
            <a:extLst>
              <a:ext uri="{FF2B5EF4-FFF2-40B4-BE49-F238E27FC236}">
                <a16:creationId xmlns:a16="http://schemas.microsoft.com/office/drawing/2014/main" id="{BB3B6F9B-A1BF-43E0-985B-FBAD66A88DEC}"/>
              </a:ext>
            </a:extLst>
          </p:cNvPr>
          <p:cNvSpPr>
            <a:spLocks noGrp="1"/>
          </p:cNvSpPr>
          <p:nvPr>
            <p:ph idx="1"/>
          </p:nvPr>
        </p:nvSpPr>
        <p:spPr/>
        <p:txBody>
          <a:bodyPr/>
          <a:lstStyle/>
          <a:p>
            <a:pPr algn="just"/>
            <a:r>
              <a:rPr lang="pl-PL" dirty="0"/>
              <a:t>Przedsiębiorstwo komunikacyjne dokonało rozwiązania umowy o pracę z kierowcą, którego prawo jazdy zostało zatrzymane, powołując się na fakt utraty uprawnień koniecznych do wykonywania pracy na zajmowanym przez pracownika stanowisku. </a:t>
            </a:r>
          </a:p>
          <a:p>
            <a:pPr algn="just"/>
            <a:endParaRPr lang="pl-PL" dirty="0"/>
          </a:p>
          <a:p>
            <a:pPr algn="just"/>
            <a:r>
              <a:rPr lang="pl-PL" dirty="0"/>
              <a:t>Proszę ocenić poprawność rozwiązania stosunku pracy w powyższym stanie faktycznym.</a:t>
            </a:r>
          </a:p>
          <a:p>
            <a:pPr algn="just"/>
            <a:endParaRPr lang="pl-PL" dirty="0"/>
          </a:p>
          <a:p>
            <a:pPr algn="just"/>
            <a:r>
              <a:rPr lang="pl-PL" dirty="0">
                <a:latin typeface="Times New Roman" panose="02020603050405020304" pitchFamily="18" charset="0"/>
                <a:cs typeface="Times New Roman" panose="02020603050405020304" pitchFamily="18" charset="0"/>
              </a:rPr>
              <a:t>M. </a:t>
            </a:r>
            <a:r>
              <a:rPr lang="pl-PL" dirty="0" err="1">
                <a:latin typeface="Times New Roman" panose="02020603050405020304" pitchFamily="18" charset="0"/>
                <a:cs typeface="Times New Roman" panose="02020603050405020304" pitchFamily="18" charset="0"/>
              </a:rPr>
              <a:t>Wujczyk</a:t>
            </a:r>
            <a:r>
              <a:rPr lang="pl-PL" dirty="0">
                <a:latin typeface="Times New Roman" panose="02020603050405020304" pitchFamily="18" charset="0"/>
                <a:cs typeface="Times New Roman" panose="02020603050405020304" pitchFamily="18" charset="0"/>
              </a:rPr>
              <a:t>, </a:t>
            </a:r>
            <a:r>
              <a:rPr lang="pl-PL" i="1" dirty="0">
                <a:latin typeface="Times New Roman" panose="02020603050405020304" pitchFamily="18" charset="0"/>
                <a:cs typeface="Times New Roman" panose="02020603050405020304" pitchFamily="18" charset="0"/>
              </a:rPr>
              <a:t>Prawo pracy. Testy.</a:t>
            </a:r>
            <a:endParaRPr lang="pl-PL" dirty="0">
              <a:latin typeface="Times New Roman" panose="02020603050405020304" pitchFamily="18" charset="0"/>
              <a:cs typeface="Times New Roman" panose="02020603050405020304" pitchFamily="18" charset="0"/>
            </a:endParaRPr>
          </a:p>
          <a:p>
            <a:pPr algn="just"/>
            <a:endParaRPr lang="pl-PL" dirty="0"/>
          </a:p>
        </p:txBody>
      </p:sp>
    </p:spTree>
    <p:extLst>
      <p:ext uri="{BB962C8B-B14F-4D97-AF65-F5344CB8AC3E}">
        <p14:creationId xmlns:p14="http://schemas.microsoft.com/office/powerpoint/2010/main" val="186505347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CB3075C8-7020-4D60-B37C-C9A6F89444D6}"/>
              </a:ext>
            </a:extLst>
          </p:cNvPr>
          <p:cNvSpPr>
            <a:spLocks noGrp="1"/>
          </p:cNvSpPr>
          <p:nvPr>
            <p:ph type="title"/>
          </p:nvPr>
        </p:nvSpPr>
        <p:spPr/>
        <p:txBody>
          <a:bodyPr/>
          <a:lstStyle/>
          <a:p>
            <a:r>
              <a:rPr lang="pl-PL" dirty="0"/>
              <a:t>Kazus </a:t>
            </a:r>
            <a:r>
              <a:rPr lang="pl-PL"/>
              <a:t>nr 6</a:t>
            </a:r>
            <a:endParaRPr lang="pl-PL" dirty="0"/>
          </a:p>
        </p:txBody>
      </p:sp>
      <p:sp>
        <p:nvSpPr>
          <p:cNvPr id="3" name="Symbol zastępczy zawartości 2">
            <a:extLst>
              <a:ext uri="{FF2B5EF4-FFF2-40B4-BE49-F238E27FC236}">
                <a16:creationId xmlns:a16="http://schemas.microsoft.com/office/drawing/2014/main" id="{55054C57-DDAA-4AC5-B003-350FDA598EDF}"/>
              </a:ext>
            </a:extLst>
          </p:cNvPr>
          <p:cNvSpPr>
            <a:spLocks noGrp="1"/>
          </p:cNvSpPr>
          <p:nvPr>
            <p:ph idx="1"/>
          </p:nvPr>
        </p:nvSpPr>
        <p:spPr>
          <a:xfrm>
            <a:off x="709128" y="1679510"/>
            <a:ext cx="10767526" cy="4629850"/>
          </a:xfrm>
        </p:spPr>
        <p:txBody>
          <a:bodyPr>
            <a:normAutofit fontScale="92500" lnSpcReduction="10000"/>
          </a:bodyPr>
          <a:lstStyle/>
          <a:p>
            <a:pPr algn="just"/>
            <a:r>
              <a:rPr lang="pl-PL" dirty="0"/>
              <a:t>W dniu 1.5.2016 r. Krzysztof W. rozpoczął pracę w zakładzie stolarskim ,,Przy Lesie”. Od dnia 23.6.2016 r. Krzysztof W. przebywał na zwolnieniu lekarskim w związku ze skomplikowanym złamaniem, którego doznał w wyniku wypadku samochodowego niezwiązanego z pracą. Podczas pobytu na zwolnieniu lekarskim pracownik otrzymał zaświadczenie lekarskie o potrzebie sprawowania  w okresie od 5.9.2016 r. do 5.10.2016 r. opieki nad swoją 2-letnią córką, która poważnie zachorowała, zaś Krzysztof W. pozostawał dla niej jedynym opiekunem. Była to pierwsza choroba w tym roku kalendarzowym, która wymagała sprawowania przez Krzysztofa W. osobistej opieki nad córką.  Krzysztof W. dostarczył zaświadczenie do zakładu pracy jeszcze w dniu 5.9.2016 r., korzystając z pomocy kolegi. W dniu 27.9.2016 r. Krzysztof W. odebrał przesyłkę poleconą zawierającą oświadczenie pracodawcy o rozwiązaniu z nim umowy o pracę bez wypowiedzenia na podstawie art. 53 § 1 pkt 1 lit. a KP ze wskazaniem, że nastąpiło ono wskutek upływu 3-miesięcznego okresu niezdolności pracownika do pracy wskutek choroby. </a:t>
            </a:r>
          </a:p>
          <a:p>
            <a:pPr algn="just"/>
            <a:r>
              <a:rPr lang="pl-PL" dirty="0"/>
              <a:t>W dniu 28.9.2016  r. Krzysztof W. zgłosił się do adwokata z prośba o poradę, czy ma szansę wygrać sprawę przeciwko pracodawcy o przywrócenie go do pracy lub odszkodowanie. Oceń szansę powodzenia takiego powództwa.</a:t>
            </a:r>
          </a:p>
          <a:p>
            <a:pPr algn="just"/>
            <a:r>
              <a:rPr lang="pl-PL" dirty="0"/>
              <a:t>M. </a:t>
            </a:r>
            <a:r>
              <a:rPr lang="pl-PL" dirty="0" err="1"/>
              <a:t>Barzycka-Banaszczyk</a:t>
            </a:r>
            <a:r>
              <a:rPr lang="pl-PL" dirty="0"/>
              <a:t>, A. </a:t>
            </a:r>
            <a:r>
              <a:rPr lang="pl-PL" dirty="0" err="1"/>
              <a:t>Grzelachowska-Larek</a:t>
            </a:r>
            <a:r>
              <a:rPr lang="pl-PL" dirty="0"/>
              <a:t>, G. </a:t>
            </a:r>
            <a:r>
              <a:rPr lang="pl-PL" dirty="0" err="1"/>
              <a:t>Larek</a:t>
            </a:r>
            <a:r>
              <a:rPr lang="pl-PL" dirty="0"/>
              <a:t>, </a:t>
            </a:r>
            <a:r>
              <a:rPr lang="pl-PL" i="1" dirty="0"/>
              <a:t>Prawo pracy. Pytania.  Kazusy. Tablice. Testy., </a:t>
            </a:r>
            <a:r>
              <a:rPr lang="pl-PL" dirty="0"/>
              <a:t>Warszawa 201</a:t>
            </a:r>
          </a:p>
          <a:p>
            <a:pPr algn="just"/>
            <a:endParaRPr lang="pl-PL" dirty="0"/>
          </a:p>
        </p:txBody>
      </p:sp>
    </p:spTree>
    <p:extLst>
      <p:ext uri="{BB962C8B-B14F-4D97-AF65-F5344CB8AC3E}">
        <p14:creationId xmlns:p14="http://schemas.microsoft.com/office/powerpoint/2010/main" val="116108681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a:extLst>
              <a:ext uri="{FF2B5EF4-FFF2-40B4-BE49-F238E27FC236}">
                <a16:creationId xmlns:a16="http://schemas.microsoft.com/office/drawing/2014/main" id="{E78193FE-DA38-4381-B58E-DD1F338132A3}"/>
              </a:ext>
            </a:extLst>
          </p:cNvPr>
          <p:cNvSpPr>
            <a:spLocks noGrp="1"/>
          </p:cNvSpPr>
          <p:nvPr>
            <p:ph idx="1"/>
          </p:nvPr>
        </p:nvSpPr>
        <p:spPr>
          <a:xfrm>
            <a:off x="1024128" y="485192"/>
            <a:ext cx="9720073" cy="6102220"/>
          </a:xfrm>
        </p:spPr>
        <p:txBody>
          <a:bodyPr>
            <a:normAutofit fontScale="55000" lnSpcReduction="20000"/>
          </a:bodyPr>
          <a:lstStyle/>
          <a:p>
            <a:pPr algn="just"/>
            <a:r>
              <a:rPr lang="pl-PL" sz="3200" dirty="0"/>
              <a:t>Od 1.5.2014 r. Anna Z. była zatrudniona w ogólnopolskiej sieci drogerii na stanowisku kasjera na podstawie umowy na czas określony do 1.10.2016 r. Po godzinach pracy Anna Z. dorabiała do pensji jako pomoc domowa Katarzyny S. W dniu 11.8.2016 roku zdenerwowana Katarzyna S. zadzwoniła do Anny Z. i oświadczyła, że natychmiast kończy współpracę, gdyż w czasie pobytu Anny Z. w jej domu zniknął naszyjnik warty kilkaset złotych, a monitoring zainstalowany w mieszkaniu zarejestrował Annę Z. przekładającą biżuterię. Katarzyna S. oświadczyła Annie Z., że złożyła zawiadomienie   o popełnieniu przestępstwa, a ponadto poinformowała o sytuacji pracodawcę Anny Z. przesyłając mu e-mailem m.in. kserokopię  złożonego zawiadomienia o popełnieniu przez Annę Z.  przestępstwa oraz rzeczone nagranie z monitoringu. W dniu 19.8.2016 r. Anna Z. została wezwana przez kierownika sklepu na rozmowę, podczas której wręczył jej pisemne oświadczenie o rozwiązaniu umowy o pracę bez zachowania okresu wypowiedzenia, w którym jako przyczynę wskazano oczywiste popełnienie przez pracownicę przestępstwa przeciwko mieniu  na szkodę Katarzyny S. Kierownik poinformował ponadto, że  16.8.2016 r. reprezentująca Annę Z. zakładowa organizacja związkowa została zawiadomiona o przyczynie uzasadniającej rozwiązanie z nią umowy lecz nie zgłosiła żadnych zastrzeżeń  w przepisanym terminie. W dniu 21.8.2016 r. Anna Z. zgłosiła się do prawnika z prośbą o informację, jakie kroki można podjąć, aby bronić się przed nieuzasadnionym w jej ocenie rozwiązaniem umowy o pracę. Z oświadczenia pracodawcy dowiedziała się, że przysługuje jej odwołanie do sądu pracy. Anna Z. wskazała, że najbardziej zależałoby jej na uznaniu czynności pracodawcy </a:t>
            </a:r>
            <a:r>
              <a:rPr lang="pl-PL" sz="3200"/>
              <a:t>za bezskuteczną, </a:t>
            </a:r>
            <a:r>
              <a:rPr lang="pl-PL" sz="3200" dirty="0"/>
              <a:t>ponieważ chciałaby nadal pracować w dotychczasowym miejscu pracy.</a:t>
            </a:r>
          </a:p>
          <a:p>
            <a:pPr algn="just"/>
            <a:r>
              <a:rPr lang="pl-PL" sz="3200" dirty="0"/>
              <a:t>Udziel Annie Z. porady prawnej wyjaśniającej, jakie w zaistniałej sytuacji zachodzą podstawy odwołania się od złożonego jej oświadczenia o rozwiązaniu umowy. Z jakich dostępnych roszczeń może skorzystać pracownica chcąc osiągnąć skutek w postaci powrotu do dotychczasowego pracodawcy. Oceń szanse osiągnięcia przez nią tego celu</a:t>
            </a:r>
            <a:r>
              <a:rPr lang="pl-PL" dirty="0"/>
              <a:t>.</a:t>
            </a:r>
          </a:p>
          <a:p>
            <a:pPr lvl="0" algn="just">
              <a:buClr>
                <a:srgbClr val="93A299"/>
              </a:buClr>
            </a:pPr>
            <a:r>
              <a:rPr lang="pl-PL" sz="3200" dirty="0">
                <a:solidFill>
                  <a:prstClr val="white"/>
                </a:solidFill>
              </a:rPr>
              <a:t>M. </a:t>
            </a:r>
            <a:r>
              <a:rPr lang="pl-PL" sz="3200" dirty="0" err="1">
                <a:solidFill>
                  <a:prstClr val="white"/>
                </a:solidFill>
              </a:rPr>
              <a:t>Barzycka-Banaszczyk</a:t>
            </a:r>
            <a:r>
              <a:rPr lang="pl-PL" sz="3200" dirty="0">
                <a:solidFill>
                  <a:prstClr val="white"/>
                </a:solidFill>
              </a:rPr>
              <a:t>, A. </a:t>
            </a:r>
            <a:r>
              <a:rPr lang="pl-PL" sz="3200" dirty="0" err="1">
                <a:solidFill>
                  <a:prstClr val="white"/>
                </a:solidFill>
              </a:rPr>
              <a:t>Grzelachowska-Larek</a:t>
            </a:r>
            <a:r>
              <a:rPr lang="pl-PL" sz="3200" dirty="0">
                <a:solidFill>
                  <a:prstClr val="white"/>
                </a:solidFill>
              </a:rPr>
              <a:t>, G. </a:t>
            </a:r>
            <a:r>
              <a:rPr lang="pl-PL" sz="3200" dirty="0" err="1">
                <a:solidFill>
                  <a:prstClr val="white"/>
                </a:solidFill>
              </a:rPr>
              <a:t>Larek</a:t>
            </a:r>
            <a:r>
              <a:rPr lang="pl-PL" sz="3200" dirty="0">
                <a:solidFill>
                  <a:prstClr val="white"/>
                </a:solidFill>
              </a:rPr>
              <a:t>, </a:t>
            </a:r>
            <a:r>
              <a:rPr lang="pl-PL" sz="3200" i="1" dirty="0">
                <a:solidFill>
                  <a:prstClr val="white"/>
                </a:solidFill>
              </a:rPr>
              <a:t>Prawo pracy. Pytania.  Kazusy. Tablice. Testy., </a:t>
            </a:r>
            <a:r>
              <a:rPr lang="pl-PL" sz="3200" dirty="0">
                <a:solidFill>
                  <a:prstClr val="white"/>
                </a:solidFill>
              </a:rPr>
              <a:t>Warszawa 201</a:t>
            </a:r>
          </a:p>
          <a:p>
            <a:pPr algn="just"/>
            <a:endParaRPr lang="pl-PL" dirty="0"/>
          </a:p>
          <a:p>
            <a:pPr algn="just"/>
            <a:endParaRPr lang="pl-PL" dirty="0"/>
          </a:p>
        </p:txBody>
      </p:sp>
    </p:spTree>
    <p:extLst>
      <p:ext uri="{BB962C8B-B14F-4D97-AF65-F5344CB8AC3E}">
        <p14:creationId xmlns:p14="http://schemas.microsoft.com/office/powerpoint/2010/main" val="17132966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F1A8DCAA-CF10-4CDD-9BA8-9EBE54DBEB20}"/>
              </a:ext>
            </a:extLst>
          </p:cNvPr>
          <p:cNvSpPr>
            <a:spLocks noGrp="1"/>
          </p:cNvSpPr>
          <p:nvPr>
            <p:ph type="title"/>
          </p:nvPr>
        </p:nvSpPr>
        <p:spPr/>
        <p:txBody>
          <a:bodyPr/>
          <a:lstStyle/>
          <a:p>
            <a:r>
              <a:rPr lang="pl-PL" dirty="0"/>
              <a:t>Ciężkie naruszenie podstawowych obowiązków pracowniczych</a:t>
            </a:r>
          </a:p>
        </p:txBody>
      </p:sp>
      <p:sp>
        <p:nvSpPr>
          <p:cNvPr id="3" name="Symbol zastępczy zawartości 2">
            <a:extLst>
              <a:ext uri="{FF2B5EF4-FFF2-40B4-BE49-F238E27FC236}">
                <a16:creationId xmlns:a16="http://schemas.microsoft.com/office/drawing/2014/main" id="{38A2475A-7FB5-403A-AE2E-8A81040735A1}"/>
              </a:ext>
            </a:extLst>
          </p:cNvPr>
          <p:cNvSpPr>
            <a:spLocks noGrp="1"/>
          </p:cNvSpPr>
          <p:nvPr>
            <p:ph idx="1"/>
          </p:nvPr>
        </p:nvSpPr>
        <p:spPr/>
        <p:txBody>
          <a:bodyPr>
            <a:normAutofit fontScale="92500" lnSpcReduction="20000"/>
          </a:bodyPr>
          <a:lstStyle/>
          <a:p>
            <a:pPr algn="just">
              <a:buFont typeface="Wingdings" panose="05000000000000000000" pitchFamily="2" charset="2"/>
              <a:buChar char="v"/>
            </a:pPr>
            <a:r>
              <a:rPr lang="pl-PL" sz="2400" dirty="0"/>
              <a:t> W orzecznictwie Sądu Najwyższego przyjmuje się, że do spełnienia warunku ciężkiego naruszenia niezbędny jest </a:t>
            </a:r>
            <a:r>
              <a:rPr lang="pl-PL" sz="2400" b="1" dirty="0"/>
              <a:t>znaczny stopień winy pracownika.</a:t>
            </a:r>
            <a:endParaRPr lang="pl-PL" sz="2800" dirty="0"/>
          </a:p>
          <a:p>
            <a:pPr lvl="1" algn="just"/>
            <a:endParaRPr lang="pl-PL" dirty="0"/>
          </a:p>
          <a:p>
            <a:pPr algn="just">
              <a:buFont typeface="Wingdings" panose="05000000000000000000" pitchFamily="2" charset="2"/>
              <a:buChar char="v"/>
            </a:pPr>
            <a:r>
              <a:rPr lang="pl-PL" sz="2400" dirty="0"/>
              <a:t> Ustawodawca zwrotem ,, podstawowy obowiązek” posługuje się wyłącznie w art. 211 </a:t>
            </a:r>
            <a:r>
              <a:rPr lang="pl-PL" sz="2400" dirty="0" err="1"/>
              <a:t>k.p</a:t>
            </a:r>
            <a:r>
              <a:rPr lang="pl-PL" sz="2400" dirty="0"/>
              <a:t>. Naruszenie innych obowiązków może również zostać zakwalifikowane jako naruszenie obowiązków o charakterze podstawowym. Zależy to od </a:t>
            </a:r>
            <a:r>
              <a:rPr lang="pl-PL" sz="2400" b="1" dirty="0"/>
              <a:t>rodzaju pracy</a:t>
            </a:r>
            <a:r>
              <a:rPr lang="pl-PL" sz="2400" dirty="0"/>
              <a:t> danego pracownika jak też </a:t>
            </a:r>
            <a:r>
              <a:rPr lang="pl-PL" sz="2400" b="1" dirty="0"/>
              <a:t>szkody</a:t>
            </a:r>
            <a:r>
              <a:rPr lang="pl-PL" sz="2400" dirty="0"/>
              <a:t> jaką wywołało lub mogło wywołać takie naruszenie.</a:t>
            </a:r>
            <a:endParaRPr lang="pl-PL" sz="2800" dirty="0"/>
          </a:p>
          <a:p>
            <a:pPr lvl="1" algn="just"/>
            <a:endParaRPr lang="pl-PL" dirty="0"/>
          </a:p>
          <a:p>
            <a:pPr algn="just">
              <a:buFont typeface="Wingdings" panose="05000000000000000000" pitchFamily="2" charset="2"/>
              <a:buChar char="v"/>
            </a:pPr>
            <a:r>
              <a:rPr lang="pl-PL" sz="2400" dirty="0"/>
              <a:t> W orzecznictwie sądowym za ciężkie naruszenie podstawowych obowiązków pracowniczych uznano m.in:  bezpodstawne i samowolne uchylanie się pracownika od wykonywania obowiązków, które powinien świadczyć w ramach umowy, samowolne udanie się pracownika na urlop wypoczynkowy, samowolne odebranie dni wolnych przysługujących pracownikowi.</a:t>
            </a:r>
            <a:endParaRPr lang="pl-PL" sz="2800" dirty="0"/>
          </a:p>
          <a:p>
            <a:endParaRPr lang="pl-PL" dirty="0"/>
          </a:p>
        </p:txBody>
      </p:sp>
    </p:spTree>
    <p:extLst>
      <p:ext uri="{BB962C8B-B14F-4D97-AF65-F5344CB8AC3E}">
        <p14:creationId xmlns:p14="http://schemas.microsoft.com/office/powerpoint/2010/main" val="18510111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A054EF94-4BF2-4783-9741-215FE676E2BB}"/>
              </a:ext>
            </a:extLst>
          </p:cNvPr>
          <p:cNvSpPr>
            <a:spLocks noGrp="1"/>
          </p:cNvSpPr>
          <p:nvPr>
            <p:ph type="title"/>
          </p:nvPr>
        </p:nvSpPr>
        <p:spPr/>
        <p:txBody>
          <a:bodyPr>
            <a:normAutofit fontScale="90000"/>
          </a:bodyPr>
          <a:lstStyle/>
          <a:p>
            <a:r>
              <a:rPr lang="pl-PL" dirty="0"/>
              <a:t>Popełnienie przestępstwa uniemożliwiającego dalsze zatrudnienie pracownika</a:t>
            </a:r>
          </a:p>
        </p:txBody>
      </p:sp>
      <p:sp>
        <p:nvSpPr>
          <p:cNvPr id="3" name="Symbol zastępczy zawartości 2">
            <a:extLst>
              <a:ext uri="{FF2B5EF4-FFF2-40B4-BE49-F238E27FC236}">
                <a16:creationId xmlns:a16="http://schemas.microsoft.com/office/drawing/2014/main" id="{28DEE5E1-8556-4C02-BEFA-604BBF77AD8D}"/>
              </a:ext>
            </a:extLst>
          </p:cNvPr>
          <p:cNvSpPr>
            <a:spLocks noGrp="1"/>
          </p:cNvSpPr>
          <p:nvPr>
            <p:ph idx="1"/>
          </p:nvPr>
        </p:nvSpPr>
        <p:spPr/>
        <p:txBody>
          <a:bodyPr/>
          <a:lstStyle/>
          <a:p>
            <a:pPr algn="just">
              <a:buFont typeface="Wingdings" panose="05000000000000000000" pitchFamily="2" charset="2"/>
              <a:buChar char="v"/>
            </a:pPr>
            <a:r>
              <a:rPr lang="pl-PL" sz="2000" dirty="0"/>
              <a:t> Sąd Najwyższy w uchwale z dnia 12 października 1976  roku, I PZP 49/76 stwierdził, że rozwiązanie przez  pracodawcę stosunku pracy bez wypowiedzenia może  nastąpić niezależnie od tego, czy pracownik popełnił   przestępstwo na szkodę zakładu pracy czy też osoby  trzeciej oraz czy szkoda pozostaje w związku z pracą.</a:t>
            </a:r>
          </a:p>
          <a:p>
            <a:pPr lvl="1" algn="just"/>
            <a:endParaRPr lang="pl-PL" dirty="0"/>
          </a:p>
          <a:p>
            <a:pPr algn="just">
              <a:buFont typeface="Wingdings" panose="05000000000000000000" pitchFamily="2" charset="2"/>
              <a:buChar char="v"/>
            </a:pPr>
            <a:r>
              <a:rPr lang="pl-PL" sz="2000" dirty="0"/>
              <a:t>  Koniecznym jest jednak by przestępstwo popełnione w  czasie trwania stosunku pracy uniemożliwiało dalsze  zatrudnianie pracownika na zajmowanym stanowisku. Taki  charakter będzie miało popełnienie przestępstwa przeciwko  mieniu przez pracownika zatrudnionego na stanowisku  związanym z odpowiedzialnością za mienie czy też  popełnienie przestępstwa przeciwko dokumentom przez  osobę prowadzącą obsługę kadr.</a:t>
            </a:r>
          </a:p>
          <a:p>
            <a:endParaRPr lang="pl-PL" dirty="0"/>
          </a:p>
        </p:txBody>
      </p:sp>
    </p:spTree>
    <p:extLst>
      <p:ext uri="{BB962C8B-B14F-4D97-AF65-F5344CB8AC3E}">
        <p14:creationId xmlns:p14="http://schemas.microsoft.com/office/powerpoint/2010/main" val="26926091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69CAC699-19D9-4B33-9FBF-1114A1D42EDD}"/>
              </a:ext>
            </a:extLst>
          </p:cNvPr>
          <p:cNvSpPr>
            <a:spLocks noGrp="1"/>
          </p:cNvSpPr>
          <p:nvPr>
            <p:ph type="title"/>
          </p:nvPr>
        </p:nvSpPr>
        <p:spPr/>
        <p:txBody>
          <a:bodyPr>
            <a:normAutofit fontScale="90000"/>
          </a:bodyPr>
          <a:lstStyle/>
          <a:p>
            <a:r>
              <a:rPr lang="pl-PL" dirty="0"/>
              <a:t>Popełnienie przestępstwa uniemożliwiającego dalsze zatrudnienie pracownika</a:t>
            </a:r>
          </a:p>
        </p:txBody>
      </p:sp>
      <p:sp>
        <p:nvSpPr>
          <p:cNvPr id="3" name="Symbol zastępczy zawartości 2">
            <a:extLst>
              <a:ext uri="{FF2B5EF4-FFF2-40B4-BE49-F238E27FC236}">
                <a16:creationId xmlns:a16="http://schemas.microsoft.com/office/drawing/2014/main" id="{0E7B8264-F57B-415C-A77B-83F7F078F188}"/>
              </a:ext>
            </a:extLst>
          </p:cNvPr>
          <p:cNvSpPr>
            <a:spLocks noGrp="1"/>
          </p:cNvSpPr>
          <p:nvPr>
            <p:ph idx="1"/>
          </p:nvPr>
        </p:nvSpPr>
        <p:spPr/>
        <p:txBody>
          <a:bodyPr/>
          <a:lstStyle/>
          <a:p>
            <a:pPr algn="just">
              <a:buFont typeface="Wingdings" panose="05000000000000000000" pitchFamily="2" charset="2"/>
              <a:buChar char="v"/>
            </a:pPr>
            <a:r>
              <a:rPr lang="pl-PL" sz="2000" dirty="0"/>
              <a:t> Przestępstwo stanowiące podstawę rozwiązania  stosunku  pracy musi być oczywiste lub stwierdzone  prawomocnym  orzeczeniem sądu. </a:t>
            </a:r>
          </a:p>
          <a:p>
            <a:pPr lvl="1" algn="just"/>
            <a:endParaRPr lang="pl-PL" dirty="0"/>
          </a:p>
          <a:p>
            <a:pPr algn="just">
              <a:buFont typeface="Wingdings" panose="05000000000000000000" pitchFamily="2" charset="2"/>
              <a:buChar char="v"/>
            </a:pPr>
            <a:r>
              <a:rPr lang="pl-PL" sz="2000" dirty="0"/>
              <a:t> Sąd Najwyższy w uchwale z dnia 4 kwietnia 1979 roku, I  PR 13/79 stwierdził, że oczywistość popełnienia  przestępstwa może być stwierdzona nie tylko na podstawie  prawomocnego wyroku skazującego, ale również i bez  takowego, na podstawie takiej oceny konkretnego  zdarzenia, która nie pozostawia wątpliwości co do wyniku  ewentualnego postępowania karnego, np. gdy sprawca  został złapany w momencie dokonywania kradzieży.</a:t>
            </a:r>
          </a:p>
          <a:p>
            <a:endParaRPr lang="pl-PL" dirty="0"/>
          </a:p>
        </p:txBody>
      </p:sp>
    </p:spTree>
    <p:extLst>
      <p:ext uri="{BB962C8B-B14F-4D97-AF65-F5344CB8AC3E}">
        <p14:creationId xmlns:p14="http://schemas.microsoft.com/office/powerpoint/2010/main" val="22097964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7BA7E000-D095-4FDD-9F74-7AA00193035E}"/>
              </a:ext>
            </a:extLst>
          </p:cNvPr>
          <p:cNvSpPr>
            <a:spLocks noGrp="1"/>
          </p:cNvSpPr>
          <p:nvPr>
            <p:ph type="title"/>
          </p:nvPr>
        </p:nvSpPr>
        <p:spPr/>
        <p:txBody>
          <a:bodyPr/>
          <a:lstStyle/>
          <a:p>
            <a:r>
              <a:rPr lang="pl-PL" dirty="0"/>
              <a:t>Kazus nr 1</a:t>
            </a:r>
          </a:p>
        </p:txBody>
      </p:sp>
      <p:sp>
        <p:nvSpPr>
          <p:cNvPr id="3" name="Symbol zastępczy zawartości 2">
            <a:extLst>
              <a:ext uri="{FF2B5EF4-FFF2-40B4-BE49-F238E27FC236}">
                <a16:creationId xmlns:a16="http://schemas.microsoft.com/office/drawing/2014/main" id="{3E9FFFD0-370E-4739-87DE-049C9C902B75}"/>
              </a:ext>
            </a:extLst>
          </p:cNvPr>
          <p:cNvSpPr>
            <a:spLocks noGrp="1"/>
          </p:cNvSpPr>
          <p:nvPr>
            <p:ph idx="1"/>
          </p:nvPr>
        </p:nvSpPr>
        <p:spPr/>
        <p:txBody>
          <a:bodyPr>
            <a:normAutofit fontScale="92500" lnSpcReduction="20000"/>
          </a:bodyPr>
          <a:lstStyle/>
          <a:p>
            <a:pPr algn="just"/>
            <a:r>
              <a:rPr lang="pl-PL" dirty="0"/>
              <a:t>Szymon N. był zatrudniony na podstawie umowy o pracę na czas nieokreślony na stanowisku magazyniera. W wyniku przeprowadzonej 11 stycznia 2010 roku inwentaryzacji w mieniu powierzonym Szymonowi N. stwierdzono niedobór na kwotę 12 000 zł. Pracodawca podejrzewał Szymona N. o kradzież, gdyż inne osoby nie miały swobodnego dostępu do magazynu. W dniu 20 stycznia 2010 r. Szymonowi N. zostało wręczone pismo zawierające oświadczenie o rozwiązaniu z nim umowy o pracę bez wypowiedzenia w trybie art. 52 § 1 pkt. 2 </a:t>
            </a:r>
            <a:r>
              <a:rPr lang="pl-PL" dirty="0" err="1"/>
              <a:t>k.p</a:t>
            </a:r>
            <a:r>
              <a:rPr lang="pl-PL" dirty="0"/>
              <a:t>. Jako przesłankę uzasadniającą rozwiązanie umowy pracodawca podał powstanie niedoboru w mieniu powierzonym Szymonowi N. O podejrzeniu popełnienia przez Szymona N. kradzieży pracodawca powiadomił Policję. Kwestionując  zasadność rozwiązania umowy o pracę w trybie natychmiastowym, Szymon N. odwołał się do sądu.</a:t>
            </a:r>
          </a:p>
          <a:p>
            <a:pPr algn="just"/>
            <a:r>
              <a:rPr lang="pl-PL" dirty="0"/>
              <a:t> </a:t>
            </a:r>
          </a:p>
          <a:p>
            <a:pPr algn="just"/>
            <a:r>
              <a:rPr lang="pl-PL" dirty="0"/>
              <a:t>Czy ujawnienie niedoboru w mieniu powierzonym Szymonowi N. uzasadniało rozwiązanie z nim umowy o pracę bez wypowiedzenia na podstawie art. 52 §1 pkt. 2 </a:t>
            </a:r>
            <a:r>
              <a:rPr lang="pl-PL" dirty="0" err="1"/>
              <a:t>k.p</a:t>
            </a:r>
            <a:r>
              <a:rPr lang="pl-PL" dirty="0"/>
              <a:t>.?</a:t>
            </a:r>
          </a:p>
          <a:p>
            <a:r>
              <a:rPr lang="pl-PL" dirty="0"/>
              <a:t>S. Samol (red.), </a:t>
            </a:r>
            <a:r>
              <a:rPr lang="pl-PL" i="1" dirty="0"/>
              <a:t>Prawo pracy. Kazusy.</a:t>
            </a:r>
            <a:endParaRPr lang="pl-PL" dirty="0"/>
          </a:p>
          <a:p>
            <a:endParaRPr lang="pl-PL" dirty="0"/>
          </a:p>
        </p:txBody>
      </p:sp>
    </p:spTree>
    <p:extLst>
      <p:ext uri="{BB962C8B-B14F-4D97-AF65-F5344CB8AC3E}">
        <p14:creationId xmlns:p14="http://schemas.microsoft.com/office/powerpoint/2010/main" val="16581654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69CE970-BC9E-4326-8BCA-D016395F5E4E}"/>
              </a:ext>
            </a:extLst>
          </p:cNvPr>
          <p:cNvSpPr>
            <a:spLocks noGrp="1"/>
          </p:cNvSpPr>
          <p:nvPr>
            <p:ph type="title"/>
          </p:nvPr>
        </p:nvSpPr>
        <p:spPr/>
        <p:txBody>
          <a:bodyPr/>
          <a:lstStyle/>
          <a:p>
            <a:r>
              <a:rPr lang="pl-PL" dirty="0"/>
              <a:t>Utrata uprawnień koniecznych do wykonywania pracy</a:t>
            </a:r>
          </a:p>
        </p:txBody>
      </p:sp>
      <p:sp>
        <p:nvSpPr>
          <p:cNvPr id="3" name="Symbol zastępczy zawartości 2">
            <a:extLst>
              <a:ext uri="{FF2B5EF4-FFF2-40B4-BE49-F238E27FC236}">
                <a16:creationId xmlns:a16="http://schemas.microsoft.com/office/drawing/2014/main" id="{A9A3AB90-6EFB-46C3-943A-02AAAD0BBABA}"/>
              </a:ext>
            </a:extLst>
          </p:cNvPr>
          <p:cNvSpPr>
            <a:spLocks noGrp="1"/>
          </p:cNvSpPr>
          <p:nvPr>
            <p:ph idx="1"/>
          </p:nvPr>
        </p:nvSpPr>
        <p:spPr/>
        <p:txBody>
          <a:bodyPr/>
          <a:lstStyle/>
          <a:p>
            <a:pPr algn="just">
              <a:buFont typeface="Wingdings" panose="05000000000000000000" pitchFamily="2" charset="2"/>
              <a:buChar char="v"/>
            </a:pPr>
            <a:r>
              <a:rPr lang="pl-PL" sz="2000" dirty="0"/>
              <a:t> Przesłanka ta nie dotyczy każdego pracownika, a jedynie  takiego, którego praca wymaga </a:t>
            </a:r>
            <a:r>
              <a:rPr lang="pl-PL" sz="2000" b="1" dirty="0"/>
              <a:t>określonych uprawnień do jej wykonywania </a:t>
            </a:r>
            <a:r>
              <a:rPr lang="pl-PL" sz="2000" dirty="0"/>
              <a:t> (np. lekarza, pielęgniarki, kierowcy).</a:t>
            </a:r>
          </a:p>
          <a:p>
            <a:pPr lvl="1" algn="just"/>
            <a:endParaRPr lang="pl-PL" dirty="0"/>
          </a:p>
          <a:p>
            <a:pPr algn="just">
              <a:buFont typeface="Wingdings" panose="05000000000000000000" pitchFamily="2" charset="2"/>
              <a:buChar char="v"/>
            </a:pPr>
            <a:r>
              <a:rPr lang="pl-PL" sz="2000" dirty="0"/>
              <a:t>  Utrata uprawnień powinna być stwierdzona </a:t>
            </a:r>
            <a:r>
              <a:rPr lang="pl-PL" sz="2000" b="1" dirty="0"/>
              <a:t>orzeczeniem uprawnionego organu.</a:t>
            </a:r>
            <a:r>
              <a:rPr lang="pl-PL" sz="2000" dirty="0"/>
              <a:t>  Może ono przybrać formę decyzji  administracyjnej (np. cofnięcie prawa jazdy) lub wyroku  sądowego (np. wyrok zakazujący prowadzenia pojazdów  mechanicznych).</a:t>
            </a:r>
          </a:p>
          <a:p>
            <a:pPr lvl="1" algn="just"/>
            <a:endParaRPr lang="pl-PL" dirty="0"/>
          </a:p>
          <a:p>
            <a:pPr algn="just">
              <a:buFont typeface="Wingdings" panose="05000000000000000000" pitchFamily="2" charset="2"/>
              <a:buChar char="v"/>
            </a:pPr>
            <a:r>
              <a:rPr lang="pl-PL" sz="2000" dirty="0"/>
              <a:t>  Utrata uprawnień musi być </a:t>
            </a:r>
            <a:r>
              <a:rPr lang="pl-PL" sz="2000" b="1" dirty="0"/>
              <a:t>zawiniona</a:t>
            </a:r>
            <a:r>
              <a:rPr lang="pl-PL" sz="2000" dirty="0"/>
              <a:t> , przy czym stopień  winy jest bez znaczenia. </a:t>
            </a:r>
          </a:p>
          <a:p>
            <a:endParaRPr lang="pl-PL" dirty="0"/>
          </a:p>
        </p:txBody>
      </p:sp>
    </p:spTree>
    <p:extLst>
      <p:ext uri="{BB962C8B-B14F-4D97-AF65-F5344CB8AC3E}">
        <p14:creationId xmlns:p14="http://schemas.microsoft.com/office/powerpoint/2010/main" val="315402956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5C7CF0D0-70B3-4C7F-8DAF-6A754CCD0AAE}"/>
              </a:ext>
            </a:extLst>
          </p:cNvPr>
          <p:cNvSpPr>
            <a:spLocks noGrp="1"/>
          </p:cNvSpPr>
          <p:nvPr>
            <p:ph type="title"/>
          </p:nvPr>
        </p:nvSpPr>
        <p:spPr/>
        <p:txBody>
          <a:bodyPr/>
          <a:lstStyle/>
          <a:p>
            <a:r>
              <a:rPr lang="pl-PL" dirty="0"/>
              <a:t>Obowiązek zasięgnięcia opinii zakładowej organizacji związkowej</a:t>
            </a:r>
          </a:p>
        </p:txBody>
      </p:sp>
      <p:sp>
        <p:nvSpPr>
          <p:cNvPr id="3" name="Symbol zastępczy zawartości 2">
            <a:extLst>
              <a:ext uri="{FF2B5EF4-FFF2-40B4-BE49-F238E27FC236}">
                <a16:creationId xmlns:a16="http://schemas.microsoft.com/office/drawing/2014/main" id="{6768A8B3-CEB6-4E47-B76D-35407B675358}"/>
              </a:ext>
            </a:extLst>
          </p:cNvPr>
          <p:cNvSpPr>
            <a:spLocks noGrp="1"/>
          </p:cNvSpPr>
          <p:nvPr>
            <p:ph idx="1"/>
          </p:nvPr>
        </p:nvSpPr>
        <p:spPr/>
        <p:txBody>
          <a:bodyPr/>
          <a:lstStyle/>
          <a:p>
            <a:pPr algn="just"/>
            <a:r>
              <a:rPr lang="pl-PL" dirty="0"/>
              <a:t>Pracodawca podejmuje decyzję w sprawie rozwiązania  umowy po zasięgnięciu opinii reprezentującej pracownika  zakładowej organizacji związkowej, którą zawiadamia o  przyczynie uzasadniającej rozwiązanie umowy. W razie  zastrzeżeń co do zasadności rozwiązania umowy  zakładowa organizacja związkowa wyraża swoją </a:t>
            </a:r>
            <a:r>
              <a:rPr lang="pl-PL" b="1" dirty="0"/>
              <a:t>opinię niezwłocznie, nie później jednak niż w ciągu 3 dni</a:t>
            </a:r>
            <a:r>
              <a:rPr lang="pl-PL" dirty="0"/>
              <a:t>   (art. 52 § 3 </a:t>
            </a:r>
            <a:r>
              <a:rPr lang="pl-PL" dirty="0" err="1"/>
              <a:t>k.p</a:t>
            </a:r>
            <a:r>
              <a:rPr lang="pl-PL" dirty="0"/>
              <a:t>.)</a:t>
            </a:r>
          </a:p>
          <a:p>
            <a:endParaRPr lang="pl-PL" dirty="0"/>
          </a:p>
        </p:txBody>
      </p:sp>
    </p:spTree>
    <p:extLst>
      <p:ext uri="{BB962C8B-B14F-4D97-AF65-F5344CB8AC3E}">
        <p14:creationId xmlns:p14="http://schemas.microsoft.com/office/powerpoint/2010/main" val="413637152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ntegralny">
  <a:themeElements>
    <a:clrScheme name="Integral">
      <a:dk1>
        <a:sysClr val="windowText" lastClr="000000"/>
      </a:dk1>
      <a:lt1>
        <a:sysClr val="window" lastClr="FFFFFF"/>
      </a:lt1>
      <a:dk2>
        <a:srgbClr val="564B3C"/>
      </a:dk2>
      <a:lt2>
        <a:srgbClr val="ECEDD1"/>
      </a:lt2>
      <a:accent1>
        <a:srgbClr val="93A299"/>
      </a:accent1>
      <a:accent2>
        <a:srgbClr val="CF543F"/>
      </a:accent2>
      <a:accent3>
        <a:srgbClr val="B5AE53"/>
      </a:accent3>
      <a:accent4>
        <a:srgbClr val="848058"/>
      </a:accent4>
      <a:accent5>
        <a:srgbClr val="E8B54D"/>
      </a:accent5>
      <a:accent6>
        <a:srgbClr val="786C71"/>
      </a:accent6>
      <a:hlink>
        <a:srgbClr val="CCCC00"/>
      </a:hlink>
      <a:folHlink>
        <a:srgbClr val="B2B2B2"/>
      </a:folHlink>
    </a:clrScheme>
    <a:fontScheme name="Integral">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Integral" id="{3577F8C9-A904-41D8-97D2-FD898F53F20E}" vid="{A41AC481-B287-49C8-90EF-C669597D2D0A}"/>
    </a:ext>
  </a:extLst>
</a:theme>
</file>

<file path=docProps/app.xml><?xml version="1.0" encoding="utf-8"?>
<Properties xmlns="http://schemas.openxmlformats.org/officeDocument/2006/extended-properties" xmlns:vt="http://schemas.openxmlformats.org/officeDocument/2006/docPropsVTypes">
  <Template>Integral</Template>
  <TotalTime>217</TotalTime>
  <Words>4090</Words>
  <Application>Microsoft Office PowerPoint</Application>
  <PresentationFormat>Panoramiczny</PresentationFormat>
  <Paragraphs>171</Paragraphs>
  <Slides>38</Slides>
  <Notes>0</Notes>
  <HiddenSlides>0</HiddenSlides>
  <MMClips>0</MMClips>
  <ScaleCrop>false</ScaleCrop>
  <HeadingPairs>
    <vt:vector size="6" baseType="variant">
      <vt:variant>
        <vt:lpstr>Używane czcionki</vt:lpstr>
      </vt:variant>
      <vt:variant>
        <vt:i4>6</vt:i4>
      </vt:variant>
      <vt:variant>
        <vt:lpstr>Motyw</vt:lpstr>
      </vt:variant>
      <vt:variant>
        <vt:i4>1</vt:i4>
      </vt:variant>
      <vt:variant>
        <vt:lpstr>Tytuły slajdów</vt:lpstr>
      </vt:variant>
      <vt:variant>
        <vt:i4>38</vt:i4>
      </vt:variant>
    </vt:vector>
  </HeadingPairs>
  <TitlesOfParts>
    <vt:vector size="45" baseType="lpstr">
      <vt:lpstr>Arial</vt:lpstr>
      <vt:lpstr>Times New Roman</vt:lpstr>
      <vt:lpstr>Tw Cen MT</vt:lpstr>
      <vt:lpstr>Tw Cen MT Condensed</vt:lpstr>
      <vt:lpstr>Wingdings</vt:lpstr>
      <vt:lpstr>Wingdings 3</vt:lpstr>
      <vt:lpstr>Integralny</vt:lpstr>
      <vt:lpstr>Rozwiązanie stosunku pracy bez wypowiedzenia</vt:lpstr>
      <vt:lpstr>Rozwiązanie stosunku pracy bez wypowiedzenia</vt:lpstr>
      <vt:lpstr>Rozwiązanie stosunku pracy  bez wypowiedzenia przez pracodawcę z winy pracownika</vt:lpstr>
      <vt:lpstr>Ciężkie naruszenie podstawowych obowiązków pracowniczych</vt:lpstr>
      <vt:lpstr>Popełnienie przestępstwa uniemożliwiającego dalsze zatrudnienie pracownika</vt:lpstr>
      <vt:lpstr>Popełnienie przestępstwa uniemożliwiającego dalsze zatrudnienie pracownika</vt:lpstr>
      <vt:lpstr>Kazus nr 1</vt:lpstr>
      <vt:lpstr>Utrata uprawnień koniecznych do wykonywania pracy</vt:lpstr>
      <vt:lpstr>Obowiązek zasięgnięcia opinii zakładowej organizacji związkowej</vt:lpstr>
      <vt:lpstr>Obowiązek uzyskania zgody zakładowej organizacji związkowej</vt:lpstr>
      <vt:lpstr>Termin rozwiązania stosunku pracy bez wypowiedzenia z winy pracownika</vt:lpstr>
      <vt:lpstr>Rozwiązanie stosunku pracy bez wypowiedzenia przez pracodawcę z przyczyn niezawinionych przez pracownika</vt:lpstr>
      <vt:lpstr>Rozwiązanie stosunku pracy bez wypowiedzenia z przyczyn niezawinionych</vt:lpstr>
      <vt:lpstr>Obowiązek ponownego zatrudnienia</vt:lpstr>
      <vt:lpstr>Kazus nr 2 </vt:lpstr>
      <vt:lpstr>Roszczenia pracownika w razie niezgodnego z prawem rozwiązania stosunku pracy bez wypowiedzenia</vt:lpstr>
      <vt:lpstr>Wynagrodzenie za czas pozostawania bez pracy</vt:lpstr>
      <vt:lpstr>Roszczenia w razie niezgodnego z prawem rozwiązania  bez wypowiedzenia umowy na czas określony</vt:lpstr>
      <vt:lpstr>Roszczenia w razie niezgodnego z prawem rozwiązania umowy o pracę w okresie wypowiedzenia</vt:lpstr>
      <vt:lpstr>Rozwiązanie stosunku pracy bez wypowiedzenia przez pracownika</vt:lpstr>
      <vt:lpstr>Rozwiązanie stosunku pracy bez wypowiedzenia przez pracownika</vt:lpstr>
      <vt:lpstr>Uprawnienia pracodawcy w razie nieuzasadnionego rozwiązania stosunku pracy bez wypowiedzenia przez pracownika</vt:lpstr>
      <vt:lpstr>Kazus nr 3 </vt:lpstr>
      <vt:lpstr>Wygaśnięcie stosunku pracy</vt:lpstr>
      <vt:lpstr>Śmierć pracownika</vt:lpstr>
      <vt:lpstr>Śmierć pracodawcy – osoby fizycznej</vt:lpstr>
      <vt:lpstr>Śmierć pracodawcy – osoby fizycznej</vt:lpstr>
      <vt:lpstr>Śmierć pracodawcy – osoby fizycznej</vt:lpstr>
      <vt:lpstr>Śmierć pracodawcy – osoby fizycznej</vt:lpstr>
      <vt:lpstr>Śmierć pracodawcy – osoby fizycznej</vt:lpstr>
      <vt:lpstr>Śmierć pracodawcy – osoby fizycznej</vt:lpstr>
      <vt:lpstr>Śmierć pracodawcy – osoby fizycznej</vt:lpstr>
      <vt:lpstr>Trzymiesięczna nieobecność pracownika w pracy z powodu tymczasowego aresztowania</vt:lpstr>
      <vt:lpstr>Prawo odwołania do sądu</vt:lpstr>
      <vt:lpstr>Kazus nr 4</vt:lpstr>
      <vt:lpstr>Kazus nr 5</vt:lpstr>
      <vt:lpstr>Kazus nr 6</vt:lpstr>
      <vt:lpstr>Prezentacja programu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Rozwiązanie stosunku pracy bez wypowiedzenia</dc:title>
  <dc:creator>Wieslaw Pochopien</dc:creator>
  <cp:lastModifiedBy>Sabina Pochopien</cp:lastModifiedBy>
  <cp:revision>26</cp:revision>
  <dcterms:created xsi:type="dcterms:W3CDTF">2017-11-05T09:49:32Z</dcterms:created>
  <dcterms:modified xsi:type="dcterms:W3CDTF">2018-12-04T19:00:30Z</dcterms:modified>
</cp:coreProperties>
</file>