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8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187125-8FEB-40A0-BCAF-46D9EBAAF5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Rozwiązanie stosunku pracy na mocy porozumienia stron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45A1F0C-7DD6-4EA4-B556-5BC2D70190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774898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DCB0B7-F6F1-4968-BAE6-F9BDF1543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Okresy wypowiedzenia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49136C-4813-4022-84E4-8FC59A9DF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Okres wypowiedzenia umowy o pracę zawartej na czas  nieokreślony i umowy o pracę zawartej na czas określony  jest uzależniony od okresu zatrudnienia u danego  pracodawcy i wynosi:</a:t>
            </a:r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1) </a:t>
            </a:r>
            <a:r>
              <a:rPr lang="pl-PL" b="1" dirty="0"/>
              <a:t>2 tygodnie</a:t>
            </a:r>
            <a:r>
              <a:rPr lang="pl-PL" dirty="0"/>
              <a:t> - jeżeli pracownik był zatrudniony </a:t>
            </a:r>
            <a:r>
              <a:rPr lang="pl-PL" b="1" dirty="0"/>
              <a:t>krócej niż 6 miesięcy,</a:t>
            </a:r>
            <a:endParaRPr lang="pl-PL" dirty="0"/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2) </a:t>
            </a:r>
            <a:r>
              <a:rPr lang="pl-PL" b="1" dirty="0"/>
              <a:t>1 miesiąc</a:t>
            </a:r>
            <a:r>
              <a:rPr lang="pl-PL" dirty="0"/>
              <a:t> - jeżeli pracownik był zatrudniony </a:t>
            </a:r>
            <a:r>
              <a:rPr lang="pl-PL" b="1" dirty="0"/>
              <a:t>co najmniej 6 miesięcy,</a:t>
            </a:r>
            <a:endParaRPr lang="pl-PL" dirty="0"/>
          </a:p>
          <a:p>
            <a:pPr algn="just"/>
            <a:endParaRPr lang="pl-PL" dirty="0"/>
          </a:p>
          <a:p>
            <a:pPr marL="0" indent="0" algn="just">
              <a:buNone/>
            </a:pPr>
            <a:r>
              <a:rPr lang="pl-PL" dirty="0"/>
              <a:t>3) </a:t>
            </a:r>
            <a:r>
              <a:rPr lang="pl-PL" b="1" dirty="0"/>
              <a:t>3 miesiące-</a:t>
            </a:r>
            <a:r>
              <a:rPr lang="pl-PL" dirty="0"/>
              <a:t>  jeżeli pracownik był zatrudniony </a:t>
            </a:r>
            <a:r>
              <a:rPr lang="pl-PL" b="1" dirty="0"/>
              <a:t>co najmniej 3 lata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7649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D0B5AE-1AC7-4102-AA7A-256686B32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Termin wypowiedzenia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131F92-EF1A-4A27-A9DD-9E6C6FE70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Termin wypowiedzenia to określony ustawą dzień, w którym  kończy się okres wypowiedzenia.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Terminy wypowiedzenia określa art. 30 § 2 (1) </a:t>
            </a:r>
            <a:r>
              <a:rPr lang="pl-PL" dirty="0" err="1"/>
              <a:t>k.p</a:t>
            </a:r>
            <a:r>
              <a:rPr lang="pl-PL" dirty="0"/>
              <a:t>. Zgodnie z powołanym przepisem okres wypowiedzenia umowy o pracę obejmujący</a:t>
            </a:r>
            <a:r>
              <a:rPr lang="pl-PL" b="1" dirty="0"/>
              <a:t> tydzień</a:t>
            </a:r>
            <a:r>
              <a:rPr lang="pl-PL" dirty="0"/>
              <a:t> lub </a:t>
            </a:r>
            <a:r>
              <a:rPr lang="pl-PL" b="1" dirty="0"/>
              <a:t>miesiąc</a:t>
            </a:r>
            <a:r>
              <a:rPr lang="pl-PL" dirty="0"/>
              <a:t> albo ich wielokrotność kończy się </a:t>
            </a:r>
            <a:r>
              <a:rPr lang="pl-PL" b="1" dirty="0"/>
              <a:t>w sobotę lub w ostatnim dniu miesiąca.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W kodeksie pracy nie określono w sposób szczególny dnia, w którym kończy się okres wypowiedzenia wynoszący 3 dni. Upływ takiego okresu wypowiedzenia ustala się zgodnie z przepisami Kodeksu cywilnego o terminach.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7281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BB85B5-FE13-4548-9CD1-9E6E0EE23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Powszechna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6E4251-CED7-49DD-B5AF-D1EE4598A7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Powszechną ochroną przed wypowiedzeniem objęci zostali pracownicy zatrudnieni na podstawie </a:t>
            </a:r>
            <a:r>
              <a:rPr lang="pl-PL" b="1" dirty="0"/>
              <a:t>umów o pracę na czas nieokreślony.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Pracownicy chronieni są przed samowolnym wypowiadaniem przez pracodawcę umów o pracę na czas nieokreślony przez wprowadzenie następujących ograniczeń:</a:t>
            </a:r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 umowa o pracę może być wypowiedziana dopiero po wyczerpaniu określonego w Kodeksie pracy trybu umożliwiającego </a:t>
            </a:r>
            <a:r>
              <a:rPr lang="pl-PL" b="1" dirty="0"/>
              <a:t>zakładowej organizacji związkowej zajęcie stanowiska w sprawie zamiaru wypowiedzenia,</a:t>
            </a:r>
            <a:endParaRPr lang="pl-PL" dirty="0"/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 wypowiedzenie umowy o pracę może nastąpić tylko z </a:t>
            </a:r>
            <a:r>
              <a:rPr lang="pl-PL" b="1" dirty="0"/>
              <a:t>uzasadnionych powodów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4936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173471-7A7D-46DA-9538-C03345BA5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Konsultacja zamiaru wypowiedzenia stosunku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B061EC0-08AA-4B04-8F9A-2A29C582C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O zamiarze wypowiedzenia pracownikowi umowy o pracę  zawartej na czas nieokreślony pracodawca zawiadamia na  piśmie reprezentującą pracownika zakładową organizację  związkową podając przyczynę uzasadniającą rozwiązanie  umowy (art. 38 § 1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Jeżeli zakładowa organizacja związkowa uważa, że wypowiedzenie byłoby nieuzasadnione, może w ciągu</a:t>
            </a:r>
            <a:r>
              <a:rPr lang="pl-PL" b="1" dirty="0"/>
              <a:t> 5 dni od otrzymania zawiadomienia</a:t>
            </a:r>
            <a:r>
              <a:rPr lang="pl-PL" dirty="0"/>
              <a:t> zgłosić na piśmie pracodawcy </a:t>
            </a:r>
            <a:r>
              <a:rPr lang="pl-PL" b="1" dirty="0"/>
              <a:t>umotywowane zastrzeżenia</a:t>
            </a:r>
            <a:r>
              <a:rPr lang="pl-PL" dirty="0"/>
              <a:t> (art. 38 § 2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Po rozpatrzeniu stanowiska organizacji związkowej, a także w razie niezajęcia przez nią stanowiska w ustalonym terminie, pracodawca podejmuje decyzję w sprawie wypowiedzenia (art. 38 § 5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3368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A8EAFB-0683-4278-AAEE-39993E953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Przyczyny uzasadniające wypowiedzenie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FC02F4-8CDF-4C38-B440-7B66D7CB2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Kodeks pracy nie zawiera katalogu przyczyn  uzasadniających wypowiedzenie umowy o pracę.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Sąd Najwyższy w wyroku z dnia 6 czerwca 2000 roku, I  PKN 689/99 wskazał, że przyczyna uzasadniająca  wypowiedzenie stosunku pracy powinna być </a:t>
            </a:r>
            <a:r>
              <a:rPr lang="pl-PL" b="1" dirty="0"/>
              <a:t>rzeczywista, konkretna a pracownik winien o niej wiedzieć.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Natomiast w orzeczeniu z dnia 21 marca 2001 roku, I  PKN 311/00 Sąd Najwyższy stwierdził, że brak podania  przyczyny wypowiedzenia, podanie jej w sposób  niezrozumiały lub mało konkretny stanowi naruszenie  prawa.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183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94EAD8-2DBC-43B5-94A1-CB1309158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Przyczyny uzasadniające wypowiedzenie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7941E9-8B9C-4E35-A2F7-BB1C7E865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Przyczyny uzasadniające wypowiedzenie  stosunku pracy mogą występować </a:t>
            </a:r>
            <a:r>
              <a:rPr lang="pl-PL" b="1" dirty="0"/>
              <a:t>po stronie pracodawcy jak też pracownika.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Wśród przyczyn dotyczących pracownika można wymienić: całkowitą lub częściową nieprzydatność do pracy umówionego rodzaju, zawinione naruszenie obowiązków, naganne zachowanie, przeciwwskazania lekarskie, odmowę wykonania polecenia, prowadzenie działalności konkurencyjnej.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W uchwale siedmiu sędziów z dnia 21 stycznia 2009 roku, II PZP 13/08 Sąd Najwyższy wskazał, że osiągnięcie wieku emerytalnego i nabycie prawa do emerytury nie może stanowić wyłącznej przyczyny wypowiedzenia umowy o pracę. Takie wypowiedzenie należy uznać za bezprawne gdyż stanowi przejaw dyskryminacji bezpośredniej ze względu na wiek i pośredniej ze względu na płeć.</a:t>
            </a:r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6915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CB7FAD-601A-4D2E-96D4-389EDA151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D804E6-1D88-4018-96D6-D9CBDDD21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Konstrukcja szczególnej ochrony przed wypowiedzeniem obejmuje:</a:t>
            </a:r>
            <a:endParaRPr lang="pl-PL" sz="2000" dirty="0"/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 zakaz rozwiązania stosunku pracy w drodze wypowiedzenia,</a:t>
            </a:r>
            <a:endParaRPr lang="pl-PL" sz="1800" dirty="0"/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-obowiązek pracodawcy uzyskania zgody określonego podmiotu na dokonanie wypowiedzenia</a:t>
            </a:r>
            <a:endParaRPr lang="pl-PL" sz="18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Pracodawca nie może wypowiedzieć umowy o pracę w czasie urlopu pracownika, a także w czasie innej usprawiedliwionej nieobecności pracownika w pracy, jeżeli nie upłynął jeszcze okres uprawniający do rozwiązania umowy o pracę bez wypowiedzenia ( art. 41 </a:t>
            </a:r>
            <a:r>
              <a:rPr lang="pl-PL" dirty="0" err="1"/>
              <a:t>k.p</a:t>
            </a:r>
            <a:r>
              <a:rPr lang="pl-PL" dirty="0"/>
              <a:t>.)</a:t>
            </a:r>
            <a:endParaRPr lang="pl-PL" sz="2000" dirty="0"/>
          </a:p>
          <a:p>
            <a:pPr lvl="1" algn="just"/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8152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F74950-1BE6-4A11-B565-59FE44B77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CEF768-0D99-4C78-9A87-6089DAF2D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Pracodawca nie może ponadto wypowiedzieć umowy o  pracę  pracownikowi, któremu brakuje </a:t>
            </a:r>
            <a:r>
              <a:rPr lang="pl-PL" b="1" dirty="0"/>
              <a:t>nie więcej niż 4 lata do osiągnięcia wieku emerytalnego,</a:t>
            </a:r>
            <a:r>
              <a:rPr lang="pl-PL" dirty="0"/>
              <a:t> jeżeli okres  zatrudnienia  umożliwia mu uzyskanie prawa do emerytury z  osiągnięciem  tego wieku (art. 39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8255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D2E942-C68A-4DD5-BD8F-735E783B1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7040CC-18B9-4F00-99A0-760DFD2D9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Pracodawca nie może wypowiedzieć ani rozwiązać umowy o pracę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okresie ciąży, a także w okresie urlopu macierzyńskiego pracownicy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chyba że zachodzą przyczyny uzasadniające rozwiązanie umowy bez wypowiedzenia z jej winy i reprezentująca pracownicę zakładowa organizacja związkowa wyraziła zgodę na rozwiązanie umowy (art. 177 § 1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k.p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Powyższy przepis nie znajduje zastosowania do pracownicy w okresie próbnym nieprzekraczającym miesiąca.</a:t>
            </a:r>
          </a:p>
        </p:txBody>
      </p:sp>
    </p:spTree>
    <p:extLst>
      <p:ext uri="{BB962C8B-B14F-4D97-AF65-F5344CB8AC3E}">
        <p14:creationId xmlns:p14="http://schemas.microsoft.com/office/powerpoint/2010/main" val="2567221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F9223-BD88-4551-ACBD-44E488051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DD4CF6-CB7C-44F1-9A02-DCF137E56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Rozwiązanie przez pracodawcę umowy o pracę za wypowiedzeniem w okresie ciąży lub urlopu macierzyńskiego może nastąpić tylko w razie </a:t>
            </a:r>
            <a:r>
              <a:rPr lang="pl-PL" b="1" dirty="0"/>
              <a:t>ogłoszenia upadłości lub likwidacji pracodawcy.</a:t>
            </a:r>
            <a:r>
              <a:rPr lang="pl-PL" dirty="0"/>
              <a:t> Pracodawca jest obowiązany uzgodnić z reprezentującą pracownicę zakładową organizacją związkową termin rozwiązania umowy o pracę. W razie niemożności zapewnienia w tym okresie innego zatrudnienia, pracownicy przysługują świadczenia określone w odrębnych przepisach. Okres pobierania tych świadczeń wlicza się do okresu zatrudnienia, od którego zależą uprawnienia  pracownicze.</a:t>
            </a:r>
          </a:p>
          <a:p>
            <a:pPr algn="just"/>
            <a:r>
              <a:rPr lang="pl-PL" dirty="0"/>
              <a:t>Powyższe zasady znajdują odpowiednie  zastosowanie do pracownika – ojca wychowującego dziecko w okresie korzystania z urlopu macierzyńskiego.</a:t>
            </a:r>
          </a:p>
        </p:txBody>
      </p:sp>
    </p:spTree>
    <p:extLst>
      <p:ext uri="{BB962C8B-B14F-4D97-AF65-F5344CB8AC3E}">
        <p14:creationId xmlns:p14="http://schemas.microsoft.com/office/powerpoint/2010/main" val="1337221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97B997-95CA-4627-B84A-064A57C9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Ustanie stosunku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5BD96A-0BE9-4CB4-90AA-CAB9F035E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/>
              <a:t>Ustanie stosunku pracy to instytucja prawna obejmująca :</a:t>
            </a:r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 rozwiązanie stosunku pracy,</a:t>
            </a:r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- wygaśnięcie stosunku pracy.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Rozwiązanie stosunku pracy jest następstwem </a:t>
            </a:r>
            <a:r>
              <a:rPr lang="pl-PL" b="1" dirty="0"/>
              <a:t>czynności prawnej</a:t>
            </a:r>
            <a:r>
              <a:rPr lang="pl-PL" dirty="0"/>
              <a:t> (oświadczenia woli) jednej lub obydwu stron stosunku pracy. Katalog czynności prawnych powodujących rozwiązanie stosunku pracy określony został w art. 30 </a:t>
            </a:r>
            <a:r>
              <a:rPr lang="pl-PL" dirty="0" err="1"/>
              <a:t>k.p</a:t>
            </a:r>
            <a:r>
              <a:rPr lang="pl-PL" dirty="0"/>
              <a:t>. w </a:t>
            </a:r>
            <a:r>
              <a:rPr lang="pl-PL" b="1" dirty="0"/>
              <a:t>sposób zamknięty.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Wygaśnięcie stosunku pracy jest to ustanie stosunku pracy z mocy </a:t>
            </a:r>
            <a:r>
              <a:rPr lang="pl-PL" b="1" dirty="0"/>
              <a:t>zdarzenia</a:t>
            </a:r>
            <a:r>
              <a:rPr lang="pl-PL" dirty="0"/>
              <a:t> określonego w Kodeksie pracy oraz w przepisach szczególnych </a:t>
            </a:r>
            <a:r>
              <a:rPr lang="pl-PL" b="1" dirty="0"/>
              <a:t>innego niż czynność prawna.</a:t>
            </a:r>
            <a:r>
              <a:rPr lang="pl-PL" dirty="0"/>
              <a:t> Zdarzenia powodujące wygaśnięcie stosunku pracy są określone w przepisach prawa pracy wyczerpująco.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9220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6B50B9-E4BE-4ADD-8DEE-F8463E08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790732-62DE-4E39-A0BB-633CF354C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Pracodawca nie może wypowiedzieć ani rozwiązać umowy o pracę w okresie od dnia złożenia przez pracownika uprawnionego do urlopu wychowawczego wniosku o :</a:t>
            </a:r>
          </a:p>
          <a:p>
            <a:pPr marL="342900" indent="-342900" algn="just">
              <a:buAutoNum type="arabicParenR"/>
            </a:pPr>
            <a:r>
              <a:rPr lang="pl-PL" dirty="0"/>
              <a:t>udzielenie urlopu wychowawczego – do dnia zakończenia tego urlopu;</a:t>
            </a:r>
          </a:p>
          <a:p>
            <a:pPr marL="342900" indent="-342900" algn="just">
              <a:buAutoNum type="arabicParenR"/>
            </a:pPr>
            <a:r>
              <a:rPr lang="pl-PL" dirty="0"/>
              <a:t>obniżenie wymiaru czasu pracy – do dnia powrotu do nieobniżonego wymiaru czasu pracy, nie dłużej jednak niż przez łączny okres 12 miesięcy. (art. 186 (8)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marL="0" indent="0" algn="just">
              <a:buNone/>
            </a:pPr>
            <a:r>
              <a:rPr lang="pl-PL" dirty="0"/>
              <a:t>W przypadkach, o których mowa powyżej, rozwiązanie przez pracodawcę umowy jest dopuszczalne tylko w razie ogłoszenia upadłości lub likwidacji, a także gdy zachodzą przyczyny uzasadniające rozwiązanie umowy o pracę bez wypowiedzenia z winy pracownika.</a:t>
            </a:r>
          </a:p>
        </p:txBody>
      </p:sp>
    </p:spTree>
    <p:extLst>
      <p:ext uri="{BB962C8B-B14F-4D97-AF65-F5344CB8AC3E}">
        <p14:creationId xmlns:p14="http://schemas.microsoft.com/office/powerpoint/2010/main" val="2359320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4FB394-5D7C-40CE-A2B2-F9C47937E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38EC35-DCEC-4CE6-B18A-67D7B3ECD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 przypadku złożenia przez pracownika wniosku o udzielenie urlopu wychowawczego bądź obniżenie wymiaru czasu pracy, wcześniej niż 21 dni przed rozpoczęciem korzystania z urlopu wychowawczego albo obniżonego wymiaru czasu pracy, zakaz ten zaczyna obowiązywać na 21 dni przed rozpoczęciem korzystania z urlopu albo obniżonego wymiaru czasu pracy.</a:t>
            </a:r>
          </a:p>
          <a:p>
            <a:pPr algn="just"/>
            <a:r>
              <a:rPr lang="pl-PL" dirty="0"/>
              <a:t>W przypadku złożenia przez pracownika wniosku po dokonaniu czynności zmierzającej do rozwiązania umowy o pracę, umowa rozwiązuje się w terminie wynikającym z tej czynności. </a:t>
            </a:r>
          </a:p>
        </p:txBody>
      </p:sp>
    </p:spTree>
    <p:extLst>
      <p:ext uri="{BB962C8B-B14F-4D97-AF65-F5344CB8AC3E}">
        <p14:creationId xmlns:p14="http://schemas.microsoft.com/office/powerpoint/2010/main" val="19966424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600B6E-4F04-42DF-8D43-DA0D7139E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1800" dirty="0"/>
              <a:t>Roszczenia pracownika w razie nieuzasadnionego lub niezgodnego z prawem wypowiedzenia stosunku pracy przez pracodawcę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1D3B2C-64B0-4D73-B514-BCD737895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Pracownik może wnieść odwołanie od wypowiedzenia stosunku pracy do sądu pracy.</a:t>
            </a:r>
          </a:p>
          <a:p>
            <a:pPr lvl="1"/>
            <a:endParaRPr lang="pl-PL" dirty="0"/>
          </a:p>
          <a:p>
            <a:r>
              <a:rPr lang="pl-PL" dirty="0"/>
              <a:t> W razie wypowiedzenia stosunku pracy na czas nieokreślony pracownikowi przysługuje roszczenie o </a:t>
            </a:r>
            <a:r>
              <a:rPr lang="pl-PL" b="1" dirty="0"/>
              <a:t>uznanie wypowiedzenia za bezskuteczne</a:t>
            </a:r>
            <a:r>
              <a:rPr lang="pl-PL" dirty="0"/>
              <a:t>, a jeżeli umowa uległa rozwiązaniu </a:t>
            </a:r>
            <a:r>
              <a:rPr lang="pl-PL" b="1" dirty="0"/>
              <a:t>roszczenie o przywrócenie do pracy na poprzednich warunkach albo o odszkodowanie. </a:t>
            </a:r>
            <a:endParaRPr lang="pl-PL" dirty="0"/>
          </a:p>
          <a:p>
            <a:pPr lvl="1"/>
            <a:endParaRPr lang="pl-PL" dirty="0"/>
          </a:p>
          <a:p>
            <a:r>
              <a:rPr lang="pl-PL" dirty="0"/>
              <a:t>Restytucja stosunku pracy na podstawie orzeczenia o przywróceniu do pracy nie następuje już z chwilą uprawomocnienia się orzeczenia, lecz dopiero po spełnieniu dodatkowej przesłanki, jaką jest zgłoszenie przez pracownika gotowości niezwłocznego podjęcia pracy w ciągu </a:t>
            </a:r>
            <a:r>
              <a:rPr lang="pl-PL" b="1" dirty="0"/>
              <a:t>7 dni od przywrócenia do pracy</a:t>
            </a:r>
            <a:r>
              <a:rPr lang="pl-PL" dirty="0"/>
              <a:t> lub nawet po tym terminie jeżeli jego przekroczenie nastąpiło z przyczyn niezawinionych przez pracownika.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712475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743405-D6F2-4E04-8E96-B1CE29433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600" dirty="0"/>
              <a:t>Roszczenia pracownika w razie nieuzasadnionego lub niezgodnego z prawem wypowiedzenia stosunku pracy przez pracodawcę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AE6097-1884-46BF-808B-1383803DC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Sąd pracy może nie uwzględnić roszczenia pracownika o przywrócenie do pracy, jeżeli uzna, że uwzględnienie takiego roszczenia jest  </a:t>
            </a:r>
            <a:r>
              <a:rPr lang="pl-PL" b="1" dirty="0"/>
              <a:t>niemożliwe lub niecelowe.</a:t>
            </a:r>
            <a:r>
              <a:rPr lang="pl-PL" dirty="0"/>
              <a:t> </a:t>
            </a:r>
            <a:endParaRPr lang="pl-PL" sz="2000" dirty="0"/>
          </a:p>
          <a:p>
            <a:pPr lvl="1"/>
            <a:endParaRPr lang="pl-PL" dirty="0"/>
          </a:p>
          <a:p>
            <a:r>
              <a:rPr lang="pl-PL" dirty="0"/>
              <a:t>Sąd Najwyższy w wyroku z dnia 3 kwietnia 1997 roku, I PKN 63/97 uznał, że przywrócenie do pracy jest niemożliwe ze względu na </a:t>
            </a:r>
            <a:r>
              <a:rPr lang="pl-PL" b="1" dirty="0"/>
              <a:t>poważny konflikt pracownika z przełożonym.</a:t>
            </a:r>
            <a:endParaRPr lang="pl-PL" sz="2000" dirty="0"/>
          </a:p>
          <a:p>
            <a:pPr lvl="1"/>
            <a:endParaRPr lang="pl-PL" dirty="0"/>
          </a:p>
          <a:p>
            <a:r>
              <a:rPr lang="pl-PL" dirty="0"/>
              <a:t>Jeżeli pracownik nie chce wystąpić z roszczeniem o uznanie wypowiedzenia za bezskuteczne lub o przywrócenie do pracy , może wystąpić o </a:t>
            </a:r>
            <a:r>
              <a:rPr lang="pl-PL" b="1" dirty="0"/>
              <a:t>odszkodowanie.</a:t>
            </a:r>
            <a:endParaRPr lang="pl-PL" sz="2000" dirty="0"/>
          </a:p>
          <a:p>
            <a:pPr lvl="1"/>
            <a:endParaRPr lang="pl-PL" dirty="0"/>
          </a:p>
          <a:p>
            <a:r>
              <a:rPr lang="pl-PL" dirty="0"/>
              <a:t>Pracownikowi przysługuje wyłącznie odszkodowanie w razie wypowiedzenia umowy na c</a:t>
            </a:r>
            <a:r>
              <a:rPr lang="pl-PL" b="1" dirty="0"/>
              <a:t>zas określony lub na okres próbny.</a:t>
            </a:r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24888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CC4526-C06B-476B-8B24-5CBE217F9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Wypowiedzenie zmieniające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B68D19-8CC5-4968-9FBD-EBF60BEC95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/>
              <a:t>Wypowiedzenie warunków pracy i płacy jest </a:t>
            </a:r>
            <a:r>
              <a:rPr lang="pl-PL" b="1" dirty="0"/>
              <a:t>jednostronną czynnością prawną</a:t>
            </a:r>
            <a:r>
              <a:rPr lang="pl-PL" dirty="0"/>
              <a:t> dokonywaną przez pracodawcę, której głównym celem jest zmiana treści stosunku pracy, natomiast celem ewentualnym jego rozwiązanie.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Wypowiedzenie warunków pracy i płacy uważa się za dokonane , jeżeli </a:t>
            </a:r>
            <a:r>
              <a:rPr lang="pl-PL" b="1" dirty="0"/>
              <a:t>pracownikowi zaproponowano na piśmie nowe warunki</a:t>
            </a:r>
            <a:r>
              <a:rPr lang="pl-PL" dirty="0"/>
              <a:t> (art. 42 § 2 </a:t>
            </a:r>
            <a:r>
              <a:rPr lang="pl-PL" dirty="0" err="1"/>
              <a:t>k.p</a:t>
            </a:r>
            <a:r>
              <a:rPr lang="pl-PL" dirty="0"/>
              <a:t>.)</a:t>
            </a:r>
            <a:endParaRPr lang="pl-PL" sz="2000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W razie odmowy przyjęcia przez pracownika zaproponowanych warunków pracy lub płacy umowa o pracę rozwiązuje się z upływem okresu wypowiedzenia. Jeżeli pracownik przed </a:t>
            </a:r>
            <a:r>
              <a:rPr lang="pl-PL" b="1" dirty="0"/>
              <a:t>upływem połowy okresu wypowiedzenia</a:t>
            </a:r>
            <a:r>
              <a:rPr lang="pl-PL" dirty="0"/>
              <a:t> nie złoży oświadczenia o odmowie przyjęcia zaproponowanych warunków, uważa się że wyraził zgodę na te warunki; pismo pracodawcy wypowiadające warunki pracy lub płacy </a:t>
            </a:r>
            <a:r>
              <a:rPr lang="pl-PL" b="1" dirty="0"/>
              <a:t>powinno zawierać pouczenie w tej sprawie</a:t>
            </a:r>
            <a:r>
              <a:rPr lang="pl-PL" dirty="0"/>
              <a:t>. W razie braku takiego pouczenia pracownik może do końca okresu wypowiedzenia złożyć oświadczenie o odmowie przyjęcia zaproponowanych warunków (art. 42 § 3 </a:t>
            </a:r>
            <a:r>
              <a:rPr lang="pl-PL" dirty="0" err="1"/>
              <a:t>k.p</a:t>
            </a:r>
            <a:r>
              <a:rPr lang="pl-PL" dirty="0"/>
              <a:t>.)</a:t>
            </a:r>
            <a:endParaRPr lang="pl-PL" sz="20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25407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CEF967-0441-4344-B430-66F6FFF36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Wypowiedzenie zmieniające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E7D862-5507-47D3-8462-792BAE9BA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Wypowiedzenie warunków pracy i płacy może być  dokonane tylko z </a:t>
            </a:r>
            <a:r>
              <a:rPr lang="pl-PL" b="1" dirty="0"/>
              <a:t>przyczyn uzasadnionych</a:t>
            </a:r>
            <a:r>
              <a:rPr lang="pl-PL" dirty="0"/>
              <a:t> .  Okolicznościami takimi mogą być okoliczności  uprawniające pracodawcę do definitywnego wypowiedzenia  stosunku pracy. Zasadność wypowiedzenia warunków  pracy i płacy opartego na innych okolicznościach zależy od  tego, czy wypowiedzenie z tych przyczyn rzeczywiście  zmierza do dalszego zatrudnienia pracownika, stosownie  do jego kwalifikacji i aktualnych możliwości pracodawcy.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Wypowiedzenie warunków pracy i płacy wymaga </a:t>
            </a:r>
            <a:r>
              <a:rPr lang="pl-PL" b="1" dirty="0"/>
              <a:t>przeprowadzenia konsultacji</a:t>
            </a:r>
            <a:r>
              <a:rPr lang="pl-PL" dirty="0"/>
              <a:t>  z zakładową organizacją  związkową. Pracodawca w piśmie skierowanym do </a:t>
            </a:r>
            <a:r>
              <a:rPr lang="pl-PL" dirty="0" err="1"/>
              <a:t>z.o.z</a:t>
            </a:r>
            <a:r>
              <a:rPr lang="pl-PL" dirty="0"/>
              <a:t>.  jest zobowiązany podać nie tylko </a:t>
            </a:r>
            <a:r>
              <a:rPr lang="pl-PL" b="1" dirty="0"/>
              <a:t>przyczynę</a:t>
            </a:r>
            <a:r>
              <a:rPr lang="pl-PL" dirty="0"/>
              <a:t>  uzasadniającą  wypowiedzenie, lecz także określić </a:t>
            </a:r>
            <a:r>
              <a:rPr lang="pl-PL" b="1" dirty="0"/>
              <a:t>nowe warunki</a:t>
            </a:r>
            <a:r>
              <a:rPr lang="pl-PL" dirty="0"/>
              <a:t> , jakie  zamierza pracownikowi zaproponować.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01403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0AC13C-2A17-436A-8517-2A5565484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Szczególna ochrona przed wypowiedzeniem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077407-B36F-4DD7-A1A1-30735FDD1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Zakres szczególnej ochrony przed wypowiedzeniem zmieniającym jest węższy niż przy wypowiedzeniu definitywnym.</a:t>
            </a:r>
          </a:p>
          <a:p>
            <a:pPr lvl="1"/>
            <a:endParaRPr lang="pl-PL" dirty="0"/>
          </a:p>
          <a:p>
            <a:r>
              <a:rPr lang="pl-PL" dirty="0"/>
              <a:t>Przepis art. 43 </a:t>
            </a:r>
            <a:r>
              <a:rPr lang="pl-PL" dirty="0" err="1"/>
              <a:t>k.p</a:t>
            </a:r>
            <a:r>
              <a:rPr lang="pl-PL" dirty="0"/>
              <a:t>. dopuszcza wypowiedzenie warunków pracy i płacy osobom, którym brakuje</a:t>
            </a:r>
            <a:r>
              <a:rPr lang="pl-PL" b="1" dirty="0"/>
              <a:t> nie więcej niż 4 lata do osiągnięcia wieku emerytalnego</a:t>
            </a:r>
            <a:r>
              <a:rPr lang="pl-PL" dirty="0"/>
              <a:t> ze względu na:</a:t>
            </a:r>
          </a:p>
          <a:p>
            <a:pPr lvl="1"/>
            <a:endParaRPr lang="pl-PL" dirty="0"/>
          </a:p>
          <a:p>
            <a:pPr marL="228600" lvl="1" indent="0">
              <a:buNone/>
            </a:pPr>
            <a:r>
              <a:rPr lang="pl-PL" dirty="0"/>
              <a:t>1) wprowadzenie nowych zasad wynagradzania dotyczących ogółu pracowników zatrudnionych u danego pracodawcy lub tej grupy, do której pracownik należy,</a:t>
            </a:r>
          </a:p>
          <a:p>
            <a:pPr lvl="1"/>
            <a:endParaRPr lang="pl-PL" dirty="0"/>
          </a:p>
          <a:p>
            <a:pPr marL="228600" lvl="1" indent="0">
              <a:buNone/>
            </a:pPr>
            <a:r>
              <a:rPr lang="pl-PL" dirty="0"/>
              <a:t>2) stwierdzoną orzeczeniem lekarskim utratę zdolności do wykonywania dotychczasowej pracy albo niezawinioną przez pracownika utratę uprawnień koniecznych do jej wykonywania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320580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B93154-25F1-4FA7-9811-7FD819389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odwołania do sądu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AF5CFD-87E1-4962-ACC6-2A6928AAE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Pracownik może złożyć odwołanie od wypowiedzenia  warunków pracy i płacy z terminie 21 dni od jego doręczenia. </a:t>
            </a:r>
          </a:p>
          <a:p>
            <a:pPr lvl="1"/>
            <a:endParaRPr lang="pl-PL" dirty="0"/>
          </a:p>
          <a:p>
            <a:r>
              <a:rPr lang="pl-PL" dirty="0"/>
              <a:t>  Jeżeli pracownik złoży takie odwołanie a sąd pracy  podzieli jego stanowisko nie nastąpi zmiana treści stosunku  pracy jaką zaproponował pracodawca.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94412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76E8B5-6978-4F8A-BFCF-6072801AE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949911"/>
            <a:ext cx="8839318" cy="49892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Kazus nr 1</a:t>
            </a:r>
            <a:endParaRPr lang="pl-PL" dirty="0"/>
          </a:p>
          <a:p>
            <a:pPr marL="0" indent="0" algn="just">
              <a:buNone/>
            </a:pPr>
            <a:r>
              <a:rPr lang="pl-PL" dirty="0"/>
              <a:t>Pan X. był zatrudniony w firmie F od 1 stycznia 2005 roku na podstawie umowy o pracę na trzymiesięczny okres próbny, a następnie na podstawie dwóch umów na czas określony od </a:t>
            </a:r>
            <a:br>
              <a:rPr lang="pl-PL" dirty="0"/>
            </a:br>
            <a:r>
              <a:rPr lang="pl-PL" dirty="0"/>
              <a:t>1 kwietnia 2005 roku do 30 marca 2006 roku i od 1 kwietnia 2006 roku do 30 marca 2007 roku. Od 1 kwietnia 2007 roku Pan X. zatrudniony był na podstawie umowy o pracę na czas nieokreślony. Pan X. osiągnie wiek emerytalny umożliwiający mu nabycie prawa do emerytury 22 września 2012 roku. Pracodawca wypowiedział mu umowę o pracę 4 lipca 2008 roku.</a:t>
            </a:r>
          </a:p>
          <a:p>
            <a:pPr marL="0" indent="0" algn="just">
              <a:buNone/>
            </a:pPr>
            <a:r>
              <a:rPr lang="pl-PL" dirty="0"/>
              <a:t> </a:t>
            </a:r>
          </a:p>
          <a:p>
            <a:pPr marL="0" lvl="0" indent="0" algn="just">
              <a:buNone/>
            </a:pPr>
            <a:r>
              <a:rPr lang="pl-PL" dirty="0"/>
              <a:t>Ile wynosi okres wypowiedzenia i kiedy (w jakim dniu) umowa o prace Pana X. rozwiąże się?</a:t>
            </a:r>
          </a:p>
          <a:p>
            <a:pPr marL="0" lvl="0" indent="0" algn="just">
              <a:buNone/>
            </a:pPr>
            <a:r>
              <a:rPr lang="pl-PL" dirty="0"/>
              <a:t>Czy Pan X. może skutecznie domagać się przywrócenia do pracy, powołując się na szczególną ochronę w związku z wiekiem przedemerytalnym?</a:t>
            </a:r>
          </a:p>
          <a:p>
            <a:pPr marL="0" lvl="0" indent="0" algn="just">
              <a:buNone/>
            </a:pPr>
            <a:r>
              <a:rPr lang="pl-PL" dirty="0"/>
              <a:t>Czy wskazanie przez pracodawcę jako przyczyny wypowiedzenia ,,osiągnięcia wieku emerytalnego” może być traktowane jako przejaw dyskryminacji?</a:t>
            </a:r>
          </a:p>
          <a:p>
            <a:pPr marL="0" indent="0">
              <a:buNone/>
            </a:pPr>
            <a:r>
              <a:rPr lang="pl-PL" dirty="0"/>
              <a:t>Opracowano na podstawie: Sebastian Samol (red.), </a:t>
            </a:r>
            <a:r>
              <a:rPr lang="pl-PL" i="1" dirty="0"/>
              <a:t>Prawo pracy. Kazusy.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18396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D15614-1DC6-49ED-A147-3CA25BF61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949" y="736847"/>
            <a:ext cx="10910656" cy="5877017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l-PL" sz="4800" b="1" dirty="0"/>
              <a:t>Kazus nr 2</a:t>
            </a:r>
            <a:endParaRPr lang="pl-PL" sz="4800" dirty="0"/>
          </a:p>
          <a:p>
            <a:pPr marL="0" indent="0" algn="just">
              <a:buNone/>
            </a:pPr>
            <a:r>
              <a:rPr lang="pl-PL" sz="4800" dirty="0"/>
              <a:t>Pan X był zatrudniony na stanowisku kierownika działu sprzedaży w firmie A, na podstawie umowy na czas nieokreślony. Legitymował się kierunkowym wykształceniem na prestiżowej uczelni oraz wieloma latami doświadczenia, niemniej jednak jego trudny charakter powodował problemy we współpracy zarówno z podwładnymi, jak i pozostałymi pracownikami szczebla kierowniczego.  Pan X. przyjął jako metodę działania  antagonizowanie pracowników i ich nastawianie przeciw sobie, doprowadzając do zrujnowania dobrej atmosfery, która przed jego zatrudnieniem panowała w firmie A. Z tego powodu, a także ze względu na powtarzające się skargi zarzucające mu działanie o charakterze </a:t>
            </a:r>
            <a:r>
              <a:rPr lang="pl-PL" sz="4800" dirty="0" err="1"/>
              <a:t>mobbingowym</a:t>
            </a:r>
            <a:r>
              <a:rPr lang="pl-PL" sz="4800" dirty="0"/>
              <a:t> (lekceważące i poniżające pracowników wypowiedzi, wprowadzanie atmosfery zastraszania itp.) Prezes P. jako pracodawca kilkakrotnie przeprowadził z Panem X. rozmowę dyscyplinującą. Rozmowy te przebiegały w nerwowej atmosferze. Pan X. bronił się, twierdząc, ze jego zachowanie jest wyrazem jego strategii zarządzania, zarzuty są przesadzone, a on sam jest niedoceniany przez zarząd, którego wsparcia oczekuje. Kiedy w trakcie ostatniej z rozmów z Prezesem P. Pan X. zarzucił mu, że Prezes P błędnie pojmuje interes firmy i popierając pozostałych kierowników wbrew Panu X. działa  na szkodę spółki, Prezes P. zdecydował się rozwiązać stosunek pracy z Panem X. za wypowiedzeniem. Jako przyczynę wypowiedzenia wskazał jego konfliktowość i wynikający z niej brak umiejętności współpracy z innymi pracownikami. Pan X. wystąpił do sądu pracy, wnosząc o przywrócenie do pracy z uwagi na naruszenie przez pracodawcę przepisów o wypowiadaniu umów o pracę- tj. błędne wskazanie okresu i terminu wypowiedzenia, a także podnosząc, że wypowiedzenie mu umowy o pracę było nieuzasadnione, gdyż jego kompetencje kierownicze nie mogą być kwestionowane. W odpowiedzi na pozew firma A wniosła o nieuwzględnienie roszczenia Pana X. o przywrócenie do pracy jako niecelowe, wskazując, że powrót Pana X. wpłynąłby negatywnie na morale pracowników, którzy z radością przyjęli odejście nielubianego Pana X. Ponadto wskazano na istniejący konflikt między Panem X. a Prezesem P., a także okoliczność, że na stanowisku zajmowanym przez Pana X. firma zatrudniła Panią Y.,  która była bardzo pozytywnie oceniana zarówno z punktu widzenia jej fachowości, jak i zdolności interpersonalnych.</a:t>
            </a:r>
          </a:p>
          <a:p>
            <a:pPr lvl="0" algn="just"/>
            <a:r>
              <a:rPr lang="pl-PL" sz="4800" dirty="0"/>
              <a:t>Czy cecha charakteru pracownika jaką jest konfliktowość i wynikający z niej brak umiejętności współpracy w grupie może być przyczyną uzasadniającą wypowiedzenie?</a:t>
            </a:r>
          </a:p>
          <a:p>
            <a:pPr lvl="0" algn="just"/>
            <a:r>
              <a:rPr lang="pl-PL" sz="4800" dirty="0"/>
              <a:t>Czy w opisanej sytuacji przywrócenie Pana X. do pracy mogłoby zostać ocenione jako niecelowe?</a:t>
            </a:r>
          </a:p>
          <a:p>
            <a:pPr lvl="0" algn="just"/>
            <a:r>
              <a:rPr lang="pl-PL" sz="4800" dirty="0"/>
              <a:t>Czy zatrudnienie Pani Y. ma w tym kontekście jakieś znaczenie?   </a:t>
            </a:r>
          </a:p>
          <a:p>
            <a:pPr marL="0" indent="0" algn="just">
              <a:buNone/>
            </a:pPr>
            <a:r>
              <a:rPr lang="pl-PL" sz="4800" dirty="0"/>
              <a:t>    Opracowano na podstawie: Sebastian Samol (red.), </a:t>
            </a:r>
            <a:r>
              <a:rPr lang="pl-PL" sz="4800" i="1" dirty="0"/>
              <a:t>Prawo pracy. Kazusy.</a:t>
            </a:r>
            <a:endParaRPr lang="pl-PL" sz="4800" dirty="0"/>
          </a:p>
          <a:p>
            <a:pPr marL="0" lvl="0" indent="0" algn="just">
              <a:buNone/>
            </a:pPr>
            <a:endParaRPr lang="pl-PL" sz="48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4942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CC0895-7784-4609-8C76-973B1132F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Rozwiązanie stosunku pracy na mocy porozumienia stron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456C885-5A85-4A59-A4EA-1C95CBADD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Rozwiązanie stosunku pracy na mocy porozumienia stron  dochodzi do skutku przez </a:t>
            </a:r>
            <a:r>
              <a:rPr lang="pl-PL" b="1" dirty="0"/>
              <a:t>zgodne oświadczenie pracownika i pracodawcy.</a:t>
            </a:r>
            <a:r>
              <a:rPr lang="pl-PL" dirty="0"/>
              <a:t>  Porozumienie rozwiązujące  stosunek pracy jest więc umową między pracodawcą a  pracownikiem. Do oświadczeń woli stron rozwiązujących  stosunek pracy oraz ich skuteczności mają zastosowanie  przepisy </a:t>
            </a:r>
            <a:r>
              <a:rPr lang="pl-PL" b="1" dirty="0"/>
              <a:t>Kodeksu cywilnego.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Rozwiązanie stosunku pracy na mocy porozumienia stron  nie jest ograniczone żadnymi terminami ani zakazami.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22857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1E20C4-C844-46C8-ACC7-9A112BA80D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2050742"/>
            <a:ext cx="9150037" cy="3689285"/>
          </a:xfrm>
        </p:spPr>
        <p:txBody>
          <a:bodyPr/>
          <a:lstStyle/>
          <a:p>
            <a:pPr marL="0" indent="0" algn="just">
              <a:buNone/>
            </a:pPr>
            <a:r>
              <a:rPr lang="pl-PL" b="1" dirty="0"/>
              <a:t>Kazus nr 3</a:t>
            </a:r>
          </a:p>
          <a:p>
            <a:pPr marL="0" indent="0" algn="just">
              <a:buNone/>
            </a:pPr>
            <a:r>
              <a:rPr lang="pl-PL" dirty="0"/>
              <a:t>Pracodawca wypowiedział Joannie W. umowę o pracę na czas nieokreślony. Joannie W. doręczono oświadczenie pracodawcy wraz z odrębnym pismem, w którym pracodawca wskazał przyczynę wypowiedzenia. Kobieta wniosła odwołanie od wypowiedzenia, podnosząc, że pracodawca dopuścił się  naruszenia wymogów formalnych.</a:t>
            </a:r>
          </a:p>
          <a:p>
            <a:pPr marL="0" indent="0" algn="just">
              <a:buNone/>
            </a:pPr>
            <a:r>
              <a:rPr lang="pl-PL" dirty="0"/>
              <a:t>Proszę ocenić zasadność powyższego stanowiska.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pl-PL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Wujczyk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i="1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Prawo pracy. Testy.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83187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47D943-7852-4CCC-AC79-51BF2E421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5" y="1970844"/>
            <a:ext cx="9354223" cy="3769184"/>
          </a:xfrm>
        </p:spPr>
        <p:txBody>
          <a:bodyPr/>
          <a:lstStyle/>
          <a:p>
            <a:pPr marL="0" indent="0" algn="just">
              <a:buNone/>
            </a:pPr>
            <a:r>
              <a:rPr lang="pl-PL" b="1" dirty="0"/>
              <a:t>Kazus nr 4 </a:t>
            </a:r>
          </a:p>
          <a:p>
            <a:pPr marL="0" indent="0" algn="just">
              <a:buNone/>
            </a:pPr>
            <a:r>
              <a:rPr lang="pl-PL" dirty="0"/>
              <a:t>Pracodawca zawarł dnia 1 stycznia 2006 roku z Katarzyną M. umowę o pracę na czas nieokreślony. W piątek, 23 czerwca 2006 roku wypowiedział jej umowę o pracę.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Proszę wskazać ile wynosi okres wypowiedzenia w powyższym stanie faktycznym i kiedy (w jakim dniu) umowa Katarzyny M. ulegnie rozwiązaniu.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pl-PL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Wujczyk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i="1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Prawo pracy. Testy.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54105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4E7E09-E03A-4F4B-AA8B-5D14838E1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1819922"/>
            <a:ext cx="9292080" cy="3920105"/>
          </a:xfrm>
        </p:spPr>
        <p:txBody>
          <a:bodyPr/>
          <a:lstStyle/>
          <a:p>
            <a:pPr marL="0" indent="0" algn="just">
              <a:buNone/>
            </a:pPr>
            <a:r>
              <a:rPr lang="pl-PL" b="1" dirty="0"/>
              <a:t>Kazus nr 5 </a:t>
            </a:r>
          </a:p>
          <a:p>
            <a:pPr marL="0" indent="0" algn="just">
              <a:buNone/>
            </a:pPr>
            <a:r>
              <a:rPr lang="pl-PL" dirty="0"/>
              <a:t>Pracodawca wypowiedział będącej w ciąży Dagmarze D. umowę o pracę, zawartą na okres próbny w wymiarze jednego miesiąca. Pracownica wniosła odwołanie do sądu pracy, twierdząc, że pracodawca naruszył przepisy o wypowiadaniu umów o pracę.</a:t>
            </a:r>
          </a:p>
          <a:p>
            <a:pPr marL="0" indent="0" algn="just">
              <a:buNone/>
            </a:pPr>
            <a:r>
              <a:rPr lang="pl-PL" dirty="0"/>
              <a:t>Proszę ocenić czy umowa o pracę wypowiedziana została w sposób prawidłowy.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pl-PL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Wujczyk</a:t>
            </a:r>
            <a:r>
              <a:rPr lang="pl-PL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i="1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Prawo pracy. Testy.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455074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D74F63-EB37-49F0-AFE9-B4100D753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5636" y="346229"/>
            <a:ext cx="9596760" cy="66404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400" b="1" dirty="0"/>
              <a:t>Kazus nr 6</a:t>
            </a:r>
          </a:p>
          <a:p>
            <a:pPr marL="0" indent="0" algn="just">
              <a:buNone/>
            </a:pPr>
            <a:r>
              <a:rPr lang="pl-PL" sz="1400" dirty="0"/>
              <a:t>Barnaba G. był zatrudniony w Q Sp. z o.o. na podstawie umowy o pracę na czas nieokreślony od 7 lipca 1991 roku na stanowisku specjalisty ds. logistyki. Od początku zatrudnienia między pracownikiem a przełożonym trwał konflikt. Barnaba G. był znany wśród kierownictwa jako osoba konfliktowa. Do współpracowników, w szczególności kobiet, zwykł zwracać się  w sposób niegrzeczny i wulgarny. 7 lutego 2011 roku zarząd Q Sp. z o. o., na skutek coraz liczniejszych skarg oraz nieskuteczności zastosowanych wcześniej kar porządkowych, podjął decyzję o zakończeniu współpracy z niezdyscyplinowanym pracownikiem. W związku z długotrwałym stażem pracy Barnaby G. zdecydowano o rozwiązaniu stosunku pracy za wypowiedzeniem. Tego samego dnia o zamiarach pracodawcy poinformowano jedyną działającą w zakładzie pracy organizację związkową. Do 13 lutego nie uzyskano odpowiedzi.  15 lutego Barnaba G. otrzymał pismo informujące go o przyczynach rozwiązania z nim umowy o pracę (naruszenie zasad współżycia społecznego oraz niemożność porozumienia się i współpracy), 20 lutego 2011 roku zaś Q Sp. Z o.o. przesłała pracownikowi listem poleconym oryginał pisma o wypowiedzeniu umowy pod adres domowy. W dniu 23 lutego 2011 roku listonosz nie zastał Barnaby G. pod wskazanym adresem, wobec czego pozostawił przesyłkę na poczcie, sporządzając o tym informację dla adresata (awizo). 1 marca 2011 roku pracownik odebrał z poczty pismo spółki o wypowiedzeniu umowy o pracę ze skutkiem na 20 maja 2011 roku. Barnaba G. odwołał się od wypowiedzenia do sądu pracy. W odwołaniu zarzucił pracodawcy naruszenie art. 30 </a:t>
            </a:r>
            <a:r>
              <a:rPr lang="pl-PL" sz="1400" dirty="0" err="1"/>
              <a:t>k.p</a:t>
            </a:r>
            <a:r>
              <a:rPr lang="pl-PL" sz="1400" dirty="0"/>
              <a:t>. (brak podania przyczyny uzasadniającej rozwiązanie stosunku pracy w piśmie zawierającym wypowiedzenie), art. 38 </a:t>
            </a:r>
            <a:r>
              <a:rPr lang="pl-PL" sz="1400" dirty="0" err="1"/>
              <a:t>k.p</a:t>
            </a:r>
            <a:r>
              <a:rPr lang="pl-PL" sz="1400" dirty="0"/>
              <a:t>. (brak zgody zakładowej organizacji związkowej na rozwiązanie stosunku pracy) oraz art. 45 </a:t>
            </a:r>
            <a:r>
              <a:rPr lang="pl-PL" sz="1400" dirty="0" err="1"/>
              <a:t>k.p</a:t>
            </a:r>
            <a:r>
              <a:rPr lang="pl-PL" sz="1400" dirty="0"/>
              <a:t>. Skoro bowiem kierownictwo tolerowało jego sposób bycia przez wiele lat, oznacza to według Barnaby G. domniemaną zgodę na jego zachowanie. Dodatkowo pracownik podkreślił, że nie zgadza się na rozwiązanie z nim stosunku pracy ani za wypowiedzeniem, ani w jakimkolwiek innym trybie, co, jak uważa, jest warunkiem koniecznym skutecznego oświadczenia woli o wypowiedzeniu umowy o pracę.</a:t>
            </a:r>
          </a:p>
          <a:p>
            <a:pPr algn="just">
              <a:buFontTx/>
              <a:buChar char="-"/>
            </a:pPr>
            <a:r>
              <a:rPr lang="pl-PL" sz="1400" dirty="0"/>
              <a:t>Czy argumentacja Barnaby G. jest zasadna?</a:t>
            </a:r>
          </a:p>
          <a:p>
            <a:pPr algn="just">
              <a:buFontTx/>
              <a:buChar char="-"/>
            </a:pPr>
            <a:r>
              <a:rPr lang="pl-PL" sz="1400" dirty="0"/>
              <a:t>Jakie elementy powinno zawierać oświadczenie woli o wypowiedzeniu umowy o pracę, aby zostało uznane za skuteczne?</a:t>
            </a:r>
          </a:p>
          <a:p>
            <a:pPr algn="just">
              <a:buFontTx/>
              <a:buChar char="-"/>
            </a:pPr>
            <a:r>
              <a:rPr lang="pl-PL" sz="1400" dirty="0"/>
              <a:t>W jaki sposób ustawodawca uregulował instytucję powszechnej ochrony trwałości stosunku pracy?</a:t>
            </a:r>
          </a:p>
          <a:p>
            <a:pPr algn="just">
              <a:buFontTx/>
              <a:buChar char="-"/>
            </a:pPr>
            <a:r>
              <a:rPr lang="pl-PL" sz="1400" dirty="0"/>
              <a:t>Czy termin wypowiedzenia został przez pracodawcę prawidłowo oznaczony?</a:t>
            </a:r>
          </a:p>
          <a:p>
            <a:pPr marL="0" indent="0" algn="just">
              <a:buNone/>
            </a:pPr>
            <a:r>
              <a:rPr lang="pl-PL" sz="140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 </a:t>
            </a:r>
            <a:r>
              <a:rPr lang="pl-PL" sz="14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Wujczyk</a:t>
            </a:r>
            <a:r>
              <a:rPr lang="pl-PL" sz="140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J. Czerniak-</a:t>
            </a:r>
            <a:r>
              <a:rPr lang="pl-PL" sz="1400" dirty="0" err="1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Swędzioł</a:t>
            </a:r>
            <a:r>
              <a:rPr lang="pl-PL" sz="1400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(red.), </a:t>
            </a:r>
            <a:r>
              <a:rPr lang="pl-PL" sz="1400" i="1" dirty="0">
                <a:solidFill>
                  <a:srgbClr val="000000">
                    <a:lumMod val="85000"/>
                    <a:lumOff val="1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Polskie prawo pracy. Kazusy.</a:t>
            </a:r>
            <a:endParaRPr lang="pl-PL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pl-PL" sz="1400" dirty="0"/>
          </a:p>
          <a:p>
            <a:pPr marL="0" indent="0" algn="just">
              <a:buNone/>
            </a:pPr>
            <a:endParaRPr lang="pl-PL" sz="1400" dirty="0"/>
          </a:p>
          <a:p>
            <a:pPr marL="0" indent="0" algn="just">
              <a:buNone/>
            </a:pP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658318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69A21F-B87E-453F-80B1-23790BD93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Rozwiązanie stosunku pracy na mocy porozumienia stron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169FEC-87C5-46FE-8F0A-DD20190EB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Przepis art. 30 </a:t>
            </a:r>
            <a:r>
              <a:rPr lang="pl-PL" dirty="0" err="1"/>
              <a:t>k.p</a:t>
            </a:r>
            <a:r>
              <a:rPr lang="pl-PL" dirty="0"/>
              <a:t>. nie zastrzega dla rozwiązania stosunku  pracy na mocy porozumienia stron formy pisemnej. Brak  rygoru takiej formy oznacza, że stosunek pracy może być  rozwiązany nie tylko na mocy porozumienia zawartego </a:t>
            </a:r>
            <a:r>
              <a:rPr lang="pl-PL" b="1" dirty="0"/>
              <a:t>ustnie</a:t>
            </a:r>
            <a:r>
              <a:rPr lang="pl-PL" dirty="0"/>
              <a:t>, ale także na skutek </a:t>
            </a:r>
            <a:r>
              <a:rPr lang="pl-PL" b="1" dirty="0"/>
              <a:t>porozumienia dorozumianego</a:t>
            </a:r>
            <a:r>
              <a:rPr lang="pl-PL" dirty="0"/>
              <a:t>, czyli zachowania stron, z którego wynika  wola rozwiązania stosunku pracy.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Porozumienie o rozwiązaniu stosunku pracy dochodzi do  skutku nie tylko wtedy, gdy strony równocześnie złożą  oświadczenie woli , ale także wtedy gdy pracownik złoży  wniosek o rozwiązanie stosunku pracy za porozumieniem  stron, a pracodawca w odpowiedzi wyrazi na to zgodę. W   takim przypadku znajdują zastosowanie przepisy Kodeksu  cywilnego o zawieraniu umów, a w szczególności o ofercie.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0523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ECC811-B19B-484D-A3D4-8173E4653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UCHYLENIE SIĘ OD SKUTKÓW PRAWNYCH OŚWIADCZENIA WOLI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DB9A89-276A-47E1-8E47-184F7A044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przypadku rozwiązania stosunku pracy na mocy  porozumienia stron pracownikowi n</a:t>
            </a:r>
            <a:r>
              <a:rPr lang="pl-PL" b="1" dirty="0"/>
              <a:t>ie przysługują żadne środki odwoławcze.</a:t>
            </a:r>
            <a:r>
              <a:rPr lang="pl-PL" dirty="0"/>
              <a:t>  Pracownik może jedynie uchylić się od  skutków złożonego oświadczenia woli poprzez</a:t>
            </a:r>
            <a:r>
              <a:rPr lang="pl-PL" b="1" dirty="0"/>
              <a:t> powołanie się na jego wadę.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21476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4D9483-75F9-4748-A965-2F5C17C95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Rozwiązanie stosunku pracy za wypowiedzeniem</a:t>
            </a:r>
          </a:p>
        </p:txBody>
      </p:sp>
    </p:spTree>
    <p:extLst>
      <p:ext uri="{BB962C8B-B14F-4D97-AF65-F5344CB8AC3E}">
        <p14:creationId xmlns:p14="http://schemas.microsoft.com/office/powerpoint/2010/main" val="192189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8734D1-01FD-4EC6-ACE1-455FB0489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Wypowiedzenie stosunku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3DD1C0-72BF-4EA1-9E77-135C14A05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 Wypowiedzenie stosunku pracy jest to </a:t>
            </a:r>
            <a:r>
              <a:rPr lang="pl-PL" b="1" dirty="0"/>
              <a:t>jednostronne oświadczenie woli </a:t>
            </a:r>
            <a:r>
              <a:rPr lang="pl-PL" dirty="0"/>
              <a:t> złożone przez jedną ze stron drugiej,  powodujące rozwiązanie stosunku pracy z upływem okresu  wypowiedzenia.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Oświadczenie o wypowiedzeniu należy uznać za złożone  z chwilą gdy doszło do drugiej strony w taki sposób, że  mogła się z nim zapoznać.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 Oświadczenie każdej ze stron o wypowiedzeniu stosunku  pracy powinno nastąpić </a:t>
            </a:r>
            <a:r>
              <a:rPr lang="pl-PL" b="1" dirty="0"/>
              <a:t>na piśmie.</a:t>
            </a:r>
            <a:endParaRPr lang="pl-PL" dirty="0"/>
          </a:p>
          <a:p>
            <a:pPr lvl="1" algn="just"/>
            <a:endParaRPr lang="pl-PL" dirty="0"/>
          </a:p>
          <a:p>
            <a:pPr algn="just"/>
            <a:r>
              <a:rPr lang="pl-PL" dirty="0"/>
              <a:t> W oświadczeniu pracodawcy o wypowiedzeniu stosunku  pracy zawartego na czas nieokreślony powinna być  wskazana </a:t>
            </a:r>
            <a:r>
              <a:rPr lang="pl-PL" b="1" dirty="0"/>
              <a:t>przyczyna uzasadniająca wypowiedzenie.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1036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5D7D9F-7E75-4E84-ABA9-989CD92D0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Okresy wypowiedzenia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4BDEFC-9176-4338-875A-EA7F15884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Okres wypowiedzenia to czas po upływie którego  następuje  rozwiązanie stosunku pracy na mocy  oświadczenia  wypowiadającego.</a:t>
            </a:r>
          </a:p>
          <a:p>
            <a:pPr lvl="1" algn="just"/>
            <a:endParaRPr lang="pl-PL" dirty="0"/>
          </a:p>
          <a:p>
            <a:pPr algn="just"/>
            <a:r>
              <a:rPr lang="pl-PL" dirty="0"/>
              <a:t>Okres wypowiedzenia zależy od rodzaju umowy o pracę,  a  przy umowie o pracę na czas nieokreślony i umowie o  pracę na czas określony od okresu zatrudnienia u danego  pracodawcy.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7404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8D5E7B-3293-4ACC-BBDB-61053F8D7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Okresy wypowiedzenia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EBE45C-62FC-4BFE-BBAA-C4BC272E7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Okres wypowiedzenia umowy o pracę zawartej na okres  próbny wynosi:</a:t>
            </a:r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1) </a:t>
            </a:r>
            <a:r>
              <a:rPr lang="pl-PL" b="1" dirty="0"/>
              <a:t>3 dni</a:t>
            </a:r>
            <a:r>
              <a:rPr lang="pl-PL" dirty="0"/>
              <a:t>  robocze, jeżeli okres próbny </a:t>
            </a:r>
            <a:r>
              <a:rPr lang="pl-PL" b="1" dirty="0"/>
              <a:t>nie przekracza 2 tygodni,</a:t>
            </a:r>
            <a:endParaRPr lang="pl-PL" dirty="0"/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2) </a:t>
            </a:r>
            <a:r>
              <a:rPr lang="pl-PL" b="1" dirty="0"/>
              <a:t>1 tydzień</a:t>
            </a:r>
            <a:r>
              <a:rPr lang="pl-PL" dirty="0"/>
              <a:t> , jeżeli okres próbny jest </a:t>
            </a:r>
            <a:r>
              <a:rPr lang="pl-PL" b="1" dirty="0"/>
              <a:t>dłuższy niż 2 tygodnie,</a:t>
            </a:r>
            <a:endParaRPr lang="pl-PL" dirty="0"/>
          </a:p>
          <a:p>
            <a:pPr lvl="1" algn="just"/>
            <a:endParaRPr lang="pl-PL" dirty="0"/>
          </a:p>
          <a:p>
            <a:pPr marL="228600" lvl="1" indent="0" algn="just">
              <a:buNone/>
            </a:pPr>
            <a:r>
              <a:rPr lang="pl-PL" dirty="0"/>
              <a:t>3) </a:t>
            </a:r>
            <a:r>
              <a:rPr lang="pl-PL" b="1" dirty="0"/>
              <a:t>2 tygodnie</a:t>
            </a:r>
            <a:r>
              <a:rPr lang="pl-PL" dirty="0"/>
              <a:t> , jeżeli okres próbny wynosi </a:t>
            </a:r>
            <a:r>
              <a:rPr lang="pl-PL" b="1" dirty="0"/>
              <a:t>3 miesiące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5723160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141</TotalTime>
  <Words>3299</Words>
  <Application>Microsoft Office PowerPoint</Application>
  <PresentationFormat>Panoramiczny</PresentationFormat>
  <Paragraphs>180</Paragraphs>
  <Slides>33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37" baseType="lpstr">
      <vt:lpstr>Arial</vt:lpstr>
      <vt:lpstr>Gill Sans MT</vt:lpstr>
      <vt:lpstr>Times New Roman</vt:lpstr>
      <vt:lpstr>Paczka</vt:lpstr>
      <vt:lpstr>Rozwiązanie stosunku pracy na mocy porozumienia stron </vt:lpstr>
      <vt:lpstr>Ustanie stosunku pracy</vt:lpstr>
      <vt:lpstr>Rozwiązanie stosunku pracy na mocy porozumienia stron</vt:lpstr>
      <vt:lpstr>Rozwiązanie stosunku pracy na mocy porozumienia stron</vt:lpstr>
      <vt:lpstr>UCHYLENIE SIĘ OD SKUTKÓW PRAWNYCH OŚWIADCZENIA WOLI</vt:lpstr>
      <vt:lpstr>Rozwiązanie stosunku pracy za wypowiedzeniem</vt:lpstr>
      <vt:lpstr>Wypowiedzenie stosunku pracy</vt:lpstr>
      <vt:lpstr>Okresy wypowiedzenia</vt:lpstr>
      <vt:lpstr>Okresy wypowiedzenia</vt:lpstr>
      <vt:lpstr>Okresy wypowiedzenia</vt:lpstr>
      <vt:lpstr>Termin wypowiedzenia</vt:lpstr>
      <vt:lpstr>Powszechna ochrona przed wypowiedzeniem</vt:lpstr>
      <vt:lpstr>Konsultacja zamiaru wypowiedzenia stosunku pracy</vt:lpstr>
      <vt:lpstr>Przyczyny uzasadniające wypowiedzenie</vt:lpstr>
      <vt:lpstr>Przyczyny uzasadniające wypowiedzenie</vt:lpstr>
      <vt:lpstr>Szczególna ochrona przed wypowiedzeniem</vt:lpstr>
      <vt:lpstr>Szczególna ochrona przed wypowiedzeniem</vt:lpstr>
      <vt:lpstr>Szczególna ochrona przed wypowiedzeniem</vt:lpstr>
      <vt:lpstr>Szczególna ochrona przed wypowiedzeniem</vt:lpstr>
      <vt:lpstr>Szczególna ochrona przed wypowiedzeniem</vt:lpstr>
      <vt:lpstr>Szczególna ochrona przed wypowiedzeniem</vt:lpstr>
      <vt:lpstr>Roszczenia pracownika w razie nieuzasadnionego lub niezgodnego z prawem wypowiedzenia stosunku pracy przez pracodawcę</vt:lpstr>
      <vt:lpstr>Roszczenia pracownika w razie nieuzasadnionego lub niezgodnego z prawem wypowiedzenia stosunku pracy przez pracodawcę</vt:lpstr>
      <vt:lpstr>Wypowiedzenie zmieniające</vt:lpstr>
      <vt:lpstr>Wypowiedzenie zmieniające</vt:lpstr>
      <vt:lpstr>Szczególna ochrona przed wypowiedzeniem</vt:lpstr>
      <vt:lpstr>Prawo odwołania do sądu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Rozwiązanie stosunku pracy za wypowiedzeniem</dc:title>
  <dc:creator>Wieslaw Pochopien</dc:creator>
  <cp:lastModifiedBy>Wieslaw Pochopien</cp:lastModifiedBy>
  <cp:revision>16</cp:revision>
  <dcterms:created xsi:type="dcterms:W3CDTF">2017-10-21T16:22:33Z</dcterms:created>
  <dcterms:modified xsi:type="dcterms:W3CDTF">2017-11-09T14:10:51Z</dcterms:modified>
</cp:coreProperties>
</file>