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TfC4E+a1tom37qrwz9C00ZuOT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descr="Celestia-R1---OverlayTitleHD.png" id="12" name="Google Shape;12;p12"/>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3" name="Google Shape;13;p12"/>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p:txBody>
      </p:sp>
      <p:sp>
        <p:nvSpPr>
          <p:cNvPr id="15" name="Google Shape;15;p12"/>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panoramiczny z podpisem">
  <p:cSld name="Obraz panoramiczny z podpisem">
    <p:spTree>
      <p:nvGrpSpPr>
        <p:cNvPr id="76" name="Shape 76"/>
        <p:cNvGrpSpPr/>
        <p:nvPr/>
      </p:nvGrpSpPr>
      <p:grpSpPr>
        <a:xfrm>
          <a:off x="0" y="0"/>
          <a:ext cx="0" cy="0"/>
          <a:chOff x="0" y="0"/>
          <a:chExt cx="0" cy="0"/>
        </a:xfrm>
      </p:grpSpPr>
      <p:pic>
        <p:nvPicPr>
          <p:cNvPr descr="Celestia-R1---OverlayContentHD.png" id="77" name="Google Shape;77;p2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8" name="Google Shape;78;p21"/>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80" name="Google Shape;80;p21"/>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81" name="Google Shape;81;p2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podpis">
  <p:cSld name="Tytuł i podpis">
    <p:spTree>
      <p:nvGrpSpPr>
        <p:cNvPr id="84" name="Shape 84"/>
        <p:cNvGrpSpPr/>
        <p:nvPr/>
      </p:nvGrpSpPr>
      <p:grpSpPr>
        <a:xfrm>
          <a:off x="0" y="0"/>
          <a:ext cx="0" cy="0"/>
          <a:chOff x="0" y="0"/>
          <a:chExt cx="0" cy="0"/>
        </a:xfrm>
      </p:grpSpPr>
      <p:pic>
        <p:nvPicPr>
          <p:cNvPr descr="Celestia-R1---OverlayContentHD.png" id="85" name="Google Shape;85;p2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6" name="Google Shape;86;p22"/>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2"/>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88" name="Google Shape;88;p2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erta z podpisem">
  <p:cSld name="Oferta z podpisem">
    <p:spTree>
      <p:nvGrpSpPr>
        <p:cNvPr id="91" name="Shape 91"/>
        <p:cNvGrpSpPr/>
        <p:nvPr/>
      </p:nvGrpSpPr>
      <p:grpSpPr>
        <a:xfrm>
          <a:off x="0" y="0"/>
          <a:ext cx="0" cy="0"/>
          <a:chOff x="0" y="0"/>
          <a:chExt cx="0" cy="0"/>
        </a:xfrm>
      </p:grpSpPr>
      <p:pic>
        <p:nvPicPr>
          <p:cNvPr descr="Celestia-R1---OverlayContentHD.png" id="92" name="Google Shape;92;p2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23"/>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pl-PL" sz="8000" cap="none">
                <a:solidFill>
                  <a:schemeClr val="lt1"/>
                </a:solidFill>
                <a:latin typeface="Calibri"/>
                <a:ea typeface="Calibri"/>
                <a:cs typeface="Calibri"/>
                <a:sym typeface="Calibri"/>
              </a:rPr>
              <a:t>”</a:t>
            </a:r>
            <a:endParaRPr/>
          </a:p>
        </p:txBody>
      </p:sp>
      <p:sp>
        <p:nvSpPr>
          <p:cNvPr id="94" name="Google Shape;94;p23"/>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pl-PL" sz="8000" cap="none">
                <a:solidFill>
                  <a:schemeClr val="lt1"/>
                </a:solidFill>
                <a:latin typeface="Calibri"/>
                <a:ea typeface="Calibri"/>
                <a:cs typeface="Calibri"/>
                <a:sym typeface="Calibri"/>
              </a:rPr>
              <a:t>“</a:t>
            </a:r>
            <a:endParaRPr/>
          </a:p>
        </p:txBody>
      </p:sp>
      <p:sp>
        <p:nvSpPr>
          <p:cNvPr id="95" name="Google Shape;95;p23"/>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1800"/>
              <a:buFont typeface="Calibri"/>
              <a:buNone/>
              <a:defRPr/>
            </a:lvl1pPr>
            <a:lvl2pPr indent="-228600" lvl="1" marL="914400" algn="l">
              <a:spcBef>
                <a:spcPts val="1000"/>
              </a:spcBef>
              <a:spcAft>
                <a:spcPts val="0"/>
              </a:spcAft>
              <a:buSzPts val="1600"/>
              <a:buFont typeface="Calibri"/>
              <a:buNone/>
              <a:defRPr/>
            </a:lvl2pPr>
            <a:lvl3pPr indent="-228600" lvl="2" marL="1371600" algn="l">
              <a:spcBef>
                <a:spcPts val="1000"/>
              </a:spcBef>
              <a:spcAft>
                <a:spcPts val="0"/>
              </a:spcAft>
              <a:buSzPts val="1400"/>
              <a:buFont typeface="Calibri"/>
              <a:buNone/>
              <a:defRPr/>
            </a:lvl3pPr>
            <a:lvl4pPr indent="-228600" lvl="3" marL="1828800" algn="l">
              <a:spcBef>
                <a:spcPts val="1000"/>
              </a:spcBef>
              <a:spcAft>
                <a:spcPts val="0"/>
              </a:spcAft>
              <a:buSzPts val="1200"/>
              <a:buFont typeface="Calibri"/>
              <a:buNone/>
              <a:defRPr/>
            </a:lvl4pPr>
            <a:lvl5pPr indent="-228600" lvl="4" marL="2286000" algn="l">
              <a:spcBef>
                <a:spcPts val="1000"/>
              </a:spcBef>
              <a:spcAft>
                <a:spcPts val="0"/>
              </a:spcAft>
              <a:buSzPts val="1200"/>
              <a:buFont typeface="Calibri"/>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97" name="Google Shape;97;p23"/>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98" name="Google Shape;98;p2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ta nazwy">
  <p:cSld name="Karta nazwy">
    <p:spTree>
      <p:nvGrpSpPr>
        <p:cNvPr id="101" name="Shape 101"/>
        <p:cNvGrpSpPr/>
        <p:nvPr/>
      </p:nvGrpSpPr>
      <p:grpSpPr>
        <a:xfrm>
          <a:off x="0" y="0"/>
          <a:ext cx="0" cy="0"/>
          <a:chOff x="0" y="0"/>
          <a:chExt cx="0" cy="0"/>
        </a:xfrm>
      </p:grpSpPr>
      <p:pic>
        <p:nvPicPr>
          <p:cNvPr descr="Celestia-R1---OverlayContentHD.png" id="102" name="Google Shape;102;p2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3" name="Google Shape;103;p24"/>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05" name="Google Shape;105;p2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ta nazwy cytatu">
  <p:cSld name="Karta nazwy cytatu">
    <p:spTree>
      <p:nvGrpSpPr>
        <p:cNvPr id="108" name="Shape 108"/>
        <p:cNvGrpSpPr/>
        <p:nvPr/>
      </p:nvGrpSpPr>
      <p:grpSpPr>
        <a:xfrm>
          <a:off x="0" y="0"/>
          <a:ext cx="0" cy="0"/>
          <a:chOff x="0" y="0"/>
          <a:chExt cx="0" cy="0"/>
        </a:xfrm>
      </p:grpSpPr>
      <p:pic>
        <p:nvPicPr>
          <p:cNvPr descr="Celestia-R1---OverlayContentHD.png" id="109" name="Google Shape;109;p2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0" name="Google Shape;110;p25"/>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pl-PL" sz="8000" cap="none">
                <a:solidFill>
                  <a:schemeClr val="lt1"/>
                </a:solidFill>
                <a:latin typeface="Calibri"/>
                <a:ea typeface="Calibri"/>
                <a:cs typeface="Calibri"/>
                <a:sym typeface="Calibri"/>
              </a:rPr>
              <a:t>”</a:t>
            </a:r>
            <a:endParaRPr/>
          </a:p>
        </p:txBody>
      </p:sp>
      <p:sp>
        <p:nvSpPr>
          <p:cNvPr id="111" name="Google Shape;111;p25"/>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pl-PL" sz="8000" cap="none">
                <a:solidFill>
                  <a:schemeClr val="lt1"/>
                </a:solidFill>
                <a:latin typeface="Calibri"/>
                <a:ea typeface="Calibri"/>
                <a:cs typeface="Calibri"/>
                <a:sym typeface="Calibri"/>
              </a:rPr>
              <a:t>“</a:t>
            </a:r>
            <a:endParaRPr/>
          </a:p>
        </p:txBody>
      </p:sp>
      <p:sp>
        <p:nvSpPr>
          <p:cNvPr id="112" name="Google Shape;112;p25"/>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00"/>
              <a:buNone/>
              <a:defRPr b="0" sz="24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14" name="Google Shape;114;p25"/>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15" name="Google Shape;115;p2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wda lub fałsz">
  <p:cSld name="Prawda lub fałsz">
    <p:spTree>
      <p:nvGrpSpPr>
        <p:cNvPr id="118" name="Shape 118"/>
        <p:cNvGrpSpPr/>
        <p:nvPr/>
      </p:nvGrpSpPr>
      <p:grpSpPr>
        <a:xfrm>
          <a:off x="0" y="0"/>
          <a:ext cx="0" cy="0"/>
          <a:chOff x="0" y="0"/>
          <a:chExt cx="0" cy="0"/>
        </a:xfrm>
      </p:grpSpPr>
      <p:pic>
        <p:nvPicPr>
          <p:cNvPr descr="Celestia-R1---OverlayContentHD.png" id="119" name="Google Shape;119;p2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0" name="Google Shape;120;p26"/>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6"/>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00"/>
              <a:buNone/>
              <a:defRPr b="0" sz="28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2" name="Google Shape;122;p26"/>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23" name="Google Shape;123;p2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126" name="Shape 126"/>
        <p:cNvGrpSpPr/>
        <p:nvPr/>
      </p:nvGrpSpPr>
      <p:grpSpPr>
        <a:xfrm>
          <a:off x="0" y="0"/>
          <a:ext cx="0" cy="0"/>
          <a:chOff x="0" y="0"/>
          <a:chExt cx="0" cy="0"/>
        </a:xfrm>
      </p:grpSpPr>
      <p:pic>
        <p:nvPicPr>
          <p:cNvPr descr="Celestia-R1---OverlayContentHD.png" id="127" name="Google Shape;127;p2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8" name="Google Shape;128;p2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30" name="Google Shape;130;p2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133" name="Shape 133"/>
        <p:cNvGrpSpPr/>
        <p:nvPr/>
      </p:nvGrpSpPr>
      <p:grpSpPr>
        <a:xfrm>
          <a:off x="0" y="0"/>
          <a:ext cx="0" cy="0"/>
          <a:chOff x="0" y="0"/>
          <a:chExt cx="0" cy="0"/>
        </a:xfrm>
      </p:grpSpPr>
      <p:pic>
        <p:nvPicPr>
          <p:cNvPr descr="Celestia-R1---OverlayContentHD.png" id="134" name="Google Shape;134;p2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5" name="Google Shape;135;p28"/>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8"/>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37" name="Google Shape;137;p2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8" name="Shape 18"/>
        <p:cNvGrpSpPr/>
        <p:nvPr/>
      </p:nvGrpSpPr>
      <p:grpSpPr>
        <a:xfrm>
          <a:off x="0" y="0"/>
          <a:ext cx="0" cy="0"/>
          <a:chOff x="0" y="0"/>
          <a:chExt cx="0" cy="0"/>
        </a:xfrm>
      </p:grpSpPr>
      <p:pic>
        <p:nvPicPr>
          <p:cNvPr descr="Celestia-R1---OverlayContentHD.png" id="19" name="Google Shape;19;p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 name="Google Shape;20;p1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22" name="Google Shape;22;p1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5" name="Shape 25"/>
        <p:cNvGrpSpPr/>
        <p:nvPr/>
      </p:nvGrpSpPr>
      <p:grpSpPr>
        <a:xfrm>
          <a:off x="0" y="0"/>
          <a:ext cx="0" cy="0"/>
          <a:chOff x="0" y="0"/>
          <a:chExt cx="0" cy="0"/>
        </a:xfrm>
      </p:grpSpPr>
      <p:pic>
        <p:nvPicPr>
          <p:cNvPr descr="Celestia-R1---OverlayContentHD.png" id="26" name="Google Shape;26;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7" name="Google Shape;27;p14"/>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cap="none">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29" name="Google Shape;29;p1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2" name="Shape 32"/>
        <p:cNvGrpSpPr/>
        <p:nvPr/>
      </p:nvGrpSpPr>
      <p:grpSpPr>
        <a:xfrm>
          <a:off x="0" y="0"/>
          <a:ext cx="0" cy="0"/>
          <a:chOff x="0" y="0"/>
          <a:chExt cx="0" cy="0"/>
        </a:xfrm>
      </p:grpSpPr>
      <p:pic>
        <p:nvPicPr>
          <p:cNvPr descr="Celestia-R1---OverlayContentHD.png" id="33" name="Google Shape;33;p1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4" name="Google Shape;34;p1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36" name="Google Shape;36;p15"/>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37" name="Google Shape;37;p1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43" name="Google Shape;43;p16"/>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4" name="Google Shape;44;p16"/>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45" name="Google Shape;45;p16"/>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6" name="Google Shape;46;p1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9" name="Shape 49"/>
        <p:cNvGrpSpPr/>
        <p:nvPr/>
      </p:nvGrpSpPr>
      <p:grpSpPr>
        <a:xfrm>
          <a:off x="0" y="0"/>
          <a:ext cx="0" cy="0"/>
          <a:chOff x="0" y="0"/>
          <a:chExt cx="0" cy="0"/>
        </a:xfrm>
      </p:grpSpPr>
      <p:pic>
        <p:nvPicPr>
          <p:cNvPr descr="Celestia-R1---OverlayContentHD.png" id="50" name="Google Shape;50;p1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1" name="Google Shape;51;p1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5" name="Shape 55"/>
        <p:cNvGrpSpPr/>
        <p:nvPr/>
      </p:nvGrpSpPr>
      <p:grpSpPr>
        <a:xfrm>
          <a:off x="0" y="0"/>
          <a:ext cx="0" cy="0"/>
          <a:chOff x="0" y="0"/>
          <a:chExt cx="0" cy="0"/>
        </a:xfrm>
      </p:grpSpPr>
      <p:pic>
        <p:nvPicPr>
          <p:cNvPr descr="Celestia-R1---OverlayContentHD.png" id="56" name="Google Shape;56;p1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7" name="Google Shape;57;p1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60" name="Shape 60"/>
        <p:cNvGrpSpPr/>
        <p:nvPr/>
      </p:nvGrpSpPr>
      <p:grpSpPr>
        <a:xfrm>
          <a:off x="0" y="0"/>
          <a:ext cx="0" cy="0"/>
          <a:chOff x="0" y="0"/>
          <a:chExt cx="0" cy="0"/>
        </a:xfrm>
      </p:grpSpPr>
      <p:pic>
        <p:nvPicPr>
          <p:cNvPr descr="Celestia-R1---OverlayContentHD.png" id="61" name="Google Shape;61;p1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 name="Google Shape;62;p19"/>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64" name="Google Shape;64;p19"/>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00"/>
              <a:buNone/>
              <a:defRPr sz="16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65" name="Google Shape;65;p1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8" name="Shape 68"/>
        <p:cNvGrpSpPr/>
        <p:nvPr/>
      </p:nvGrpSpPr>
      <p:grpSpPr>
        <a:xfrm>
          <a:off x="0" y="0"/>
          <a:ext cx="0" cy="0"/>
          <a:chOff x="0" y="0"/>
          <a:chExt cx="0" cy="0"/>
        </a:xfrm>
      </p:grpSpPr>
      <p:pic>
        <p:nvPicPr>
          <p:cNvPr descr="Celestia-R1---OverlayContentHD.png" id="69" name="Google Shape;69;p2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20"/>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alibri"/>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72" name="Google Shape;72;p20"/>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73" name="Google Shape;73;p2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8" name="Google Shape;8;p1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4800"/>
              <a:buFont typeface="Calibri"/>
              <a:buNone/>
            </a:pPr>
            <a:r>
              <a:rPr lang="pl-PL"/>
              <a:t>CIRCUMSTANTIAL</a:t>
            </a:r>
            <a:r>
              <a:rPr lang="pl-PL"/>
              <a:t> EVIDENCE</a:t>
            </a:r>
            <a:br>
              <a:rPr lang="pl-PL"/>
            </a:br>
            <a:r>
              <a:rPr lang="pl-PL"/>
              <a:t>DISCLOSURE</a:t>
            </a:r>
            <a:endParaRPr/>
          </a:p>
        </p:txBody>
      </p:sp>
      <p:sp>
        <p:nvSpPr>
          <p:cNvPr id="145" name="Google Shape;145;p1"/>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800"/>
              <a:buNone/>
            </a:pPr>
            <a:r>
              <a:rPr lang="pl-PL"/>
              <a:t>DOROTA CZERWIŃSKA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pl-PL"/>
              <a:t>RECIPROCAL DISCOVERY</a:t>
            </a:r>
            <a:endParaRPr/>
          </a:p>
        </p:txBody>
      </p:sp>
      <p:sp>
        <p:nvSpPr>
          <p:cNvPr id="199" name="Google Shape;199;p1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lnSpcReduction="10000"/>
          </a:bodyPr>
          <a:lstStyle/>
          <a:p>
            <a:pPr indent="-285750" lvl="0" marL="285750" rtl="0" algn="just">
              <a:spcBef>
                <a:spcPts val="0"/>
              </a:spcBef>
              <a:spcAft>
                <a:spcPts val="0"/>
              </a:spcAft>
              <a:buSzPts val="2400"/>
              <a:buChar char="•"/>
            </a:pPr>
            <a:r>
              <a:rPr lang="pl-PL" sz="2400"/>
              <a:t>the issue exclusive to adversarial systems; in </a:t>
            </a:r>
            <a:r>
              <a:rPr lang="pl-PL" sz="2400"/>
              <a:t>inquisitorial</a:t>
            </a:r>
            <a:r>
              <a:rPr lang="pl-PL" sz="2400"/>
              <a:t> systems the defence has no duty whatsoever to share any information with the prosecution</a:t>
            </a:r>
            <a:endParaRPr sz="2400"/>
          </a:p>
          <a:p>
            <a:pPr indent="-285750" lvl="0" marL="285750" rtl="0" algn="just">
              <a:spcBef>
                <a:spcPts val="1000"/>
              </a:spcBef>
              <a:spcAft>
                <a:spcPts val="0"/>
              </a:spcAft>
              <a:buSzPts val="2400"/>
              <a:buChar char="•"/>
            </a:pPr>
            <a:r>
              <a:rPr lang="pl-PL" sz="2400"/>
              <a:t>Limits: privilege against self-incrimination</a:t>
            </a:r>
            <a:endParaRPr sz="2400"/>
          </a:p>
          <a:p>
            <a:pPr indent="-285750" lvl="0" marL="285750" rtl="0" algn="just">
              <a:spcBef>
                <a:spcPts val="1000"/>
              </a:spcBef>
              <a:spcAft>
                <a:spcPts val="0"/>
              </a:spcAft>
              <a:buSzPts val="2400"/>
              <a:buChar char="•"/>
            </a:pPr>
            <a:r>
              <a:rPr lang="pl-PL" sz="2400"/>
              <a:t>E.g.: provide the prosecutor with a list of witnesses to be heard to support alibi defense</a:t>
            </a:r>
            <a:endParaRPr sz="2400"/>
          </a:p>
          <a:p>
            <a:pPr indent="-285750" lvl="0" marL="285750" rtl="0" algn="just">
              <a:spcBef>
                <a:spcPts val="1000"/>
              </a:spcBef>
              <a:spcAft>
                <a:spcPts val="0"/>
              </a:spcAft>
              <a:buSzPts val="2400"/>
              <a:buChar char="•"/>
            </a:pPr>
            <a:r>
              <a:rPr lang="pl-PL" sz="2400"/>
              <a:t>In some states when the defence calls the prosecutor to disclose, it has to disclose their materials</a:t>
            </a:r>
            <a:endParaRPr/>
          </a:p>
          <a:p>
            <a:pPr indent="-285750" lvl="0" marL="285750" rtl="0" algn="just">
              <a:spcBef>
                <a:spcPts val="1000"/>
              </a:spcBef>
              <a:spcAft>
                <a:spcPts val="0"/>
              </a:spcAft>
              <a:buSzPts val="2400"/>
              <a:buChar char="•"/>
            </a:pPr>
            <a:r>
              <a:rPr lang="pl-PL" sz="2400"/>
              <a:t>There are also extensive disclosure duties imposed on the defence in England and Wales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pl-PL"/>
              <a:t>BURDEN OF PROOF</a:t>
            </a:r>
            <a:endParaRPr/>
          </a:p>
        </p:txBody>
      </p:sp>
      <p:sp>
        <p:nvSpPr>
          <p:cNvPr id="151" name="Google Shape;151;p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400"/>
              <a:buChar char="•"/>
            </a:pPr>
            <a:r>
              <a:rPr lang="pl-PL" sz="2400"/>
              <a:t>An obligation to present the evidence and prove the fact to a certain level </a:t>
            </a:r>
            <a:endParaRPr/>
          </a:p>
          <a:p>
            <a:pPr indent="-285750" lvl="0" marL="285750" rtl="0" algn="l">
              <a:spcBef>
                <a:spcPts val="1000"/>
              </a:spcBef>
              <a:spcAft>
                <a:spcPts val="0"/>
              </a:spcAft>
              <a:buSzPts val="2400"/>
              <a:buChar char="•"/>
            </a:pPr>
            <a:r>
              <a:rPr lang="pl-PL" sz="2400"/>
              <a:t>In adversarial systems, lies </a:t>
            </a:r>
            <a:r>
              <a:rPr lang="pl-PL" sz="2400"/>
              <a:t>exclusively</a:t>
            </a:r>
            <a:r>
              <a:rPr lang="pl-PL" sz="2400"/>
              <a:t> on the prosecutor</a:t>
            </a:r>
            <a:endParaRPr sz="2400"/>
          </a:p>
          <a:p>
            <a:pPr indent="-285750" lvl="0" marL="285750" rtl="0" algn="l">
              <a:spcBef>
                <a:spcPts val="1000"/>
              </a:spcBef>
              <a:spcAft>
                <a:spcPts val="0"/>
              </a:spcAft>
              <a:buSzPts val="2400"/>
              <a:buChar char="•"/>
            </a:pPr>
            <a:r>
              <a:rPr lang="pl-PL" sz="2400"/>
              <a:t>In non-adversarial systems usually lies on the court as well</a:t>
            </a:r>
            <a:endParaRPr sz="2400"/>
          </a:p>
          <a:p>
            <a:pPr indent="-285750" lvl="0" marL="285750" rtl="0" algn="l">
              <a:spcBef>
                <a:spcPts val="1000"/>
              </a:spcBef>
              <a:spcAft>
                <a:spcPts val="0"/>
              </a:spcAft>
              <a:buSzPts val="2400"/>
              <a:buChar char="•"/>
            </a:pPr>
            <a:r>
              <a:rPr lang="pl-PL" sz="2400"/>
              <a:t>What is the level of certainty?</a:t>
            </a:r>
            <a:endParaRPr/>
          </a:p>
          <a:p>
            <a:pPr indent="-285750" lvl="1" marL="742950" rtl="0" algn="l">
              <a:spcBef>
                <a:spcPts val="1000"/>
              </a:spcBef>
              <a:spcAft>
                <a:spcPts val="0"/>
              </a:spcAft>
              <a:buSzPts val="2400"/>
              <a:buChar char="•"/>
            </a:pPr>
            <a:r>
              <a:rPr lang="pl-PL" sz="2400"/>
              <a:t>USA: beyond reasonable doubt </a:t>
            </a:r>
            <a:endParaRPr/>
          </a:p>
          <a:p>
            <a:pPr indent="-285750" lvl="1" marL="742950" rtl="0" algn="l">
              <a:spcBef>
                <a:spcPts val="1000"/>
              </a:spcBef>
              <a:spcAft>
                <a:spcPts val="0"/>
              </a:spcAft>
              <a:buSzPts val="2400"/>
              <a:buChar char="•"/>
            </a:pPr>
            <a:r>
              <a:rPr lang="pl-PL" sz="2400"/>
              <a:t>Poland: probability almost being certainty</a:t>
            </a:r>
            <a:endParaRPr sz="2400"/>
          </a:p>
          <a:p>
            <a:pPr indent="0" lvl="1" marL="457200" rtl="0" algn="l">
              <a:spcBef>
                <a:spcPts val="1000"/>
              </a:spcBef>
              <a:spcAft>
                <a:spcPts val="0"/>
              </a:spcAft>
              <a:buSzPts val="24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685800" y="338673"/>
            <a:ext cx="10131300" cy="1088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pl-PL"/>
              <a:t>TYPES OF EVIDENCE</a:t>
            </a:r>
            <a:endParaRPr/>
          </a:p>
        </p:txBody>
      </p:sp>
      <p:sp>
        <p:nvSpPr>
          <p:cNvPr id="157" name="Google Shape;157;p3"/>
          <p:cNvSpPr txBox="1"/>
          <p:nvPr>
            <p:ph idx="1" type="body"/>
          </p:nvPr>
        </p:nvSpPr>
        <p:spPr>
          <a:xfrm>
            <a:off x="685800" y="1629675"/>
            <a:ext cx="10131300" cy="4161600"/>
          </a:xfrm>
          <a:prstGeom prst="rect">
            <a:avLst/>
          </a:prstGeom>
          <a:noFill/>
          <a:ln>
            <a:noFill/>
          </a:ln>
        </p:spPr>
        <p:txBody>
          <a:bodyPr anchorCtr="0" anchor="ctr" bIns="45700" lIns="91425" spcFirstLastPara="1" rIns="91425" wrap="square" tIns="45700">
            <a:noAutofit/>
          </a:bodyPr>
          <a:lstStyle/>
          <a:p>
            <a:pPr indent="-285750" lvl="0" marL="285750" rtl="0" algn="just">
              <a:spcBef>
                <a:spcPts val="0"/>
              </a:spcBef>
              <a:spcAft>
                <a:spcPts val="0"/>
              </a:spcAft>
              <a:buSzPts val="2400"/>
              <a:buChar char="•"/>
            </a:pPr>
            <a:r>
              <a:rPr lang="pl-PL" sz="2400"/>
              <a:t>Direct evidence – „first-hand evidence that does not require any inferences to be drawn in order to establish a proposition of fact”, e.g. eyewitness testimony</a:t>
            </a:r>
            <a:endParaRPr sz="2400"/>
          </a:p>
          <a:p>
            <a:pPr indent="-285750" lvl="0" marL="285750" rtl="0" algn="just">
              <a:spcBef>
                <a:spcPts val="1000"/>
              </a:spcBef>
              <a:spcAft>
                <a:spcPts val="0"/>
              </a:spcAft>
              <a:buSzPts val="2400"/>
              <a:buChar char="•"/>
            </a:pPr>
            <a:r>
              <a:rPr lang="pl-PL" sz="2400"/>
              <a:t>Circumstantial</a:t>
            </a:r>
            <a:r>
              <a:rPr lang="pl-PL" sz="2400"/>
              <a:t> evidence – indirect evidence; „to reach a conclusion, the trier-of-fact would have to reason through the </a:t>
            </a:r>
            <a:r>
              <a:rPr lang="pl-PL" sz="2400"/>
              <a:t>circumstantial</a:t>
            </a:r>
            <a:r>
              <a:rPr lang="pl-PL" sz="2400"/>
              <a:t> evidence and infer the existence of some fact in dispute, such as inferring that the defendant killed the victim because the defendant’s fingerprints were found on the murder weapon”</a:t>
            </a:r>
            <a:endParaRPr/>
          </a:p>
          <a:p>
            <a:pPr indent="-285750" lvl="0" marL="285750" rtl="0" algn="just">
              <a:spcBef>
                <a:spcPts val="1000"/>
              </a:spcBef>
              <a:spcAft>
                <a:spcPts val="0"/>
              </a:spcAft>
              <a:buSzPts val="2400"/>
              <a:buChar char="•"/>
            </a:pPr>
            <a:r>
              <a:rPr lang="pl-PL" sz="2400"/>
              <a:t>D.W. Neubauer, H.F. Fradella, </a:t>
            </a:r>
            <a:r>
              <a:rPr i="1" lang="pl-PL" sz="2400"/>
              <a:t>America’s Courts and Criminal Justice System, </a:t>
            </a:r>
            <a:r>
              <a:rPr lang="pl-PL" sz="2400"/>
              <a:t>Cengage 2018, 13th ed. (all quotes in this presentation)</a:t>
            </a:r>
            <a:endParaRPr/>
          </a:p>
          <a:p>
            <a:pPr indent="-133350" lvl="0" marL="285750" rtl="0" algn="just">
              <a:spcBef>
                <a:spcPts val="1000"/>
              </a:spcBef>
              <a:spcAft>
                <a:spcPts val="0"/>
              </a:spcAft>
              <a:buSzPts val="24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Obraz zawierający tekst&#10;&#10;Opis wygenerowany automatycznie" id="162" name="Google Shape;162;p4"/>
          <p:cNvPicPr preferRelativeResize="0"/>
          <p:nvPr>
            <p:ph idx="1" type="body"/>
          </p:nvPr>
        </p:nvPicPr>
        <p:blipFill rotWithShape="1">
          <a:blip r:embed="rId3">
            <a:alphaModFix/>
          </a:blip>
          <a:srcRect b="0" l="0" r="0" t="0"/>
          <a:stretch/>
        </p:blipFill>
        <p:spPr>
          <a:xfrm rot="5400000">
            <a:off x="-551206" y="561153"/>
            <a:ext cx="6848053" cy="5745641"/>
          </a:xfrm>
          <a:prstGeom prst="rect">
            <a:avLst/>
          </a:prstGeom>
          <a:noFill/>
          <a:ln>
            <a:noFill/>
          </a:ln>
        </p:spPr>
      </p:pic>
      <p:sp>
        <p:nvSpPr>
          <p:cNvPr id="163" name="Google Shape;163;p4"/>
          <p:cNvSpPr txBox="1"/>
          <p:nvPr/>
        </p:nvSpPr>
        <p:spPr>
          <a:xfrm>
            <a:off x="6802900" y="1422400"/>
            <a:ext cx="45864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l-PL" sz="3600" u="none" cap="none" strike="noStrike">
                <a:solidFill>
                  <a:schemeClr val="lt1"/>
                </a:solidFill>
                <a:latin typeface="Calibri"/>
                <a:ea typeface="Calibri"/>
                <a:cs typeface="Calibri"/>
                <a:sym typeface="Calibri"/>
              </a:rPr>
              <a:t>Basic Rules of Evidence in US Criminal Proceedings</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rPr lang="pl-PL" sz="1400">
                <a:solidFill>
                  <a:schemeClr val="lt1"/>
                </a:solidFill>
                <a:latin typeface="Calibri"/>
                <a:ea typeface="Calibri"/>
                <a:cs typeface="Calibri"/>
                <a:sym typeface="Calibri"/>
              </a:rPr>
              <a:t>Source: As on the previous slide</a:t>
            </a:r>
            <a:r>
              <a:rPr lang="pl-PL" sz="3600">
                <a:solidFill>
                  <a:schemeClr val="lt1"/>
                </a:solidFill>
                <a:latin typeface="Calibri"/>
                <a:ea typeface="Calibri"/>
                <a:cs typeface="Calibri"/>
                <a:sym typeface="Calibri"/>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pl-PL"/>
              <a:t>DISCOVERY AND DISCLOSURE</a:t>
            </a:r>
            <a:endParaRPr/>
          </a:p>
        </p:txBody>
      </p:sp>
      <p:sp>
        <p:nvSpPr>
          <p:cNvPr id="169" name="Google Shape;169;p5"/>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just">
              <a:spcBef>
                <a:spcPts val="0"/>
              </a:spcBef>
              <a:spcAft>
                <a:spcPts val="0"/>
              </a:spcAft>
              <a:buSzPts val="2400"/>
              <a:buChar char="•"/>
            </a:pPr>
            <a:r>
              <a:rPr lang="pl-PL" sz="2400"/>
              <a:t>DISCOVERY = formal and informal exchange of information between the prosecution and defence (=both ways)</a:t>
            </a:r>
            <a:endParaRPr/>
          </a:p>
          <a:p>
            <a:pPr indent="-285750" lvl="0" marL="285750" rtl="0" algn="just">
              <a:spcBef>
                <a:spcPts val="1000"/>
              </a:spcBef>
              <a:spcAft>
                <a:spcPts val="0"/>
              </a:spcAft>
              <a:buSzPts val="2400"/>
              <a:buChar char="•"/>
            </a:pPr>
            <a:r>
              <a:rPr lang="pl-PL" sz="2400"/>
              <a:t>It’s necessary for equality of arms</a:t>
            </a:r>
            <a:endParaRPr sz="2400"/>
          </a:p>
          <a:p>
            <a:pPr indent="-285750" lvl="0" marL="285750" rtl="0" algn="just">
              <a:spcBef>
                <a:spcPts val="1000"/>
              </a:spcBef>
              <a:spcAft>
                <a:spcPts val="0"/>
              </a:spcAft>
              <a:buSzPts val="2400"/>
              <a:buChar char="•"/>
            </a:pPr>
            <a:r>
              <a:rPr lang="pl-PL" sz="2400"/>
              <a:t>DISCLOSURE = duty of the prosecution and to some extent of the defence to disclose the evidence they possess</a:t>
            </a:r>
            <a:endParaRPr sz="2400"/>
          </a:p>
          <a:p>
            <a:pPr indent="-285750" lvl="0" marL="285750" rtl="0" algn="just">
              <a:spcBef>
                <a:spcPts val="1000"/>
              </a:spcBef>
              <a:spcAft>
                <a:spcPts val="0"/>
              </a:spcAft>
              <a:buSzPts val="2400"/>
              <a:buChar char="•"/>
            </a:pPr>
            <a:r>
              <a:rPr lang="pl-PL" sz="2400"/>
              <a:t>also discovery rather refers to USA, </a:t>
            </a:r>
            <a:r>
              <a:rPr lang="pl-PL" sz="2400"/>
              <a:t>whereas</a:t>
            </a:r>
            <a:r>
              <a:rPr lang="pl-PL" sz="2400"/>
              <a:t> disclosure - to England and Wales</a:t>
            </a:r>
            <a:endParaRPr sz="2400"/>
          </a:p>
          <a:p>
            <a:pPr indent="-133350" lvl="0" marL="285750" rtl="0" algn="just">
              <a:spcBef>
                <a:spcPts val="1000"/>
              </a:spcBef>
              <a:spcAft>
                <a:spcPts val="0"/>
              </a:spcAft>
              <a:buSzPts val="24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pl-PL"/>
              <a:t>EXCULPATORY AND IMPEACHMENT EVIDENCE</a:t>
            </a:r>
            <a:endParaRPr/>
          </a:p>
        </p:txBody>
      </p:sp>
      <p:sp>
        <p:nvSpPr>
          <p:cNvPr id="175" name="Google Shape;175;p6"/>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just">
              <a:spcBef>
                <a:spcPts val="0"/>
              </a:spcBef>
              <a:spcAft>
                <a:spcPts val="0"/>
              </a:spcAft>
              <a:buSzPts val="2400"/>
              <a:buChar char="•"/>
            </a:pPr>
            <a:r>
              <a:rPr lang="pl-PL" sz="2400"/>
              <a:t>EXCULPATORY EVIDENCE = „any evidence that may be favorable to the defendant at trial either by tending to cast doubt on the defendant’s guilt or by tending to mitigate the defendant’s culpability, thereby potentially reducing the defendant’s sentence”</a:t>
            </a:r>
            <a:endParaRPr/>
          </a:p>
          <a:p>
            <a:pPr indent="-285750" lvl="0" marL="285750" rtl="0" algn="just">
              <a:spcBef>
                <a:spcPts val="1000"/>
              </a:spcBef>
              <a:spcAft>
                <a:spcPts val="0"/>
              </a:spcAft>
              <a:buSzPts val="2400"/>
              <a:buChar char="•"/>
            </a:pPr>
            <a:r>
              <a:rPr lang="pl-PL" sz="2400"/>
              <a:t>IMPEACHMENT EVIDENCE = „any evidence that would cast doubt on the credibility of a witness”</a:t>
            </a:r>
            <a:endParaRPr/>
          </a:p>
          <a:p>
            <a:pPr indent="-133350" lvl="0" marL="285750" rtl="0" algn="just">
              <a:spcBef>
                <a:spcPts val="1000"/>
              </a:spcBef>
              <a:spcAft>
                <a:spcPts val="0"/>
              </a:spcAft>
              <a:buSzPts val="24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i="1" lang="pl-PL"/>
              <a:t>BRADY </a:t>
            </a:r>
            <a:r>
              <a:rPr lang="pl-PL"/>
              <a:t>RULE</a:t>
            </a:r>
            <a:endParaRPr i="1"/>
          </a:p>
        </p:txBody>
      </p:sp>
      <p:sp>
        <p:nvSpPr>
          <p:cNvPr id="181" name="Google Shape;181;p7"/>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just">
              <a:spcBef>
                <a:spcPts val="0"/>
              </a:spcBef>
              <a:spcAft>
                <a:spcPts val="0"/>
              </a:spcAft>
              <a:buSzPts val="2400"/>
              <a:buChar char="•"/>
            </a:pPr>
            <a:r>
              <a:rPr lang="pl-PL" sz="2400"/>
              <a:t>US Supreme Court in </a:t>
            </a:r>
            <a:r>
              <a:rPr i="1" lang="pl-PL" sz="2400"/>
              <a:t>Maryland v Brady: </a:t>
            </a:r>
            <a:r>
              <a:rPr lang="pl-PL" sz="2400"/>
              <a:t>„the suppression by the prosecution of the evidence favorable to an accused upon request violates due process where the evidence is material either to guilt or punishment, </a:t>
            </a:r>
            <a:r>
              <a:rPr b="1" lang="pl-PL" sz="2400"/>
              <a:t>irrespective of the good or bad faith of the prosecution”</a:t>
            </a:r>
            <a:endParaRPr/>
          </a:p>
          <a:p>
            <a:pPr indent="-285750" lvl="0" marL="285750" rtl="0" algn="just">
              <a:spcBef>
                <a:spcPts val="1000"/>
              </a:spcBef>
              <a:spcAft>
                <a:spcPts val="0"/>
              </a:spcAft>
              <a:buSzPts val="2400"/>
              <a:buChar char="•"/>
            </a:pPr>
            <a:r>
              <a:rPr lang="pl-PL" sz="2400"/>
              <a:t>It only refers to admissible evidence</a:t>
            </a:r>
            <a:endParaRPr sz="2400"/>
          </a:p>
          <a:p>
            <a:pPr indent="-285750" lvl="0" marL="285750" rtl="0" algn="just">
              <a:spcBef>
                <a:spcPts val="1000"/>
              </a:spcBef>
              <a:spcAft>
                <a:spcPts val="0"/>
              </a:spcAft>
              <a:buSzPts val="2400"/>
              <a:buChar char="•"/>
            </a:pPr>
            <a:r>
              <a:rPr lang="pl-PL" sz="2400"/>
              <a:t>MATERIAL EVIDENCE = reasonable probability of the different result of proceedings had the evidence been presented</a:t>
            </a:r>
            <a:endParaRPr sz="2400"/>
          </a:p>
          <a:p>
            <a:pPr indent="-285750" lvl="0" marL="285750" rtl="0" algn="just">
              <a:spcBef>
                <a:spcPts val="1000"/>
              </a:spcBef>
              <a:spcAft>
                <a:spcPts val="0"/>
              </a:spcAft>
              <a:buSzPts val="2400"/>
              <a:buChar char="•"/>
            </a:pPr>
            <a:r>
              <a:rPr i="1" lang="pl-PL" sz="2400"/>
              <a:t>Brady </a:t>
            </a:r>
            <a:r>
              <a:rPr lang="pl-PL" sz="2400"/>
              <a:t>rule does not require that the whole case file is shared</a:t>
            </a:r>
            <a:endParaRPr sz="2400"/>
          </a:p>
          <a:p>
            <a:pPr indent="0" lvl="0" marL="0" rtl="0" algn="just">
              <a:spcBef>
                <a:spcPts val="1000"/>
              </a:spcBef>
              <a:spcAft>
                <a:spcPts val="0"/>
              </a:spcAft>
              <a:buSzPts val="2400"/>
              <a:buNone/>
            </a:pPr>
            <a:r>
              <a:t/>
            </a:r>
            <a:endParaRPr i="1"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pl-PL"/>
              <a:t>IMPEACHMENT EVIDENCE</a:t>
            </a:r>
            <a:endParaRPr/>
          </a:p>
        </p:txBody>
      </p:sp>
      <p:sp>
        <p:nvSpPr>
          <p:cNvPr id="187" name="Google Shape;187;p8"/>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just">
              <a:spcBef>
                <a:spcPts val="0"/>
              </a:spcBef>
              <a:spcAft>
                <a:spcPts val="0"/>
              </a:spcAft>
              <a:buSzPts val="2400"/>
              <a:buChar char="•"/>
            </a:pPr>
            <a:r>
              <a:rPr i="1" lang="pl-PL" sz="2400"/>
              <a:t>Jencks v. US  (1957) </a:t>
            </a:r>
            <a:r>
              <a:rPr lang="pl-PL" sz="2400"/>
              <a:t>– duty to disclose prior witness statements if they are inconsistent with subsequent</a:t>
            </a:r>
            <a:endParaRPr sz="2400"/>
          </a:p>
          <a:p>
            <a:pPr indent="-285750" lvl="0" marL="285750" rtl="0" algn="just">
              <a:spcBef>
                <a:spcPts val="1000"/>
              </a:spcBef>
              <a:spcAft>
                <a:spcPts val="0"/>
              </a:spcAft>
              <a:buSzPts val="2400"/>
              <a:buChar char="•"/>
            </a:pPr>
            <a:r>
              <a:rPr i="1" lang="pl-PL" sz="2400"/>
              <a:t>Jencks Act – </a:t>
            </a:r>
            <a:r>
              <a:rPr lang="pl-PL" sz="2400"/>
              <a:t>duty to disclose these even if they are not inconsistent, however only if the defense asks for it</a:t>
            </a:r>
            <a:endParaRPr sz="2400"/>
          </a:p>
          <a:p>
            <a:pPr indent="-285750" lvl="0" marL="285750" rtl="0" algn="just">
              <a:spcBef>
                <a:spcPts val="1000"/>
              </a:spcBef>
              <a:spcAft>
                <a:spcPts val="0"/>
              </a:spcAft>
              <a:buSzPts val="2400"/>
              <a:buChar char="•"/>
            </a:pPr>
            <a:r>
              <a:rPr i="1" lang="pl-PL" sz="2400"/>
              <a:t>Giglio v. US (1972) </a:t>
            </a:r>
            <a:r>
              <a:rPr lang="pl-PL" sz="2400"/>
              <a:t>– duty to disclose all impeachment </a:t>
            </a:r>
            <a:r>
              <a:rPr lang="pl-PL" sz="2400"/>
              <a:t>evidence</a:t>
            </a:r>
            <a:r>
              <a:rPr lang="pl-PL" sz="2400"/>
              <a:t>, even if it is not another witness statement but e.g. criminal record of a witness</a:t>
            </a:r>
            <a:endParaRPr i="1"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9"/>
          <p:cNvSpPr txBox="1"/>
          <p:nvPr>
            <p:ph type="title"/>
          </p:nvPr>
        </p:nvSpPr>
        <p:spPr>
          <a:xfrm>
            <a:off x="685801" y="599661"/>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pl-PL"/>
              <a:t>US V. RUIZ</a:t>
            </a:r>
            <a:endParaRPr/>
          </a:p>
        </p:txBody>
      </p:sp>
      <p:sp>
        <p:nvSpPr>
          <p:cNvPr id="193" name="Google Shape;193;p9"/>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just">
              <a:spcBef>
                <a:spcPts val="0"/>
              </a:spcBef>
              <a:spcAft>
                <a:spcPts val="0"/>
              </a:spcAft>
              <a:buSzPts val="2400"/>
              <a:buChar char="•"/>
            </a:pPr>
            <a:r>
              <a:rPr lang="pl-PL" sz="2400"/>
              <a:t>There is no duty to disclose impeachment evidence before the plea negotiations</a:t>
            </a:r>
            <a:endParaRPr sz="2400"/>
          </a:p>
          <a:p>
            <a:pPr indent="-285750" lvl="0" marL="285750" rtl="0" algn="just">
              <a:spcBef>
                <a:spcPts val="1000"/>
              </a:spcBef>
              <a:spcAft>
                <a:spcPts val="0"/>
              </a:spcAft>
              <a:buSzPts val="2400"/>
              <a:buChar char="•"/>
            </a:pPr>
            <a:r>
              <a:rPr lang="pl-PL" sz="2400"/>
              <a:t>But how are you supposed to negotiate and make a well-informed decision whether to plead guilty if you do not know all the evidence that might influence your chances at trial?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lepienie niebieskie">
  <a:themeElements>
    <a:clrScheme name="Sklepienie niebieskie">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2022-03-15T08:10:53Z</dcterms:created>
  <dc:creator>Dorota Czerwińska</dc:creator>
</cp:coreProperties>
</file>