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554D83-5586-46E4-AD53-5537BE85A61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FA322CE-F8AE-48BF-97E7-4B90A2B74966}">
      <dgm:prSet phldrT="[Tekst]"/>
      <dgm:spPr/>
      <dgm:t>
        <a:bodyPr/>
        <a:lstStyle/>
        <a:p>
          <a:r>
            <a:rPr lang="pl-PL" dirty="0" smtClean="0"/>
            <a:t>Ryczałt podatkowy</a:t>
          </a:r>
          <a:endParaRPr lang="pl-PL" dirty="0"/>
        </a:p>
      </dgm:t>
    </dgm:pt>
    <dgm:pt modelId="{AB34AA65-2CBF-46E9-AC32-4F92F8DBA322}" type="parTrans" cxnId="{AFA815E5-7140-4635-9C1F-A7C54507963F}">
      <dgm:prSet/>
      <dgm:spPr/>
      <dgm:t>
        <a:bodyPr/>
        <a:lstStyle/>
        <a:p>
          <a:endParaRPr lang="pl-PL"/>
        </a:p>
      </dgm:t>
    </dgm:pt>
    <dgm:pt modelId="{BAA19BE6-8F05-4382-A44D-E57DEF885633}" type="sibTrans" cxnId="{AFA815E5-7140-4635-9C1F-A7C54507963F}">
      <dgm:prSet/>
      <dgm:spPr/>
      <dgm:t>
        <a:bodyPr/>
        <a:lstStyle/>
        <a:p>
          <a:endParaRPr lang="pl-PL"/>
        </a:p>
      </dgm:t>
    </dgm:pt>
    <dgm:pt modelId="{B8C252C8-6F06-4982-8CBF-06685A29E16E}">
      <dgm:prSet phldrT="[Tekst]"/>
      <dgm:spPr/>
      <dgm:t>
        <a:bodyPr/>
        <a:lstStyle/>
        <a:p>
          <a:r>
            <a:rPr lang="pl-PL" dirty="0" smtClean="0"/>
            <a:t>Element konstrukcji podatkowego prawa materialnego</a:t>
          </a:r>
          <a:endParaRPr lang="pl-PL" dirty="0"/>
        </a:p>
      </dgm:t>
    </dgm:pt>
    <dgm:pt modelId="{198CA938-4F8C-4C51-8C3D-37FC0DD550D0}" type="parTrans" cxnId="{0313D440-E20C-4788-8867-4D84332A0A1E}">
      <dgm:prSet/>
      <dgm:spPr/>
      <dgm:t>
        <a:bodyPr/>
        <a:lstStyle/>
        <a:p>
          <a:endParaRPr lang="pl-PL"/>
        </a:p>
      </dgm:t>
    </dgm:pt>
    <dgm:pt modelId="{80AC44D9-C10E-49BC-9830-A5EA70775EBD}" type="sibTrans" cxnId="{0313D440-E20C-4788-8867-4D84332A0A1E}">
      <dgm:prSet/>
      <dgm:spPr/>
      <dgm:t>
        <a:bodyPr/>
        <a:lstStyle/>
        <a:p>
          <a:endParaRPr lang="pl-PL"/>
        </a:p>
      </dgm:t>
    </dgm:pt>
    <dgm:pt modelId="{84601D4A-F591-45CB-98D9-80F62EDA8078}">
      <dgm:prSet phldrT="[Tekst]"/>
      <dgm:spPr/>
      <dgm:t>
        <a:bodyPr/>
        <a:lstStyle/>
        <a:p>
          <a:r>
            <a:rPr lang="pl-PL" dirty="0" smtClean="0"/>
            <a:t>Instytucja prawa proceduralnego</a:t>
          </a:r>
          <a:endParaRPr lang="pl-PL" dirty="0"/>
        </a:p>
      </dgm:t>
    </dgm:pt>
    <dgm:pt modelId="{4B544638-FAFE-41F8-A5C6-15008891AA3C}" type="parTrans" cxnId="{4F9793BC-9312-4B8D-A212-8B2A03C1ABF7}">
      <dgm:prSet/>
      <dgm:spPr/>
      <dgm:t>
        <a:bodyPr/>
        <a:lstStyle/>
        <a:p>
          <a:endParaRPr lang="pl-PL"/>
        </a:p>
      </dgm:t>
    </dgm:pt>
    <dgm:pt modelId="{9406970A-5C92-49D5-A89E-95E68A1FBCE7}" type="sibTrans" cxnId="{4F9793BC-9312-4B8D-A212-8B2A03C1ABF7}">
      <dgm:prSet/>
      <dgm:spPr/>
      <dgm:t>
        <a:bodyPr/>
        <a:lstStyle/>
        <a:p>
          <a:endParaRPr lang="pl-PL"/>
        </a:p>
      </dgm:t>
    </dgm:pt>
    <dgm:pt modelId="{9C40E50E-21FE-485F-A394-4B9BE06D6C10}" type="pres">
      <dgm:prSet presAssocID="{30554D83-5586-46E4-AD53-5537BE85A61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CC606BCD-7C18-440E-8A0B-8997631F339D}" type="pres">
      <dgm:prSet presAssocID="{CFA322CE-F8AE-48BF-97E7-4B90A2B74966}" presName="root" presStyleCnt="0"/>
      <dgm:spPr/>
    </dgm:pt>
    <dgm:pt modelId="{B1FF9EE9-DDBC-40DA-8D09-FC1E5DB6B74B}" type="pres">
      <dgm:prSet presAssocID="{CFA322CE-F8AE-48BF-97E7-4B90A2B74966}" presName="rootComposite" presStyleCnt="0"/>
      <dgm:spPr/>
    </dgm:pt>
    <dgm:pt modelId="{35D2B497-FF68-4F37-B98C-E8FE6BD6F7E6}" type="pres">
      <dgm:prSet presAssocID="{CFA322CE-F8AE-48BF-97E7-4B90A2B74966}" presName="rootText" presStyleLbl="node1" presStyleIdx="0" presStyleCnt="1"/>
      <dgm:spPr/>
      <dgm:t>
        <a:bodyPr/>
        <a:lstStyle/>
        <a:p>
          <a:endParaRPr lang="pl-PL"/>
        </a:p>
      </dgm:t>
    </dgm:pt>
    <dgm:pt modelId="{59386938-40F7-4CE5-A5D2-C7F6BA50F115}" type="pres">
      <dgm:prSet presAssocID="{CFA322CE-F8AE-48BF-97E7-4B90A2B74966}" presName="rootConnector" presStyleLbl="node1" presStyleIdx="0" presStyleCnt="1"/>
      <dgm:spPr/>
      <dgm:t>
        <a:bodyPr/>
        <a:lstStyle/>
        <a:p>
          <a:endParaRPr lang="pl-PL"/>
        </a:p>
      </dgm:t>
    </dgm:pt>
    <dgm:pt modelId="{93FAEF12-4CF4-4791-82C6-DACD4C2E1726}" type="pres">
      <dgm:prSet presAssocID="{CFA322CE-F8AE-48BF-97E7-4B90A2B74966}" presName="childShape" presStyleCnt="0"/>
      <dgm:spPr/>
    </dgm:pt>
    <dgm:pt modelId="{42D9FC33-0373-4781-B5AD-99E7F808B1D0}" type="pres">
      <dgm:prSet presAssocID="{198CA938-4F8C-4C51-8C3D-37FC0DD550D0}" presName="Name13" presStyleLbl="parChTrans1D2" presStyleIdx="0" presStyleCnt="2"/>
      <dgm:spPr/>
      <dgm:t>
        <a:bodyPr/>
        <a:lstStyle/>
        <a:p>
          <a:endParaRPr lang="pl-PL"/>
        </a:p>
      </dgm:t>
    </dgm:pt>
    <dgm:pt modelId="{6BC60AFB-13FB-41FA-B413-C79487F39442}" type="pres">
      <dgm:prSet presAssocID="{B8C252C8-6F06-4982-8CBF-06685A29E16E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DDD4F87-817C-481E-94F4-15D6A380F82B}" type="pres">
      <dgm:prSet presAssocID="{4B544638-FAFE-41F8-A5C6-15008891AA3C}" presName="Name13" presStyleLbl="parChTrans1D2" presStyleIdx="1" presStyleCnt="2"/>
      <dgm:spPr/>
      <dgm:t>
        <a:bodyPr/>
        <a:lstStyle/>
        <a:p>
          <a:endParaRPr lang="pl-PL"/>
        </a:p>
      </dgm:t>
    </dgm:pt>
    <dgm:pt modelId="{240E68F2-E110-44F5-B6FB-FD148663FE82}" type="pres">
      <dgm:prSet presAssocID="{84601D4A-F591-45CB-98D9-80F62EDA8078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64D4977-94A7-4A28-94C8-A0EDB62AF98D}" type="presOf" srcId="{30554D83-5586-46E4-AD53-5537BE85A619}" destId="{9C40E50E-21FE-485F-A394-4B9BE06D6C10}" srcOrd="0" destOrd="0" presId="urn:microsoft.com/office/officeart/2005/8/layout/hierarchy3"/>
    <dgm:cxn modelId="{3C3D8FE2-8D80-40F9-A1D1-8B0F18A82D24}" type="presOf" srcId="{198CA938-4F8C-4C51-8C3D-37FC0DD550D0}" destId="{42D9FC33-0373-4781-B5AD-99E7F808B1D0}" srcOrd="0" destOrd="0" presId="urn:microsoft.com/office/officeart/2005/8/layout/hierarchy3"/>
    <dgm:cxn modelId="{0313D440-E20C-4788-8867-4D84332A0A1E}" srcId="{CFA322CE-F8AE-48BF-97E7-4B90A2B74966}" destId="{B8C252C8-6F06-4982-8CBF-06685A29E16E}" srcOrd="0" destOrd="0" parTransId="{198CA938-4F8C-4C51-8C3D-37FC0DD550D0}" sibTransId="{80AC44D9-C10E-49BC-9830-A5EA70775EBD}"/>
    <dgm:cxn modelId="{0BC1360F-2CCB-452A-9EF4-D8F635802BEF}" type="presOf" srcId="{B8C252C8-6F06-4982-8CBF-06685A29E16E}" destId="{6BC60AFB-13FB-41FA-B413-C79487F39442}" srcOrd="0" destOrd="0" presId="urn:microsoft.com/office/officeart/2005/8/layout/hierarchy3"/>
    <dgm:cxn modelId="{90AFEFBD-EB6D-45DE-A80F-4E46F6AE20A9}" type="presOf" srcId="{4B544638-FAFE-41F8-A5C6-15008891AA3C}" destId="{DDDD4F87-817C-481E-94F4-15D6A380F82B}" srcOrd="0" destOrd="0" presId="urn:microsoft.com/office/officeart/2005/8/layout/hierarchy3"/>
    <dgm:cxn modelId="{E0377FDD-E9AE-4B49-8802-97DFD17AF2AD}" type="presOf" srcId="{CFA322CE-F8AE-48BF-97E7-4B90A2B74966}" destId="{59386938-40F7-4CE5-A5D2-C7F6BA50F115}" srcOrd="1" destOrd="0" presId="urn:microsoft.com/office/officeart/2005/8/layout/hierarchy3"/>
    <dgm:cxn modelId="{28519558-840A-42BC-8D96-3EDC70E5659A}" type="presOf" srcId="{CFA322CE-F8AE-48BF-97E7-4B90A2B74966}" destId="{35D2B497-FF68-4F37-B98C-E8FE6BD6F7E6}" srcOrd="0" destOrd="0" presId="urn:microsoft.com/office/officeart/2005/8/layout/hierarchy3"/>
    <dgm:cxn modelId="{F26143A8-4F14-4F6E-8E91-EDA282B0C0B7}" type="presOf" srcId="{84601D4A-F591-45CB-98D9-80F62EDA8078}" destId="{240E68F2-E110-44F5-B6FB-FD148663FE82}" srcOrd="0" destOrd="0" presId="urn:microsoft.com/office/officeart/2005/8/layout/hierarchy3"/>
    <dgm:cxn modelId="{4F9793BC-9312-4B8D-A212-8B2A03C1ABF7}" srcId="{CFA322CE-F8AE-48BF-97E7-4B90A2B74966}" destId="{84601D4A-F591-45CB-98D9-80F62EDA8078}" srcOrd="1" destOrd="0" parTransId="{4B544638-FAFE-41F8-A5C6-15008891AA3C}" sibTransId="{9406970A-5C92-49D5-A89E-95E68A1FBCE7}"/>
    <dgm:cxn modelId="{AFA815E5-7140-4635-9C1F-A7C54507963F}" srcId="{30554D83-5586-46E4-AD53-5537BE85A619}" destId="{CFA322CE-F8AE-48BF-97E7-4B90A2B74966}" srcOrd="0" destOrd="0" parTransId="{AB34AA65-2CBF-46E9-AC32-4F92F8DBA322}" sibTransId="{BAA19BE6-8F05-4382-A44D-E57DEF885633}"/>
    <dgm:cxn modelId="{C8275C08-EC19-45D5-BA32-E6F2A0101C3A}" type="presParOf" srcId="{9C40E50E-21FE-485F-A394-4B9BE06D6C10}" destId="{CC606BCD-7C18-440E-8A0B-8997631F339D}" srcOrd="0" destOrd="0" presId="urn:microsoft.com/office/officeart/2005/8/layout/hierarchy3"/>
    <dgm:cxn modelId="{1278BD46-E3DA-430F-BACC-91321CA34AF8}" type="presParOf" srcId="{CC606BCD-7C18-440E-8A0B-8997631F339D}" destId="{B1FF9EE9-DDBC-40DA-8D09-FC1E5DB6B74B}" srcOrd="0" destOrd="0" presId="urn:microsoft.com/office/officeart/2005/8/layout/hierarchy3"/>
    <dgm:cxn modelId="{A3EB2148-549D-4554-B70B-6346363F280B}" type="presParOf" srcId="{B1FF9EE9-DDBC-40DA-8D09-FC1E5DB6B74B}" destId="{35D2B497-FF68-4F37-B98C-E8FE6BD6F7E6}" srcOrd="0" destOrd="0" presId="urn:microsoft.com/office/officeart/2005/8/layout/hierarchy3"/>
    <dgm:cxn modelId="{088E4805-4A26-4B7D-9A7C-0963875F2E64}" type="presParOf" srcId="{B1FF9EE9-DDBC-40DA-8D09-FC1E5DB6B74B}" destId="{59386938-40F7-4CE5-A5D2-C7F6BA50F115}" srcOrd="1" destOrd="0" presId="urn:microsoft.com/office/officeart/2005/8/layout/hierarchy3"/>
    <dgm:cxn modelId="{C10CC5C6-B412-4FCC-940A-B9A2EFB2E0A9}" type="presParOf" srcId="{CC606BCD-7C18-440E-8A0B-8997631F339D}" destId="{93FAEF12-4CF4-4791-82C6-DACD4C2E1726}" srcOrd="1" destOrd="0" presId="urn:microsoft.com/office/officeart/2005/8/layout/hierarchy3"/>
    <dgm:cxn modelId="{B07EE0ED-270B-4279-A724-7D1B66545442}" type="presParOf" srcId="{93FAEF12-4CF4-4791-82C6-DACD4C2E1726}" destId="{42D9FC33-0373-4781-B5AD-99E7F808B1D0}" srcOrd="0" destOrd="0" presId="urn:microsoft.com/office/officeart/2005/8/layout/hierarchy3"/>
    <dgm:cxn modelId="{AB97A4FC-740C-4A90-9E9B-A1F63413495B}" type="presParOf" srcId="{93FAEF12-4CF4-4791-82C6-DACD4C2E1726}" destId="{6BC60AFB-13FB-41FA-B413-C79487F39442}" srcOrd="1" destOrd="0" presId="urn:microsoft.com/office/officeart/2005/8/layout/hierarchy3"/>
    <dgm:cxn modelId="{D14C076F-7C1A-4CC4-91DE-BEB02418A2A6}" type="presParOf" srcId="{93FAEF12-4CF4-4791-82C6-DACD4C2E1726}" destId="{DDDD4F87-817C-481E-94F4-15D6A380F82B}" srcOrd="2" destOrd="0" presId="urn:microsoft.com/office/officeart/2005/8/layout/hierarchy3"/>
    <dgm:cxn modelId="{26BB674F-2022-46AA-976B-42B10A10B0C8}" type="presParOf" srcId="{93FAEF12-4CF4-4791-82C6-DACD4C2E1726}" destId="{240E68F2-E110-44F5-B6FB-FD148663FE8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0F4BD7-16D3-45F3-9B35-204F59FAEBEA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330D59E-23A7-47A9-917A-52889B1530D1}">
      <dgm:prSet phldrT="[Tekst]"/>
      <dgm:spPr/>
      <dgm:t>
        <a:bodyPr/>
        <a:lstStyle/>
        <a:p>
          <a:r>
            <a:rPr lang="pl-PL" dirty="0" smtClean="0"/>
            <a:t>Ryczałt podatkowy</a:t>
          </a:r>
          <a:endParaRPr lang="pl-PL" dirty="0"/>
        </a:p>
      </dgm:t>
    </dgm:pt>
    <dgm:pt modelId="{3D88455D-A0F2-418F-96CE-F47560419CED}" type="parTrans" cxnId="{03CECDE1-3893-475A-AC8C-CF39B2EFEE4F}">
      <dgm:prSet/>
      <dgm:spPr/>
      <dgm:t>
        <a:bodyPr/>
        <a:lstStyle/>
        <a:p>
          <a:endParaRPr lang="pl-PL"/>
        </a:p>
      </dgm:t>
    </dgm:pt>
    <dgm:pt modelId="{DA5526C6-12EB-404C-AE83-469B32209E48}" type="sibTrans" cxnId="{03CECDE1-3893-475A-AC8C-CF39B2EFEE4F}">
      <dgm:prSet/>
      <dgm:spPr/>
      <dgm:t>
        <a:bodyPr/>
        <a:lstStyle/>
        <a:p>
          <a:endParaRPr lang="pl-PL"/>
        </a:p>
      </dgm:t>
    </dgm:pt>
    <dgm:pt modelId="{7FC0BD7C-597E-4155-AB9B-635CCE39BCD9}">
      <dgm:prSet phldrT="[Tekst]" custT="1"/>
      <dgm:spPr/>
      <dgm:t>
        <a:bodyPr/>
        <a:lstStyle/>
        <a:p>
          <a:r>
            <a:rPr lang="pl-PL" sz="1600" dirty="0" smtClean="0"/>
            <a:t>Polega na posługiwaniu się przez ustawodawcę kwotami globalnymi, z góry ustalonymi w treści ustawy, przy tworzeniu podatkowo prawnego stanu faktycznego. </a:t>
          </a:r>
        </a:p>
        <a:p>
          <a:r>
            <a:rPr lang="pl-PL" sz="1600" dirty="0" smtClean="0"/>
            <a:t>Przykład: koszty uzyskania przychodu podlegające odliczeniu od przychodu podatkowego w określonej  kwocie lub w stosunku procentowym do przychodu </a:t>
          </a:r>
          <a:endParaRPr lang="pl-PL" sz="1600" dirty="0"/>
        </a:p>
      </dgm:t>
    </dgm:pt>
    <dgm:pt modelId="{63D62B24-957A-49FB-9705-38294A5FC6F4}" type="parTrans" cxnId="{123ABC5B-A5EB-4E11-B6D6-FD43507788BE}">
      <dgm:prSet/>
      <dgm:spPr/>
      <dgm:t>
        <a:bodyPr/>
        <a:lstStyle/>
        <a:p>
          <a:endParaRPr lang="pl-PL"/>
        </a:p>
      </dgm:t>
    </dgm:pt>
    <dgm:pt modelId="{DC0BEFB3-1617-4A35-B4ED-296FE3EA078F}" type="sibTrans" cxnId="{123ABC5B-A5EB-4E11-B6D6-FD43507788BE}">
      <dgm:prSet/>
      <dgm:spPr/>
      <dgm:t>
        <a:bodyPr/>
        <a:lstStyle/>
        <a:p>
          <a:endParaRPr lang="pl-PL"/>
        </a:p>
      </dgm:t>
    </dgm:pt>
    <dgm:pt modelId="{5A18BA6C-8952-47BF-8B0C-D966C9AFAFBA}">
      <dgm:prSet phldrT="[Tekst]" custT="1"/>
      <dgm:spPr/>
      <dgm:t>
        <a:bodyPr/>
        <a:lstStyle/>
        <a:p>
          <a:r>
            <a:rPr lang="pl-PL" sz="1200" dirty="0" smtClean="0"/>
            <a:t>Polega  na obliczeniu należności podatkowych przy odstąpieniu od ustalenia podstawy opodatkowania zgodnie z jej konstrukcją w ustawach normujących podatki  - według przyjętej dla ryczałtu podstawy obliczania. </a:t>
          </a:r>
        </a:p>
        <a:p>
          <a:r>
            <a:rPr lang="pl-PL" sz="1200" dirty="0" smtClean="0"/>
            <a:t>Możemy rozróżnić:</a:t>
          </a:r>
        </a:p>
        <a:p>
          <a:r>
            <a:rPr lang="pl-PL" sz="1200" dirty="0" smtClean="0"/>
            <a:t> Ryczałt kwotowy – jako określoną z góry należność podatkowa w drodze decyzji</a:t>
          </a:r>
        </a:p>
        <a:p>
          <a:r>
            <a:rPr lang="pl-PL" sz="1200" dirty="0" smtClean="0"/>
            <a:t>Ryczałt procentowy – według przyjętej dla potrzeb ryczałtu podstawy obliczenia i stawek procentowych</a:t>
          </a:r>
        </a:p>
        <a:p>
          <a:r>
            <a:rPr lang="pl-PL" sz="1200" dirty="0" smtClean="0"/>
            <a:t>Ryczałt umowny – przyjęty w drodze pertraktacji podatnika z organem (nie jest znany obecnie polskiemu prawu podatkowemu)</a:t>
          </a:r>
          <a:endParaRPr lang="pl-PL" sz="1200" dirty="0"/>
        </a:p>
      </dgm:t>
    </dgm:pt>
    <dgm:pt modelId="{9ED62010-2FB0-4539-AED1-F56B3BDC040E}" type="parTrans" cxnId="{621A63EF-7113-4222-A9A3-AE5BA426E52C}">
      <dgm:prSet/>
      <dgm:spPr/>
      <dgm:t>
        <a:bodyPr/>
        <a:lstStyle/>
        <a:p>
          <a:endParaRPr lang="pl-PL"/>
        </a:p>
      </dgm:t>
    </dgm:pt>
    <dgm:pt modelId="{E6365E2B-9BD2-4D03-AF51-BCC97B2FB10C}" type="sibTrans" cxnId="{621A63EF-7113-4222-A9A3-AE5BA426E52C}">
      <dgm:prSet/>
      <dgm:spPr/>
      <dgm:t>
        <a:bodyPr/>
        <a:lstStyle/>
        <a:p>
          <a:endParaRPr lang="pl-PL"/>
        </a:p>
      </dgm:t>
    </dgm:pt>
    <dgm:pt modelId="{196F6903-EC2F-4B3A-871C-903877A8B810}" type="pres">
      <dgm:prSet presAssocID="{7F0F4BD7-16D3-45F3-9B35-204F59FAEBEA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5A52C52-63AC-4A27-8AE4-0FED19F4ACB0}" type="pres">
      <dgm:prSet presAssocID="{1330D59E-23A7-47A9-917A-52889B1530D1}" presName="root" presStyleCnt="0">
        <dgm:presLayoutVars>
          <dgm:chMax/>
          <dgm:chPref val="4"/>
        </dgm:presLayoutVars>
      </dgm:prSet>
      <dgm:spPr/>
    </dgm:pt>
    <dgm:pt modelId="{C2B83C45-808F-4D92-B3A2-7B4FB142BCDE}" type="pres">
      <dgm:prSet presAssocID="{1330D59E-23A7-47A9-917A-52889B1530D1}" presName="rootComposite" presStyleCnt="0">
        <dgm:presLayoutVars/>
      </dgm:prSet>
      <dgm:spPr/>
    </dgm:pt>
    <dgm:pt modelId="{7303A491-B8B3-43BB-8102-06D281D65255}" type="pres">
      <dgm:prSet presAssocID="{1330D59E-23A7-47A9-917A-52889B1530D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pl-PL"/>
        </a:p>
      </dgm:t>
    </dgm:pt>
    <dgm:pt modelId="{4B2774FF-9E10-4604-9928-3C983CEDBAD4}" type="pres">
      <dgm:prSet presAssocID="{1330D59E-23A7-47A9-917A-52889B1530D1}" presName="childShape" presStyleCnt="0">
        <dgm:presLayoutVars>
          <dgm:chMax val="0"/>
          <dgm:chPref val="0"/>
        </dgm:presLayoutVars>
      </dgm:prSet>
      <dgm:spPr/>
    </dgm:pt>
    <dgm:pt modelId="{DCD6C7DD-2820-4638-AD94-36C30DDAFBC0}" type="pres">
      <dgm:prSet presAssocID="{7FC0BD7C-597E-4155-AB9B-635CCE39BCD9}" presName="childComposite" presStyleCnt="0">
        <dgm:presLayoutVars>
          <dgm:chMax val="0"/>
          <dgm:chPref val="0"/>
        </dgm:presLayoutVars>
      </dgm:prSet>
      <dgm:spPr/>
    </dgm:pt>
    <dgm:pt modelId="{5C7EF41B-3E17-4B8A-92CE-A06E61CC9121}" type="pres">
      <dgm:prSet presAssocID="{7FC0BD7C-597E-4155-AB9B-635CCE39BCD9}" presName="Image" presStyleLbl="node1" presStyleIdx="0" presStyleCnt="2"/>
      <dgm:spPr/>
    </dgm:pt>
    <dgm:pt modelId="{5EA905B2-76F4-4E98-B874-3BA9E13BE733}" type="pres">
      <dgm:prSet presAssocID="{7FC0BD7C-597E-4155-AB9B-635CCE39BCD9}" presName="childText" presStyleLbl="lnNode1" presStyleIdx="0" presStyleCnt="2" custLinFactNeighborX="-308" custLinFactNeighborY="-15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6D5562-A646-4467-BF30-83241AD0364F}" type="pres">
      <dgm:prSet presAssocID="{5A18BA6C-8952-47BF-8B0C-D966C9AFAFBA}" presName="childComposite" presStyleCnt="0">
        <dgm:presLayoutVars>
          <dgm:chMax val="0"/>
          <dgm:chPref val="0"/>
        </dgm:presLayoutVars>
      </dgm:prSet>
      <dgm:spPr/>
    </dgm:pt>
    <dgm:pt modelId="{DE7EBB00-73E4-4044-AC58-B484D327B04A}" type="pres">
      <dgm:prSet presAssocID="{5A18BA6C-8952-47BF-8B0C-D966C9AFAFBA}" presName="Image" presStyleLbl="node1" presStyleIdx="1" presStyleCnt="2"/>
      <dgm:spPr/>
    </dgm:pt>
    <dgm:pt modelId="{B0F35ABC-9FA9-4271-8ADC-0367E5621B71}" type="pres">
      <dgm:prSet presAssocID="{5A18BA6C-8952-47BF-8B0C-D966C9AFAFBA}" presName="childText" presStyleLbl="lnNode1" presStyleIdx="1" presStyleCnt="2" custScaleY="1173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3CECDE1-3893-475A-AC8C-CF39B2EFEE4F}" srcId="{7F0F4BD7-16D3-45F3-9B35-204F59FAEBEA}" destId="{1330D59E-23A7-47A9-917A-52889B1530D1}" srcOrd="0" destOrd="0" parTransId="{3D88455D-A0F2-418F-96CE-F47560419CED}" sibTransId="{DA5526C6-12EB-404C-AE83-469B32209E48}"/>
    <dgm:cxn modelId="{123ABC5B-A5EB-4E11-B6D6-FD43507788BE}" srcId="{1330D59E-23A7-47A9-917A-52889B1530D1}" destId="{7FC0BD7C-597E-4155-AB9B-635CCE39BCD9}" srcOrd="0" destOrd="0" parTransId="{63D62B24-957A-49FB-9705-38294A5FC6F4}" sibTransId="{DC0BEFB3-1617-4A35-B4ED-296FE3EA078F}"/>
    <dgm:cxn modelId="{621A63EF-7113-4222-A9A3-AE5BA426E52C}" srcId="{1330D59E-23A7-47A9-917A-52889B1530D1}" destId="{5A18BA6C-8952-47BF-8B0C-D966C9AFAFBA}" srcOrd="1" destOrd="0" parTransId="{9ED62010-2FB0-4539-AED1-F56B3BDC040E}" sibTransId="{E6365E2B-9BD2-4D03-AF51-BCC97B2FB10C}"/>
    <dgm:cxn modelId="{8CE15C84-96C4-4256-ACB5-562F3EF0AA26}" type="presOf" srcId="{1330D59E-23A7-47A9-917A-52889B1530D1}" destId="{7303A491-B8B3-43BB-8102-06D281D65255}" srcOrd="0" destOrd="0" presId="urn:microsoft.com/office/officeart/2008/layout/PictureAccentList"/>
    <dgm:cxn modelId="{49779D29-A55A-4F72-9C17-F1DAB1802FA9}" type="presOf" srcId="{5A18BA6C-8952-47BF-8B0C-D966C9AFAFBA}" destId="{B0F35ABC-9FA9-4271-8ADC-0367E5621B71}" srcOrd="0" destOrd="0" presId="urn:microsoft.com/office/officeart/2008/layout/PictureAccentList"/>
    <dgm:cxn modelId="{58442E7D-7308-4A7A-8B48-374D84CA91DF}" type="presOf" srcId="{7F0F4BD7-16D3-45F3-9B35-204F59FAEBEA}" destId="{196F6903-EC2F-4B3A-871C-903877A8B810}" srcOrd="0" destOrd="0" presId="urn:microsoft.com/office/officeart/2008/layout/PictureAccentList"/>
    <dgm:cxn modelId="{CBE58479-B704-4304-9301-57A8FFE4C38E}" type="presOf" srcId="{7FC0BD7C-597E-4155-AB9B-635CCE39BCD9}" destId="{5EA905B2-76F4-4E98-B874-3BA9E13BE733}" srcOrd="0" destOrd="0" presId="urn:microsoft.com/office/officeart/2008/layout/PictureAccentList"/>
    <dgm:cxn modelId="{76C21502-1BF6-4E8E-9123-CB5CF5E7A5BA}" type="presParOf" srcId="{196F6903-EC2F-4B3A-871C-903877A8B810}" destId="{35A52C52-63AC-4A27-8AE4-0FED19F4ACB0}" srcOrd="0" destOrd="0" presId="urn:microsoft.com/office/officeart/2008/layout/PictureAccentList"/>
    <dgm:cxn modelId="{24A6FB3B-B0AB-447C-8995-C5120DFC79C7}" type="presParOf" srcId="{35A52C52-63AC-4A27-8AE4-0FED19F4ACB0}" destId="{C2B83C45-808F-4D92-B3A2-7B4FB142BCDE}" srcOrd="0" destOrd="0" presId="urn:microsoft.com/office/officeart/2008/layout/PictureAccentList"/>
    <dgm:cxn modelId="{D7CA4D84-4CBD-4BB3-8572-41613C68C4DC}" type="presParOf" srcId="{C2B83C45-808F-4D92-B3A2-7B4FB142BCDE}" destId="{7303A491-B8B3-43BB-8102-06D281D65255}" srcOrd="0" destOrd="0" presId="urn:microsoft.com/office/officeart/2008/layout/PictureAccentList"/>
    <dgm:cxn modelId="{7528CDA6-BF32-48B8-A2A2-5D3A398AC65A}" type="presParOf" srcId="{35A52C52-63AC-4A27-8AE4-0FED19F4ACB0}" destId="{4B2774FF-9E10-4604-9928-3C983CEDBAD4}" srcOrd="1" destOrd="0" presId="urn:microsoft.com/office/officeart/2008/layout/PictureAccentList"/>
    <dgm:cxn modelId="{1F85082E-A037-46DD-A590-9367E334892E}" type="presParOf" srcId="{4B2774FF-9E10-4604-9928-3C983CEDBAD4}" destId="{DCD6C7DD-2820-4638-AD94-36C30DDAFBC0}" srcOrd="0" destOrd="0" presId="urn:microsoft.com/office/officeart/2008/layout/PictureAccentList"/>
    <dgm:cxn modelId="{E369C5FE-BB37-4DE7-9E9D-8ED88D41520A}" type="presParOf" srcId="{DCD6C7DD-2820-4638-AD94-36C30DDAFBC0}" destId="{5C7EF41B-3E17-4B8A-92CE-A06E61CC9121}" srcOrd="0" destOrd="0" presId="urn:microsoft.com/office/officeart/2008/layout/PictureAccentList"/>
    <dgm:cxn modelId="{1C70A8FA-CB51-48A3-AE8A-D7AA45EDCA18}" type="presParOf" srcId="{DCD6C7DD-2820-4638-AD94-36C30DDAFBC0}" destId="{5EA905B2-76F4-4E98-B874-3BA9E13BE733}" srcOrd="1" destOrd="0" presId="urn:microsoft.com/office/officeart/2008/layout/PictureAccentList"/>
    <dgm:cxn modelId="{43F2130C-A2F2-47FE-961C-495411BCFEDD}" type="presParOf" srcId="{4B2774FF-9E10-4604-9928-3C983CEDBAD4}" destId="{4C6D5562-A646-4467-BF30-83241AD0364F}" srcOrd="1" destOrd="0" presId="urn:microsoft.com/office/officeart/2008/layout/PictureAccentList"/>
    <dgm:cxn modelId="{CB1F8179-F0F9-4CAD-8009-06D246A50269}" type="presParOf" srcId="{4C6D5562-A646-4467-BF30-83241AD0364F}" destId="{DE7EBB00-73E4-4044-AC58-B484D327B04A}" srcOrd="0" destOrd="0" presId="urn:microsoft.com/office/officeart/2008/layout/PictureAccentList"/>
    <dgm:cxn modelId="{6D998F9C-0100-4393-89FC-8C86A35582DF}" type="presParOf" srcId="{4C6D5562-A646-4467-BF30-83241AD0364F}" destId="{B0F35ABC-9FA9-4271-8ADC-0367E5621B71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2B497-FF68-4F37-B98C-E8FE6BD6F7E6}">
      <dsp:nvSpPr>
        <dsp:cNvPr id="0" name=""/>
        <dsp:cNvSpPr/>
      </dsp:nvSpPr>
      <dsp:spPr>
        <a:xfrm>
          <a:off x="2845849" y="2039"/>
          <a:ext cx="2904613" cy="1452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300" kern="1200" dirty="0" smtClean="0"/>
            <a:t>Ryczałt podatkowy</a:t>
          </a:r>
          <a:endParaRPr lang="pl-PL" sz="4300" kern="1200" dirty="0"/>
        </a:p>
      </dsp:txBody>
      <dsp:txXfrm>
        <a:off x="2888386" y="44576"/>
        <a:ext cx="2819539" cy="1367232"/>
      </dsp:txXfrm>
    </dsp:sp>
    <dsp:sp modelId="{42D9FC33-0373-4781-B5AD-99E7F808B1D0}">
      <dsp:nvSpPr>
        <dsp:cNvPr id="0" name=""/>
        <dsp:cNvSpPr/>
      </dsp:nvSpPr>
      <dsp:spPr>
        <a:xfrm>
          <a:off x="3136310" y="1454346"/>
          <a:ext cx="290461" cy="1089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229"/>
              </a:lnTo>
              <a:lnTo>
                <a:pt x="290461" y="10892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60AFB-13FB-41FA-B413-C79487F39442}">
      <dsp:nvSpPr>
        <dsp:cNvPr id="0" name=""/>
        <dsp:cNvSpPr/>
      </dsp:nvSpPr>
      <dsp:spPr>
        <a:xfrm>
          <a:off x="3426772" y="1817423"/>
          <a:ext cx="2323690" cy="1452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Element konstrukcji podatkowego prawa materialnego</a:t>
          </a:r>
          <a:endParaRPr lang="pl-PL" sz="1900" kern="1200" dirty="0"/>
        </a:p>
      </dsp:txBody>
      <dsp:txXfrm>
        <a:off x="3469309" y="1859960"/>
        <a:ext cx="2238616" cy="1367232"/>
      </dsp:txXfrm>
    </dsp:sp>
    <dsp:sp modelId="{DDDD4F87-817C-481E-94F4-15D6A380F82B}">
      <dsp:nvSpPr>
        <dsp:cNvPr id="0" name=""/>
        <dsp:cNvSpPr/>
      </dsp:nvSpPr>
      <dsp:spPr>
        <a:xfrm>
          <a:off x="3136310" y="1454346"/>
          <a:ext cx="290461" cy="2904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4613"/>
              </a:lnTo>
              <a:lnTo>
                <a:pt x="290461" y="29046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E68F2-E110-44F5-B6FB-FD148663FE82}">
      <dsp:nvSpPr>
        <dsp:cNvPr id="0" name=""/>
        <dsp:cNvSpPr/>
      </dsp:nvSpPr>
      <dsp:spPr>
        <a:xfrm>
          <a:off x="3426772" y="3632806"/>
          <a:ext cx="2323690" cy="1452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Instytucja prawa proceduralnego</a:t>
          </a:r>
          <a:endParaRPr lang="pl-PL" sz="1900" kern="1200" dirty="0"/>
        </a:p>
      </dsp:txBody>
      <dsp:txXfrm>
        <a:off x="3469309" y="3675343"/>
        <a:ext cx="2238616" cy="1367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3A491-B8B3-43BB-8102-06D281D65255}">
      <dsp:nvSpPr>
        <dsp:cNvPr id="0" name=""/>
        <dsp:cNvSpPr/>
      </dsp:nvSpPr>
      <dsp:spPr>
        <a:xfrm>
          <a:off x="0" y="444316"/>
          <a:ext cx="8596311" cy="1688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Ryczałt podatkowy</a:t>
          </a:r>
          <a:endParaRPr lang="pl-PL" sz="6500" kern="1200" dirty="0"/>
        </a:p>
      </dsp:txBody>
      <dsp:txXfrm>
        <a:off x="49462" y="493778"/>
        <a:ext cx="8497387" cy="1589817"/>
      </dsp:txXfrm>
    </dsp:sp>
    <dsp:sp modelId="{5C7EF41B-3E17-4B8A-92CE-A06E61CC9121}">
      <dsp:nvSpPr>
        <dsp:cNvPr id="0" name=""/>
        <dsp:cNvSpPr/>
      </dsp:nvSpPr>
      <dsp:spPr>
        <a:xfrm>
          <a:off x="0" y="2437032"/>
          <a:ext cx="1688741" cy="16887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905B2-76F4-4E98-B874-3BA9E13BE733}">
      <dsp:nvSpPr>
        <dsp:cNvPr id="0" name=""/>
        <dsp:cNvSpPr/>
      </dsp:nvSpPr>
      <dsp:spPr>
        <a:xfrm>
          <a:off x="1769103" y="2411278"/>
          <a:ext cx="6806245" cy="16887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Polega na posługiwaniu się przez ustawodawcę kwotami globalnymi, z góry ustalonymi w treści ustawy, przy tworzeniu podatkowo prawnego stanu faktycznego.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Przykład: koszty uzyskania przychodu podlegające odliczeniu od przychodu podatkowego w określonej  kwocie lub w stosunku procentowym do przychodu </a:t>
          </a:r>
          <a:endParaRPr lang="pl-PL" sz="1600" kern="1200" dirty="0"/>
        </a:p>
      </dsp:txBody>
      <dsp:txXfrm>
        <a:off x="1851555" y="2493730"/>
        <a:ext cx="6641341" cy="1523837"/>
      </dsp:txXfrm>
    </dsp:sp>
    <dsp:sp modelId="{DE7EBB00-73E4-4044-AC58-B484D327B04A}">
      <dsp:nvSpPr>
        <dsp:cNvPr id="0" name=""/>
        <dsp:cNvSpPr/>
      </dsp:nvSpPr>
      <dsp:spPr>
        <a:xfrm>
          <a:off x="0" y="4475166"/>
          <a:ext cx="1688741" cy="16887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35ABC-9FA9-4271-8ADC-0367E5621B71}">
      <dsp:nvSpPr>
        <dsp:cNvPr id="0" name=""/>
        <dsp:cNvSpPr/>
      </dsp:nvSpPr>
      <dsp:spPr>
        <a:xfrm>
          <a:off x="1790066" y="4328423"/>
          <a:ext cx="6806245" cy="19822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Polega  na obliczeniu należności podatkowych przy odstąpieniu od ustalenia podstawy opodatkowania zgodnie z jej konstrukcją w ustawach normujących podatki  - według przyjętej dla ryczałtu podstawy obliczania.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Możemy rozróżnić: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 Ryczałt kwotowy – jako określoną z góry należność podatkowa w drodze decyzji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Ryczałt procentowy – według przyjętej dla potrzeb ryczałtu podstawy obliczenia i stawek procentowych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Ryczałt umowny – przyjęty w drodze pertraktacji podatnika z organem (nie jest znany obecnie polskiemu prawu podatkowemu)</a:t>
          </a:r>
          <a:endParaRPr lang="pl-PL" sz="1200" kern="1200" dirty="0"/>
        </a:p>
      </dsp:txBody>
      <dsp:txXfrm>
        <a:off x="1886848" y="4425205"/>
        <a:ext cx="6612681" cy="1788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9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9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5518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79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3978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35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61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8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3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7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1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8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0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2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3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2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sap.sejm.gov.pl/DetailsServlet?id=WDU19981440930" TargetMode="External"/><Relationship Id="rId2" Type="http://schemas.openxmlformats.org/officeDocument/2006/relationships/hyperlink" Target="http://isap.sejm.gov.pl/DetailsServlet?id=WDU1991080035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sap.sejm.gov.pl/DetailsServlet?id=WDU2006183135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91912" y="386366"/>
            <a:ext cx="7766936" cy="937964"/>
          </a:xfrm>
        </p:spPr>
        <p:txBody>
          <a:bodyPr/>
          <a:lstStyle/>
          <a:p>
            <a:r>
              <a:rPr lang="pl-PL" dirty="0" smtClean="0"/>
              <a:t>Ryczałt podatkowy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2099257"/>
            <a:ext cx="10121103" cy="2691685"/>
          </a:xfrm>
        </p:spPr>
        <p:txBody>
          <a:bodyPr>
            <a:normAutofit/>
          </a:bodyPr>
          <a:lstStyle/>
          <a:p>
            <a:r>
              <a:rPr lang="pl-PL" dirty="0"/>
              <a:t>Ustawa z dnia 26 lipca 1991 </a:t>
            </a:r>
            <a:r>
              <a:rPr lang="pl-PL" dirty="0" smtClean="0"/>
              <a:t>r. o </a:t>
            </a:r>
            <a:r>
              <a:rPr lang="pl-PL" dirty="0"/>
              <a:t>podatku dochodowym od osób </a:t>
            </a:r>
            <a:r>
              <a:rPr lang="pl-PL" dirty="0" smtClean="0"/>
              <a:t>fizycznych </a:t>
            </a:r>
          </a:p>
          <a:p>
            <a:r>
              <a:rPr lang="pl-PL" dirty="0" smtClean="0"/>
              <a:t>(tekst jedn. Dz. U. z 2012 </a:t>
            </a:r>
            <a:r>
              <a:rPr lang="pl-PL" dirty="0"/>
              <a:t>poz.361) </a:t>
            </a:r>
            <a:r>
              <a:rPr lang="pl-PL" dirty="0">
                <a:hlinkClick r:id="rId2"/>
              </a:rPr>
              <a:t>http://</a:t>
            </a:r>
            <a:r>
              <a:rPr lang="pl-PL" dirty="0" smtClean="0">
                <a:hlinkClick r:id="rId2"/>
              </a:rPr>
              <a:t>isap.sejm.gov.pl/DetailsServlet?id=WDU19910800350</a:t>
            </a:r>
            <a:endParaRPr lang="pl-PL" dirty="0" smtClean="0"/>
          </a:p>
          <a:p>
            <a:r>
              <a:rPr lang="pl-PL" dirty="0" smtClean="0"/>
              <a:t>Ustawa </a:t>
            </a:r>
            <a:r>
              <a:rPr lang="pl-PL" dirty="0"/>
              <a:t>z dnia 20 listopada 1998 r. o zryczałtowanym podatku dochodowym od niektórych przychodów osiąganych przez osoby </a:t>
            </a:r>
            <a:r>
              <a:rPr lang="pl-PL" dirty="0" smtClean="0"/>
              <a:t>fizyczne </a:t>
            </a:r>
            <a:r>
              <a:rPr lang="pl-PL" dirty="0"/>
              <a:t>(Dz. U. Nr 144, poz. 930 ze zm.) </a:t>
            </a:r>
            <a:r>
              <a:rPr lang="pl-PL" dirty="0">
                <a:hlinkClick r:id="rId3"/>
              </a:rPr>
              <a:t>http://</a:t>
            </a:r>
            <a:r>
              <a:rPr lang="pl-PL" dirty="0" smtClean="0">
                <a:hlinkClick r:id="rId3"/>
              </a:rPr>
              <a:t>isap.sejm.gov.pl/DetailsServlet?id=WDU19981440930</a:t>
            </a:r>
            <a:endParaRPr lang="pl-PL" dirty="0" smtClean="0"/>
          </a:p>
          <a:p>
            <a:r>
              <a:rPr lang="pl-PL" dirty="0" smtClean="0"/>
              <a:t>Ustawa </a:t>
            </a:r>
            <a:r>
              <a:rPr lang="pl-PL" dirty="0"/>
              <a:t>z dnia 24 sierpnia 2006 r. o podatku </a:t>
            </a:r>
            <a:r>
              <a:rPr lang="pl-PL" dirty="0" smtClean="0"/>
              <a:t>tonażowym (</a:t>
            </a:r>
            <a:r>
              <a:rPr lang="pl-PL" dirty="0"/>
              <a:t>Dz. U. Nr 183, poz. 1353 ze zm.) </a:t>
            </a:r>
            <a:r>
              <a:rPr lang="pl-PL" dirty="0">
                <a:hlinkClick r:id="rId4"/>
              </a:rPr>
              <a:t>http://</a:t>
            </a:r>
            <a:r>
              <a:rPr lang="pl-PL" dirty="0" smtClean="0">
                <a:hlinkClick r:id="rId4"/>
              </a:rPr>
              <a:t>isap.sejm.gov.pl/DetailsServlet?id=WDU20061831353</a:t>
            </a:r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18095" y="5514353"/>
            <a:ext cx="4842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Ewelina Skwierczyńska</a:t>
            </a:r>
          </a:p>
          <a:p>
            <a:r>
              <a:rPr lang="pl-PL" dirty="0" smtClean="0"/>
              <a:t>Katedra Prawa Finansowego</a:t>
            </a:r>
          </a:p>
          <a:p>
            <a:r>
              <a:rPr lang="pl-PL" dirty="0" smtClean="0"/>
              <a:t>Uniwersytet Wrocławski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255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Ryczałt od przychodów ewidencjonowanych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7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Ustawodawca określił procentowo wysokość ryczałtu od przychodów ewidencjonowanych - od </a:t>
            </a:r>
            <a:r>
              <a:rPr lang="pl-PL" b="1" dirty="0"/>
              <a:t>3 do 20% - w zależności od rodzajów </a:t>
            </a:r>
            <a:r>
              <a:rPr lang="pl-PL" b="1" dirty="0" smtClean="0"/>
              <a:t>działalności, np. </a:t>
            </a:r>
          </a:p>
          <a:p>
            <a:r>
              <a:rPr lang="pl-PL" dirty="0" smtClean="0"/>
              <a:t>3,0</a:t>
            </a:r>
            <a:r>
              <a:rPr lang="pl-PL" dirty="0"/>
              <a:t>% </a:t>
            </a:r>
            <a:r>
              <a:rPr lang="pl-PL" dirty="0" smtClean="0"/>
              <a:t>przychodów z </a:t>
            </a:r>
            <a:r>
              <a:rPr lang="pl-PL" dirty="0"/>
              <a:t>działalności gastronomicznej, z wyjątkiem przychodów ze sprzedaży napojów o zawartości alkoholu powyżej 1,5%</a:t>
            </a:r>
          </a:p>
          <a:p>
            <a:r>
              <a:rPr lang="pl-PL" dirty="0"/>
              <a:t>5,5</a:t>
            </a:r>
            <a:r>
              <a:rPr lang="pl-PL" dirty="0" smtClean="0"/>
              <a:t>% - przychodów </a:t>
            </a:r>
            <a:r>
              <a:rPr lang="pl-PL" dirty="0"/>
              <a:t>z działalności wytwórczej, robót budowlanych</a:t>
            </a:r>
          </a:p>
          <a:p>
            <a:r>
              <a:rPr lang="pl-PL" dirty="0"/>
              <a:t>8,5 %przychodów ze świadczenia usług wychowania </a:t>
            </a:r>
            <a:r>
              <a:rPr lang="pl-PL" dirty="0" smtClean="0"/>
              <a:t>przedszkolnego</a:t>
            </a:r>
            <a:endParaRPr lang="pl-PL" dirty="0"/>
          </a:p>
          <a:p>
            <a:r>
              <a:rPr lang="pl-PL" dirty="0" smtClean="0"/>
              <a:t>17 % </a:t>
            </a:r>
            <a:r>
              <a:rPr lang="pl-PL" dirty="0"/>
              <a:t>przychodów ze świadczenia usług reprodukcji komputerowych nośników </a:t>
            </a:r>
            <a:r>
              <a:rPr lang="pl-PL" dirty="0" smtClean="0"/>
              <a:t>informacji</a:t>
            </a:r>
          </a:p>
          <a:p>
            <a:r>
              <a:rPr lang="pl-PL" dirty="0" smtClean="0"/>
              <a:t>20</a:t>
            </a:r>
            <a:r>
              <a:rPr lang="pl-PL" dirty="0"/>
              <a:t>% przychodów osiąganych w zakresie wolnych zawodów,</a:t>
            </a:r>
          </a:p>
          <a:p>
            <a:pPr marL="0" indent="0">
              <a:buNone/>
            </a:pPr>
            <a:r>
              <a:rPr lang="pl-PL" dirty="0"/>
              <a:t>Podatek zryczałtowany pobiera się bez pomniejszania przychodu o koszty </a:t>
            </a:r>
            <a:r>
              <a:rPr lang="pl-PL" dirty="0" smtClean="0"/>
              <a:t>uzyskania</a:t>
            </a:r>
          </a:p>
          <a:p>
            <a:pPr marL="0" indent="0">
              <a:buNone/>
            </a:pPr>
            <a:r>
              <a:rPr lang="pl-PL" dirty="0"/>
              <a:t>Podatnicy </a:t>
            </a:r>
            <a:r>
              <a:rPr lang="pl-PL" dirty="0" smtClean="0"/>
              <a:t>są </a:t>
            </a:r>
            <a:r>
              <a:rPr lang="pl-PL" dirty="0"/>
              <a:t>obowiązani posiadać i przechowywać dowody zakupu towarów, prowadzić wykaz środków trwałych oraz wartości niematerialnych i prawnych, ewidencję wyposażenia oraz, odrębnie za każdy rok podatkowy, ewidencję </a:t>
            </a:r>
            <a:r>
              <a:rPr lang="pl-PL" dirty="0" smtClean="0"/>
              <a:t>przychodów.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659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Karta podatkowa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10185"/>
            <a:ext cx="8596668" cy="55478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Zryczałtowany </a:t>
            </a:r>
            <a:r>
              <a:rPr lang="pl-PL" dirty="0"/>
              <a:t>podatek dochodowy w formie karty podatkowej mogą płacić podatnicy prowadzący </a:t>
            </a:r>
            <a:r>
              <a:rPr lang="pl-PL" dirty="0" smtClean="0"/>
              <a:t>np. działalność</a:t>
            </a:r>
            <a:r>
              <a:rPr lang="pl-PL" dirty="0"/>
              <a:t>:</a:t>
            </a:r>
          </a:p>
          <a:p>
            <a:r>
              <a:rPr lang="pl-PL" dirty="0" smtClean="0"/>
              <a:t>usługową </a:t>
            </a:r>
            <a:r>
              <a:rPr lang="pl-PL" dirty="0"/>
              <a:t>lub wytwórczo-usługową, określoną w części I tabeli stanowiącej załącznik nr 3 do ustawy, </a:t>
            </a:r>
            <a:r>
              <a:rPr lang="pl-PL" dirty="0" smtClean="0"/>
              <a:t>w </a:t>
            </a:r>
            <a:r>
              <a:rPr lang="pl-PL" dirty="0"/>
              <a:t>zakresie wymienionym w załączniku nr 4 do ustawy - przy zatrudnieniu nie przekraczającym stanu określonego w tabeli,</a:t>
            </a:r>
          </a:p>
          <a:p>
            <a:r>
              <a:rPr lang="pl-PL" dirty="0" smtClean="0"/>
              <a:t>usługową </a:t>
            </a:r>
            <a:r>
              <a:rPr lang="pl-PL" dirty="0"/>
              <a:t>w zakresie handlu detalicznego żywnością, napojami, wyrobami tytoniowymi oraz kwiatami, z wyjątkiem napojów o zawartości alkoholu powyżej 1,5% - w warunkach określonych w części II tabeli,</a:t>
            </a:r>
          </a:p>
          <a:p>
            <a:r>
              <a:rPr lang="pl-PL" dirty="0" smtClean="0"/>
              <a:t>gastronomiczną </a:t>
            </a:r>
            <a:r>
              <a:rPr lang="pl-PL" dirty="0"/>
              <a:t>- jeżeli nie jest prowadzona sprzedaż napojów o zawartości alkoholu powyżej 1,5% - w warunkach określonych w części IV tabeli,</a:t>
            </a:r>
          </a:p>
          <a:p>
            <a:r>
              <a:rPr lang="pl-PL" dirty="0" smtClean="0"/>
              <a:t>w </a:t>
            </a:r>
            <a:r>
              <a:rPr lang="pl-PL" dirty="0"/>
              <a:t>zakresie usług transportowych wykonywanych przy użyciu jednego pojazdu - w warunkach określonych w części V tabeli,</a:t>
            </a:r>
          </a:p>
          <a:p>
            <a:r>
              <a:rPr lang="pl-PL" dirty="0" smtClean="0"/>
              <a:t>w </a:t>
            </a:r>
            <a:r>
              <a:rPr lang="pl-PL" dirty="0"/>
              <a:t>zakresie usług rozrywkowych - w warunkach określonych w części VI tabeli,</a:t>
            </a:r>
          </a:p>
          <a:p>
            <a:r>
              <a:rPr lang="pl-PL" dirty="0" smtClean="0"/>
              <a:t>w </a:t>
            </a:r>
            <a:r>
              <a:rPr lang="pl-PL" dirty="0"/>
              <a:t>zakresie sprzedaży posiłków domowych w mieszkaniach, jeżeli nie jest prowadzona sprzedaż napojów o zawartości alkoholu powyżej 1,5% - w warunkach określonych w części VII tabeli,</a:t>
            </a:r>
          </a:p>
          <a:p>
            <a:r>
              <a:rPr lang="pl-PL" dirty="0" smtClean="0"/>
              <a:t>w </a:t>
            </a:r>
            <a:r>
              <a:rPr lang="pl-PL" dirty="0"/>
              <a:t>wolnych zawodach, polegającą na świadczeniu usług w zakresie ochrony zdrowia ludzkiego - w warunkach określonych w części VIII tabeli,</a:t>
            </a:r>
          </a:p>
          <a:p>
            <a:r>
              <a:rPr lang="pl-PL" dirty="0" smtClean="0"/>
              <a:t>w </a:t>
            </a:r>
            <a:r>
              <a:rPr lang="pl-PL" dirty="0"/>
              <a:t>zakresie opieki domowej nad dziećmi i osobami chorymi - w warunkach określonych w części X tabeli,</a:t>
            </a:r>
          </a:p>
          <a:p>
            <a:r>
              <a:rPr lang="pl-PL" dirty="0" smtClean="0"/>
              <a:t>w </a:t>
            </a:r>
            <a:r>
              <a:rPr lang="pl-PL" dirty="0"/>
              <a:t>zakresie usług edukacyjnych, polegającą na udzielaniu lekcji na godziny - w warunkach określonych w części XI tabeli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95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026790">
            <a:off x="7831071" y="1390297"/>
            <a:ext cx="4359536" cy="289473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Karta podatkowa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Wniosek o zastosowanie opodatkowania w formie karty podatkowej, według ustalonego wzoru, na dany rok podatkowy, podatnik składa właściwemu naczelnikowi urzędu skarbowego, nie później niż do dnia 20 stycznia roku podatkowego. Jeżeli podatnik rozpoczyna działalność, wniosek o zastosowanie opodatkowania w formie karty podatkowej składa właściwemu naczelnikowi urzędu skarbowego przed rozpoczęciem działalności lub może dołączyć do wniosku o wpis do Centralnej Ewidencji i Informacji o Działalności Gospodarczej składanego na podstawie przepisów o swobodzie działalności gospodarczej. Jeżeli do dnia 20 stycznia roku podatkowego podatnik nie zgłosił likwidacji działalności gospodarczej lub nie dokonał wyboru innej formy opodatkowania, uważa się, że prowadzi nadal działalność opodatkowaną w tej formie. W przypadku prowadzenia pozarolniczej działalności gospodarczej w formie spółki cywilnej wniosek o zastosowanie opodatkowania w formie karty podatkowej składa jeden ze wspólników.</a:t>
            </a:r>
          </a:p>
        </p:txBody>
      </p:sp>
    </p:spTree>
    <p:extLst>
      <p:ext uri="{BB962C8B-B14F-4D97-AF65-F5344CB8AC3E}">
        <p14:creationId xmlns:p14="http://schemas.microsoft.com/office/powerpoint/2010/main" val="25484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Karta podatkowa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Kwartalne stawki ryczałtu od przychodów proboszczów i od przychodów wikariuszy określone są odpowiednio w załącznikach nr 5 i 6 do </a:t>
            </a:r>
            <a:r>
              <a:rPr lang="pl-PL" dirty="0" smtClean="0"/>
              <a:t>ustawy o </a:t>
            </a:r>
            <a:r>
              <a:rPr lang="pl-PL" dirty="0"/>
              <a:t>zryczałtowanym podatku dochodowym od niektórych przychodów osiąganych przez osoby </a:t>
            </a:r>
            <a:r>
              <a:rPr lang="pl-PL" dirty="0" smtClean="0"/>
              <a:t>fizyczne.</a:t>
            </a:r>
            <a:endParaRPr lang="pl-PL" dirty="0"/>
          </a:p>
          <a:p>
            <a:r>
              <a:rPr lang="pl-PL" dirty="0" smtClean="0"/>
              <a:t>Kwartalne </a:t>
            </a:r>
            <a:r>
              <a:rPr lang="pl-PL" dirty="0"/>
              <a:t>stawki ryczałtu od przychodów proboszczów i od przychodów </a:t>
            </a:r>
            <a:r>
              <a:rPr lang="pl-PL" dirty="0" smtClean="0"/>
              <a:t>wikariuszy stosuje </a:t>
            </a:r>
            <a:r>
              <a:rPr lang="pl-PL" dirty="0"/>
              <a:t>się odpowiednio do osób duchownych wszystkich wyznań, sprawujących porównywalne funkcje. </a:t>
            </a:r>
          </a:p>
          <a:p>
            <a:r>
              <a:rPr lang="pl-PL" dirty="0" smtClean="0"/>
              <a:t>Liczbę </a:t>
            </a:r>
            <a:r>
              <a:rPr lang="pl-PL" dirty="0"/>
              <a:t>mieszkańców przyjmuje się według stanu na dzień 31 grudnia roku poprzedzającego rok podatkowy.</a:t>
            </a:r>
          </a:p>
          <a:p>
            <a:r>
              <a:rPr lang="pl-PL" dirty="0"/>
              <a:t>Naczelnik urzędu skarbowego właściwy według miejsca wykonywania funkcji o charakterze </a:t>
            </a:r>
            <a:r>
              <a:rPr lang="pl-PL" dirty="0" smtClean="0"/>
              <a:t>duszpasterskim </a:t>
            </a:r>
            <a:r>
              <a:rPr lang="pl-PL" dirty="0"/>
              <a:t>wydaje decyzję ustalającą wysokość ryczałtu, odrębnie na każdy rok podatkowy.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33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Karta podatkowa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Naczelnik urzędu skarbowego, uwzględniając wniosek o zastosowanie karty podatkowej, wydaje decyzję ustalającą wysokość podatku dochodowego w formie karty podatkowej, odrębnie na każdy rok podatkowy. Jeżeli działalność jest prowadzona w formie spółki, w decyzji tej wymienia się wszystkich jej wspólników.</a:t>
            </a:r>
          </a:p>
          <a:p>
            <a:r>
              <a:rPr lang="pl-PL" dirty="0" smtClean="0"/>
              <a:t>Jeżeli </a:t>
            </a:r>
            <a:r>
              <a:rPr lang="pl-PL" dirty="0"/>
              <a:t>naczelnik urzędu skarbowego stwierdzi brak warunków do zastosowania opodatkowania w formie karty podatkowej, wydaje decyzję odmowną. W tym przypadku podatnik jest obowiązany płacić:</a:t>
            </a:r>
          </a:p>
          <a:p>
            <a:pPr marL="0" indent="0">
              <a:buNone/>
            </a:pPr>
            <a:r>
              <a:rPr lang="pl-PL" dirty="0" smtClean="0"/>
              <a:t>	1</a:t>
            </a:r>
            <a:r>
              <a:rPr lang="pl-PL" dirty="0"/>
              <a:t>) ryczałt od przychodów ewidencjonowanych, jeżeli spełnia warunki </a:t>
            </a:r>
            <a:r>
              <a:rPr lang="pl-PL" dirty="0" smtClean="0"/>
              <a:t>	określone </a:t>
            </a:r>
            <a:r>
              <a:rPr lang="pl-PL" dirty="0"/>
              <a:t>w rozdziale 2, albo</a:t>
            </a:r>
          </a:p>
          <a:p>
            <a:pPr marL="0" indent="0">
              <a:buNone/>
            </a:pPr>
            <a:r>
              <a:rPr lang="pl-PL" dirty="0" smtClean="0"/>
              <a:t>	2) podatek </a:t>
            </a:r>
            <a:r>
              <a:rPr lang="pl-PL" dirty="0"/>
              <a:t>dochodowy na ogólnych zasadach.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80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Ryczałt dla osób duchownych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Osoby duchowne, osiągające przychody z opłat otrzymywanych w związku z pełnionymi funkcjami o charakterze duszpasterskim, opłacają od tych przychodów podatek dochodowy w formie ryczałtu od przychodów osób </a:t>
            </a:r>
            <a:r>
              <a:rPr lang="pl-PL" dirty="0" smtClean="0"/>
              <a:t>duchownych.</a:t>
            </a:r>
            <a:endParaRPr lang="pl-PL" dirty="0"/>
          </a:p>
          <a:p>
            <a:r>
              <a:rPr lang="pl-PL" dirty="0" smtClean="0"/>
              <a:t>Osoby duchowne zawiadamiają </a:t>
            </a:r>
            <a:r>
              <a:rPr lang="pl-PL" dirty="0"/>
              <a:t>właściwego naczelnika urzędu skarbowego o rozpoczęciu pełnienia funkcji o charakterze duszpasterskim w terminie 14 dni od dnia objęcia funkcji.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18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Podatek tonażowy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Cel wprowadzenia tego rodzaju ryczałtu – stworzenie warunków umożliwiających odzyskanie zdolności konkurencyjnej na międzynarodowym rynku żeglugowym oraz powrót statków pod bandery narodowe. </a:t>
            </a:r>
          </a:p>
          <a:p>
            <a:r>
              <a:rPr lang="pl-PL" b="1" dirty="0"/>
              <a:t>Ustawa o podatku tonażowym reguluje opodatkowanie podatkiem tonażowym niektórych dochodów (przychodów) osiąganych przez przedsiębiorców żeglugowych eksploatujących morskie statki handlowe w żegludze międzynarodowej.</a:t>
            </a: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763" y="4298287"/>
            <a:ext cx="2965287" cy="197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610" y="4715681"/>
            <a:ext cx="4490113" cy="175373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Podatek tonażowy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57694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Opodatkowaniu podatkiem tonażowym podlegają przedsiębiorcy żeglugowi prowadzący działalność polegającą na świadczeniu usług w żegludze międzynarodowej, z wykorzystaniem statków o pojemności brutto (GT) powyżej 100 jednostek każdy, w zakresie: </a:t>
            </a:r>
            <a:endParaRPr lang="pl-PL" b="1" dirty="0" smtClean="0"/>
          </a:p>
          <a:p>
            <a:r>
              <a:rPr lang="pl-PL" b="1" dirty="0" smtClean="0"/>
              <a:t>przewozu </a:t>
            </a:r>
            <a:r>
              <a:rPr lang="pl-PL" b="1" dirty="0"/>
              <a:t>ładunku lub pasażerów ratownictwa pełnomorskiego– którzy dokonali wyboru tej formy </a:t>
            </a:r>
            <a:r>
              <a:rPr lang="pl-PL" b="1" dirty="0" smtClean="0"/>
              <a:t>opodatkowania</a:t>
            </a:r>
            <a:endParaRPr lang="pl-PL" dirty="0"/>
          </a:p>
          <a:p>
            <a:r>
              <a:rPr lang="pl-PL" b="1" dirty="0"/>
              <a:t>dzierżawy i użytkowania kontenerów,</a:t>
            </a:r>
            <a:endParaRPr lang="pl-PL" dirty="0"/>
          </a:p>
          <a:p>
            <a:r>
              <a:rPr lang="pl-PL" b="1" dirty="0"/>
              <a:t>prowadzenia działalności załadunkowej, rozładunkowej i naprawczej (szerzej patrz: art. 3 ust. 1 i 2 ustawy o podatku tonażowym).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51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Podatek tonażowy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Opodatkowaniu podatkiem tonażowym nie podlega działalność w zakresie (m.in.):</a:t>
            </a:r>
          </a:p>
          <a:p>
            <a:r>
              <a:rPr lang="pl-PL" dirty="0" smtClean="0"/>
              <a:t>poszukiwań</a:t>
            </a:r>
            <a:r>
              <a:rPr lang="pl-PL" dirty="0"/>
              <a:t>, badań geologicznych oraz wydobycia zasobów mineralnych z dna morskiego;</a:t>
            </a:r>
          </a:p>
          <a:p>
            <a:r>
              <a:rPr lang="pl-PL" dirty="0" smtClean="0"/>
              <a:t>rybołówstwa </a:t>
            </a:r>
            <a:r>
              <a:rPr lang="pl-PL" dirty="0"/>
              <a:t>lub przetwórstwa rybnego;</a:t>
            </a:r>
          </a:p>
          <a:p>
            <a:r>
              <a:rPr lang="pl-PL" dirty="0" smtClean="0"/>
              <a:t>budowy </a:t>
            </a:r>
            <a:r>
              <a:rPr lang="pl-PL" dirty="0"/>
              <a:t>portów morskich, budowy i remontu infrastruktury portowej lub urządzeń portowych;</a:t>
            </a:r>
          </a:p>
          <a:p>
            <a:r>
              <a:rPr lang="pl-PL" dirty="0" smtClean="0"/>
              <a:t>budowy </a:t>
            </a:r>
            <a:r>
              <a:rPr lang="pl-PL" dirty="0"/>
              <a:t>elektrowni wiatrowych;</a:t>
            </a:r>
          </a:p>
          <a:p>
            <a:r>
              <a:rPr lang="pl-PL" dirty="0"/>
              <a:t>Szerzej patrz: art. 3 ust. 3 ustawy o podatku tonażowym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304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Podatek tonażowy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Podstawę opodatkowania podatkiem tonażowym stanowi dochód przedsiębiorcy żeglugowego z działalności podlegającej opodatkowaniu, odpowiadający iloczynowi dobowej stawki ustalonej zgodnie z art. 5 ust. 1–3 ustawy oraz okresu eksploatacji w danym miesiącu wszystkich statków przedsiębiorcy żeglugowego, z których dochód opodatkowany jest podatkiem tonażowym.</a:t>
            </a:r>
            <a:endParaRPr lang="pl-PL" dirty="0"/>
          </a:p>
          <a:p>
            <a:r>
              <a:rPr lang="pl-PL" b="1" dirty="0"/>
              <a:t>Dobową stawkę ustala się w zależności od pojemności netto (NT) statku od każdych 100 jednostek, według stawek wyrażonych w euro, określonych w tabeli (art. 5 ustawy o podatku tonażowym).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716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kursu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Celem </a:t>
            </a:r>
            <a:r>
              <a:rPr lang="pl-PL" dirty="0"/>
              <a:t>niniejszego kursu jest przybliżenie problematyki ryczałtu podatkowego jako elementu konstrukcji prawa materialnego oraz instytucji postępowania podatkowego. Analizowany materiał uzupełnia wiedzę zdobytą w ramach kursu „Podatek dochodowy od osób fizycznych” i jest jego komplementarną częścią. </a:t>
            </a:r>
          </a:p>
        </p:txBody>
      </p:sp>
    </p:spTree>
    <p:extLst>
      <p:ext uri="{BB962C8B-B14F-4D97-AF65-F5344CB8AC3E}">
        <p14:creationId xmlns:p14="http://schemas.microsoft.com/office/powerpoint/2010/main" val="5264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Podatek tonażowy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pl-PL" b="1" dirty="0"/>
              <a:t>Wybór opodatkowania podatkiem tonażowym następuje przez złożenie przez przedsiębiorcę żeglugowego </a:t>
            </a:r>
            <a:r>
              <a:rPr lang="pl-PL" b="1" dirty="0" smtClean="0"/>
              <a:t>oświadczenia.</a:t>
            </a:r>
            <a:endParaRPr lang="pl-PL" dirty="0" smtClean="0"/>
          </a:p>
          <a:p>
            <a:r>
              <a:rPr lang="pl-PL" b="1" dirty="0" smtClean="0"/>
              <a:t>Przedsiębiorca </a:t>
            </a:r>
            <a:r>
              <a:rPr lang="pl-PL" b="1" dirty="0"/>
              <a:t>żeglugowy podlega opodatkowaniu podatkiem tonażowym przez okres opodatkowania 10 lat. </a:t>
            </a:r>
            <a:r>
              <a:rPr lang="pl-PL" dirty="0"/>
              <a:t>W okresie opodatkowania nie jest możliwa zmiana formy opodatkowania.</a:t>
            </a:r>
          </a:p>
          <a:p>
            <a:r>
              <a:rPr lang="pl-PL" b="1" dirty="0" smtClean="0"/>
              <a:t>Metoda poboru oparta jest o instytucję </a:t>
            </a:r>
            <a:r>
              <a:rPr lang="pl-PL" b="1" dirty="0" err="1" smtClean="0"/>
              <a:t>samoobliczenia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057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Podatek tonażowy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Przedsiębiorcy żeglugowi są obowiązani za każdy miesiąc roku podatkowego obliczać podatek tonażowy </a:t>
            </a:r>
            <a:r>
              <a:rPr lang="pl-PL" b="1" dirty="0" smtClean="0"/>
              <a:t>i </a:t>
            </a:r>
            <a:r>
              <a:rPr lang="pl-PL" b="1" dirty="0"/>
              <a:t>wpłacać bez wezwania do urzędu skarbowego, którym kieruje naczelnik urzędu skarbowego właściwy w sprawach podatku tonażowego, w terminie do 20 dnia każdego miesiąca za miesiąc poprzedni, a za miesiąc grudzień – w terminie złożenia zeznania.</a:t>
            </a:r>
            <a:endParaRPr lang="pl-PL" dirty="0"/>
          </a:p>
          <a:p>
            <a:r>
              <a:rPr lang="pl-PL" dirty="0"/>
              <a:t>Podatek tonażowy wynikający z zeznania przedsiębiorcy-armatora jest podatkiem należnym za dany rok podatkowy, chyba że właściwy organ podatkowy lub właściwy organ kontroli skarbowej wyda decyzję, w której określi inną wysokość podatku.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26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Post-test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Ryczałt podatkowy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49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261" y="4340181"/>
            <a:ext cx="2386806" cy="2386806"/>
          </a:xfrm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46975"/>
          </a:xfrm>
        </p:spPr>
        <p:txBody>
          <a:bodyPr/>
          <a:lstStyle/>
          <a:p>
            <a:r>
              <a:rPr lang="pl-PL" dirty="0" smtClean="0"/>
              <a:t>Pytania kontrolne i kazusy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627418" y="746973"/>
            <a:ext cx="4184035" cy="3880772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pl-PL" dirty="0" smtClean="0"/>
              <a:t>Co </a:t>
            </a:r>
            <a:r>
              <a:rPr lang="pl-PL" dirty="0"/>
              <a:t>oznacza pojęcie ryczałtu w prawie podatkowym i jakie są jego formy</a:t>
            </a:r>
            <a:r>
              <a:rPr lang="pl-PL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Jakie </a:t>
            </a:r>
            <a:r>
              <a:rPr lang="pl-PL" dirty="0"/>
              <a:t>ustawy podatkowe regulują ryczałtowe formy opodatkowania</a:t>
            </a:r>
            <a:r>
              <a:rPr lang="pl-PL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Oceń </a:t>
            </a:r>
            <a:r>
              <a:rPr lang="pl-PL" dirty="0"/>
              <a:t>instytucję ryczałtu podatkowego w świetle zasady sprawiedliwości i równości opodatkowania.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Czy </a:t>
            </a:r>
            <a:r>
              <a:rPr lang="pl-PL" dirty="0"/>
              <a:t>przepis art. 30c ustawy o podatku dochodowym od osób fizycznych wskazuje na kolejną formę ryczałtu?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811453" y="746974"/>
            <a:ext cx="4184035" cy="61110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 startAt="5"/>
            </a:pPr>
            <a:r>
              <a:rPr lang="pl-PL" dirty="0" smtClean="0"/>
              <a:t>Przedsiębiorca – osoba fizyczna - prowadzi działalność gospodarczą polegającą na prowadzeniu restauracji w centrum Wrocławia. Oprócz wyśmienitych, tradycyjnych włoskich dań w jego restauracji klienci mogą zakupić także włoskie wina i wyszukane trunki o zawartości alkoholu ok. 30-40%. Restaurator osiąga przychody w wysokości ok. 12 000 zł dziennie. Oceń możliwe formy opodatkowania dla celów podatku dochodowego tego przedsiębiorcy.</a:t>
            </a:r>
          </a:p>
          <a:p>
            <a:pPr>
              <a:buFont typeface="+mj-lt"/>
              <a:buAutoNum type="arabicPeriod" startAt="5"/>
            </a:pPr>
            <a:r>
              <a:rPr lang="pl-PL" dirty="0" smtClean="0"/>
              <a:t>Pani </a:t>
            </a:r>
            <a:r>
              <a:rPr lang="pl-PL" dirty="0"/>
              <a:t>Anna wynajmuje dwa pokoje w mieszkaniu, które darowała jej babcia i w którym sama zamieszkuje (zajmuje trzeci pokój). Z tytułu najmu osiąga przychód w wysokości 1200 zł miesięcznie. Ponadto pracuje w banku i z tytułu stosunku pracy zarabia 1800zł netto. Czy może skorzystać z ryczałtowych form opodatkowania podatkiem dochodowym? Jeśli tak, to w jakim zakresie?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14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Rozwiązanie post-testu oraz wszelkie Państwa pytania i wątpliwości merytoryczne proszę przesyłać na adres </a:t>
            </a:r>
            <a:r>
              <a:rPr lang="pl-PL" sz="3200" dirty="0"/>
              <a:t>mailowy </a:t>
            </a:r>
            <a:r>
              <a:rPr lang="pl-PL" sz="3200" dirty="0" err="1"/>
              <a:t>mailowy</a:t>
            </a:r>
            <a:r>
              <a:rPr lang="pl-PL" sz="3200" dirty="0"/>
              <a:t> koordynatora zajęć.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113166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Spis treści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Cel kursu</a:t>
            </a:r>
          </a:p>
          <a:p>
            <a:r>
              <a:rPr lang="pl-PL" dirty="0"/>
              <a:t>Liczba podatników opodatkowana formami zryczałtowanymi – </a:t>
            </a:r>
            <a:br>
              <a:rPr lang="pl-PL" dirty="0"/>
            </a:br>
            <a:r>
              <a:rPr lang="pl-PL" dirty="0" smtClean="0"/>
              <a:t>dane </a:t>
            </a:r>
            <a:r>
              <a:rPr lang="pl-PL" dirty="0"/>
              <a:t>za lata </a:t>
            </a:r>
            <a:r>
              <a:rPr lang="pl-PL" dirty="0" smtClean="0"/>
              <a:t>2008-2012</a:t>
            </a:r>
          </a:p>
          <a:p>
            <a:r>
              <a:rPr lang="pl-PL" dirty="0" smtClean="0"/>
              <a:t>Pojęcie ryczałtu podatkowego</a:t>
            </a:r>
          </a:p>
          <a:p>
            <a:r>
              <a:rPr lang="pl-PL" dirty="0" smtClean="0"/>
              <a:t>Istota ryczałtu podatkowego</a:t>
            </a:r>
          </a:p>
          <a:p>
            <a:r>
              <a:rPr lang="pl-PL" dirty="0" smtClean="0"/>
              <a:t>Ryczałt jako instytucja prawa proceduralnego</a:t>
            </a:r>
          </a:p>
          <a:p>
            <a:r>
              <a:rPr lang="pl-PL" dirty="0" smtClean="0"/>
              <a:t>Ryczałt od przychodów ewidencjonowanych</a:t>
            </a:r>
          </a:p>
          <a:p>
            <a:r>
              <a:rPr lang="pl-PL" dirty="0" smtClean="0"/>
              <a:t>Karta podatkowa</a:t>
            </a:r>
          </a:p>
          <a:p>
            <a:r>
              <a:rPr lang="pl-PL" dirty="0" smtClean="0"/>
              <a:t>Podatek zryczałtowany dla osób duchownych</a:t>
            </a:r>
          </a:p>
          <a:p>
            <a:r>
              <a:rPr lang="pl-PL" dirty="0" smtClean="0"/>
              <a:t>Podatek tonażowy</a:t>
            </a:r>
          </a:p>
          <a:p>
            <a:r>
              <a:rPr lang="pl-PL" dirty="0" smtClean="0"/>
              <a:t>Pytania kontrolne i kazusy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025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Liczba podatników opodatkowana formami zryczałtowanymi – dane za lata 2008-2012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1626" y="2318935"/>
            <a:ext cx="7179296" cy="3524382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677334" y="6155140"/>
            <a:ext cx="4577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Źródło: gazetaprawna.pl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97568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ryczałtu podatkowego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744096"/>
              </p:ext>
            </p:extLst>
          </p:nvPr>
        </p:nvGraphicFramePr>
        <p:xfrm>
          <a:off x="677863" y="1365161"/>
          <a:ext cx="8596312" cy="5087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39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886903"/>
              </p:ext>
            </p:extLst>
          </p:nvPr>
        </p:nvGraphicFramePr>
        <p:xfrm>
          <a:off x="677863" y="103032"/>
          <a:ext cx="8596312" cy="6754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811368" y="2884868"/>
            <a:ext cx="1545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Element konstrukcji prawa materialnego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56824" y="4765183"/>
            <a:ext cx="1790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Instytucja prawa proceduralnego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69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Istota ryczałtu podatkowego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Polega  na obliczeniu należności podatkowych przy odstąpieniu od ustalenia podstawy opodatkowania zgodnie z jej konstrukcją w ustawach normujących podatki </a:t>
            </a:r>
            <a:r>
              <a:rPr lang="pl-PL" dirty="0" smtClean="0"/>
              <a:t>- według </a:t>
            </a:r>
            <a:r>
              <a:rPr lang="pl-PL" dirty="0"/>
              <a:t>przyjętej dla ryczałtu podstawy obliczania. </a:t>
            </a:r>
            <a:endParaRPr lang="pl-PL" dirty="0" smtClean="0"/>
          </a:p>
          <a:p>
            <a:r>
              <a:rPr lang="pl-PL" dirty="0"/>
              <a:t>O zastosowaniu ryczałtu decydują wyłącznie praktyczne aspekty opodatkowania (ustalenie rzeczywistej podstawy opodatkowania byłoby mniej ekonomiczne aniżeli ryczałt).</a:t>
            </a:r>
          </a:p>
          <a:p>
            <a:r>
              <a:rPr lang="pl-PL" dirty="0"/>
              <a:t>Ryczałt jako odstępstwo od prawa proceduralnego jest fakultatywny dla podatnika, tj. podatnik ma możliwość skorzystania z tej uproszczonej formy lub opodatkowanie według zasad ogólnych.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25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Ryczałt jako instytucja prawa proceduralnego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Osoby fizyczne osiągające przychody z pozarolniczej działalności gospodarczej mogą opłacać zryczałtowany podatek dochodowy w formie:</a:t>
            </a:r>
          </a:p>
          <a:p>
            <a:r>
              <a:rPr lang="pl-PL" dirty="0"/>
              <a:t>1) ryczałtu od przychodów ewidencjonowanych, </a:t>
            </a:r>
          </a:p>
          <a:p>
            <a:r>
              <a:rPr lang="pl-PL" dirty="0"/>
              <a:t>2) karty podatkowej.</a:t>
            </a:r>
          </a:p>
          <a:p>
            <a:r>
              <a:rPr lang="pl-PL" dirty="0"/>
              <a:t>Osoby duchowne, prawnie uznanych wyznań, opłacają zryczałtowany podatek dochodowy od przychodów osób duchownych.</a:t>
            </a:r>
          </a:p>
          <a:p>
            <a:pPr marL="0" indent="0">
              <a:buNone/>
            </a:pPr>
            <a:r>
              <a:rPr lang="pl-PL" dirty="0" smtClean="0"/>
              <a:t>Wpływy </a:t>
            </a:r>
            <a:r>
              <a:rPr lang="pl-PL" dirty="0"/>
              <a:t>z podatku dochodowego opłacanego w formie ryczałtu od przychodów ewidencjonowanych oraz zryczałtowanego podatku dochodowego od przychodów osób duchownych stanowią dochód budżetu państwa.</a:t>
            </a:r>
          </a:p>
          <a:p>
            <a:pPr marL="0" indent="0">
              <a:buNone/>
            </a:pPr>
            <a:r>
              <a:rPr lang="pl-PL" dirty="0" smtClean="0"/>
              <a:t>Wpływy </a:t>
            </a:r>
            <a:r>
              <a:rPr lang="pl-PL" dirty="0"/>
              <a:t>z karty podatkowej stanowią dochody gmin.</a:t>
            </a:r>
          </a:p>
          <a:p>
            <a:pPr marL="0" indent="0">
              <a:buNone/>
            </a:pPr>
            <a:r>
              <a:rPr lang="pl-PL" dirty="0"/>
              <a:t>Przychodów (dochodów) opodatkowanych w formach zryczałtowanych nie łączy się z przychodami (dochodami) z innych źródeł podlegającymi opodatkowaniu na podstawie ustawy z dnia 26 lipca 1991 r. o podatku dochodowym od osób fizycznych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61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Ryczałt od przychodów ewidencjonowanych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Opodatkowaniu ryczałtem od przychodów ewidencjonowanych podlegają przychody osób fizycznych z pozarolniczej działalności gospodarczej, o których mowa w art. 14 ustawy o podatku dochodowym, w tym również, gdy działalność ta jest prowadzona w formie spółki cywilnej osób fizycznych lub spółki jawnej osób </a:t>
            </a:r>
            <a:r>
              <a:rPr lang="pl-PL" dirty="0" smtClean="0"/>
              <a:t>fizycznych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Ustawodawca przewidział katalog wyłączeń z możliwości zastosowania tego rodzaju ryczałtu w art</a:t>
            </a:r>
            <a:r>
              <a:rPr lang="pl-PL" dirty="0"/>
              <a:t>. </a:t>
            </a:r>
            <a:r>
              <a:rPr lang="pl-PL" dirty="0" smtClean="0"/>
              <a:t>8 ustawy o zryczałtowanym </a:t>
            </a:r>
            <a:r>
              <a:rPr lang="pl-PL" dirty="0"/>
              <a:t>podatku dochodowym od niektórych przychodów osiąganych przez osoby fizyczne </a:t>
            </a:r>
            <a:r>
              <a:rPr lang="pl-PL" dirty="0" smtClean="0"/>
              <a:t>– np. przychód z tytułu prowadzenia aptek.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83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1522</Words>
  <Application>Microsoft Office PowerPoint</Application>
  <PresentationFormat>Panoramiczny</PresentationFormat>
  <Paragraphs>128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Faseta</vt:lpstr>
      <vt:lpstr>Ryczałt podatkowy</vt:lpstr>
      <vt:lpstr>Cel kursu</vt:lpstr>
      <vt:lpstr>Spis treści</vt:lpstr>
      <vt:lpstr>Liczba podatników opodatkowana formami zryczałtowanymi – dane za lata 2008-2012</vt:lpstr>
      <vt:lpstr>Pojęcie ryczałtu podatkowego</vt:lpstr>
      <vt:lpstr>Prezentacja programu PowerPoint</vt:lpstr>
      <vt:lpstr>Istota ryczałtu podatkowego</vt:lpstr>
      <vt:lpstr>Ryczałt jako instytucja prawa proceduralnego</vt:lpstr>
      <vt:lpstr>Ryczałt od przychodów ewidencjonowanych</vt:lpstr>
      <vt:lpstr>Ryczałt od przychodów ewidencjonowanych</vt:lpstr>
      <vt:lpstr>Karta podatkowa</vt:lpstr>
      <vt:lpstr>Karta podatkowa</vt:lpstr>
      <vt:lpstr>Karta podatkowa</vt:lpstr>
      <vt:lpstr>Karta podatkowa</vt:lpstr>
      <vt:lpstr>Ryczałt dla osób duchownych</vt:lpstr>
      <vt:lpstr>Podatek tonażowy</vt:lpstr>
      <vt:lpstr>Podatek tonażowy</vt:lpstr>
      <vt:lpstr>Podatek tonażowy</vt:lpstr>
      <vt:lpstr>Podatek tonażowy</vt:lpstr>
      <vt:lpstr>Podatek tonażowy</vt:lpstr>
      <vt:lpstr>Podatek tonażowy</vt:lpstr>
      <vt:lpstr>Post-test</vt:lpstr>
      <vt:lpstr>Pytania kontrolne i kazusy</vt:lpstr>
      <vt:lpstr>Rozwiązanie post-testu oraz wszelkie Państwa pytania i wątpliwości merytoryczne proszę przesyłać na adres mailowy mailowy koordynatora zajęć.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Ryczałt podatkowy</dc:title>
  <dc:creator>Ewelina Skwierczyńska</dc:creator>
  <cp:lastModifiedBy>Ewelina Skwierczyńska</cp:lastModifiedBy>
  <cp:revision>13</cp:revision>
  <dcterms:created xsi:type="dcterms:W3CDTF">2013-09-17T20:00:43Z</dcterms:created>
  <dcterms:modified xsi:type="dcterms:W3CDTF">2014-11-03T09:53:57Z</dcterms:modified>
</cp:coreProperties>
</file>