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5" r:id="rId21"/>
    <p:sldId id="266" r:id="rId22"/>
    <p:sldId id="267" r:id="rId23"/>
    <p:sldId id="269" r:id="rId24"/>
    <p:sldId id="279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77" d="100"/>
          <a:sy n="77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1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1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0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0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6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2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0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Rynek – zasady funkcjonowania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41812" y="6036236"/>
            <a:ext cx="9144000" cy="647233"/>
          </a:xfrm>
        </p:spPr>
        <p:txBody>
          <a:bodyPr/>
          <a:lstStyle/>
          <a:p>
            <a:r>
              <a:rPr lang="pl-PL" dirty="0"/>
              <a:t>mgr Małgorzata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6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386" y="1066799"/>
            <a:ext cx="10515600" cy="1325563"/>
          </a:xfrm>
        </p:spPr>
        <p:txBody>
          <a:bodyPr/>
          <a:lstStyle/>
          <a:p>
            <a:r>
              <a:rPr lang="pl-PL" b="1" dirty="0"/>
              <a:t>Elastyczność cenowa popytu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344386" y="250666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- stosunek względnej (procentowej) zmiany zapotrzebowania na dane dobro do względnej zmiany jego ceny.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Wskaźnik elastyczności cenowej służy do oceniania siły, z jaką popyt reaguje na zmianę ceny.</a:t>
                </a:r>
              </a:p>
              <a:p>
                <a:pPr marL="0" indent="0">
                  <a:buNone/>
                </a:pPr>
                <a:endParaRPr lang="pl-PL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𝑃𝐷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pl-PL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i="1">
                                <a:latin typeface="Cambria Math"/>
                              </a:rPr>
                              <m:t>∆</m:t>
                            </m:r>
                            <m:r>
                              <a:rPr lang="pl-PL" i="1">
                                <a:latin typeface="Cambria Math"/>
                              </a:rPr>
                              <m:t>𝑄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pl-PL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i="1">
                                <a:latin typeface="Cambria Math"/>
                              </a:rPr>
                              <m:t>∆</m:t>
                            </m:r>
                            <m:r>
                              <a:rPr lang="pl-PL" i="1">
                                <a:latin typeface="Cambria Math"/>
                              </a:rPr>
                              <m:t>𝑃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pl-PL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l-PL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l-PL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box>
                      </m:den>
                    </m:f>
                  </m:oMath>
                </a14:m>
                <a:r>
                  <a:rPr lang="pl-PL" dirty="0"/>
                  <a:t>   ;	Q- popyt, P- cena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4386" y="2506662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02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050925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(1)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59033" y="2526805"/>
            <a:ext cx="907393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dirty="0"/>
              <a:t>a) popyt sztywny - wzrost ceny nie powoduje spadku popytu- popyt na tym samym poziomie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dirty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dirty="0"/>
              <a:t>|EPD|= 0, np. ziemniak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584" y="3641543"/>
            <a:ext cx="4140382" cy="279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9445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8" y="1001939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(2)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2076" y="3412671"/>
            <a:ext cx="4059552" cy="308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81829" y="2327501"/>
            <a:ext cx="9227685" cy="152604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800" dirty="0"/>
              <a:t>b) popyt nieelastyczny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800" dirty="0"/>
              <a:t>procentowa zmiana popytu &lt; procentowa zmiana cen, np. obuwie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8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055234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(3)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23807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c) popyt elastyczny </a:t>
            </a:r>
          </a:p>
          <a:p>
            <a:pPr marL="0" indent="0">
              <a:buNone/>
            </a:pPr>
            <a:r>
              <a:rPr lang="pl-PL" dirty="0"/>
              <a:t>procentowa zmiana popytu </a:t>
            </a:r>
            <a:r>
              <a:rPr lang="pl-PL" dirty="0">
                <a:sym typeface="Symbol" panose="05050102010706020507" pitchFamily="18" charset="2"/>
              </a:rPr>
              <a:t></a:t>
            </a:r>
            <a:r>
              <a:rPr lang="pl-PL" dirty="0"/>
              <a:t> procentowa zmiana cen </a:t>
            </a:r>
          </a:p>
          <a:p>
            <a:pPr marL="0" indent="0">
              <a:buNone/>
            </a:pPr>
            <a:r>
              <a:rPr lang="pl-PL" dirty="0"/>
              <a:t>np. sport, rekreacja, towary luksusowe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7447" y="3112137"/>
            <a:ext cx="4288881" cy="361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44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1728" y="838653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(4)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2358" y="1956254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pl-PL" dirty="0"/>
              <a:t>d) popyt proporcjonalny</a:t>
            </a:r>
          </a:p>
          <a:p>
            <a:pPr marL="0" indent="0">
              <a:buNone/>
            </a:pPr>
            <a:r>
              <a:rPr lang="pl-PL" dirty="0"/>
              <a:t>procentowa zmiana popytu= procentowa zmiana cen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Obraz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186" y="3183938"/>
            <a:ext cx="3895135" cy="355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0128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0716" y="998197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(5)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8686" y="2201182"/>
            <a:ext cx="10515600" cy="4351338"/>
          </a:xfrm>
        </p:spPr>
        <p:txBody>
          <a:bodyPr/>
          <a:lstStyle/>
          <a:p>
            <a:pPr lvl="0"/>
            <a:r>
              <a:rPr lang="pl-PL" dirty="0"/>
              <a:t>e) popyt doskonale elastyczny</a:t>
            </a:r>
          </a:p>
          <a:p>
            <a:pPr marL="0" indent="0">
              <a:buNone/>
            </a:pPr>
            <a:r>
              <a:rPr lang="pl-PL" dirty="0"/>
              <a:t>minimalna zmiana ceny powoduje maksymalną zmianę popytu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4706" y="3374390"/>
            <a:ext cx="3282587" cy="348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49785" y="3710667"/>
            <a:ext cx="1537336" cy="4849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20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07671" y="1181099"/>
            <a:ext cx="10515600" cy="1325563"/>
          </a:xfrm>
        </p:spPr>
        <p:txBody>
          <a:bodyPr/>
          <a:lstStyle/>
          <a:p>
            <a:r>
              <a:rPr lang="pl-PL" b="1" dirty="0"/>
              <a:t>Mieszana elastyczność popytu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507671" y="2506662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pl-PL" i="1">
                                    <a:latin typeface="Cambria Math"/>
                                  </a:rPr>
                                  <m:t>𝑄𝑎</m:t>
                                </m:r>
                              </m:num>
                              <m:den>
                                <m:r>
                                  <a:rPr lang="pl-PL" i="1">
                                    <a:latin typeface="Cambria Math"/>
                                  </a:rPr>
                                  <m:t>𝑄𝑎</m:t>
                                </m:r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pl-PL" i="1">
                                    <a:latin typeface="Cambria Math"/>
                                  </a:rPr>
                                  <m:t>𝑃𝑏</m:t>
                                </m:r>
                              </m:num>
                              <m:den>
                                <m:r>
                                  <a:rPr lang="pl-PL" i="1">
                                    <a:latin typeface="Cambria Math"/>
                                  </a:rPr>
                                  <m:t>𝑃𝑏</m:t>
                                </m:r>
                              </m:den>
                            </m:f>
                          </m:e>
                        </m:box>
                        <m:r>
                          <a:rPr lang="pl-PL" i="1">
                            <a:latin typeface="Cambria Math"/>
                          </a:rPr>
                          <m:t> ;            </m:t>
                        </m:r>
                        <m:r>
                          <a:rPr lang="pl-PL" i="1">
                            <a:latin typeface="Cambria Math"/>
                          </a:rPr>
                          <m:t>𝑄</m:t>
                        </m:r>
                        <m:r>
                          <a:rPr lang="pl-PL" i="1"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latin typeface="Cambria Math"/>
                          </a:rPr>
                          <m:t>𝑝𝑜𝑝𝑦𝑡</m:t>
                        </m:r>
                        <m:r>
                          <a:rPr lang="pl-PL" i="1">
                            <a:latin typeface="Cambria Math"/>
                          </a:rPr>
                          <m:t>, </m:t>
                        </m:r>
                        <m:r>
                          <a:rPr lang="pl-PL" i="1">
                            <a:latin typeface="Cambria Math"/>
                          </a:rPr>
                          <m:t>𝑃</m:t>
                        </m:r>
                        <m:r>
                          <a:rPr lang="pl-PL" i="1"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latin typeface="Cambria Math"/>
                          </a:rPr>
                          <m:t>𝑐𝑒𝑛𝑎</m:t>
                        </m:r>
                      </m:den>
                    </m:f>
                  </m:oMath>
                </a14:m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Cenowa mieszana elastyczność popytu- określa, jak zmienia się popyt na dobro A pod wpływem zmiany ceny dobra B.</a:t>
                </a:r>
              </a:p>
              <a:p>
                <a:pPr marL="0" indent="0">
                  <a:buNone/>
                </a:pPr>
                <a:r>
                  <a:rPr lang="pl-PL" dirty="0"/>
                  <a:t>E</a:t>
                </a:r>
                <a:r>
                  <a:rPr lang="pl-PL" baseline="-25000" dirty="0"/>
                  <a:t>m </a:t>
                </a:r>
                <a:r>
                  <a:rPr lang="pl-PL" dirty="0">
                    <a:sym typeface="Symbol" panose="05050102010706020507" pitchFamily="18" charset="2"/>
                  </a:rPr>
                  <a:t></a:t>
                </a:r>
                <a:r>
                  <a:rPr lang="pl-PL" dirty="0"/>
                  <a:t> 0 dobra substytucyjne (elastyczność dodatnia)</a:t>
                </a:r>
              </a:p>
              <a:p>
                <a:pPr marL="0" indent="0">
                  <a:buNone/>
                </a:pPr>
                <a:r>
                  <a:rPr lang="pl-PL" dirty="0"/>
                  <a:t>E</a:t>
                </a:r>
                <a:r>
                  <a:rPr lang="pl-PL" baseline="-25000" dirty="0"/>
                  <a:t>m</a:t>
                </a:r>
                <a:r>
                  <a:rPr lang="pl-PL" dirty="0"/>
                  <a:t> </a:t>
                </a:r>
                <a:r>
                  <a:rPr lang="pl-PL" dirty="0">
                    <a:sym typeface="Symbol" panose="05050102010706020507" pitchFamily="18" charset="2"/>
                  </a:rPr>
                  <a:t></a:t>
                </a:r>
                <a:r>
                  <a:rPr lang="pl-PL" dirty="0"/>
                  <a:t> 0 dobra komplementarne (elastyczność ujemna)</a:t>
                </a:r>
              </a:p>
              <a:p>
                <a:pPr marL="0" indent="0">
                  <a:buNone/>
                </a:pPr>
                <a:r>
                  <a:rPr lang="pl-PL" dirty="0"/>
                  <a:t> </a:t>
                </a:r>
              </a:p>
              <a:p>
                <a:pPr marL="0" indent="0">
                  <a:buNone/>
                </a:pPr>
                <a:r>
                  <a:rPr lang="pl-PL" dirty="0"/>
                  <a:t>Elastyczność dodatnia- wzrost ceny dobra A powoduje wzrost popytu na dobro B</a:t>
                </a:r>
              </a:p>
              <a:p>
                <a:pPr marL="0" indent="0">
                  <a:buNone/>
                </a:pPr>
                <a:r>
                  <a:rPr lang="pl-PL" dirty="0"/>
                  <a:t>Elastyczność ujemna-  wzrost ceny dobra A  nie powoduje wzrostu popytu na dobro B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7671" y="2506662"/>
                <a:ext cx="10515600" cy="4351338"/>
              </a:xfrm>
              <a:blipFill>
                <a:blip r:embed="rId2"/>
                <a:stretch>
                  <a:fillRect l="-1043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64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2358" y="1181099"/>
            <a:ext cx="10515600" cy="1325563"/>
          </a:xfrm>
        </p:spPr>
        <p:txBody>
          <a:bodyPr/>
          <a:lstStyle/>
          <a:p>
            <a:r>
              <a:rPr lang="pl-PL" b="1" dirty="0"/>
              <a:t>Elastyczność dochodowa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442358" y="250666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l-PL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l-PL" i="1">
                              <a:latin typeface="Cambria Math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pl-PL" i="1">
                                      <a:latin typeface="Cambria Math"/>
                                    </a:rPr>
                                    <m:t>𝑄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box>
                            <m:box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pl-PL" i="1">
                                      <a:latin typeface="Cambria Math"/>
                                    </a:rPr>
                                    <m:t>𝐷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pl-PL" i="1">
                          <a:latin typeface="Cambria Math"/>
                        </a:rPr>
                        <m:t> ;</m:t>
                      </m:r>
                      <m:r>
                        <a:rPr lang="pl-PL" i="1">
                          <a:latin typeface="Cambria Math"/>
                        </a:rPr>
                        <m:t>𝑄</m:t>
                      </m:r>
                      <m:r>
                        <a:rPr lang="pl-PL" i="1">
                          <a:latin typeface="Cambria Math"/>
                        </a:rPr>
                        <m:t>−</m:t>
                      </m:r>
                      <m:r>
                        <a:rPr lang="pl-PL" i="1">
                          <a:latin typeface="Cambria Math"/>
                        </a:rPr>
                        <m:t>𝑝𝑜𝑝𝑦𝑡</m:t>
                      </m:r>
                      <m:r>
                        <a:rPr lang="pl-PL" i="1">
                          <a:latin typeface="Cambria Math"/>
                        </a:rPr>
                        <m:t>, </m:t>
                      </m:r>
                      <m:r>
                        <a:rPr lang="pl-PL" i="1">
                          <a:latin typeface="Cambria Math"/>
                        </a:rPr>
                        <m:t>𝐷</m:t>
                      </m:r>
                      <m:r>
                        <a:rPr lang="pl-PL" i="1">
                          <a:latin typeface="Cambria Math"/>
                        </a:rPr>
                        <m:t>−</m:t>
                      </m:r>
                      <m:r>
                        <a:rPr lang="pl-PL" i="1">
                          <a:latin typeface="Cambria Math"/>
                        </a:rPr>
                        <m:t>𝑑𝑜𝑐h</m:t>
                      </m:r>
                      <m:r>
                        <a:rPr lang="pl-PL" i="1">
                          <a:latin typeface="Cambria Math"/>
                        </a:rPr>
                        <m:t>ó</m:t>
                      </m:r>
                      <m:r>
                        <a:rPr lang="pl-PL" i="1">
                          <a:latin typeface="Cambria Math"/>
                        </a:rPr>
                        <m:t>𝑑</m:t>
                      </m:r>
                      <m:r>
                        <a:rPr lang="pl-PL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Elastyczność dochodowa- jak zmienia się popyt przy zmianie dochodu.</a:t>
                </a:r>
              </a:p>
              <a:p>
                <a:pPr marL="0" indent="0">
                  <a:buNone/>
                </a:pPr>
                <a:r>
                  <a:rPr lang="pl-PL" dirty="0"/>
                  <a:t>Grupy elastyczności dochodowej:</a:t>
                </a:r>
              </a:p>
              <a:p>
                <a:r>
                  <a:rPr lang="pl-PL" dirty="0"/>
                  <a:t> (-</a:t>
                </a:r>
                <a:r>
                  <a:rPr lang="pl-PL" dirty="0">
                    <a:sym typeface="Symbol" panose="05050102010706020507" pitchFamily="18" charset="2"/>
                  </a:rPr>
                  <a:t></a:t>
                </a:r>
                <a:r>
                  <a:rPr lang="pl-PL" dirty="0"/>
                  <a:t>; 0) - dobra niższego rzędu</a:t>
                </a:r>
              </a:p>
              <a:p>
                <a:r>
                  <a:rPr lang="pl-PL" dirty="0"/>
                  <a:t> (0; 1) - dobra normalne, pierwszej potrzeby</a:t>
                </a:r>
              </a:p>
              <a:p>
                <a:r>
                  <a:rPr lang="pl-PL" dirty="0"/>
                  <a:t>(1; +</a:t>
                </a:r>
                <a:r>
                  <a:rPr lang="pl-PL" dirty="0">
                    <a:sym typeface="Symbol" panose="05050102010706020507" pitchFamily="18" charset="2"/>
                  </a:rPr>
                  <a:t></a:t>
                </a:r>
                <a:r>
                  <a:rPr lang="pl-PL" dirty="0"/>
                  <a:t>) - dobra luksusowe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2358" y="2506662"/>
                <a:ext cx="10515600" cy="435133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934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165225"/>
            <a:ext cx="10515600" cy="1325563"/>
          </a:xfrm>
        </p:spPr>
        <p:txBody>
          <a:bodyPr/>
          <a:lstStyle/>
          <a:p>
            <a:r>
              <a:rPr lang="pl-PL" dirty="0"/>
              <a:t>Rodzaje dóbr wg elastyczności dochodowej popytu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77786" y="3082925"/>
            <a:ext cx="10047514" cy="2779032"/>
          </a:xfrm>
        </p:spPr>
        <p:txBody>
          <a:bodyPr/>
          <a:lstStyle/>
          <a:p>
            <a:r>
              <a:rPr lang="pl-PL" dirty="0"/>
              <a:t>Dobra luksusowe - popyt rośnie szybciej niż dochody</a:t>
            </a:r>
          </a:p>
          <a:p>
            <a:r>
              <a:rPr lang="pl-PL" dirty="0"/>
              <a:t>Dobra normalne - popyt rośnie wolniej niż dochody</a:t>
            </a:r>
          </a:p>
          <a:p>
            <a:r>
              <a:rPr lang="pl-PL" dirty="0"/>
              <a:t>Dobra niższego rzędu - popyt spada, gdy dochody rosną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26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1181099"/>
            <a:ext cx="10515600" cy="1325563"/>
          </a:xfrm>
        </p:spPr>
        <p:txBody>
          <a:bodyPr/>
          <a:lstStyle/>
          <a:p>
            <a:r>
              <a:rPr lang="pl-PL" b="1" dirty="0"/>
              <a:t>Prawo </a:t>
            </a:r>
            <a:r>
              <a:rPr lang="pl-PL" b="1" dirty="0" err="1"/>
              <a:t>Engla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zmiana dochodów powoduje nie tylko zmianę popytu, ale również zmianę struktury wydatków:</a:t>
            </a:r>
            <a:endParaRPr lang="pl-PL" sz="1600" dirty="0"/>
          </a:p>
          <a:p>
            <a:pPr lvl="1"/>
            <a:r>
              <a:rPr lang="pl-PL" dirty="0"/>
              <a:t>Wraz ze wzrostem dochodów spada udział wydatków na żywność;</a:t>
            </a:r>
            <a:endParaRPr lang="pl-PL" sz="1400" dirty="0"/>
          </a:p>
          <a:p>
            <a:pPr lvl="1"/>
            <a:r>
              <a:rPr lang="pl-PL" dirty="0"/>
              <a:t>Przyrost popytu na mieszkania i odzież jest adekwatny do przyrostu dochodów;</a:t>
            </a:r>
            <a:endParaRPr lang="pl-PL" sz="1400" dirty="0"/>
          </a:p>
          <a:p>
            <a:pPr lvl="1"/>
            <a:r>
              <a:rPr lang="pl-PL" dirty="0"/>
              <a:t>Popyt na dobra wyższego rzędu rośnie szybciej niż dochody.</a:t>
            </a:r>
            <a:endParaRPr lang="pl-PL" sz="1400" dirty="0"/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4201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/>
              <a:t>Plan prezentacji: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/>
          <a:lstStyle/>
          <a:p>
            <a:r>
              <a:rPr lang="pl-PL" dirty="0"/>
              <a:t>pojęcie, funkcje, klasyfikacja rynków</a:t>
            </a:r>
          </a:p>
          <a:p>
            <a:r>
              <a:rPr lang="pl-PL" dirty="0"/>
              <a:t>popyt:</a:t>
            </a:r>
          </a:p>
          <a:p>
            <a:pPr>
              <a:buFontTx/>
              <a:buChar char="-"/>
            </a:pPr>
            <a:r>
              <a:rPr lang="pl-PL" dirty="0"/>
              <a:t>determinanty,</a:t>
            </a:r>
          </a:p>
          <a:p>
            <a:pPr>
              <a:buFontTx/>
              <a:buChar char="-"/>
            </a:pPr>
            <a:r>
              <a:rPr lang="pl-PL" dirty="0"/>
              <a:t>Elastyczność,</a:t>
            </a:r>
          </a:p>
          <a:p>
            <a:r>
              <a:rPr lang="pl-PL" dirty="0"/>
              <a:t>podaż:</a:t>
            </a:r>
          </a:p>
          <a:p>
            <a:pPr>
              <a:buFontTx/>
              <a:buChar char="-"/>
            </a:pPr>
            <a:r>
              <a:rPr lang="pl-PL" dirty="0"/>
              <a:t>determinanty,</a:t>
            </a:r>
          </a:p>
          <a:p>
            <a:pPr>
              <a:buFontTx/>
              <a:buChar char="-"/>
            </a:pPr>
            <a:r>
              <a:rPr lang="pl-PL" dirty="0"/>
              <a:t>Elastyczność.</a:t>
            </a:r>
          </a:p>
        </p:txBody>
      </p:sp>
    </p:spTree>
    <p:extLst>
      <p:ext uri="{BB962C8B-B14F-4D97-AF65-F5344CB8AC3E}">
        <p14:creationId xmlns:p14="http://schemas.microsoft.com/office/powerpoint/2010/main" val="2574550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194140"/>
            <a:ext cx="10515600" cy="1325563"/>
          </a:xfrm>
        </p:spPr>
        <p:txBody>
          <a:bodyPr/>
          <a:lstStyle/>
          <a:p>
            <a:r>
              <a:rPr lang="pl-PL" dirty="0"/>
              <a:t>Podaż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23644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Ilość dobra, jaką producenci są w stanie wytworzyć przy </a:t>
            </a:r>
            <a:r>
              <a:rPr lang="pl-PL" dirty="0" smtClean="0"/>
              <a:t>każdym </a:t>
            </a:r>
            <a:r>
              <a:rPr lang="pl-PL" dirty="0"/>
              <a:t>poziomie cen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5571" y="2939144"/>
            <a:ext cx="5437415" cy="344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633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1" y="1050925"/>
            <a:ext cx="10515600" cy="1325563"/>
          </a:xfrm>
        </p:spPr>
        <p:txBody>
          <a:bodyPr/>
          <a:lstStyle/>
          <a:p>
            <a:r>
              <a:rPr lang="pl-PL" dirty="0"/>
              <a:t>Prawo podaży: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1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effectLst/>
              </a:rPr>
              <a:t>jeśli inne czynniki są stałe, ilość oferowana dobra zwiększa się, gdy cena tego dobra rośnie, natomiast gdy cena dobra maleje, ilość oferowanego dobra spada.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12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050925"/>
            <a:ext cx="10515600" cy="1325563"/>
          </a:xfrm>
        </p:spPr>
        <p:txBody>
          <a:bodyPr/>
          <a:lstStyle/>
          <a:p>
            <a:r>
              <a:rPr lang="pl-PL" dirty="0"/>
              <a:t>Czynniki określające podaż: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506662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Cena</a:t>
            </a:r>
          </a:p>
          <a:p>
            <a:pPr lvl="0"/>
            <a:r>
              <a:rPr lang="pl-PL" dirty="0"/>
              <a:t>Postęp technologiczny</a:t>
            </a:r>
          </a:p>
          <a:p>
            <a:pPr lvl="0"/>
            <a:r>
              <a:rPr lang="pl-PL" dirty="0"/>
              <a:t>Ceny czynników produkcji (płace, opłaty za energię, surowce, maszyny)</a:t>
            </a:r>
          </a:p>
          <a:p>
            <a:pPr lvl="0"/>
            <a:r>
              <a:rPr lang="pl-PL" dirty="0"/>
              <a:t>Ceny dóbr substytucyjnych</a:t>
            </a:r>
          </a:p>
          <a:p>
            <a:pPr lvl="0"/>
            <a:r>
              <a:rPr lang="pl-PL" dirty="0"/>
              <a:t>Ceny dóbr komplementarnych</a:t>
            </a:r>
          </a:p>
          <a:p>
            <a:pPr lvl="0"/>
            <a:r>
              <a:rPr lang="pl-PL" dirty="0"/>
              <a:t>Liczba producentów na rynku</a:t>
            </a:r>
          </a:p>
          <a:p>
            <a:r>
              <a:rPr lang="pl-PL" dirty="0"/>
              <a:t>Import i eksport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98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0714" y="1018268"/>
            <a:ext cx="10515600" cy="1325563"/>
          </a:xfrm>
        </p:spPr>
        <p:txBody>
          <a:bodyPr/>
          <a:lstStyle/>
          <a:p>
            <a:r>
              <a:rPr lang="pl-PL" dirty="0"/>
              <a:t>Cenowa elastyczność podaży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60714" y="22175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stosunek względnej zmiany wielkości podaży do względnej zmiany ceny. Określa on, w jaki sposób wielkość podaży będzie się zmieniała wraz ze zmianami ceny</a:t>
            </a:r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414" y="3774621"/>
            <a:ext cx="3167743" cy="191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74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686" y="1132567"/>
            <a:ext cx="10515600" cy="1325563"/>
          </a:xfrm>
        </p:spPr>
        <p:txBody>
          <a:bodyPr/>
          <a:lstStyle/>
          <a:p>
            <a:r>
              <a:rPr lang="pl-PL" dirty="0">
                <a:cs typeface="Times New Roman" pitchFamily="18" charset="0"/>
              </a:rPr>
              <a:t>Rodzaje po</a:t>
            </a:r>
            <a:r>
              <a:rPr lang="pl-PL" dirty="0"/>
              <a:t>daży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8686" y="2756354"/>
            <a:ext cx="10515600" cy="3513818"/>
          </a:xfrm>
        </p:spPr>
        <p:txBody>
          <a:bodyPr>
            <a:normAutofit/>
          </a:bodyPr>
          <a:lstStyle/>
          <a:p>
            <a:r>
              <a:rPr lang="pl-PL" dirty="0" err="1"/>
              <a:t>Eps</a:t>
            </a:r>
            <a:r>
              <a:rPr lang="pl-PL" dirty="0"/>
              <a:t> = 0 podaż sztywna - elastyczność zerowa</a:t>
            </a:r>
          </a:p>
          <a:p>
            <a:r>
              <a:rPr lang="pl-PL" dirty="0" err="1"/>
              <a:t>Eps</a:t>
            </a:r>
            <a:r>
              <a:rPr lang="pl-PL" dirty="0"/>
              <a:t> &lt; 1 podaż nieelastyczna (względnie </a:t>
            </a:r>
            <a:r>
              <a:rPr lang="pl-PL" dirty="0" err="1"/>
              <a:t>nieelast</a:t>
            </a:r>
            <a:r>
              <a:rPr lang="pl-PL" dirty="0"/>
              <a:t>.), elastyczność niska</a:t>
            </a:r>
          </a:p>
          <a:p>
            <a:r>
              <a:rPr lang="pl-PL" dirty="0" err="1"/>
              <a:t>Eps</a:t>
            </a:r>
            <a:r>
              <a:rPr lang="pl-PL" dirty="0"/>
              <a:t> = 1 podaż jednostkowa (proporcjonalna) - elastyczność równa jedności</a:t>
            </a:r>
          </a:p>
          <a:p>
            <a:r>
              <a:rPr lang="pl-PL" dirty="0" err="1"/>
              <a:t>Eps</a:t>
            </a:r>
            <a:r>
              <a:rPr lang="pl-PL" dirty="0"/>
              <a:t> &gt; 1 podaż elastyczna (względnie elastyczna) - elastyczność wysoka</a:t>
            </a:r>
          </a:p>
          <a:p>
            <a:r>
              <a:rPr lang="pl-PL" dirty="0" err="1"/>
              <a:t>Eps</a:t>
            </a:r>
            <a:r>
              <a:rPr lang="pl-PL" dirty="0"/>
              <a:t> </a:t>
            </a:r>
            <a:r>
              <a:rPr lang="pl-PL" altLang="pl-PL" dirty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pl-PL" altLang="pl-PL" dirty="0">
                <a:latin typeface="Calibri" panose="020F0502020204030204" pitchFamily="34" charset="0"/>
              </a:rPr>
              <a:t> </a:t>
            </a:r>
            <a:r>
              <a:rPr lang="pl-PL" altLang="pl-PL" dirty="0">
                <a:latin typeface="Times New Roman" panose="02020603050405020304" pitchFamily="18" charset="0"/>
                <a:sym typeface="Symbol" panose="05050102010706020507" pitchFamily="18" charset="2"/>
              </a:rPr>
              <a:t> </a:t>
            </a:r>
            <a:r>
              <a:rPr lang="pl-PL" dirty="0"/>
              <a:t>podaż doskonale elastyczna – elastyczność                 nieskończenie wielka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5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162843"/>
            <a:ext cx="10515600" cy="1325563"/>
          </a:xfrm>
        </p:spPr>
        <p:txBody>
          <a:bodyPr/>
          <a:lstStyle/>
          <a:p>
            <a:r>
              <a:rPr lang="pl-PL" dirty="0"/>
              <a:t>Pojęcie rynku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Rynek- zespół mechanizmów, umożliwiający kontakt producentów z konsumentami. To całokształt transakcji kupna i sprzedaży oraz warunków, w jakich one przebiegają.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Rynek odpowiada na pytania:</a:t>
            </a:r>
          </a:p>
          <a:p>
            <a:pPr lvl="0"/>
            <a:r>
              <a:rPr lang="pl-PL" dirty="0"/>
              <a:t>Jakie dobra i usługi wytwarzać?</a:t>
            </a:r>
          </a:p>
          <a:p>
            <a:pPr lvl="0"/>
            <a:r>
              <a:rPr lang="pl-PL" dirty="0"/>
              <a:t>Jak wytwarzać?</a:t>
            </a:r>
          </a:p>
          <a:p>
            <a:pPr lvl="0"/>
            <a:r>
              <a:rPr lang="pl-PL" dirty="0"/>
              <a:t>Jakie i dla kogo wytwarzać?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1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896026"/>
            <a:ext cx="10515600" cy="1325563"/>
          </a:xfrm>
        </p:spPr>
        <p:txBody>
          <a:bodyPr/>
          <a:lstStyle/>
          <a:p>
            <a:r>
              <a:rPr lang="pl-PL" dirty="0"/>
              <a:t>Rodzaje rynków (1):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2943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Według rodzaju dóbr, będących przedmiotem obrotu:</a:t>
            </a:r>
            <a:endParaRPr lang="pl-PL" sz="1600" dirty="0"/>
          </a:p>
          <a:p>
            <a:pPr lvl="4"/>
            <a:r>
              <a:rPr lang="pl-PL" dirty="0"/>
              <a:t>Rynek towarów</a:t>
            </a:r>
            <a:endParaRPr lang="pl-PL" sz="1100" dirty="0"/>
          </a:p>
          <a:p>
            <a:pPr lvl="4"/>
            <a:r>
              <a:rPr lang="pl-PL" dirty="0"/>
              <a:t>Rynek dóbr konsumpcyjnych</a:t>
            </a:r>
            <a:endParaRPr lang="pl-PL" sz="1100" dirty="0"/>
          </a:p>
          <a:p>
            <a:pPr lvl="4"/>
            <a:r>
              <a:rPr lang="pl-PL" dirty="0"/>
              <a:t>Rynek dóbr przemysłowych</a:t>
            </a:r>
            <a:endParaRPr lang="pl-PL" sz="1100" dirty="0"/>
          </a:p>
          <a:p>
            <a:pPr lvl="4"/>
            <a:r>
              <a:rPr lang="pl-PL" dirty="0"/>
              <a:t>Rynek czynników produkcji (ziemia, praca, kapitał)</a:t>
            </a:r>
            <a:endParaRPr lang="pl-PL" sz="1100" dirty="0"/>
          </a:p>
          <a:p>
            <a:pPr lvl="0"/>
            <a:r>
              <a:rPr lang="pl-PL" dirty="0"/>
              <a:t>Według zasięgu geograficznego:</a:t>
            </a:r>
            <a:endParaRPr lang="pl-PL" sz="1600" dirty="0"/>
          </a:p>
          <a:p>
            <a:pPr lvl="4"/>
            <a:r>
              <a:rPr lang="pl-PL" dirty="0"/>
              <a:t>Lokalny</a:t>
            </a:r>
            <a:endParaRPr lang="pl-PL" sz="1100" dirty="0"/>
          </a:p>
          <a:p>
            <a:pPr lvl="4"/>
            <a:r>
              <a:rPr lang="pl-PL" dirty="0"/>
              <a:t>Regionalny</a:t>
            </a:r>
            <a:endParaRPr lang="pl-PL" sz="1100" dirty="0"/>
          </a:p>
          <a:p>
            <a:pPr lvl="4"/>
            <a:r>
              <a:rPr lang="pl-PL" dirty="0"/>
              <a:t>Narodowy</a:t>
            </a:r>
            <a:endParaRPr lang="pl-PL" sz="1100" dirty="0"/>
          </a:p>
          <a:p>
            <a:pPr lvl="4"/>
            <a:r>
              <a:rPr lang="pl-PL" dirty="0"/>
              <a:t>Międzynarodowy</a:t>
            </a:r>
            <a:endParaRPr lang="pl-PL" sz="1100" dirty="0"/>
          </a:p>
          <a:p>
            <a:pPr lvl="4"/>
            <a:r>
              <a:rPr lang="pl-PL" dirty="0"/>
              <a:t>Światowy</a:t>
            </a:r>
            <a:endParaRPr lang="pl-PL" sz="1100" dirty="0"/>
          </a:p>
          <a:p>
            <a:pPr lvl="0"/>
            <a:r>
              <a:rPr lang="pl-PL" dirty="0"/>
              <a:t>Według głównych miejsc produkcji i konsumpcji:</a:t>
            </a:r>
            <a:endParaRPr lang="pl-PL" sz="1600" dirty="0"/>
          </a:p>
          <a:p>
            <a:pPr lvl="4"/>
            <a:r>
              <a:rPr lang="pl-PL" dirty="0"/>
              <a:t>Rynek pierwotny- główne miejsca produkcji</a:t>
            </a:r>
            <a:endParaRPr lang="pl-PL" sz="1100" dirty="0"/>
          </a:p>
          <a:p>
            <a:pPr lvl="4"/>
            <a:r>
              <a:rPr lang="pl-PL" dirty="0"/>
              <a:t>Rynek centralny- główne miejsca odbioru i konsumpcji</a:t>
            </a:r>
            <a:endParaRPr lang="pl-PL" sz="1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2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181099"/>
            <a:ext cx="10515600" cy="1325563"/>
          </a:xfrm>
        </p:spPr>
        <p:txBody>
          <a:bodyPr/>
          <a:lstStyle/>
          <a:p>
            <a:r>
              <a:rPr lang="pl-PL" dirty="0"/>
              <a:t>Rodzaje rynków (2):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506662"/>
            <a:ext cx="10515600" cy="4351338"/>
          </a:xfrm>
        </p:spPr>
        <p:txBody>
          <a:bodyPr/>
          <a:lstStyle/>
          <a:p>
            <a:pPr lvl="0"/>
            <a:r>
              <a:rPr lang="pl-PL" dirty="0"/>
              <a:t>Według relacji popytu do podaży:</a:t>
            </a:r>
            <a:endParaRPr lang="pl-PL" sz="1600" dirty="0"/>
          </a:p>
          <a:p>
            <a:pPr lvl="4"/>
            <a:r>
              <a:rPr lang="pl-PL" dirty="0"/>
              <a:t>Rynek nabywcy</a:t>
            </a:r>
            <a:endParaRPr lang="pl-PL" sz="1100" dirty="0"/>
          </a:p>
          <a:p>
            <a:pPr lvl="4"/>
            <a:r>
              <a:rPr lang="pl-PL" dirty="0"/>
              <a:t>Rynek sprzedawcy</a:t>
            </a:r>
            <a:endParaRPr lang="pl-PL" sz="1100" dirty="0"/>
          </a:p>
          <a:p>
            <a:pPr lvl="0"/>
            <a:r>
              <a:rPr lang="pl-PL" dirty="0"/>
              <a:t>Według zorganizowania wyborów:</a:t>
            </a:r>
            <a:endParaRPr lang="pl-PL" sz="1600" dirty="0"/>
          </a:p>
          <a:p>
            <a:pPr lvl="4"/>
            <a:r>
              <a:rPr lang="pl-PL" dirty="0"/>
              <a:t>Rynek formalny</a:t>
            </a:r>
            <a:endParaRPr lang="pl-PL" sz="1100" dirty="0"/>
          </a:p>
          <a:p>
            <a:pPr lvl="4"/>
            <a:r>
              <a:rPr lang="pl-PL" dirty="0"/>
              <a:t>Rynek formalny złożony</a:t>
            </a:r>
            <a:endParaRPr lang="pl-PL" sz="1100" dirty="0"/>
          </a:p>
          <a:p>
            <a:pPr lvl="4"/>
            <a:r>
              <a:rPr lang="pl-PL" dirty="0"/>
              <a:t>Rynek nieformalny</a:t>
            </a:r>
            <a:endParaRPr lang="pl-PL" sz="1100" dirty="0"/>
          </a:p>
          <a:p>
            <a:pPr lvl="0"/>
            <a:r>
              <a:rPr lang="pl-PL" dirty="0"/>
              <a:t>Według swobody dokonywania transakcji:</a:t>
            </a:r>
            <a:endParaRPr lang="pl-PL" sz="1600" dirty="0"/>
          </a:p>
          <a:p>
            <a:pPr lvl="4"/>
            <a:r>
              <a:rPr lang="pl-PL" dirty="0"/>
              <a:t>Wolny rynek</a:t>
            </a:r>
            <a:endParaRPr lang="pl-PL" sz="1100" dirty="0"/>
          </a:p>
          <a:p>
            <a:pPr lvl="4"/>
            <a:r>
              <a:rPr lang="pl-PL" dirty="0"/>
              <a:t>Szary rynek</a:t>
            </a:r>
            <a:endParaRPr lang="pl-PL" sz="1100" dirty="0"/>
          </a:p>
          <a:p>
            <a:pPr lvl="4"/>
            <a:r>
              <a:rPr lang="pl-PL" dirty="0"/>
              <a:t>Czarny rynek</a:t>
            </a:r>
            <a:endParaRPr lang="pl-PL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2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386" y="1181099"/>
            <a:ext cx="10515600" cy="1325563"/>
          </a:xfrm>
        </p:spPr>
        <p:txBody>
          <a:bodyPr/>
          <a:lstStyle/>
          <a:p>
            <a:r>
              <a:rPr lang="pl-PL" dirty="0"/>
              <a:t>Funkcje rynku: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4386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funkcja informacyjna,</a:t>
            </a:r>
          </a:p>
          <a:p>
            <a:r>
              <a:rPr lang="pl-PL" dirty="0"/>
              <a:t>funkcja równowagi,</a:t>
            </a:r>
          </a:p>
          <a:p>
            <a:r>
              <a:rPr lang="pl-PL" dirty="0"/>
              <a:t>funkcja akceptacji towarów i usług,</a:t>
            </a:r>
          </a:p>
          <a:p>
            <a:r>
              <a:rPr lang="pl-PL" dirty="0"/>
              <a:t>funkcja alokacyjna,</a:t>
            </a:r>
          </a:p>
          <a:p>
            <a:r>
              <a:rPr lang="pl-PL" dirty="0"/>
              <a:t>funkcja selekcyjna.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859291"/>
            <a:ext cx="10515600" cy="1325563"/>
          </a:xfrm>
        </p:spPr>
        <p:txBody>
          <a:bodyPr/>
          <a:lstStyle/>
          <a:p>
            <a:r>
              <a:rPr lang="pl-PL" dirty="0"/>
              <a:t>Popyt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1923596"/>
            <a:ext cx="10515600" cy="4934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ilość dóbr, jaką nabywcy są w stanie zakupić przy </a:t>
            </a:r>
            <a:r>
              <a:rPr lang="pl-PL" dirty="0" smtClean="0"/>
              <a:t>każd</a:t>
            </a:r>
            <a:r>
              <a:rPr lang="pl-PL" dirty="0" smtClean="0"/>
              <a:t>ym </a:t>
            </a:r>
            <a:r>
              <a:rPr lang="pl-PL" dirty="0"/>
              <a:t>poziomie ceny.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Istnieje różnica między popytem a wielkością popytu!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1655" y="2331815"/>
            <a:ext cx="5159829" cy="321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65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055234"/>
            <a:ext cx="10515600" cy="1325563"/>
          </a:xfrm>
        </p:spPr>
        <p:txBody>
          <a:bodyPr/>
          <a:lstStyle/>
          <a:p>
            <a:r>
              <a:rPr lang="pl-PL" dirty="0"/>
              <a:t>Prawo popytu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23807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(przy zachowaniu zasady </a:t>
            </a:r>
            <a:r>
              <a:rPr lang="pl-PL" dirty="0" err="1"/>
              <a:t>Ceteris</a:t>
            </a:r>
            <a:r>
              <a:rPr lang="pl-PL" dirty="0"/>
              <a:t> Paribus) wraz ze wzrostem ceny danego dobra, zmaleje na nie zapotrzebowanie, a wraz ze spadkiem ceny - wzrośnie.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3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0715" y="1050925"/>
            <a:ext cx="10515600" cy="1325563"/>
          </a:xfrm>
        </p:spPr>
        <p:txBody>
          <a:bodyPr/>
          <a:lstStyle/>
          <a:p>
            <a:r>
              <a:rPr lang="pl-PL" dirty="0"/>
              <a:t>Czynniki określające popyt: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60715" y="2506662"/>
            <a:ext cx="10515600" cy="4351338"/>
          </a:xfrm>
        </p:spPr>
        <p:txBody>
          <a:bodyPr/>
          <a:lstStyle/>
          <a:p>
            <a:pPr lvl="0"/>
            <a:r>
              <a:rPr lang="pl-PL" dirty="0"/>
              <a:t>Cena (im wyższa cena tym mniejsza wielkość popytu)</a:t>
            </a:r>
          </a:p>
          <a:p>
            <a:pPr lvl="0"/>
            <a:r>
              <a:rPr lang="pl-PL" dirty="0"/>
              <a:t>Dochody (zwiększenie dochodu powoduje przesunięcie krzywej popytu w prawo)</a:t>
            </a:r>
          </a:p>
          <a:p>
            <a:pPr lvl="0"/>
            <a:r>
              <a:rPr lang="pl-PL" dirty="0"/>
              <a:t>Preferencje i gust</a:t>
            </a:r>
          </a:p>
          <a:p>
            <a:pPr lvl="0"/>
            <a:r>
              <a:rPr lang="pl-PL" dirty="0"/>
              <a:t>Moda</a:t>
            </a:r>
          </a:p>
          <a:p>
            <a:pPr lvl="0"/>
            <a:r>
              <a:rPr lang="pl-PL" dirty="0"/>
              <a:t>Czynniki klimatyczne</a:t>
            </a:r>
          </a:p>
          <a:p>
            <a:pPr lvl="0"/>
            <a:r>
              <a:rPr lang="pl-PL" dirty="0"/>
              <a:t>Sytuacja polityczna</a:t>
            </a:r>
          </a:p>
          <a:p>
            <a:pPr lvl="0"/>
            <a:r>
              <a:rPr lang="pl-PL" dirty="0"/>
              <a:t>Pory roku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04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854</Words>
  <Application>Microsoft Office PowerPoint</Application>
  <PresentationFormat>Niestandardowy</PresentationFormat>
  <Paragraphs>139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Rynek – zasady funkcjonowania</vt:lpstr>
      <vt:lpstr>Plan prezentacji:</vt:lpstr>
      <vt:lpstr>Pojęcie rynku</vt:lpstr>
      <vt:lpstr>Rodzaje rynków (1):</vt:lpstr>
      <vt:lpstr>Rodzaje rynków (2):</vt:lpstr>
      <vt:lpstr>Funkcje rynku:</vt:lpstr>
      <vt:lpstr>Popyt</vt:lpstr>
      <vt:lpstr>Prawo popytu</vt:lpstr>
      <vt:lpstr>Czynniki określające popyt:</vt:lpstr>
      <vt:lpstr>Elastyczność cenowa popytu</vt:lpstr>
      <vt:lpstr>Cenowe grupy elastyczności popytu (1)</vt:lpstr>
      <vt:lpstr>Cenowe grupy elastyczności popytu (2)</vt:lpstr>
      <vt:lpstr>Cenowe grupy elastyczności popytu (3)</vt:lpstr>
      <vt:lpstr>Cenowe grupy elastyczności popytu (4)</vt:lpstr>
      <vt:lpstr>Cenowe grupy elastyczności popytu (5)</vt:lpstr>
      <vt:lpstr>Mieszana elastyczność popytu</vt:lpstr>
      <vt:lpstr>Elastyczność dochodowa</vt:lpstr>
      <vt:lpstr>Rodzaje dóbr wg elastyczności dochodowej popytu</vt:lpstr>
      <vt:lpstr>Prawo Engla</vt:lpstr>
      <vt:lpstr>Podaż</vt:lpstr>
      <vt:lpstr>Prawo podaży:</vt:lpstr>
      <vt:lpstr>Czynniki określające podaż:</vt:lpstr>
      <vt:lpstr>Cenowa elastyczność podaży</vt:lpstr>
      <vt:lpstr>Rodzaje podaży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Rynek – zasady funkcjonowania</dc:title>
  <dc:creator>Goś</dc:creator>
  <cp:lastModifiedBy>Januszewska Małgorzata</cp:lastModifiedBy>
  <cp:revision>9</cp:revision>
  <dcterms:created xsi:type="dcterms:W3CDTF">2016-11-18T18:33:08Z</dcterms:created>
  <dcterms:modified xsi:type="dcterms:W3CDTF">2017-11-25T14:26:32Z</dcterms:modified>
</cp:coreProperties>
</file>