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88" r:id="rId2"/>
    <p:sldId id="286" r:id="rId3"/>
    <p:sldId id="287" r:id="rId4"/>
    <p:sldId id="263" r:id="rId5"/>
    <p:sldId id="267" r:id="rId6"/>
    <p:sldId id="264" r:id="rId7"/>
    <p:sldId id="293" r:id="rId8"/>
    <p:sldId id="265" r:id="rId9"/>
    <p:sldId id="266" r:id="rId10"/>
    <p:sldId id="269" r:id="rId11"/>
    <p:sldId id="270" r:id="rId12"/>
    <p:sldId id="260" r:id="rId13"/>
    <p:sldId id="273" r:id="rId14"/>
    <p:sldId id="274" r:id="rId15"/>
    <p:sldId id="272" r:id="rId16"/>
    <p:sldId id="284" r:id="rId17"/>
    <p:sldId id="275" r:id="rId18"/>
    <p:sldId id="276" r:id="rId19"/>
    <p:sldId id="295" r:id="rId20"/>
    <p:sldId id="277" r:id="rId21"/>
    <p:sldId id="278" r:id="rId22"/>
    <p:sldId id="279" r:id="rId23"/>
    <p:sldId id="294" r:id="rId24"/>
    <p:sldId id="305" r:id="rId25"/>
    <p:sldId id="297" r:id="rId26"/>
    <p:sldId id="304" r:id="rId27"/>
    <p:sldId id="298" r:id="rId28"/>
    <p:sldId id="299" r:id="rId29"/>
    <p:sldId id="300" r:id="rId30"/>
    <p:sldId id="307" r:id="rId31"/>
    <p:sldId id="318" r:id="rId32"/>
    <p:sldId id="310" r:id="rId33"/>
    <p:sldId id="311" r:id="rId34"/>
    <p:sldId id="312" r:id="rId35"/>
    <p:sldId id="313" r:id="rId36"/>
    <p:sldId id="315" r:id="rId37"/>
    <p:sldId id="316" r:id="rId38"/>
    <p:sldId id="321" r:id="rId39"/>
    <p:sldId id="323" r:id="rId40"/>
    <p:sldId id="324" r:id="rId41"/>
    <p:sldId id="319" r:id="rId42"/>
    <p:sldId id="322" r:id="rId43"/>
    <p:sldId id="320" r:id="rId44"/>
    <p:sldId id="302" r:id="rId45"/>
    <p:sldId id="326" r:id="rId46"/>
    <p:sldId id="325" r:id="rId47"/>
    <p:sldId id="327" r:id="rId48"/>
    <p:sldId id="328" r:id="rId49"/>
    <p:sldId id="329" r:id="rId50"/>
    <p:sldId id="332" r:id="rId51"/>
    <p:sldId id="330" r:id="rId52"/>
    <p:sldId id="33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/>
        <p:guide pos="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Arkusz1!$C$77:$E$77</c:f>
              <c:strCache>
                <c:ptCount val="3"/>
                <c:pt idx="0">
                  <c:v>depozyty złotowe i walutowe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Arkusz1!$F$77:$T$77</c:f>
              <c:numCache>
                <c:formatCode>General</c:formatCode>
                <c:ptCount val="15"/>
                <c:pt idx="1">
                  <c:v>209.8</c:v>
                </c:pt>
                <c:pt idx="2">
                  <c:v>220.8</c:v>
                </c:pt>
                <c:pt idx="3">
                  <c:v>239.4</c:v>
                </c:pt>
                <c:pt idx="4">
                  <c:v>262.8</c:v>
                </c:pt>
                <c:pt idx="5">
                  <c:v>332</c:v>
                </c:pt>
                <c:pt idx="6">
                  <c:v>387</c:v>
                </c:pt>
                <c:pt idx="7">
                  <c:v>426</c:v>
                </c:pt>
                <c:pt idx="8">
                  <c:v>482</c:v>
                </c:pt>
                <c:pt idx="9">
                  <c:v>519</c:v>
                </c:pt>
                <c:pt idx="10">
                  <c:v>553</c:v>
                </c:pt>
                <c:pt idx="11">
                  <c:v>604</c:v>
                </c:pt>
                <c:pt idx="12">
                  <c:v>662</c:v>
                </c:pt>
                <c:pt idx="13">
                  <c:v>725</c:v>
                </c:pt>
                <c:pt idx="14">
                  <c:v>753</c:v>
                </c:pt>
              </c:numCache>
            </c:numRef>
          </c:val>
        </c:ser>
        <c:ser>
          <c:idx val="1"/>
          <c:order val="1"/>
          <c:tx>
            <c:strRef>
              <c:f>Arkusz1!$C$78:$E$78</c:f>
              <c:strCache>
                <c:ptCount val="3"/>
                <c:pt idx="0">
                  <c:v>gotówka w obiegu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Arkusz1!$F$78:$T$78</c:f>
              <c:numCache>
                <c:formatCode>General</c:formatCode>
                <c:ptCount val="15"/>
                <c:pt idx="1">
                  <c:v>50.8</c:v>
                </c:pt>
                <c:pt idx="2">
                  <c:v>57.2</c:v>
                </c:pt>
                <c:pt idx="3">
                  <c:v>68.8</c:v>
                </c:pt>
                <c:pt idx="4">
                  <c:v>77.2</c:v>
                </c:pt>
                <c:pt idx="5">
                  <c:v>90.7</c:v>
                </c:pt>
                <c:pt idx="6">
                  <c:v>90</c:v>
                </c:pt>
                <c:pt idx="7">
                  <c:v>93</c:v>
                </c:pt>
                <c:pt idx="8">
                  <c:v>108</c:v>
                </c:pt>
                <c:pt idx="9">
                  <c:v>112</c:v>
                </c:pt>
                <c:pt idx="10">
                  <c:v>114</c:v>
                </c:pt>
                <c:pt idx="11">
                  <c:v>130</c:v>
                </c:pt>
                <c:pt idx="12">
                  <c:v>149</c:v>
                </c:pt>
                <c:pt idx="13">
                  <c:v>174.4</c:v>
                </c:pt>
                <c:pt idx="14">
                  <c:v>199</c:v>
                </c:pt>
              </c:numCache>
            </c:numRef>
          </c:val>
        </c:ser>
        <c:ser>
          <c:idx val="2"/>
          <c:order val="2"/>
          <c:tx>
            <c:strRef>
              <c:f>Arkusz1!$C$79:$E$79</c:f>
              <c:strCache>
                <c:ptCount val="3"/>
                <c:pt idx="0">
                  <c:v>obligacje i bony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Arkusz1!$F$79:$T$79</c:f>
              <c:numCache>
                <c:formatCode>General</c:formatCode>
                <c:ptCount val="15"/>
                <c:pt idx="1">
                  <c:v>22.6</c:v>
                </c:pt>
                <c:pt idx="2">
                  <c:v>18.7</c:v>
                </c:pt>
                <c:pt idx="3">
                  <c:v>12.9</c:v>
                </c:pt>
                <c:pt idx="4">
                  <c:v>10.9</c:v>
                </c:pt>
                <c:pt idx="5">
                  <c:v>13.6</c:v>
                </c:pt>
                <c:pt idx="6">
                  <c:v>12.7</c:v>
                </c:pt>
                <c:pt idx="7">
                  <c:v>10.3</c:v>
                </c:pt>
                <c:pt idx="8">
                  <c:v>8.9</c:v>
                </c:pt>
                <c:pt idx="9">
                  <c:v>8.6999999999999993</c:v>
                </c:pt>
                <c:pt idx="10">
                  <c:v>9.6</c:v>
                </c:pt>
                <c:pt idx="11">
                  <c:v>9.9</c:v>
                </c:pt>
                <c:pt idx="12">
                  <c:v>10</c:v>
                </c:pt>
                <c:pt idx="13">
                  <c:v>10.3</c:v>
                </c:pt>
                <c:pt idx="14">
                  <c:v>16</c:v>
                </c:pt>
              </c:numCache>
            </c:numRef>
          </c:val>
        </c:ser>
        <c:ser>
          <c:idx val="3"/>
          <c:order val="3"/>
          <c:tx>
            <c:strRef>
              <c:f>Arkusz1!$C$80:$E$80</c:f>
              <c:strCache>
                <c:ptCount val="3"/>
                <c:pt idx="0">
                  <c:v>otwarte fundusze emerytalne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Arkusz1!$F$80:$T$80</c:f>
              <c:numCache>
                <c:formatCode>General</c:formatCode>
                <c:ptCount val="15"/>
                <c:pt idx="1">
                  <c:v>62.7</c:v>
                </c:pt>
                <c:pt idx="2">
                  <c:v>86.1</c:v>
                </c:pt>
                <c:pt idx="3">
                  <c:v>116.6</c:v>
                </c:pt>
                <c:pt idx="4">
                  <c:v>140</c:v>
                </c:pt>
                <c:pt idx="5">
                  <c:v>138.19999999999999</c:v>
                </c:pt>
                <c:pt idx="6">
                  <c:v>178.6</c:v>
                </c:pt>
                <c:pt idx="7">
                  <c:v>221.3</c:v>
                </c:pt>
                <c:pt idx="8">
                  <c:v>224.7</c:v>
                </c:pt>
                <c:pt idx="9">
                  <c:v>272</c:v>
                </c:pt>
                <c:pt idx="10">
                  <c:v>300</c:v>
                </c:pt>
                <c:pt idx="11">
                  <c:v>149</c:v>
                </c:pt>
                <c:pt idx="12">
                  <c:v>140.80000000000001</c:v>
                </c:pt>
                <c:pt idx="13">
                  <c:v>160</c:v>
                </c:pt>
                <c:pt idx="14">
                  <c:v>179</c:v>
                </c:pt>
              </c:numCache>
            </c:numRef>
          </c:val>
        </c:ser>
        <c:ser>
          <c:idx val="4"/>
          <c:order val="4"/>
          <c:tx>
            <c:strRef>
              <c:f>Arkusz1!$C$81:$E$81</c:f>
              <c:strCache>
                <c:ptCount val="3"/>
                <c:pt idx="0">
                  <c:v>fundusze inwestycyjne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Arkusz1!$F$81:$T$81</c:f>
              <c:numCache>
                <c:formatCode>General</c:formatCode>
                <c:ptCount val="15"/>
                <c:pt idx="1">
                  <c:v>27.1</c:v>
                </c:pt>
                <c:pt idx="2">
                  <c:v>45</c:v>
                </c:pt>
                <c:pt idx="3">
                  <c:v>81.5</c:v>
                </c:pt>
                <c:pt idx="4">
                  <c:v>110.6</c:v>
                </c:pt>
                <c:pt idx="5">
                  <c:v>51</c:v>
                </c:pt>
                <c:pt idx="6">
                  <c:v>62.4</c:v>
                </c:pt>
                <c:pt idx="7">
                  <c:v>75.5</c:v>
                </c:pt>
                <c:pt idx="8">
                  <c:v>62.3</c:v>
                </c:pt>
                <c:pt idx="9">
                  <c:v>71</c:v>
                </c:pt>
                <c:pt idx="10">
                  <c:v>87</c:v>
                </c:pt>
                <c:pt idx="11">
                  <c:v>97</c:v>
                </c:pt>
                <c:pt idx="12">
                  <c:v>106</c:v>
                </c:pt>
                <c:pt idx="13">
                  <c:v>107</c:v>
                </c:pt>
                <c:pt idx="14">
                  <c:v>130</c:v>
                </c:pt>
              </c:numCache>
            </c:numRef>
          </c:val>
        </c:ser>
        <c:ser>
          <c:idx val="5"/>
          <c:order val="5"/>
          <c:tx>
            <c:strRef>
              <c:f>Arkusz1!$C$82:$E$82</c:f>
              <c:strCache>
                <c:ptCount val="3"/>
                <c:pt idx="0">
                  <c:v>ubezpieczeniowe fundusze kapitałowe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Arkusz1!$F$82:$T$82</c:f>
              <c:numCache>
                <c:formatCode>General</c:formatCode>
                <c:ptCount val="15"/>
                <c:pt idx="1">
                  <c:v>13.7</c:v>
                </c:pt>
                <c:pt idx="2">
                  <c:v>18.399999999999999</c:v>
                </c:pt>
                <c:pt idx="3">
                  <c:v>27.5</c:v>
                </c:pt>
                <c:pt idx="4">
                  <c:v>35.1</c:v>
                </c:pt>
                <c:pt idx="5">
                  <c:v>25.6</c:v>
                </c:pt>
                <c:pt idx="6">
                  <c:v>31</c:v>
                </c:pt>
                <c:pt idx="7">
                  <c:v>36.4</c:v>
                </c:pt>
                <c:pt idx="8">
                  <c:v>35.200000000000003</c:v>
                </c:pt>
                <c:pt idx="9">
                  <c:v>43</c:v>
                </c:pt>
                <c:pt idx="10">
                  <c:v>50</c:v>
                </c:pt>
                <c:pt idx="11">
                  <c:v>54.4</c:v>
                </c:pt>
                <c:pt idx="12">
                  <c:v>55</c:v>
                </c:pt>
                <c:pt idx="13">
                  <c:v>56</c:v>
                </c:pt>
                <c:pt idx="14">
                  <c:v>55</c:v>
                </c:pt>
              </c:numCache>
            </c:numRef>
          </c:val>
        </c:ser>
        <c:ser>
          <c:idx val="6"/>
          <c:order val="6"/>
          <c:tx>
            <c:strRef>
              <c:f>Arkusz1!$C$83:$E$83</c:f>
              <c:strCache>
                <c:ptCount val="3"/>
                <c:pt idx="0">
                  <c:v>akcje spolek publicznych</c:v>
                </c:pt>
                <c:pt idx="2">
                  <c:v>\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Arkusz1!$F$83:$T$83</c:f>
              <c:numCache>
                <c:formatCode>General</c:formatCode>
                <c:ptCount val="15"/>
                <c:pt idx="1">
                  <c:v>18.899999999999999</c:v>
                </c:pt>
                <c:pt idx="2">
                  <c:v>25.8</c:v>
                </c:pt>
                <c:pt idx="3">
                  <c:v>44.4</c:v>
                </c:pt>
                <c:pt idx="4">
                  <c:v>56.4</c:v>
                </c:pt>
                <c:pt idx="5">
                  <c:v>28</c:v>
                </c:pt>
                <c:pt idx="6">
                  <c:v>37.700000000000003</c:v>
                </c:pt>
                <c:pt idx="7">
                  <c:v>41</c:v>
                </c:pt>
                <c:pt idx="8">
                  <c:v>13.3</c:v>
                </c:pt>
                <c:pt idx="9">
                  <c:v>29</c:v>
                </c:pt>
                <c:pt idx="10">
                  <c:v>45</c:v>
                </c:pt>
                <c:pt idx="11">
                  <c:v>42</c:v>
                </c:pt>
                <c:pt idx="12">
                  <c:v>41</c:v>
                </c:pt>
                <c:pt idx="13">
                  <c:v>44</c:v>
                </c:pt>
                <c:pt idx="14">
                  <c:v>54.8</c:v>
                </c:pt>
              </c:numCache>
            </c:numRef>
          </c:val>
        </c:ser>
        <c:ser>
          <c:idx val="7"/>
          <c:order val="7"/>
          <c:tx>
            <c:strRef>
              <c:f>Arkusz1!$C$84:$E$84</c:f>
              <c:strCache>
                <c:ptCount val="3"/>
                <c:pt idx="0">
                  <c:v>zagraniczne fundusze inwestycyjne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Arkusz1!$F$76:$T$76</c:f>
              <c:numCache>
                <c:formatCode>General</c:formatCod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Arkusz1!$F$84:$T$84</c:f>
              <c:numCache>
                <c:formatCode>General</c:formatCode>
                <c:ptCount val="15"/>
                <c:pt idx="3">
                  <c:v>1.5</c:v>
                </c:pt>
                <c:pt idx="4">
                  <c:v>2.34</c:v>
                </c:pt>
                <c:pt idx="5">
                  <c:v>1.75</c:v>
                </c:pt>
                <c:pt idx="6">
                  <c:v>2.7</c:v>
                </c:pt>
                <c:pt idx="7">
                  <c:v>3.6</c:v>
                </c:pt>
                <c:pt idx="8">
                  <c:v>3.6</c:v>
                </c:pt>
                <c:pt idx="9">
                  <c:v>4</c:v>
                </c:pt>
                <c:pt idx="10">
                  <c:v>5</c:v>
                </c:pt>
                <c:pt idx="11">
                  <c:v>6.8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46852112"/>
        <c:axId val="346852504"/>
      </c:barChart>
      <c:catAx>
        <c:axId val="3468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6852504"/>
        <c:crosses val="autoZero"/>
        <c:auto val="1"/>
        <c:lblAlgn val="ctr"/>
        <c:lblOffset val="100"/>
        <c:noMultiLvlLbl val="0"/>
      </c:catAx>
      <c:valAx>
        <c:axId val="34685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685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51842398786633"/>
          <c:y val="8.9914147735135842E-4"/>
          <c:w val="0.3151995881037552"/>
          <c:h val="0.99910085852264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3599838481728E-2"/>
          <c:y val="3.9055597867479058E-2"/>
          <c:w val="0.8975575408843125"/>
          <c:h val="0.78402552308531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Arkusz1!$C$5:$E$5</c:f>
              <c:strCache>
                <c:ptCount val="3"/>
                <c:pt idx="0">
                  <c:v>liczba działających SKOK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Arkusz1!$F$4:$S$4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Arkusz1!$F$5:$S$5</c:f>
              <c:numCache>
                <c:formatCode>General</c:formatCode>
                <c:ptCount val="14"/>
                <c:pt idx="0">
                  <c:v>109</c:v>
                </c:pt>
                <c:pt idx="1">
                  <c:v>83</c:v>
                </c:pt>
                <c:pt idx="2">
                  <c:v>70</c:v>
                </c:pt>
                <c:pt idx="3">
                  <c:v>67</c:v>
                </c:pt>
                <c:pt idx="4">
                  <c:v>62</c:v>
                </c:pt>
                <c:pt idx="5">
                  <c:v>62</c:v>
                </c:pt>
                <c:pt idx="6">
                  <c:v>59</c:v>
                </c:pt>
                <c:pt idx="7">
                  <c:v>59</c:v>
                </c:pt>
                <c:pt idx="8">
                  <c:v>55</c:v>
                </c:pt>
                <c:pt idx="9">
                  <c:v>55</c:v>
                </c:pt>
                <c:pt idx="10">
                  <c:v>50</c:v>
                </c:pt>
                <c:pt idx="11">
                  <c:v>48</c:v>
                </c:pt>
                <c:pt idx="12">
                  <c:v>40</c:v>
                </c:pt>
                <c:pt idx="1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89616"/>
        <c:axId val="349293144"/>
      </c:barChart>
      <c:lineChart>
        <c:grouping val="standard"/>
        <c:varyColors val="0"/>
        <c:ser>
          <c:idx val="1"/>
          <c:order val="1"/>
          <c:tx>
            <c:strRef>
              <c:f>Arkusz1!$C$6:$E$6</c:f>
              <c:strCache>
                <c:ptCount val="3"/>
                <c:pt idx="0">
                  <c:v>liczba członków w mln zł 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Arkusz1!$F$4:$S$4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Arkusz1!$F$6:$S$6</c:f>
              <c:numCache>
                <c:formatCode>General</c:formatCode>
                <c:ptCount val="14"/>
                <c:pt idx="0">
                  <c:v>0.9</c:v>
                </c:pt>
                <c:pt idx="1">
                  <c:v>1.2</c:v>
                </c:pt>
                <c:pt idx="2">
                  <c:v>1.5</c:v>
                </c:pt>
                <c:pt idx="3">
                  <c:v>1.7</c:v>
                </c:pt>
                <c:pt idx="4">
                  <c:v>1.8</c:v>
                </c:pt>
                <c:pt idx="5">
                  <c:v>2</c:v>
                </c:pt>
                <c:pt idx="6">
                  <c:v>2.2000000000000002</c:v>
                </c:pt>
                <c:pt idx="7">
                  <c:v>2.2999999999999998</c:v>
                </c:pt>
                <c:pt idx="8">
                  <c:v>2.6</c:v>
                </c:pt>
                <c:pt idx="9">
                  <c:v>2.6</c:v>
                </c:pt>
                <c:pt idx="10">
                  <c:v>2.2000000000000002</c:v>
                </c:pt>
                <c:pt idx="11">
                  <c:v>2.0499999999999998</c:v>
                </c:pt>
                <c:pt idx="12">
                  <c:v>1.9</c:v>
                </c:pt>
                <c:pt idx="13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89224"/>
        <c:axId val="349288832"/>
      </c:lineChart>
      <c:catAx>
        <c:axId val="3492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93144"/>
        <c:crosses val="autoZero"/>
        <c:auto val="1"/>
        <c:lblAlgn val="ctr"/>
        <c:lblOffset val="100"/>
        <c:noMultiLvlLbl val="0"/>
      </c:catAx>
      <c:valAx>
        <c:axId val="34929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89616"/>
        <c:crosses val="autoZero"/>
        <c:crossBetween val="between"/>
      </c:valAx>
      <c:valAx>
        <c:axId val="349288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89224"/>
        <c:crosses val="max"/>
        <c:crossBetween val="between"/>
      </c:valAx>
      <c:catAx>
        <c:axId val="349289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88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Arkusz1!$C$9</c:f>
              <c:strCache>
                <c:ptCount val="1"/>
                <c:pt idx="0">
                  <c:v>depozyty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Arkusz1!$D$8:$S$8</c:f>
              <c:numCache>
                <c:formatCode>General</c:formatCode>
                <c:ptCount val="16"/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Arkusz1!$D$9:$S$9</c:f>
              <c:numCache>
                <c:formatCode>General</c:formatCode>
                <c:ptCount val="16"/>
                <c:pt idx="2">
                  <c:v>2.2000000000000002</c:v>
                </c:pt>
                <c:pt idx="3">
                  <c:v>3.1</c:v>
                </c:pt>
                <c:pt idx="4">
                  <c:v>5.6</c:v>
                </c:pt>
                <c:pt idx="5">
                  <c:v>6.2</c:v>
                </c:pt>
                <c:pt idx="6">
                  <c:v>8.1999999999999993</c:v>
                </c:pt>
                <c:pt idx="7">
                  <c:v>11</c:v>
                </c:pt>
                <c:pt idx="8">
                  <c:v>13.8</c:v>
                </c:pt>
                <c:pt idx="9">
                  <c:v>15.6</c:v>
                </c:pt>
                <c:pt idx="10">
                  <c:v>15.7</c:v>
                </c:pt>
                <c:pt idx="11">
                  <c:v>17.600000000000001</c:v>
                </c:pt>
                <c:pt idx="12">
                  <c:v>12.7</c:v>
                </c:pt>
                <c:pt idx="13">
                  <c:v>11.8</c:v>
                </c:pt>
                <c:pt idx="14">
                  <c:v>10.9</c:v>
                </c:pt>
                <c:pt idx="15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Arkusz1!$C$10</c:f>
              <c:strCache>
                <c:ptCount val="1"/>
                <c:pt idx="0">
                  <c:v>pożyczki i kredyty brutto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Arkusz1!$D$8:$S$8</c:f>
              <c:numCache>
                <c:formatCode>General</c:formatCode>
                <c:ptCount val="16"/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Arkusz1!$D$10:$S$10</c:f>
              <c:numCache>
                <c:formatCode>General</c:formatCode>
                <c:ptCount val="16"/>
                <c:pt idx="2">
                  <c:v>1.7</c:v>
                </c:pt>
                <c:pt idx="3">
                  <c:v>2.2000000000000002</c:v>
                </c:pt>
                <c:pt idx="4">
                  <c:v>3.9</c:v>
                </c:pt>
                <c:pt idx="5">
                  <c:v>5</c:v>
                </c:pt>
                <c:pt idx="6">
                  <c:v>7</c:v>
                </c:pt>
                <c:pt idx="7">
                  <c:v>8.5</c:v>
                </c:pt>
                <c:pt idx="8">
                  <c:v>10.199999999999999</c:v>
                </c:pt>
                <c:pt idx="9">
                  <c:v>10.3</c:v>
                </c:pt>
                <c:pt idx="10">
                  <c:v>10.199999999999999</c:v>
                </c:pt>
                <c:pt idx="11">
                  <c:v>10.6</c:v>
                </c:pt>
                <c:pt idx="12">
                  <c:v>7.3</c:v>
                </c:pt>
                <c:pt idx="13">
                  <c:v>6.5</c:v>
                </c:pt>
                <c:pt idx="14">
                  <c:v>6.3</c:v>
                </c:pt>
                <c:pt idx="1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49291184"/>
        <c:axId val="349291576"/>
      </c:barChart>
      <c:catAx>
        <c:axId val="3492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9291576"/>
        <c:crosses val="autoZero"/>
        <c:auto val="1"/>
        <c:lblAlgn val="ctr"/>
        <c:lblOffset val="100"/>
        <c:noMultiLvlLbl val="0"/>
      </c:catAx>
      <c:valAx>
        <c:axId val="34929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929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50545124167175"/>
          <c:y val="0.24090218021406681"/>
          <c:w val="0.27880224106602058"/>
          <c:h val="0.3249302368426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liczba debiutów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Arkusz1!$B$2:$AB$2</c:f>
              <c:numCache>
                <c:formatCode>General</c:formatCode>
                <c:ptCount val="27"/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Arkusz1!$B$3:$AB$3</c:f>
              <c:numCache>
                <c:formatCode>General</c:formatCode>
                <c:ptCount val="27"/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22</c:v>
                </c:pt>
                <c:pt idx="5">
                  <c:v>21</c:v>
                </c:pt>
                <c:pt idx="6">
                  <c:v>18</c:v>
                </c:pt>
                <c:pt idx="7">
                  <c:v>62</c:v>
                </c:pt>
                <c:pt idx="8">
                  <c:v>57</c:v>
                </c:pt>
                <c:pt idx="9">
                  <c:v>28</c:v>
                </c:pt>
                <c:pt idx="10">
                  <c:v>13</c:v>
                </c:pt>
                <c:pt idx="11">
                  <c:v>9</c:v>
                </c:pt>
                <c:pt idx="12">
                  <c:v>5</c:v>
                </c:pt>
                <c:pt idx="13">
                  <c:v>6</c:v>
                </c:pt>
                <c:pt idx="14">
                  <c:v>36</c:v>
                </c:pt>
                <c:pt idx="15">
                  <c:v>35</c:v>
                </c:pt>
                <c:pt idx="16">
                  <c:v>38</c:v>
                </c:pt>
                <c:pt idx="17">
                  <c:v>81</c:v>
                </c:pt>
                <c:pt idx="18">
                  <c:v>33</c:v>
                </c:pt>
                <c:pt idx="19">
                  <c:v>13</c:v>
                </c:pt>
                <c:pt idx="20">
                  <c:v>34</c:v>
                </c:pt>
                <c:pt idx="21">
                  <c:v>38</c:v>
                </c:pt>
                <c:pt idx="22">
                  <c:v>19</c:v>
                </c:pt>
                <c:pt idx="23">
                  <c:v>23</c:v>
                </c:pt>
                <c:pt idx="24">
                  <c:v>28</c:v>
                </c:pt>
                <c:pt idx="25">
                  <c:v>30</c:v>
                </c:pt>
                <c:pt idx="26">
                  <c:v>19</c:v>
                </c:pt>
              </c:numCache>
            </c:numRef>
          </c:val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liczba wycofań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Arkusz1!$B$2:$AB$2</c:f>
              <c:numCache>
                <c:formatCode>General</c:formatCode>
                <c:ptCount val="27"/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Arkusz1!$B$4:$AB$4</c:f>
              <c:numCache>
                <c:formatCode>General</c:formatCode>
                <c:ptCount val="2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-2</c:v>
                </c:pt>
                <c:pt idx="8">
                  <c:v>-2</c:v>
                </c:pt>
                <c:pt idx="9">
                  <c:v>-5</c:v>
                </c:pt>
                <c:pt idx="10">
                  <c:v>-9</c:v>
                </c:pt>
                <c:pt idx="11">
                  <c:v>-4</c:v>
                </c:pt>
                <c:pt idx="12">
                  <c:v>-19</c:v>
                </c:pt>
                <c:pt idx="13">
                  <c:v>-19</c:v>
                </c:pt>
                <c:pt idx="14">
                  <c:v>-9</c:v>
                </c:pt>
                <c:pt idx="15">
                  <c:v>-10</c:v>
                </c:pt>
                <c:pt idx="16">
                  <c:v>-9</c:v>
                </c:pt>
                <c:pt idx="17">
                  <c:v>-14</c:v>
                </c:pt>
                <c:pt idx="18">
                  <c:v>-10</c:v>
                </c:pt>
                <c:pt idx="19">
                  <c:v>-8</c:v>
                </c:pt>
                <c:pt idx="20">
                  <c:v>-13</c:v>
                </c:pt>
                <c:pt idx="21">
                  <c:v>-12</c:v>
                </c:pt>
                <c:pt idx="22">
                  <c:v>-7</c:v>
                </c:pt>
                <c:pt idx="23">
                  <c:v>-11</c:v>
                </c:pt>
                <c:pt idx="24">
                  <c:v>-8</c:v>
                </c:pt>
                <c:pt idx="25">
                  <c:v>-13</c:v>
                </c:pt>
                <c:pt idx="26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98"/>
        <c:axId val="349292752"/>
        <c:axId val="349286088"/>
      </c:barChart>
      <c:lineChart>
        <c:grouping val="standard"/>
        <c:varyColors val="0"/>
        <c:ser>
          <c:idx val="2"/>
          <c:order val="2"/>
          <c:tx>
            <c:strRef>
              <c:f>Arkusz1!$A$5</c:f>
              <c:strCache>
                <c:ptCount val="1"/>
                <c:pt idx="0">
                  <c:v>WIG 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Arkusz1!$B$2:$AB$2</c:f>
              <c:numCache>
                <c:formatCode>General</c:formatCode>
                <c:ptCount val="27"/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Arkusz1!$B$5:$AB$5</c:f>
              <c:numCache>
                <c:formatCode>General</c:formatCode>
                <c:ptCount val="27"/>
                <c:pt idx="1">
                  <c:v>919.1</c:v>
                </c:pt>
                <c:pt idx="2">
                  <c:v>1040.7</c:v>
                </c:pt>
                <c:pt idx="3">
                  <c:v>12439</c:v>
                </c:pt>
                <c:pt idx="4">
                  <c:v>7473.1</c:v>
                </c:pt>
                <c:pt idx="5">
                  <c:v>7585.9</c:v>
                </c:pt>
                <c:pt idx="6">
                  <c:v>14342.8</c:v>
                </c:pt>
                <c:pt idx="7">
                  <c:v>14668</c:v>
                </c:pt>
                <c:pt idx="8">
                  <c:v>12795.6</c:v>
                </c:pt>
                <c:pt idx="9">
                  <c:v>18083.599999999999</c:v>
                </c:pt>
                <c:pt idx="10">
                  <c:v>17847.55</c:v>
                </c:pt>
                <c:pt idx="11">
                  <c:v>13922.16</c:v>
                </c:pt>
                <c:pt idx="12">
                  <c:v>14366.65</c:v>
                </c:pt>
                <c:pt idx="13">
                  <c:v>20820.07</c:v>
                </c:pt>
                <c:pt idx="14">
                  <c:v>26636.19</c:v>
                </c:pt>
                <c:pt idx="15">
                  <c:v>35600.79</c:v>
                </c:pt>
                <c:pt idx="16">
                  <c:v>50411.82</c:v>
                </c:pt>
                <c:pt idx="17">
                  <c:v>55648</c:v>
                </c:pt>
                <c:pt idx="18">
                  <c:v>27222</c:v>
                </c:pt>
                <c:pt idx="19">
                  <c:v>39985</c:v>
                </c:pt>
                <c:pt idx="20">
                  <c:v>47490</c:v>
                </c:pt>
                <c:pt idx="21">
                  <c:v>37595</c:v>
                </c:pt>
                <c:pt idx="22">
                  <c:v>47450</c:v>
                </c:pt>
                <c:pt idx="23">
                  <c:v>51284</c:v>
                </c:pt>
                <c:pt idx="24">
                  <c:v>51416</c:v>
                </c:pt>
                <c:pt idx="25">
                  <c:v>46467</c:v>
                </c:pt>
                <c:pt idx="26">
                  <c:v>51754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86872"/>
        <c:axId val="349286480"/>
      </c:lineChart>
      <c:catAx>
        <c:axId val="3492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86088"/>
        <c:crosses val="autoZero"/>
        <c:auto val="1"/>
        <c:lblAlgn val="ctr"/>
        <c:lblOffset val="100"/>
        <c:noMultiLvlLbl val="0"/>
      </c:catAx>
      <c:valAx>
        <c:axId val="34928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92752"/>
        <c:crosses val="autoZero"/>
        <c:crossBetween val="between"/>
      </c:valAx>
      <c:valAx>
        <c:axId val="349286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86872"/>
        <c:crosses val="max"/>
        <c:crossBetween val="between"/>
      </c:valAx>
      <c:catAx>
        <c:axId val="349286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86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60870288632379E-2"/>
          <c:y val="3.5596981283414396E-2"/>
          <c:w val="0.66614605296439766"/>
          <c:h val="0.87699751380299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Arkusz1!$N$14:$P$14</c:f>
              <c:strCache>
                <c:ptCount val="3"/>
                <c:pt idx="0">
                  <c:v>publiczne subskrypcje akcji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Arkusz1!$Q$13:$AB$13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Arkusz1!$Q$14:$AB$14</c:f>
              <c:numCache>
                <c:formatCode>General</c:formatCode>
                <c:ptCount val="12"/>
                <c:pt idx="0">
                  <c:v>4904.6000000000004</c:v>
                </c:pt>
                <c:pt idx="1">
                  <c:v>9831.2999999999993</c:v>
                </c:pt>
                <c:pt idx="2">
                  <c:v>2312.6999999999998</c:v>
                </c:pt>
                <c:pt idx="3">
                  <c:v>12310.9</c:v>
                </c:pt>
                <c:pt idx="4">
                  <c:v>6134</c:v>
                </c:pt>
                <c:pt idx="5">
                  <c:v>3735.8</c:v>
                </c:pt>
                <c:pt idx="6">
                  <c:v>3597</c:v>
                </c:pt>
                <c:pt idx="7">
                  <c:v>1286</c:v>
                </c:pt>
                <c:pt idx="8">
                  <c:v>918.7</c:v>
                </c:pt>
                <c:pt idx="9">
                  <c:v>785.2</c:v>
                </c:pt>
                <c:pt idx="10">
                  <c:v>579.79999999999995</c:v>
                </c:pt>
                <c:pt idx="11">
                  <c:v>7047</c:v>
                </c:pt>
              </c:numCache>
            </c:numRef>
          </c:val>
        </c:ser>
        <c:ser>
          <c:idx val="1"/>
          <c:order val="1"/>
          <c:tx>
            <c:strRef>
              <c:f>Arkusz1!$N$15:$P$15</c:f>
              <c:strCache>
                <c:ptCount val="3"/>
                <c:pt idx="0">
                  <c:v>publiczna sprzedaż akcji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Arkusz1!$Q$13:$AB$13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Arkusz1!$Q$15:$AB$15</c:f>
              <c:numCache>
                <c:formatCode>General</c:formatCode>
                <c:ptCount val="12"/>
                <c:pt idx="0">
                  <c:v>1761.2</c:v>
                </c:pt>
                <c:pt idx="1">
                  <c:v>3192.9</c:v>
                </c:pt>
                <c:pt idx="2">
                  <c:v>1016</c:v>
                </c:pt>
                <c:pt idx="3">
                  <c:v>112</c:v>
                </c:pt>
                <c:pt idx="4">
                  <c:v>15451</c:v>
                </c:pt>
                <c:pt idx="5">
                  <c:v>6671</c:v>
                </c:pt>
                <c:pt idx="6">
                  <c:v>2272</c:v>
                </c:pt>
                <c:pt idx="7">
                  <c:v>3395.8</c:v>
                </c:pt>
                <c:pt idx="8">
                  <c:v>2181</c:v>
                </c:pt>
                <c:pt idx="9">
                  <c:v>2363</c:v>
                </c:pt>
                <c:pt idx="10">
                  <c:v>3561</c:v>
                </c:pt>
                <c:pt idx="11">
                  <c:v>2179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350861472"/>
        <c:axId val="350860296"/>
      </c:barChart>
      <c:catAx>
        <c:axId val="3508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0296"/>
        <c:crosses val="autoZero"/>
        <c:auto val="1"/>
        <c:lblAlgn val="ctr"/>
        <c:lblOffset val="100"/>
        <c:noMultiLvlLbl val="0"/>
      </c:catAx>
      <c:valAx>
        <c:axId val="35086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53676927466308"/>
          <c:y val="0.36536165195654208"/>
          <c:w val="0.22853504977652525"/>
          <c:h val="0.269276696086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Arkusz1!$N$32</c:f>
              <c:strCache>
                <c:ptCount val="1"/>
                <c:pt idx="0">
                  <c:v>rynek regulowany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Arkusz1!$O$30:$AC$31</c:f>
              <c:strCach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Arkusz1!$O$32:$AC$32</c:f>
              <c:numCache>
                <c:formatCode>General</c:formatCode>
                <c:ptCount val="15"/>
                <c:pt idx="1">
                  <c:v>230</c:v>
                </c:pt>
                <c:pt idx="2">
                  <c:v>255</c:v>
                </c:pt>
                <c:pt idx="3">
                  <c:v>284</c:v>
                </c:pt>
                <c:pt idx="4">
                  <c:v>351</c:v>
                </c:pt>
                <c:pt idx="5">
                  <c:v>374</c:v>
                </c:pt>
                <c:pt idx="6">
                  <c:v>379</c:v>
                </c:pt>
                <c:pt idx="7">
                  <c:v>400</c:v>
                </c:pt>
                <c:pt idx="8">
                  <c:v>426</c:v>
                </c:pt>
                <c:pt idx="9">
                  <c:v>438</c:v>
                </c:pt>
                <c:pt idx="10">
                  <c:v>450</c:v>
                </c:pt>
                <c:pt idx="11">
                  <c:v>471</c:v>
                </c:pt>
                <c:pt idx="12">
                  <c:v>487</c:v>
                </c:pt>
                <c:pt idx="13">
                  <c:v>487</c:v>
                </c:pt>
                <c:pt idx="14">
                  <c:v>482</c:v>
                </c:pt>
              </c:numCache>
            </c:numRef>
          </c:val>
        </c:ser>
        <c:ser>
          <c:idx val="1"/>
          <c:order val="1"/>
          <c:tx>
            <c:strRef>
              <c:f>Arkusz1!$N$33</c:f>
              <c:strCache>
                <c:ptCount val="1"/>
                <c:pt idx="0">
                  <c:v>rynek alternatywny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Arkusz1!$O$30:$AC$31</c:f>
              <c:strCache>
                <c:ptCount val="15"/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Arkusz1!$O$33:$AC$33</c:f>
              <c:numCache>
                <c:formatCode>General</c:formatCode>
                <c:ptCount val="15"/>
                <c:pt idx="4">
                  <c:v>24</c:v>
                </c:pt>
                <c:pt idx="5">
                  <c:v>84</c:v>
                </c:pt>
                <c:pt idx="6">
                  <c:v>107</c:v>
                </c:pt>
                <c:pt idx="7">
                  <c:v>185</c:v>
                </c:pt>
                <c:pt idx="8">
                  <c:v>351</c:v>
                </c:pt>
                <c:pt idx="9">
                  <c:v>429</c:v>
                </c:pt>
                <c:pt idx="10">
                  <c:v>445</c:v>
                </c:pt>
                <c:pt idx="11">
                  <c:v>431</c:v>
                </c:pt>
                <c:pt idx="12">
                  <c:v>418</c:v>
                </c:pt>
                <c:pt idx="13">
                  <c:v>406</c:v>
                </c:pt>
                <c:pt idx="14">
                  <c:v>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350865392"/>
        <c:axId val="350859120"/>
      </c:barChart>
      <c:catAx>
        <c:axId val="3508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59120"/>
        <c:crosses val="autoZero"/>
        <c:auto val="1"/>
        <c:lblAlgn val="ctr"/>
        <c:lblOffset val="100"/>
        <c:noMultiLvlLbl val="0"/>
      </c:catAx>
      <c:valAx>
        <c:axId val="35085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Arkusz1!$F$38</c:f>
              <c:strCache>
                <c:ptCount val="1"/>
                <c:pt idx="0">
                  <c:v>krajowe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Arkusz1!$G$37:$AF$37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Arkusz1!$G$38:$AF$38</c:f>
              <c:numCache>
                <c:formatCode>General</c:formatCode>
                <c:ptCount val="26"/>
                <c:pt idx="0">
                  <c:v>9</c:v>
                </c:pt>
                <c:pt idx="1">
                  <c:v>16</c:v>
                </c:pt>
                <c:pt idx="2">
                  <c:v>22</c:v>
                </c:pt>
                <c:pt idx="3">
                  <c:v>44</c:v>
                </c:pt>
                <c:pt idx="4">
                  <c:v>65</c:v>
                </c:pt>
                <c:pt idx="5">
                  <c:v>83</c:v>
                </c:pt>
                <c:pt idx="6">
                  <c:v>143</c:v>
                </c:pt>
                <c:pt idx="7">
                  <c:v>198</c:v>
                </c:pt>
                <c:pt idx="8">
                  <c:v>221</c:v>
                </c:pt>
                <c:pt idx="9">
                  <c:v>225</c:v>
                </c:pt>
                <c:pt idx="10">
                  <c:v>230</c:v>
                </c:pt>
                <c:pt idx="11">
                  <c:v>217</c:v>
                </c:pt>
                <c:pt idx="12">
                  <c:v>202</c:v>
                </c:pt>
                <c:pt idx="13">
                  <c:v>225</c:v>
                </c:pt>
                <c:pt idx="14">
                  <c:v>218</c:v>
                </c:pt>
                <c:pt idx="15">
                  <c:v>272</c:v>
                </c:pt>
                <c:pt idx="16">
                  <c:v>328</c:v>
                </c:pt>
                <c:pt idx="17">
                  <c:v>349</c:v>
                </c:pt>
                <c:pt idx="18">
                  <c:v>354</c:v>
                </c:pt>
                <c:pt idx="19">
                  <c:v>371</c:v>
                </c:pt>
                <c:pt idx="20">
                  <c:v>387</c:v>
                </c:pt>
                <c:pt idx="21">
                  <c:v>395</c:v>
                </c:pt>
                <c:pt idx="22">
                  <c:v>403</c:v>
                </c:pt>
                <c:pt idx="23">
                  <c:v>420</c:v>
                </c:pt>
                <c:pt idx="24">
                  <c:v>433</c:v>
                </c:pt>
                <c:pt idx="25">
                  <c:v>434</c:v>
                </c:pt>
              </c:numCache>
            </c:numRef>
          </c:val>
        </c:ser>
        <c:ser>
          <c:idx val="1"/>
          <c:order val="1"/>
          <c:tx>
            <c:strRef>
              <c:f>Arkusz1!$F$39</c:f>
              <c:strCache>
                <c:ptCount val="1"/>
                <c:pt idx="0">
                  <c:v>zagranicz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Arkusz1!$G$37:$AF$37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Arkusz1!$G$39:$AF$39</c:f>
              <c:numCache>
                <c:formatCode>General</c:formatCode>
                <c:ptCount val="26"/>
                <c:pt idx="12">
                  <c:v>1</c:v>
                </c:pt>
                <c:pt idx="13">
                  <c:v>5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39</c:v>
                </c:pt>
                <c:pt idx="21">
                  <c:v>43</c:v>
                </c:pt>
                <c:pt idx="22">
                  <c:v>47</c:v>
                </c:pt>
                <c:pt idx="23">
                  <c:v>51</c:v>
                </c:pt>
                <c:pt idx="24">
                  <c:v>54</c:v>
                </c:pt>
                <c:pt idx="25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27"/>
        <c:axId val="350862648"/>
        <c:axId val="350863432"/>
      </c:barChart>
      <c:catAx>
        <c:axId val="35086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0863432"/>
        <c:crosses val="autoZero"/>
        <c:auto val="1"/>
        <c:lblAlgn val="ctr"/>
        <c:lblOffset val="100"/>
        <c:noMultiLvlLbl val="0"/>
      </c:catAx>
      <c:valAx>
        <c:axId val="35086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2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Arkusz1!$F$29</c:f>
              <c:strCache>
                <c:ptCount val="1"/>
                <c:pt idx="0">
                  <c:v>kapitalizacja razem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Arkusz1!$G$26:$AG$26</c:f>
              <c:numCache>
                <c:formatCode>General</c:formatCode>
                <c:ptCount val="27"/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Arkusz1!$G$29:$AG$29</c:f>
              <c:numCache>
                <c:formatCode>General</c:formatCode>
                <c:ptCount val="27"/>
                <c:pt idx="1">
                  <c:v>161</c:v>
                </c:pt>
                <c:pt idx="2">
                  <c:v>351</c:v>
                </c:pt>
                <c:pt idx="3">
                  <c:v>5845</c:v>
                </c:pt>
                <c:pt idx="4">
                  <c:v>7450</c:v>
                </c:pt>
                <c:pt idx="5">
                  <c:v>11271</c:v>
                </c:pt>
                <c:pt idx="6">
                  <c:v>24000</c:v>
                </c:pt>
                <c:pt idx="7">
                  <c:v>43766</c:v>
                </c:pt>
                <c:pt idx="8">
                  <c:v>72442</c:v>
                </c:pt>
                <c:pt idx="9">
                  <c:v>123411</c:v>
                </c:pt>
                <c:pt idx="10">
                  <c:v>130085</c:v>
                </c:pt>
                <c:pt idx="11">
                  <c:v>103370</c:v>
                </c:pt>
                <c:pt idx="12">
                  <c:v>110565</c:v>
                </c:pt>
                <c:pt idx="13">
                  <c:v>167716</c:v>
                </c:pt>
                <c:pt idx="14">
                  <c:v>291698</c:v>
                </c:pt>
                <c:pt idx="15">
                  <c:v>424900</c:v>
                </c:pt>
                <c:pt idx="16">
                  <c:v>635904</c:v>
                </c:pt>
                <c:pt idx="17">
                  <c:v>1080257</c:v>
                </c:pt>
                <c:pt idx="18">
                  <c:v>465115</c:v>
                </c:pt>
                <c:pt idx="19">
                  <c:v>715821</c:v>
                </c:pt>
                <c:pt idx="20">
                  <c:v>796482</c:v>
                </c:pt>
                <c:pt idx="21">
                  <c:v>642863</c:v>
                </c:pt>
                <c:pt idx="22">
                  <c:v>734048</c:v>
                </c:pt>
                <c:pt idx="23">
                  <c:v>840780</c:v>
                </c:pt>
                <c:pt idx="24">
                  <c:v>1252958</c:v>
                </c:pt>
                <c:pt idx="25">
                  <c:v>1082863</c:v>
                </c:pt>
                <c:pt idx="26">
                  <c:v>1115719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865784"/>
        <c:axId val="350866176"/>
      </c:areaChart>
      <c:barChart>
        <c:barDir val="col"/>
        <c:grouping val="clustered"/>
        <c:varyColors val="0"/>
        <c:ser>
          <c:idx val="0"/>
          <c:order val="0"/>
          <c:tx>
            <c:strRef>
              <c:f>Arkusz1!$F$27</c:f>
              <c:strCache>
                <c:ptCount val="1"/>
                <c:pt idx="0">
                  <c:v>spółki krajowe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Arkusz1!$G$26:$AG$26</c:f>
              <c:numCache>
                <c:formatCode>General</c:formatCode>
                <c:ptCount val="27"/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Arkusz1!$G$27:$AG$27</c:f>
              <c:numCache>
                <c:formatCode>General</c:formatCode>
                <c:ptCount val="27"/>
                <c:pt idx="1">
                  <c:v>161</c:v>
                </c:pt>
                <c:pt idx="2">
                  <c:v>351</c:v>
                </c:pt>
                <c:pt idx="3">
                  <c:v>5845</c:v>
                </c:pt>
                <c:pt idx="4">
                  <c:v>7450</c:v>
                </c:pt>
                <c:pt idx="5">
                  <c:v>11271</c:v>
                </c:pt>
                <c:pt idx="6">
                  <c:v>24000</c:v>
                </c:pt>
                <c:pt idx="7">
                  <c:v>43766</c:v>
                </c:pt>
                <c:pt idx="8">
                  <c:v>72442</c:v>
                </c:pt>
                <c:pt idx="9">
                  <c:v>123411</c:v>
                </c:pt>
                <c:pt idx="10">
                  <c:v>130085</c:v>
                </c:pt>
                <c:pt idx="11">
                  <c:v>103370</c:v>
                </c:pt>
                <c:pt idx="12">
                  <c:v>110565</c:v>
                </c:pt>
                <c:pt idx="13">
                  <c:v>140001</c:v>
                </c:pt>
                <c:pt idx="14">
                  <c:v>214313</c:v>
                </c:pt>
                <c:pt idx="15">
                  <c:v>308418</c:v>
                </c:pt>
                <c:pt idx="16">
                  <c:v>437719</c:v>
                </c:pt>
                <c:pt idx="17">
                  <c:v>509887</c:v>
                </c:pt>
                <c:pt idx="18">
                  <c:v>267359</c:v>
                </c:pt>
                <c:pt idx="19">
                  <c:v>421178</c:v>
                </c:pt>
                <c:pt idx="20">
                  <c:v>542646</c:v>
                </c:pt>
                <c:pt idx="21">
                  <c:v>446151</c:v>
                </c:pt>
                <c:pt idx="22">
                  <c:v>523390</c:v>
                </c:pt>
                <c:pt idx="23">
                  <c:v>593464</c:v>
                </c:pt>
                <c:pt idx="24">
                  <c:v>591165</c:v>
                </c:pt>
                <c:pt idx="25">
                  <c:v>516785</c:v>
                </c:pt>
                <c:pt idx="26">
                  <c:v>557124</c:v>
                </c:pt>
              </c:numCache>
            </c:numRef>
          </c:val>
        </c:ser>
        <c:ser>
          <c:idx val="1"/>
          <c:order val="1"/>
          <c:tx>
            <c:strRef>
              <c:f>Arkusz1!$F$28</c:f>
              <c:strCache>
                <c:ptCount val="1"/>
                <c:pt idx="0">
                  <c:v>spółki zagraniczne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Arkusz1!$G$26:$AG$26</c:f>
              <c:numCache>
                <c:formatCode>General</c:formatCode>
                <c:ptCount val="27"/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Arkusz1!$G$28:$AG$28</c:f>
              <c:numCache>
                <c:formatCode>General</c:formatCode>
                <c:ptCount val="27"/>
                <c:pt idx="13">
                  <c:v>27715</c:v>
                </c:pt>
                <c:pt idx="14">
                  <c:v>77385</c:v>
                </c:pt>
                <c:pt idx="15">
                  <c:v>116482</c:v>
                </c:pt>
                <c:pt idx="16">
                  <c:v>198190</c:v>
                </c:pt>
                <c:pt idx="17">
                  <c:v>570370</c:v>
                </c:pt>
                <c:pt idx="18">
                  <c:v>197756</c:v>
                </c:pt>
                <c:pt idx="19">
                  <c:v>294643</c:v>
                </c:pt>
                <c:pt idx="20">
                  <c:v>253836</c:v>
                </c:pt>
                <c:pt idx="21">
                  <c:v>196712</c:v>
                </c:pt>
                <c:pt idx="22">
                  <c:v>210652</c:v>
                </c:pt>
                <c:pt idx="23">
                  <c:v>247316</c:v>
                </c:pt>
                <c:pt idx="24">
                  <c:v>661793</c:v>
                </c:pt>
                <c:pt idx="25">
                  <c:v>566072</c:v>
                </c:pt>
                <c:pt idx="26">
                  <c:v>558596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0865784"/>
        <c:axId val="350866176"/>
      </c:barChart>
      <c:catAx>
        <c:axId val="350865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6176"/>
        <c:crosses val="autoZero"/>
        <c:auto val="1"/>
        <c:lblAlgn val="ctr"/>
        <c:lblOffset val="100"/>
        <c:noMultiLvlLbl val="0"/>
      </c:catAx>
      <c:valAx>
        <c:axId val="3508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08657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0898090923751087"/>
          <c:y val="0.16636496333038098"/>
          <c:w val="0.18400530102596466"/>
          <c:h val="0.68880365884442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accent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Arkusz1!$S$58:$T$58</c:f>
              <c:strCache>
                <c:ptCount val="2"/>
                <c:pt idx="0">
                  <c:v>akcje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Arkusz1!$U$57:$AT$57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Arkusz1!$U$58:$AT$58</c:f>
              <c:numCache>
                <c:formatCode>General</c:formatCode>
                <c:ptCount val="26"/>
                <c:pt idx="0">
                  <c:v>5</c:v>
                </c:pt>
                <c:pt idx="1">
                  <c:v>114</c:v>
                </c:pt>
                <c:pt idx="2">
                  <c:v>3935</c:v>
                </c:pt>
                <c:pt idx="3">
                  <c:v>11710</c:v>
                </c:pt>
                <c:pt idx="4">
                  <c:v>6638</c:v>
                </c:pt>
                <c:pt idx="5">
                  <c:v>14160</c:v>
                </c:pt>
                <c:pt idx="6">
                  <c:v>23828</c:v>
                </c:pt>
                <c:pt idx="7">
                  <c:v>26648</c:v>
                </c:pt>
                <c:pt idx="8">
                  <c:v>35567</c:v>
                </c:pt>
                <c:pt idx="9">
                  <c:v>51902</c:v>
                </c:pt>
                <c:pt idx="10">
                  <c:v>30351</c:v>
                </c:pt>
                <c:pt idx="11">
                  <c:v>23683</c:v>
                </c:pt>
                <c:pt idx="12">
                  <c:v>33357</c:v>
                </c:pt>
                <c:pt idx="13">
                  <c:v>55234</c:v>
                </c:pt>
                <c:pt idx="14">
                  <c:v>90567</c:v>
                </c:pt>
                <c:pt idx="15">
                  <c:v>161960</c:v>
                </c:pt>
                <c:pt idx="16">
                  <c:v>230959</c:v>
                </c:pt>
                <c:pt idx="17">
                  <c:v>160558</c:v>
                </c:pt>
                <c:pt idx="18">
                  <c:v>166696</c:v>
                </c:pt>
                <c:pt idx="19">
                  <c:v>206857</c:v>
                </c:pt>
                <c:pt idx="20">
                  <c:v>250589</c:v>
                </c:pt>
                <c:pt idx="21">
                  <c:v>187555</c:v>
                </c:pt>
                <c:pt idx="22">
                  <c:v>220153</c:v>
                </c:pt>
                <c:pt idx="23">
                  <c:v>205297</c:v>
                </c:pt>
                <c:pt idx="24">
                  <c:v>225287</c:v>
                </c:pt>
                <c:pt idx="25">
                  <c:v>202293</c:v>
                </c:pt>
              </c:numCache>
            </c:numRef>
          </c:val>
        </c:ser>
        <c:ser>
          <c:idx val="1"/>
          <c:order val="1"/>
          <c:tx>
            <c:strRef>
              <c:f>Arkusz1!$S$59:$T$59</c:f>
              <c:strCache>
                <c:ptCount val="2"/>
                <c:pt idx="0">
                  <c:v>kontrakty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Arkusz1!$U$57:$AT$57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Arkusz1!$U$59:$AT$59</c:f>
              <c:numCache>
                <c:formatCode>General</c:formatCode>
                <c:ptCount val="26"/>
                <c:pt idx="7">
                  <c:v>301</c:v>
                </c:pt>
                <c:pt idx="8">
                  <c:v>3184</c:v>
                </c:pt>
                <c:pt idx="9">
                  <c:v>29306</c:v>
                </c:pt>
                <c:pt idx="10">
                  <c:v>49323</c:v>
                </c:pt>
                <c:pt idx="11">
                  <c:v>38667</c:v>
                </c:pt>
                <c:pt idx="12">
                  <c:v>58101</c:v>
                </c:pt>
                <c:pt idx="13">
                  <c:v>62747</c:v>
                </c:pt>
                <c:pt idx="14">
                  <c:v>119013</c:v>
                </c:pt>
                <c:pt idx="15">
                  <c:v>190470</c:v>
                </c:pt>
                <c:pt idx="16">
                  <c:v>337748</c:v>
                </c:pt>
                <c:pt idx="17">
                  <c:v>306748</c:v>
                </c:pt>
                <c:pt idx="18">
                  <c:v>258683</c:v>
                </c:pt>
                <c:pt idx="19">
                  <c:v>340648</c:v>
                </c:pt>
                <c:pt idx="20">
                  <c:v>361655</c:v>
                </c:pt>
                <c:pt idx="21">
                  <c:v>216436</c:v>
                </c:pt>
                <c:pt idx="22">
                  <c:v>218839</c:v>
                </c:pt>
                <c:pt idx="23">
                  <c:v>230148</c:v>
                </c:pt>
                <c:pt idx="24">
                  <c:v>210745</c:v>
                </c:pt>
                <c:pt idx="25">
                  <c:v>181040</c:v>
                </c:pt>
              </c:numCache>
            </c:numRef>
          </c:val>
        </c:ser>
        <c:ser>
          <c:idx val="2"/>
          <c:order val="2"/>
          <c:tx>
            <c:strRef>
              <c:f>Arkusz1!$S$60:$T$60</c:f>
              <c:strCache>
                <c:ptCount val="2"/>
                <c:pt idx="0">
                  <c:v>opcje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Arkusz1!$U$57:$AT$57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Arkusz1!$U$60:$AT$60</c:f>
              <c:numCache>
                <c:formatCode>General</c:formatCode>
                <c:ptCount val="26"/>
                <c:pt idx="12">
                  <c:v>318</c:v>
                </c:pt>
                <c:pt idx="13">
                  <c:v>1393</c:v>
                </c:pt>
                <c:pt idx="14">
                  <c:v>5778</c:v>
                </c:pt>
                <c:pt idx="15">
                  <c:v>9727</c:v>
                </c:pt>
                <c:pt idx="16">
                  <c:v>14256</c:v>
                </c:pt>
                <c:pt idx="17">
                  <c:v>8295</c:v>
                </c:pt>
                <c:pt idx="18">
                  <c:v>8391</c:v>
                </c:pt>
                <c:pt idx="19">
                  <c:v>16888</c:v>
                </c:pt>
                <c:pt idx="20">
                  <c:v>23562</c:v>
                </c:pt>
                <c:pt idx="21">
                  <c:v>16269</c:v>
                </c:pt>
                <c:pt idx="22">
                  <c:v>17419</c:v>
                </c:pt>
                <c:pt idx="23">
                  <c:v>11584</c:v>
                </c:pt>
                <c:pt idx="24">
                  <c:v>9068</c:v>
                </c:pt>
                <c:pt idx="25">
                  <c:v>6492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861080"/>
        <c:axId val="350863824"/>
      </c:areaChart>
      <c:catAx>
        <c:axId val="35086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3824"/>
        <c:crosses val="autoZero"/>
        <c:auto val="1"/>
        <c:lblAlgn val="ctr"/>
        <c:lblOffset val="100"/>
        <c:noMultiLvlLbl val="0"/>
      </c:catAx>
      <c:valAx>
        <c:axId val="35086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50861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Arkusz1!$E$9</c:f>
              <c:strCache>
                <c:ptCount val="1"/>
                <c:pt idx="0">
                  <c:v>kapitalizacja NC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Arkusz1!$F$8:$P$8</c:f>
              <c:numCache>
                <c:formatCode>General</c:formatCod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Arkusz1!$F$9:$P$9</c:f>
              <c:numCache>
                <c:formatCode>General</c:formatCode>
                <c:ptCount val="11"/>
                <c:pt idx="1">
                  <c:v>1.1000000000000001</c:v>
                </c:pt>
                <c:pt idx="2">
                  <c:v>1.4</c:v>
                </c:pt>
                <c:pt idx="3">
                  <c:v>2.5</c:v>
                </c:pt>
                <c:pt idx="4">
                  <c:v>5</c:v>
                </c:pt>
                <c:pt idx="5">
                  <c:v>8.3000000000000007</c:v>
                </c:pt>
                <c:pt idx="6">
                  <c:v>10.8</c:v>
                </c:pt>
                <c:pt idx="7">
                  <c:v>10.4</c:v>
                </c:pt>
                <c:pt idx="8">
                  <c:v>9.1</c:v>
                </c:pt>
                <c:pt idx="9">
                  <c:v>8.1</c:v>
                </c:pt>
                <c:pt idx="10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706192"/>
        <c:axId val="348706976"/>
      </c:areaChart>
      <c:barChart>
        <c:barDir val="col"/>
        <c:grouping val="clustered"/>
        <c:varyColors val="0"/>
        <c:ser>
          <c:idx val="1"/>
          <c:order val="1"/>
          <c:tx>
            <c:strRef>
              <c:f>Arkusz1!$E$10</c:f>
              <c:strCache>
                <c:ptCount val="1"/>
                <c:pt idx="0">
                  <c:v>liczba spółek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Arkusz1!$F$8:$P$8</c:f>
              <c:numCache>
                <c:formatCode>General</c:formatCode>
                <c:ptCount val="11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Arkusz1!$F$10:$P$10</c:f>
              <c:numCache>
                <c:formatCode>General</c:formatCode>
                <c:ptCount val="11"/>
                <c:pt idx="1">
                  <c:v>24</c:v>
                </c:pt>
                <c:pt idx="2">
                  <c:v>84</c:v>
                </c:pt>
                <c:pt idx="3">
                  <c:v>107</c:v>
                </c:pt>
                <c:pt idx="4">
                  <c:v>185</c:v>
                </c:pt>
                <c:pt idx="5">
                  <c:v>352</c:v>
                </c:pt>
                <c:pt idx="6">
                  <c:v>429</c:v>
                </c:pt>
                <c:pt idx="7">
                  <c:v>445</c:v>
                </c:pt>
                <c:pt idx="8">
                  <c:v>431</c:v>
                </c:pt>
                <c:pt idx="9">
                  <c:v>418</c:v>
                </c:pt>
                <c:pt idx="10">
                  <c:v>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285696"/>
        <c:axId val="348702664"/>
      </c:barChart>
      <c:catAx>
        <c:axId val="3492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8702664"/>
        <c:crosses val="autoZero"/>
        <c:auto val="1"/>
        <c:lblAlgn val="ctr"/>
        <c:lblOffset val="100"/>
        <c:noMultiLvlLbl val="0"/>
      </c:catAx>
      <c:valAx>
        <c:axId val="34870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9285696"/>
        <c:crosses val="autoZero"/>
        <c:crossBetween val="between"/>
      </c:valAx>
      <c:valAx>
        <c:axId val="3487069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8706192"/>
        <c:crosses val="max"/>
        <c:crossBetween val="between"/>
      </c:valAx>
      <c:catAx>
        <c:axId val="34870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70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Arkusz1!$E$23</c:f>
              <c:strCache>
                <c:ptCount val="1"/>
                <c:pt idx="0">
                  <c:v>obroty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Arkusz1!$F$22:$O$22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Arkusz1!$F$23:$O$23</c:f>
              <c:numCache>
                <c:formatCode>General</c:formatCode>
                <c:ptCount val="10"/>
                <c:pt idx="1">
                  <c:v>0.4</c:v>
                </c:pt>
                <c:pt idx="2">
                  <c:v>0.58099999999999996</c:v>
                </c:pt>
                <c:pt idx="3">
                  <c:v>1.847</c:v>
                </c:pt>
                <c:pt idx="4">
                  <c:v>1.9550000000000001</c:v>
                </c:pt>
                <c:pt idx="5">
                  <c:v>1.3029999999999999</c:v>
                </c:pt>
                <c:pt idx="6">
                  <c:v>1.2250000000000001</c:v>
                </c:pt>
                <c:pt idx="7">
                  <c:v>1.4350000000000001</c:v>
                </c:pt>
                <c:pt idx="8">
                  <c:v>1.9490000000000001</c:v>
                </c:pt>
                <c:pt idx="9">
                  <c:v>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698744"/>
        <c:axId val="348707368"/>
      </c:areaChart>
      <c:catAx>
        <c:axId val="34869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8707368"/>
        <c:crosses val="autoZero"/>
        <c:auto val="1"/>
        <c:lblAlgn val="ctr"/>
        <c:lblOffset val="100"/>
        <c:noMultiLvlLbl val="0"/>
      </c:catAx>
      <c:valAx>
        <c:axId val="34870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8698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Aktywa  banków w latach 2004 – 2017   mld </a:t>
            </a:r>
            <a:r>
              <a:rPr lang="pl-PL" baseline="0" dirty="0" smtClean="0"/>
              <a:t> 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Arkusz1!$D$46:$G$46</c:f>
              <c:strCache>
                <c:ptCount val="4"/>
                <c:pt idx="0">
                  <c:v>instrumenty dłużne i kapitałowe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Arkusz1!$H$46:$U$46</c:f>
              <c:numCache>
                <c:formatCode>General</c:formatCode>
                <c:ptCount val="14"/>
                <c:pt idx="0">
                  <c:v>115</c:v>
                </c:pt>
                <c:pt idx="1">
                  <c:v>134</c:v>
                </c:pt>
                <c:pt idx="2">
                  <c:v>142</c:v>
                </c:pt>
                <c:pt idx="3">
                  <c:v>135.6</c:v>
                </c:pt>
                <c:pt idx="4">
                  <c:v>180.9</c:v>
                </c:pt>
                <c:pt idx="5">
                  <c:v>211.3</c:v>
                </c:pt>
                <c:pt idx="6">
                  <c:v>231.2</c:v>
                </c:pt>
                <c:pt idx="7">
                  <c:v>243.3</c:v>
                </c:pt>
                <c:pt idx="8">
                  <c:v>238</c:v>
                </c:pt>
                <c:pt idx="9">
                  <c:v>278</c:v>
                </c:pt>
                <c:pt idx="10">
                  <c:v>300.89999999999998</c:v>
                </c:pt>
                <c:pt idx="11">
                  <c:v>306</c:v>
                </c:pt>
                <c:pt idx="12">
                  <c:v>377.2</c:v>
                </c:pt>
                <c:pt idx="13">
                  <c:v>397.3</c:v>
                </c:pt>
              </c:numCache>
            </c:numRef>
          </c:val>
        </c:ser>
        <c:ser>
          <c:idx val="1"/>
          <c:order val="1"/>
          <c:tx>
            <c:strRef>
              <c:f>Arkusz1!$D$47:$G$47</c:f>
              <c:strCache>
                <c:ptCount val="4"/>
                <c:pt idx="0">
                  <c:v>należności  od sektora finansowego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Arkusz1!$H$47:$U$47</c:f>
              <c:numCache>
                <c:formatCode>General</c:formatCode>
                <c:ptCount val="14"/>
                <c:pt idx="0">
                  <c:v>107</c:v>
                </c:pt>
                <c:pt idx="1">
                  <c:v>122</c:v>
                </c:pt>
                <c:pt idx="2">
                  <c:v>134</c:v>
                </c:pt>
                <c:pt idx="3">
                  <c:v>125.2</c:v>
                </c:pt>
                <c:pt idx="4">
                  <c:v>107.1</c:v>
                </c:pt>
                <c:pt idx="5">
                  <c:v>73</c:v>
                </c:pt>
                <c:pt idx="6">
                  <c:v>25.5</c:v>
                </c:pt>
                <c:pt idx="7">
                  <c:v>25.8</c:v>
                </c:pt>
                <c:pt idx="8">
                  <c:v>32.799999999999997</c:v>
                </c:pt>
                <c:pt idx="9">
                  <c:v>44.3</c:v>
                </c:pt>
                <c:pt idx="10">
                  <c:v>54.6</c:v>
                </c:pt>
                <c:pt idx="11">
                  <c:v>61.3</c:v>
                </c:pt>
                <c:pt idx="12">
                  <c:v>62.1</c:v>
                </c:pt>
                <c:pt idx="13">
                  <c:v>69.3</c:v>
                </c:pt>
              </c:numCache>
            </c:numRef>
          </c:val>
        </c:ser>
        <c:ser>
          <c:idx val="2"/>
          <c:order val="2"/>
          <c:tx>
            <c:strRef>
              <c:f>Arkusz1!$D$48:$G$48</c:f>
              <c:strCache>
                <c:ptCount val="4"/>
                <c:pt idx="0">
                  <c:v>należności od sektora niefinansowego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Arkusz1!$H$48:$U$48</c:f>
              <c:numCache>
                <c:formatCode>General</c:formatCode>
                <c:ptCount val="14"/>
                <c:pt idx="0">
                  <c:v>226</c:v>
                </c:pt>
                <c:pt idx="1">
                  <c:v>249</c:v>
                </c:pt>
                <c:pt idx="2">
                  <c:v>315</c:v>
                </c:pt>
                <c:pt idx="3">
                  <c:v>422</c:v>
                </c:pt>
                <c:pt idx="4">
                  <c:v>588</c:v>
                </c:pt>
                <c:pt idx="5">
                  <c:v>612</c:v>
                </c:pt>
                <c:pt idx="6">
                  <c:v>698.5</c:v>
                </c:pt>
                <c:pt idx="7">
                  <c:v>800.7</c:v>
                </c:pt>
                <c:pt idx="8">
                  <c:v>810.4</c:v>
                </c:pt>
                <c:pt idx="9">
                  <c:v>837.8</c:v>
                </c:pt>
                <c:pt idx="10">
                  <c:v>895.4</c:v>
                </c:pt>
                <c:pt idx="11">
                  <c:v>961.8</c:v>
                </c:pt>
                <c:pt idx="12">
                  <c:v>1011.8</c:v>
                </c:pt>
                <c:pt idx="13">
                  <c:v>1044.9000000000001</c:v>
                </c:pt>
              </c:numCache>
            </c:numRef>
          </c:val>
        </c:ser>
        <c:ser>
          <c:idx val="3"/>
          <c:order val="3"/>
          <c:tx>
            <c:strRef>
              <c:f>Arkusz1!$D$49:$G$49</c:f>
              <c:strCache>
                <c:ptCount val="4"/>
                <c:pt idx="0">
                  <c:v>należności od sektora budżetowego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Arkusz1!$H$49:$U$49</c:f>
              <c:numCache>
                <c:formatCode>General</c:formatCode>
                <c:ptCount val="14"/>
                <c:pt idx="0">
                  <c:v>20.7</c:v>
                </c:pt>
                <c:pt idx="1">
                  <c:v>20</c:v>
                </c:pt>
                <c:pt idx="2">
                  <c:v>23</c:v>
                </c:pt>
                <c:pt idx="3">
                  <c:v>21.4</c:v>
                </c:pt>
                <c:pt idx="4">
                  <c:v>25</c:v>
                </c:pt>
                <c:pt idx="5">
                  <c:v>45</c:v>
                </c:pt>
                <c:pt idx="6">
                  <c:v>63.4</c:v>
                </c:pt>
                <c:pt idx="7">
                  <c:v>84.8</c:v>
                </c:pt>
                <c:pt idx="8">
                  <c:v>92</c:v>
                </c:pt>
                <c:pt idx="9">
                  <c:v>92.8</c:v>
                </c:pt>
                <c:pt idx="10">
                  <c:v>93.1</c:v>
                </c:pt>
                <c:pt idx="11">
                  <c:v>95.3</c:v>
                </c:pt>
                <c:pt idx="12">
                  <c:v>98.2</c:v>
                </c:pt>
                <c:pt idx="13">
                  <c:v>100.1</c:v>
                </c:pt>
              </c:numCache>
            </c:numRef>
          </c:val>
        </c:ser>
        <c:ser>
          <c:idx val="4"/>
          <c:order val="4"/>
          <c:tx>
            <c:strRef>
              <c:f>Arkusz1!$D$50:$G$50</c:f>
              <c:strCache>
                <c:ptCount val="4"/>
                <c:pt idx="0">
                  <c:v>kasa i operacje z bankiem centralnym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Arkusz1!$H$50:$U$50</c:f>
              <c:numCache>
                <c:formatCode>General</c:formatCode>
                <c:ptCount val="14"/>
                <c:pt idx="0">
                  <c:v>20</c:v>
                </c:pt>
                <c:pt idx="1">
                  <c:v>17.8</c:v>
                </c:pt>
                <c:pt idx="2">
                  <c:v>23</c:v>
                </c:pt>
                <c:pt idx="3">
                  <c:v>28.2</c:v>
                </c:pt>
                <c:pt idx="4">
                  <c:v>39.4</c:v>
                </c:pt>
                <c:pt idx="5">
                  <c:v>50.4</c:v>
                </c:pt>
                <c:pt idx="6">
                  <c:v>50.4</c:v>
                </c:pt>
                <c:pt idx="7">
                  <c:v>40.299999999999997</c:v>
                </c:pt>
                <c:pt idx="8">
                  <c:v>71.400000000000006</c:v>
                </c:pt>
                <c:pt idx="9">
                  <c:v>55</c:v>
                </c:pt>
                <c:pt idx="10">
                  <c:v>68.5</c:v>
                </c:pt>
                <c:pt idx="11">
                  <c:v>69.099999999999994</c:v>
                </c:pt>
                <c:pt idx="12">
                  <c:v>55.2</c:v>
                </c:pt>
                <c:pt idx="13">
                  <c:v>57.7</c:v>
                </c:pt>
              </c:numCache>
            </c:numRef>
          </c:val>
        </c:ser>
        <c:ser>
          <c:idx val="5"/>
          <c:order val="5"/>
          <c:tx>
            <c:strRef>
              <c:f>Arkusz1!$D$51:$G$51</c:f>
              <c:strCache>
                <c:ptCount val="4"/>
                <c:pt idx="0">
                  <c:v>majatek trwały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Arkusz1!$H$51:$U$51</c:f>
              <c:numCache>
                <c:formatCode>General</c:formatCode>
                <c:ptCount val="14"/>
                <c:pt idx="0">
                  <c:v>22</c:v>
                </c:pt>
                <c:pt idx="1">
                  <c:v>20.7</c:v>
                </c:pt>
                <c:pt idx="2">
                  <c:v>20.2</c:v>
                </c:pt>
                <c:pt idx="3">
                  <c:v>22</c:v>
                </c:pt>
                <c:pt idx="4">
                  <c:v>25</c:v>
                </c:pt>
                <c:pt idx="5">
                  <c:v>24</c:v>
                </c:pt>
                <c:pt idx="6">
                  <c:v>24</c:v>
                </c:pt>
                <c:pt idx="7">
                  <c:v>28.8</c:v>
                </c:pt>
                <c:pt idx="8">
                  <c:v>34.700000000000003</c:v>
                </c:pt>
                <c:pt idx="9">
                  <c:v>21.2</c:v>
                </c:pt>
                <c:pt idx="10">
                  <c:v>44.2</c:v>
                </c:pt>
                <c:pt idx="11">
                  <c:v>28</c:v>
                </c:pt>
                <c:pt idx="12">
                  <c:v>30</c:v>
                </c:pt>
                <c:pt idx="13">
                  <c:v>32</c:v>
                </c:pt>
              </c:numCache>
            </c:numRef>
          </c:val>
        </c:ser>
        <c:ser>
          <c:idx val="6"/>
          <c:order val="6"/>
          <c:tx>
            <c:strRef>
              <c:f>Arkusz1!$D$52:$G$52</c:f>
              <c:strCache>
                <c:ptCount val="4"/>
                <c:pt idx="0">
                  <c:v>inne aktywa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Arkusz1!$H$45:$U$45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Arkusz1!$H$52:$U$52</c:f>
              <c:numCache>
                <c:formatCode>General</c:formatCode>
                <c:ptCount val="14"/>
                <c:pt idx="0">
                  <c:v>27.3</c:v>
                </c:pt>
                <c:pt idx="1">
                  <c:v>22.5</c:v>
                </c:pt>
                <c:pt idx="2">
                  <c:v>24</c:v>
                </c:pt>
                <c:pt idx="3">
                  <c:v>40.5</c:v>
                </c:pt>
                <c:pt idx="4">
                  <c:v>70</c:v>
                </c:pt>
                <c:pt idx="5">
                  <c:v>41.7</c:v>
                </c:pt>
                <c:pt idx="6">
                  <c:v>66.400000000000006</c:v>
                </c:pt>
                <c:pt idx="7">
                  <c:v>70.900000000000006</c:v>
                </c:pt>
                <c:pt idx="8">
                  <c:v>73.599999999999994</c:v>
                </c:pt>
                <c:pt idx="9">
                  <c:v>76.599999999999994</c:v>
                </c:pt>
                <c:pt idx="10">
                  <c:v>75.599999999999994</c:v>
                </c:pt>
                <c:pt idx="11">
                  <c:v>78.5</c:v>
                </c:pt>
                <c:pt idx="12">
                  <c:v>76.8</c:v>
                </c:pt>
                <c:pt idx="13">
                  <c:v>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850152"/>
        <c:axId val="346850544"/>
      </c:areaChart>
      <c:catAx>
        <c:axId val="34685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6850544"/>
        <c:crosses val="autoZero"/>
        <c:auto val="1"/>
        <c:lblAlgn val="ctr"/>
        <c:lblOffset val="100"/>
        <c:noMultiLvlLbl val="0"/>
      </c:catAx>
      <c:valAx>
        <c:axId val="34685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6850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3859017211917"/>
          <c:y val="8.2725299282479584E-2"/>
          <c:w val="0.33950928678647035"/>
          <c:h val="0.89950989559537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Arkusz1!$C$8:$E$8</c:f>
              <c:strCache>
                <c:ptCount val="3"/>
                <c:pt idx="0">
                  <c:v>bony skarbowe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Arkusz1!$F$8:$Q$8</c:f>
              <c:numCache>
                <c:formatCode>General</c:formatCode>
                <c:ptCount val="12"/>
                <c:pt idx="0">
                  <c:v>24.4</c:v>
                </c:pt>
                <c:pt idx="1">
                  <c:v>25.8</c:v>
                </c:pt>
                <c:pt idx="2">
                  <c:v>22.6</c:v>
                </c:pt>
                <c:pt idx="3">
                  <c:v>50.4</c:v>
                </c:pt>
                <c:pt idx="4">
                  <c:v>47.7</c:v>
                </c:pt>
                <c:pt idx="5">
                  <c:v>28</c:v>
                </c:pt>
                <c:pt idx="6">
                  <c:v>12</c:v>
                </c:pt>
                <c:pt idx="7">
                  <c:v>6.1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Arkusz1!$C$9:$E$9</c:f>
              <c:strCache>
                <c:ptCount val="3"/>
                <c:pt idx="0">
                  <c:v>bony pieniężne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Arkusz1!$F$9:$Q$9</c:f>
              <c:numCache>
                <c:formatCode>General</c:formatCode>
                <c:ptCount val="12"/>
                <c:pt idx="0">
                  <c:v>23</c:v>
                </c:pt>
                <c:pt idx="1">
                  <c:v>18.399999999999999</c:v>
                </c:pt>
                <c:pt idx="2">
                  <c:v>7.8</c:v>
                </c:pt>
                <c:pt idx="3">
                  <c:v>10.199999999999999</c:v>
                </c:pt>
                <c:pt idx="4">
                  <c:v>41</c:v>
                </c:pt>
                <c:pt idx="5">
                  <c:v>74.599999999999994</c:v>
                </c:pt>
                <c:pt idx="6">
                  <c:v>93.4</c:v>
                </c:pt>
                <c:pt idx="7">
                  <c:v>127.5</c:v>
                </c:pt>
                <c:pt idx="8">
                  <c:v>131.4</c:v>
                </c:pt>
                <c:pt idx="9">
                  <c:v>110.6</c:v>
                </c:pt>
                <c:pt idx="10">
                  <c:v>98.8</c:v>
                </c:pt>
                <c:pt idx="11">
                  <c:v>81.38</c:v>
                </c:pt>
              </c:numCache>
            </c:numRef>
          </c:val>
        </c:ser>
        <c:ser>
          <c:idx val="2"/>
          <c:order val="2"/>
          <c:tx>
            <c:strRef>
              <c:f>Arkusz1!$C$10:$E$10</c:f>
              <c:strCache>
                <c:ptCount val="3"/>
                <c:pt idx="0">
                  <c:v>KBPD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Arkusz1!$F$10:$Q$10</c:f>
              <c:numCache>
                <c:formatCode>General</c:formatCode>
                <c:ptCount val="12"/>
                <c:pt idx="0">
                  <c:v>2.8</c:v>
                </c:pt>
                <c:pt idx="1">
                  <c:v>4.5</c:v>
                </c:pt>
                <c:pt idx="2">
                  <c:v>2.9</c:v>
                </c:pt>
                <c:pt idx="3">
                  <c:v>2.1</c:v>
                </c:pt>
                <c:pt idx="4">
                  <c:v>3</c:v>
                </c:pt>
                <c:pt idx="5">
                  <c:v>2.6</c:v>
                </c:pt>
                <c:pt idx="6">
                  <c:v>7.7</c:v>
                </c:pt>
                <c:pt idx="7">
                  <c:v>5.9</c:v>
                </c:pt>
                <c:pt idx="8">
                  <c:v>4.2</c:v>
                </c:pt>
                <c:pt idx="9">
                  <c:v>5.0999999999999996</c:v>
                </c:pt>
                <c:pt idx="10">
                  <c:v>5</c:v>
                </c:pt>
                <c:pt idx="11">
                  <c:v>4.7</c:v>
                </c:pt>
              </c:numCache>
            </c:numRef>
          </c:val>
        </c:ser>
        <c:ser>
          <c:idx val="3"/>
          <c:order val="3"/>
          <c:tx>
            <c:strRef>
              <c:f>Arkusz1!$C$11:$E$11</c:f>
              <c:strCache>
                <c:ptCount val="3"/>
                <c:pt idx="0">
                  <c:v>KPDP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Arkusz1!$F$11:$Q$11</c:f>
              <c:numCache>
                <c:formatCode>General</c:formatCode>
                <c:ptCount val="12"/>
                <c:pt idx="0">
                  <c:v>5.6</c:v>
                </c:pt>
                <c:pt idx="1">
                  <c:v>6.3</c:v>
                </c:pt>
                <c:pt idx="2">
                  <c:v>10.6</c:v>
                </c:pt>
                <c:pt idx="3">
                  <c:v>11.6</c:v>
                </c:pt>
                <c:pt idx="4">
                  <c:v>6.2</c:v>
                </c:pt>
                <c:pt idx="5">
                  <c:v>11.7</c:v>
                </c:pt>
                <c:pt idx="6">
                  <c:v>15.9</c:v>
                </c:pt>
                <c:pt idx="7">
                  <c:v>18.5</c:v>
                </c:pt>
                <c:pt idx="8">
                  <c:v>16.2</c:v>
                </c:pt>
                <c:pt idx="9">
                  <c:v>13.5</c:v>
                </c:pt>
                <c:pt idx="10">
                  <c:v>7.3</c:v>
                </c:pt>
                <c:pt idx="11">
                  <c:v>7.8</c:v>
                </c:pt>
              </c:numCache>
            </c:numRef>
          </c:val>
        </c:ser>
        <c:ser>
          <c:idx val="4"/>
          <c:order val="4"/>
          <c:tx>
            <c:strRef>
              <c:f>Arkusz1!$C$12:$E$12</c:f>
              <c:strCache>
                <c:ptCount val="3"/>
                <c:pt idx="0">
                  <c:v>Obligacje BGK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Arkusz1!$F$12:$Q$12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</c:v>
                </c:pt>
                <c:pt idx="5">
                  <c:v>13.9</c:v>
                </c:pt>
                <c:pt idx="6">
                  <c:v>22.6</c:v>
                </c:pt>
                <c:pt idx="7">
                  <c:v>25.6</c:v>
                </c:pt>
                <c:pt idx="8">
                  <c:v>25.7</c:v>
                </c:pt>
                <c:pt idx="9">
                  <c:v>19.600000000000001</c:v>
                </c:pt>
                <c:pt idx="10">
                  <c:v>19.399999999999999</c:v>
                </c:pt>
                <c:pt idx="11">
                  <c:v>22.7</c:v>
                </c:pt>
              </c:numCache>
            </c:numRef>
          </c:val>
        </c:ser>
        <c:ser>
          <c:idx val="5"/>
          <c:order val="5"/>
          <c:tx>
            <c:strRef>
              <c:f>Arkusz1!$C$13:$E$13</c:f>
              <c:strCache>
                <c:ptCount val="3"/>
                <c:pt idx="0">
                  <c:v>DPDP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Arkusz1!$F$13:$Q$13</c:f>
              <c:numCache>
                <c:formatCode>General</c:formatCode>
                <c:ptCount val="12"/>
                <c:pt idx="0">
                  <c:v>8.9</c:v>
                </c:pt>
                <c:pt idx="1">
                  <c:v>9.8000000000000007</c:v>
                </c:pt>
                <c:pt idx="2">
                  <c:v>15.8</c:v>
                </c:pt>
                <c:pt idx="3">
                  <c:v>16</c:v>
                </c:pt>
                <c:pt idx="4">
                  <c:v>15.5</c:v>
                </c:pt>
                <c:pt idx="5">
                  <c:v>19.899999999999999</c:v>
                </c:pt>
                <c:pt idx="6">
                  <c:v>29.7</c:v>
                </c:pt>
                <c:pt idx="7">
                  <c:v>32.299999999999997</c:v>
                </c:pt>
                <c:pt idx="8">
                  <c:v>37.799999999999997</c:v>
                </c:pt>
                <c:pt idx="9">
                  <c:v>54.2</c:v>
                </c:pt>
                <c:pt idx="10">
                  <c:v>65.2</c:v>
                </c:pt>
                <c:pt idx="11">
                  <c:v>69</c:v>
                </c:pt>
              </c:numCache>
            </c:numRef>
          </c:val>
        </c:ser>
        <c:ser>
          <c:idx val="6"/>
          <c:order val="6"/>
          <c:tx>
            <c:strRef>
              <c:f>Arkusz1!$C$14:$E$14</c:f>
              <c:strCache>
                <c:ptCount val="3"/>
                <c:pt idx="0">
                  <c:v>obligacje komunal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Arkusz1!$F$14:$Q$14</c:f>
              <c:numCache>
                <c:formatCode>General</c:formatCode>
                <c:ptCount val="12"/>
                <c:pt idx="0">
                  <c:v>3.3</c:v>
                </c:pt>
                <c:pt idx="1">
                  <c:v>3.8</c:v>
                </c:pt>
                <c:pt idx="2">
                  <c:v>4.0999999999999996</c:v>
                </c:pt>
                <c:pt idx="3">
                  <c:v>4.5</c:v>
                </c:pt>
                <c:pt idx="4">
                  <c:v>6.9</c:v>
                </c:pt>
                <c:pt idx="5">
                  <c:v>10.9</c:v>
                </c:pt>
                <c:pt idx="6">
                  <c:v>14.4</c:v>
                </c:pt>
                <c:pt idx="7">
                  <c:v>15.8</c:v>
                </c:pt>
                <c:pt idx="8">
                  <c:v>18.600000000000001</c:v>
                </c:pt>
                <c:pt idx="9">
                  <c:v>19.100000000000001</c:v>
                </c:pt>
                <c:pt idx="10">
                  <c:v>20</c:v>
                </c:pt>
                <c:pt idx="11">
                  <c:v>19.899999999999999</c:v>
                </c:pt>
              </c:numCache>
            </c:numRef>
          </c:val>
        </c:ser>
        <c:ser>
          <c:idx val="7"/>
          <c:order val="7"/>
          <c:tx>
            <c:strRef>
              <c:f>Arkusz1!$C$15:$E$15</c:f>
              <c:strCache>
                <c:ptCount val="3"/>
                <c:pt idx="0">
                  <c:v>DBPD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Arkusz1!$F$15:$Q$15</c:f>
              <c:numCache>
                <c:formatCode>General</c:formatCode>
                <c:ptCount val="12"/>
                <c:pt idx="0">
                  <c:v>2.7</c:v>
                </c:pt>
                <c:pt idx="1">
                  <c:v>5.3</c:v>
                </c:pt>
                <c:pt idx="2">
                  <c:v>8.3000000000000007</c:v>
                </c:pt>
                <c:pt idx="3">
                  <c:v>6.6</c:v>
                </c:pt>
                <c:pt idx="4">
                  <c:v>5.5</c:v>
                </c:pt>
                <c:pt idx="5">
                  <c:v>5.2</c:v>
                </c:pt>
                <c:pt idx="6">
                  <c:v>9.5</c:v>
                </c:pt>
                <c:pt idx="7">
                  <c:v>17.2</c:v>
                </c:pt>
                <c:pt idx="8">
                  <c:v>20</c:v>
                </c:pt>
                <c:pt idx="9">
                  <c:v>25.1</c:v>
                </c:pt>
                <c:pt idx="10">
                  <c:v>26.5</c:v>
                </c:pt>
                <c:pt idx="11">
                  <c:v>27.4</c:v>
                </c:pt>
              </c:numCache>
            </c:numRef>
          </c:val>
        </c:ser>
        <c:ser>
          <c:idx val="8"/>
          <c:order val="8"/>
          <c:tx>
            <c:strRef>
              <c:f>Arkusz1!$C$16:$E$16</c:f>
              <c:strCache>
                <c:ptCount val="3"/>
                <c:pt idx="0">
                  <c:v>LZ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Arkusz1!$F$7:$Q$7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Arkusz1!$F$16:$Q$16</c:f>
              <c:numCache>
                <c:formatCode>General</c:formatCode>
                <c:ptCount val="12"/>
                <c:pt idx="0">
                  <c:v>1.8</c:v>
                </c:pt>
                <c:pt idx="1">
                  <c:v>1.7</c:v>
                </c:pt>
                <c:pt idx="2">
                  <c:v>2.4</c:v>
                </c:pt>
                <c:pt idx="3">
                  <c:v>2.9</c:v>
                </c:pt>
                <c:pt idx="4">
                  <c:v>3</c:v>
                </c:pt>
                <c:pt idx="5">
                  <c:v>2.5</c:v>
                </c:pt>
                <c:pt idx="6">
                  <c:v>2.9</c:v>
                </c:pt>
                <c:pt idx="7">
                  <c:v>3.1</c:v>
                </c:pt>
                <c:pt idx="8">
                  <c:v>3.3</c:v>
                </c:pt>
                <c:pt idx="9">
                  <c:v>4.0999999999999996</c:v>
                </c:pt>
                <c:pt idx="10">
                  <c:v>5.4</c:v>
                </c:pt>
                <c:pt idx="11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701488"/>
        <c:axId val="348705800"/>
      </c:areaChart>
      <c:catAx>
        <c:axId val="3487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8705800"/>
        <c:crosses val="autoZero"/>
        <c:auto val="1"/>
        <c:lblAlgn val="ctr"/>
        <c:lblOffset val="100"/>
        <c:noMultiLvlLbl val="0"/>
      </c:catAx>
      <c:valAx>
        <c:axId val="34870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8701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Arkusz1!$E$37</c:f>
              <c:strCache>
                <c:ptCount val="1"/>
                <c:pt idx="0">
                  <c:v>wartość obrotów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Arkusz1!$F$35:$N$35</c:f>
              <c:numCache>
                <c:formatCode>General</c:formatCode>
                <c:ptCount val="9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Arkusz1!$F$37:$N$37</c:f>
              <c:numCache>
                <c:formatCode>General</c:formatCode>
                <c:ptCount val="9"/>
                <c:pt idx="1">
                  <c:v>0.30499999999999999</c:v>
                </c:pt>
                <c:pt idx="2">
                  <c:v>1.466</c:v>
                </c:pt>
                <c:pt idx="3">
                  <c:v>1.1910000000000001</c:v>
                </c:pt>
                <c:pt idx="4">
                  <c:v>1.518</c:v>
                </c:pt>
                <c:pt idx="5">
                  <c:v>2.645</c:v>
                </c:pt>
                <c:pt idx="6">
                  <c:v>2.3279999999999998</c:v>
                </c:pt>
                <c:pt idx="7">
                  <c:v>2.1160000000000001</c:v>
                </c:pt>
                <c:pt idx="8">
                  <c:v>2.3119999999999998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704624"/>
        <c:axId val="348706584"/>
      </c:areaChart>
      <c:barChart>
        <c:barDir val="col"/>
        <c:grouping val="clustered"/>
        <c:varyColors val="0"/>
        <c:ser>
          <c:idx val="0"/>
          <c:order val="0"/>
          <c:tx>
            <c:strRef>
              <c:f>Arkusz1!$E$36</c:f>
              <c:strCache>
                <c:ptCount val="1"/>
                <c:pt idx="0">
                  <c:v>liczba emitentów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Arkusz1!$F$35:$N$35</c:f>
              <c:numCache>
                <c:formatCode>General</c:formatCode>
                <c:ptCount val="9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Arkusz1!$F$36:$N$36</c:f>
              <c:numCache>
                <c:formatCode>General</c:formatCode>
                <c:ptCount val="9"/>
                <c:pt idx="1">
                  <c:v>12</c:v>
                </c:pt>
                <c:pt idx="2">
                  <c:v>48</c:v>
                </c:pt>
                <c:pt idx="3">
                  <c:v>98</c:v>
                </c:pt>
                <c:pt idx="4">
                  <c:v>153</c:v>
                </c:pt>
                <c:pt idx="5">
                  <c:v>173</c:v>
                </c:pt>
                <c:pt idx="6">
                  <c:v>190</c:v>
                </c:pt>
                <c:pt idx="7">
                  <c:v>190</c:v>
                </c:pt>
                <c:pt idx="8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699920"/>
        <c:axId val="348696784"/>
      </c:barChart>
      <c:catAx>
        <c:axId val="3486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8696784"/>
        <c:crosses val="autoZero"/>
        <c:auto val="1"/>
        <c:lblAlgn val="ctr"/>
        <c:lblOffset val="100"/>
        <c:noMultiLvlLbl val="0"/>
      </c:catAx>
      <c:valAx>
        <c:axId val="34869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8699920"/>
        <c:crosses val="autoZero"/>
        <c:crossBetween val="between"/>
      </c:valAx>
      <c:valAx>
        <c:axId val="348706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8704624"/>
        <c:crosses val="max"/>
        <c:crossBetween val="between"/>
      </c:valAx>
      <c:catAx>
        <c:axId val="348704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706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Arkusz1!$H$18:$I$18</c:f>
              <c:strCache>
                <c:ptCount val="2"/>
                <c:pt idx="0">
                  <c:v>akcje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Arkusz1!$J$17:$AI$17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Arkusz1!$J$18:$AI$18</c:f>
              <c:numCache>
                <c:formatCode>General</c:formatCode>
                <c:ptCount val="26"/>
                <c:pt idx="0">
                  <c:v>5</c:v>
                </c:pt>
                <c:pt idx="1">
                  <c:v>114</c:v>
                </c:pt>
                <c:pt idx="2">
                  <c:v>3935</c:v>
                </c:pt>
                <c:pt idx="3">
                  <c:v>11710</c:v>
                </c:pt>
                <c:pt idx="4">
                  <c:v>6638</c:v>
                </c:pt>
                <c:pt idx="5">
                  <c:v>14160</c:v>
                </c:pt>
                <c:pt idx="6">
                  <c:v>23828</c:v>
                </c:pt>
                <c:pt idx="7">
                  <c:v>26648</c:v>
                </c:pt>
                <c:pt idx="8">
                  <c:v>35567</c:v>
                </c:pt>
                <c:pt idx="9">
                  <c:v>51902</c:v>
                </c:pt>
                <c:pt idx="10">
                  <c:v>30351</c:v>
                </c:pt>
                <c:pt idx="11">
                  <c:v>23683</c:v>
                </c:pt>
                <c:pt idx="12">
                  <c:v>33357</c:v>
                </c:pt>
                <c:pt idx="13">
                  <c:v>55234</c:v>
                </c:pt>
                <c:pt idx="14">
                  <c:v>90567</c:v>
                </c:pt>
                <c:pt idx="15">
                  <c:v>161960</c:v>
                </c:pt>
                <c:pt idx="16">
                  <c:v>230959</c:v>
                </c:pt>
                <c:pt idx="17">
                  <c:v>160558</c:v>
                </c:pt>
                <c:pt idx="18">
                  <c:v>166696</c:v>
                </c:pt>
                <c:pt idx="19">
                  <c:v>206857</c:v>
                </c:pt>
                <c:pt idx="20">
                  <c:v>250589</c:v>
                </c:pt>
                <c:pt idx="21">
                  <c:v>187555</c:v>
                </c:pt>
                <c:pt idx="22">
                  <c:v>220153</c:v>
                </c:pt>
                <c:pt idx="23">
                  <c:v>205297</c:v>
                </c:pt>
                <c:pt idx="24">
                  <c:v>225287</c:v>
                </c:pt>
                <c:pt idx="25">
                  <c:v>202293</c:v>
                </c:pt>
              </c:numCache>
            </c:numRef>
          </c:val>
        </c:ser>
        <c:ser>
          <c:idx val="1"/>
          <c:order val="1"/>
          <c:tx>
            <c:strRef>
              <c:f>Arkusz1!$H$19:$I$19</c:f>
              <c:strCache>
                <c:ptCount val="2"/>
                <c:pt idx="0">
                  <c:v>obligacje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Arkusz1!$J$17:$AI$17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Arkusz1!$J$19:$AI$19</c:f>
              <c:numCache>
                <c:formatCode>General</c:formatCode>
                <c:ptCount val="26"/>
                <c:pt idx="1">
                  <c:v>11</c:v>
                </c:pt>
                <c:pt idx="2">
                  <c:v>151</c:v>
                </c:pt>
                <c:pt idx="3">
                  <c:v>1075</c:v>
                </c:pt>
                <c:pt idx="4">
                  <c:v>2077</c:v>
                </c:pt>
                <c:pt idx="5">
                  <c:v>2953</c:v>
                </c:pt>
                <c:pt idx="6">
                  <c:v>1817</c:v>
                </c:pt>
                <c:pt idx="7">
                  <c:v>2475</c:v>
                </c:pt>
                <c:pt idx="8">
                  <c:v>2338</c:v>
                </c:pt>
                <c:pt idx="9">
                  <c:v>2191</c:v>
                </c:pt>
                <c:pt idx="10">
                  <c:v>2547</c:v>
                </c:pt>
                <c:pt idx="11">
                  <c:v>1993</c:v>
                </c:pt>
                <c:pt idx="12">
                  <c:v>3920</c:v>
                </c:pt>
                <c:pt idx="13">
                  <c:v>3910</c:v>
                </c:pt>
                <c:pt idx="14">
                  <c:v>2530</c:v>
                </c:pt>
                <c:pt idx="15">
                  <c:v>2744</c:v>
                </c:pt>
                <c:pt idx="16">
                  <c:v>1632</c:v>
                </c:pt>
                <c:pt idx="17">
                  <c:v>250</c:v>
                </c:pt>
                <c:pt idx="18">
                  <c:v>1431</c:v>
                </c:pt>
                <c:pt idx="19">
                  <c:v>1233</c:v>
                </c:pt>
                <c:pt idx="20">
                  <c:v>790</c:v>
                </c:pt>
                <c:pt idx="21">
                  <c:v>1021</c:v>
                </c:pt>
                <c:pt idx="22">
                  <c:v>1600</c:v>
                </c:pt>
                <c:pt idx="23">
                  <c:v>966</c:v>
                </c:pt>
                <c:pt idx="24">
                  <c:v>2130</c:v>
                </c:pt>
                <c:pt idx="25">
                  <c:v>2750</c:v>
                </c:pt>
              </c:numCache>
            </c:numRef>
          </c:val>
        </c:ser>
        <c:ser>
          <c:idx val="2"/>
          <c:order val="2"/>
          <c:tx>
            <c:strRef>
              <c:f>Arkusz1!$H$20:$I$20</c:f>
              <c:strCache>
                <c:ptCount val="2"/>
                <c:pt idx="0">
                  <c:v>kontrakty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Arkusz1!$J$17:$AI$17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Arkusz1!$J$20:$AI$20</c:f>
              <c:numCache>
                <c:formatCode>General</c:formatCode>
                <c:ptCount val="26"/>
                <c:pt idx="7">
                  <c:v>301</c:v>
                </c:pt>
                <c:pt idx="8">
                  <c:v>3184</c:v>
                </c:pt>
                <c:pt idx="9">
                  <c:v>29306</c:v>
                </c:pt>
                <c:pt idx="10">
                  <c:v>49323</c:v>
                </c:pt>
                <c:pt idx="11">
                  <c:v>38667</c:v>
                </c:pt>
                <c:pt idx="12">
                  <c:v>58101</c:v>
                </c:pt>
                <c:pt idx="13">
                  <c:v>62747</c:v>
                </c:pt>
                <c:pt idx="14">
                  <c:v>119013</c:v>
                </c:pt>
                <c:pt idx="15">
                  <c:v>190470</c:v>
                </c:pt>
                <c:pt idx="16">
                  <c:v>337748</c:v>
                </c:pt>
                <c:pt idx="17">
                  <c:v>306748</c:v>
                </c:pt>
                <c:pt idx="18">
                  <c:v>258683</c:v>
                </c:pt>
                <c:pt idx="19">
                  <c:v>340648</c:v>
                </c:pt>
                <c:pt idx="20">
                  <c:v>361655</c:v>
                </c:pt>
                <c:pt idx="21">
                  <c:v>216436</c:v>
                </c:pt>
                <c:pt idx="22">
                  <c:v>218839</c:v>
                </c:pt>
                <c:pt idx="23">
                  <c:v>230148</c:v>
                </c:pt>
                <c:pt idx="24">
                  <c:v>210745</c:v>
                </c:pt>
                <c:pt idx="25">
                  <c:v>181040</c:v>
                </c:pt>
              </c:numCache>
            </c:numRef>
          </c:val>
        </c:ser>
        <c:ser>
          <c:idx val="3"/>
          <c:order val="3"/>
          <c:tx>
            <c:strRef>
              <c:f>Arkusz1!$H$21:$I$21</c:f>
              <c:strCache>
                <c:ptCount val="2"/>
                <c:pt idx="0">
                  <c:v>opcje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Arkusz1!$J$17:$AI$17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Arkusz1!$J$21:$AI$21</c:f>
              <c:numCache>
                <c:formatCode>General</c:formatCode>
                <c:ptCount val="26"/>
                <c:pt idx="12">
                  <c:v>318</c:v>
                </c:pt>
                <c:pt idx="13">
                  <c:v>1393</c:v>
                </c:pt>
                <c:pt idx="14">
                  <c:v>5778</c:v>
                </c:pt>
                <c:pt idx="15">
                  <c:v>9727</c:v>
                </c:pt>
                <c:pt idx="16">
                  <c:v>14256</c:v>
                </c:pt>
                <c:pt idx="17">
                  <c:v>8295</c:v>
                </c:pt>
                <c:pt idx="18">
                  <c:v>8391</c:v>
                </c:pt>
                <c:pt idx="19">
                  <c:v>16888</c:v>
                </c:pt>
                <c:pt idx="20">
                  <c:v>23562</c:v>
                </c:pt>
                <c:pt idx="21">
                  <c:v>16269</c:v>
                </c:pt>
                <c:pt idx="22">
                  <c:v>17419</c:v>
                </c:pt>
                <c:pt idx="23">
                  <c:v>11584</c:v>
                </c:pt>
                <c:pt idx="24">
                  <c:v>9068</c:v>
                </c:pt>
                <c:pt idx="25">
                  <c:v>6492</c:v>
                </c:pt>
              </c:numCache>
            </c:numRef>
          </c:val>
        </c:ser>
        <c:ser>
          <c:idx val="4"/>
          <c:order val="4"/>
          <c:tx>
            <c:strRef>
              <c:f>Arkusz1!$H$22:$I$22</c:f>
              <c:strCache>
                <c:ptCount val="2"/>
                <c:pt idx="0">
                  <c:v>akcje na NC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Arkusz1!$J$17:$AI$17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Arkusz1!$J$22:$AI$22</c:f>
              <c:numCache>
                <c:formatCode>General</c:formatCode>
                <c:ptCount val="26"/>
                <c:pt idx="18">
                  <c:v>170</c:v>
                </c:pt>
                <c:pt idx="19">
                  <c:v>751</c:v>
                </c:pt>
                <c:pt idx="20">
                  <c:v>1214</c:v>
                </c:pt>
                <c:pt idx="21">
                  <c:v>1666</c:v>
                </c:pt>
                <c:pt idx="22">
                  <c:v>2758</c:v>
                </c:pt>
                <c:pt idx="23">
                  <c:v>2328</c:v>
                </c:pt>
                <c:pt idx="24">
                  <c:v>1949</c:v>
                </c:pt>
                <c:pt idx="25">
                  <c:v>1360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699136"/>
        <c:axId val="348700312"/>
      </c:areaChart>
      <c:catAx>
        <c:axId val="348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48700312"/>
        <c:crosses val="autoZero"/>
        <c:auto val="1"/>
        <c:lblAlgn val="ctr"/>
        <c:lblOffset val="100"/>
        <c:noMultiLvlLbl val="0"/>
      </c:catAx>
      <c:valAx>
        <c:axId val="34870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8699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Pasywa banków  w latach 2004- 2017 w mld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Arkusz1!$D$57:$H$57</c:f>
              <c:strCache>
                <c:ptCount val="5"/>
                <c:pt idx="0">
                  <c:v>kapitały włsne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Arkusz1!$I$56:$V$56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Arkusz1!$I$57:$V$57</c:f>
              <c:numCache>
                <c:formatCode>General</c:formatCode>
                <c:ptCount val="14"/>
                <c:pt idx="0">
                  <c:v>52</c:v>
                </c:pt>
                <c:pt idx="1">
                  <c:v>55</c:v>
                </c:pt>
                <c:pt idx="2">
                  <c:v>60</c:v>
                </c:pt>
                <c:pt idx="3">
                  <c:v>68.599999999999994</c:v>
                </c:pt>
                <c:pt idx="4">
                  <c:v>95</c:v>
                </c:pt>
                <c:pt idx="5">
                  <c:v>104</c:v>
                </c:pt>
                <c:pt idx="6">
                  <c:v>116.1</c:v>
                </c:pt>
                <c:pt idx="7">
                  <c:v>128.9</c:v>
                </c:pt>
                <c:pt idx="8">
                  <c:v>146.5</c:v>
                </c:pt>
                <c:pt idx="9">
                  <c:v>152.6</c:v>
                </c:pt>
                <c:pt idx="10">
                  <c:v>166</c:v>
                </c:pt>
                <c:pt idx="11">
                  <c:v>173.9</c:v>
                </c:pt>
                <c:pt idx="12">
                  <c:v>183.8</c:v>
                </c:pt>
                <c:pt idx="13">
                  <c:v>204.3</c:v>
                </c:pt>
              </c:numCache>
            </c:numRef>
          </c:val>
        </c:ser>
        <c:ser>
          <c:idx val="1"/>
          <c:order val="1"/>
          <c:tx>
            <c:strRef>
              <c:f>Arkusz1!$D$58:$H$58</c:f>
              <c:strCache>
                <c:ptCount val="5"/>
                <c:pt idx="0">
                  <c:v>zobowiązania wobec sektora finansowego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Arkusz1!$I$56:$V$56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Arkusz1!$I$58:$V$58</c:f>
              <c:numCache>
                <c:formatCode>General</c:formatCode>
                <c:ptCount val="14"/>
                <c:pt idx="0">
                  <c:v>78</c:v>
                </c:pt>
                <c:pt idx="1">
                  <c:v>92</c:v>
                </c:pt>
                <c:pt idx="2">
                  <c:v>119</c:v>
                </c:pt>
                <c:pt idx="3">
                  <c:v>158.4</c:v>
                </c:pt>
                <c:pt idx="4">
                  <c:v>242.2</c:v>
                </c:pt>
                <c:pt idx="5">
                  <c:v>225.4</c:v>
                </c:pt>
                <c:pt idx="6">
                  <c:v>244</c:v>
                </c:pt>
                <c:pt idx="7">
                  <c:v>266.60000000000002</c:v>
                </c:pt>
                <c:pt idx="8">
                  <c:v>275.10000000000002</c:v>
                </c:pt>
                <c:pt idx="9">
                  <c:v>257</c:v>
                </c:pt>
                <c:pt idx="10">
                  <c:v>258.8</c:v>
                </c:pt>
                <c:pt idx="11">
                  <c:v>259.10000000000002</c:v>
                </c:pt>
                <c:pt idx="12">
                  <c:v>250.9</c:v>
                </c:pt>
                <c:pt idx="13">
                  <c:v>232.6</c:v>
                </c:pt>
              </c:numCache>
            </c:numRef>
          </c:val>
        </c:ser>
        <c:ser>
          <c:idx val="2"/>
          <c:order val="2"/>
          <c:tx>
            <c:strRef>
              <c:f>Arkusz1!$D$59:$H$59</c:f>
              <c:strCache>
                <c:ptCount val="5"/>
                <c:pt idx="0">
                  <c:v>zobowiązania wobec sektora niefinansowego 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>
              <a:noFill/>
            </a:ln>
            <a:effectLst/>
          </c:spPr>
          <c:cat>
            <c:numRef>
              <c:f>Arkusz1!$I$56:$V$56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Arkusz1!$I$59:$V$59</c:f>
              <c:numCache>
                <c:formatCode>General</c:formatCode>
                <c:ptCount val="14"/>
                <c:pt idx="0">
                  <c:v>310</c:v>
                </c:pt>
                <c:pt idx="1">
                  <c:v>338</c:v>
                </c:pt>
                <c:pt idx="2">
                  <c:v>384</c:v>
                </c:pt>
                <c:pt idx="3">
                  <c:v>428.2</c:v>
                </c:pt>
                <c:pt idx="4">
                  <c:v>506</c:v>
                </c:pt>
                <c:pt idx="5">
                  <c:v>572</c:v>
                </c:pt>
                <c:pt idx="6">
                  <c:v>620</c:v>
                </c:pt>
                <c:pt idx="7">
                  <c:v>698.6</c:v>
                </c:pt>
                <c:pt idx="8">
                  <c:v>724</c:v>
                </c:pt>
                <c:pt idx="9">
                  <c:v>775.4</c:v>
                </c:pt>
                <c:pt idx="10">
                  <c:v>854.1</c:v>
                </c:pt>
                <c:pt idx="11">
                  <c:v>938.8</c:v>
                </c:pt>
                <c:pt idx="12">
                  <c:v>1028.0999999999999</c:v>
                </c:pt>
                <c:pt idx="13">
                  <c:v>1070.4000000000001</c:v>
                </c:pt>
              </c:numCache>
            </c:numRef>
          </c:val>
        </c:ser>
        <c:ser>
          <c:idx val="3"/>
          <c:order val="3"/>
          <c:tx>
            <c:strRef>
              <c:f>Arkusz1!$D$60:$H$60</c:f>
              <c:strCache>
                <c:ptCount val="5"/>
                <c:pt idx="0">
                  <c:v>zobowiązania wobec sektora budżetowego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Arkusz1!$I$56:$V$56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Arkusz1!$I$60:$V$60</c:f>
              <c:numCache>
                <c:formatCode>General</c:formatCode>
                <c:ptCount val="14"/>
                <c:pt idx="0">
                  <c:v>25</c:v>
                </c:pt>
                <c:pt idx="1">
                  <c:v>29</c:v>
                </c:pt>
                <c:pt idx="2">
                  <c:v>32</c:v>
                </c:pt>
                <c:pt idx="3">
                  <c:v>45</c:v>
                </c:pt>
                <c:pt idx="4">
                  <c:v>53</c:v>
                </c:pt>
                <c:pt idx="5">
                  <c:v>53</c:v>
                </c:pt>
                <c:pt idx="6">
                  <c:v>53</c:v>
                </c:pt>
                <c:pt idx="7">
                  <c:v>49.5</c:v>
                </c:pt>
                <c:pt idx="8">
                  <c:v>59.8</c:v>
                </c:pt>
                <c:pt idx="9">
                  <c:v>55.4</c:v>
                </c:pt>
                <c:pt idx="10">
                  <c:v>60.6</c:v>
                </c:pt>
                <c:pt idx="11">
                  <c:v>48.4</c:v>
                </c:pt>
                <c:pt idx="12">
                  <c:v>63.5</c:v>
                </c:pt>
                <c:pt idx="13">
                  <c:v>69</c:v>
                </c:pt>
              </c:numCache>
            </c:numRef>
          </c:val>
        </c:ser>
        <c:ser>
          <c:idx val="4"/>
          <c:order val="4"/>
          <c:tx>
            <c:strRef>
              <c:f>Arkusz1!$D$61:$H$61</c:f>
              <c:strCache>
                <c:ptCount val="5"/>
                <c:pt idx="0">
                  <c:v>inne pasywa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Arkusz1!$I$56:$V$56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Arkusz1!$I$61:$V$61</c:f>
              <c:numCache>
                <c:formatCode>General</c:formatCode>
                <c:ptCount val="14"/>
                <c:pt idx="0">
                  <c:v>73</c:v>
                </c:pt>
                <c:pt idx="1">
                  <c:v>72</c:v>
                </c:pt>
                <c:pt idx="2">
                  <c:v>86</c:v>
                </c:pt>
                <c:pt idx="3">
                  <c:v>94.8</c:v>
                </c:pt>
                <c:pt idx="4">
                  <c:v>139.19999999999999</c:v>
                </c:pt>
                <c:pt idx="5">
                  <c:v>103</c:v>
                </c:pt>
                <c:pt idx="6">
                  <c:v>126.3</c:v>
                </c:pt>
                <c:pt idx="7">
                  <c:v>151</c:v>
                </c:pt>
                <c:pt idx="8">
                  <c:v>147.5</c:v>
                </c:pt>
                <c:pt idx="9">
                  <c:v>165.3</c:v>
                </c:pt>
                <c:pt idx="10">
                  <c:v>192.8</c:v>
                </c:pt>
                <c:pt idx="11">
                  <c:v>180</c:v>
                </c:pt>
                <c:pt idx="12">
                  <c:v>185</c:v>
                </c:pt>
                <c:pt idx="13">
                  <c:v>204.7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851328"/>
        <c:axId val="346852896"/>
      </c:areaChart>
      <c:catAx>
        <c:axId val="3468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6852896"/>
        <c:crosses val="autoZero"/>
        <c:auto val="1"/>
        <c:lblAlgn val="ctr"/>
        <c:lblOffset val="100"/>
        <c:noMultiLvlLbl val="0"/>
      </c:catAx>
      <c:valAx>
        <c:axId val="34685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6851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l-PL" sz="1600">
                <a:latin typeface="Arial Black" panose="020B0A04020102020204" pitchFamily="34" charset="0"/>
              </a:rPr>
              <a:t>kredyty</a:t>
            </a:r>
            <a:r>
              <a:rPr lang="pl-PL" sz="1600" baseline="0">
                <a:latin typeface="Arial Black" panose="020B0A04020102020204" pitchFamily="34" charset="0"/>
              </a:rPr>
              <a:t> </a:t>
            </a:r>
            <a:endParaRPr lang="pl-PL" sz="1600"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Arkusz4!$C$8:$D$8</c:f>
              <c:strCache>
                <c:ptCount val="2"/>
                <c:pt idx="1">
                  <c:v>gospodarstwa domowe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Arkusz4!$E$7:$O$7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Arkusz4!$E$8:$O$8</c:f>
              <c:numCache>
                <c:formatCode>General</c:formatCode>
                <c:ptCount val="11"/>
                <c:pt idx="2">
                  <c:v>416.4</c:v>
                </c:pt>
                <c:pt idx="3">
                  <c:v>575.4</c:v>
                </c:pt>
                <c:pt idx="4">
                  <c:v>592</c:v>
                </c:pt>
                <c:pt idx="5">
                  <c:v>533.29999999999995</c:v>
                </c:pt>
                <c:pt idx="6">
                  <c:v>554.6</c:v>
                </c:pt>
                <c:pt idx="7">
                  <c:v>558.9</c:v>
                </c:pt>
                <c:pt idx="8">
                  <c:v>628.6</c:v>
                </c:pt>
                <c:pt idx="9">
                  <c:v>660.7</c:v>
                </c:pt>
                <c:pt idx="10">
                  <c:v>670.9</c:v>
                </c:pt>
              </c:numCache>
            </c:numRef>
          </c:val>
        </c:ser>
        <c:ser>
          <c:idx val="1"/>
          <c:order val="1"/>
          <c:tx>
            <c:strRef>
              <c:f>Arkusz4!$C$9:$D$9</c:f>
              <c:strCache>
                <c:ptCount val="2"/>
                <c:pt idx="1">
                  <c:v>przedsiębiorstwa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Arkusz4!$E$7:$O$7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Arkusz4!$E$9:$O$9</c:f>
              <c:numCache>
                <c:formatCode>General</c:formatCode>
                <c:ptCount val="11"/>
                <c:pt idx="2">
                  <c:v>222.1</c:v>
                </c:pt>
                <c:pt idx="3">
                  <c:v>219.7</c:v>
                </c:pt>
                <c:pt idx="4">
                  <c:v>264.5</c:v>
                </c:pt>
                <c:pt idx="5">
                  <c:v>272.3</c:v>
                </c:pt>
                <c:pt idx="6">
                  <c:v>278</c:v>
                </c:pt>
                <c:pt idx="7">
                  <c:v>300.89999999999998</c:v>
                </c:pt>
                <c:pt idx="8">
                  <c:v>327.3</c:v>
                </c:pt>
                <c:pt idx="9">
                  <c:v>345</c:v>
                </c:pt>
                <c:pt idx="10">
                  <c:v>369.4</c:v>
                </c:pt>
              </c:numCache>
            </c:numRef>
          </c:val>
        </c:ser>
        <c:ser>
          <c:idx val="2"/>
          <c:order val="2"/>
          <c:tx>
            <c:strRef>
              <c:f>Arkusz4!$C$10:$D$10</c:f>
              <c:strCache>
                <c:ptCount val="2"/>
                <c:pt idx="1">
                  <c:v>instytucje niekomercyjne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Arkusz4!$E$7:$O$7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Arkusz4!$E$10:$O$10</c:f>
              <c:numCache>
                <c:formatCode>General</c:formatCode>
                <c:ptCount val="11"/>
                <c:pt idx="2">
                  <c:v>2.7</c:v>
                </c:pt>
                <c:pt idx="3">
                  <c:v>3.4</c:v>
                </c:pt>
                <c:pt idx="4">
                  <c:v>4.2</c:v>
                </c:pt>
                <c:pt idx="5">
                  <c:v>4.9000000000000004</c:v>
                </c:pt>
                <c:pt idx="6">
                  <c:v>5.3</c:v>
                </c:pt>
                <c:pt idx="7">
                  <c:v>5.6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Arkusz4!$C$11:$D$11</c:f>
              <c:strCache>
                <c:ptCount val="2"/>
                <c:pt idx="1">
                  <c:v>instytucje rzadowe i samorzadowe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Arkusz4!$E$7:$O$7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Arkusz4!$E$11:$O$11</c:f>
              <c:numCache>
                <c:formatCode>General</c:formatCode>
                <c:ptCount val="11"/>
                <c:pt idx="2">
                  <c:v>48.1</c:v>
                </c:pt>
                <c:pt idx="3">
                  <c:v>63.4</c:v>
                </c:pt>
                <c:pt idx="4">
                  <c:v>84.8</c:v>
                </c:pt>
                <c:pt idx="5">
                  <c:v>92.1</c:v>
                </c:pt>
                <c:pt idx="6">
                  <c:v>92.8</c:v>
                </c:pt>
                <c:pt idx="7">
                  <c:v>93</c:v>
                </c:pt>
                <c:pt idx="8">
                  <c:v>95.3</c:v>
                </c:pt>
                <c:pt idx="9">
                  <c:v>98.1</c:v>
                </c:pt>
                <c:pt idx="10">
                  <c:v>100.1</c:v>
                </c:pt>
              </c:numCache>
            </c:numRef>
          </c:val>
        </c:ser>
        <c:ser>
          <c:idx val="4"/>
          <c:order val="4"/>
          <c:tx>
            <c:strRef>
              <c:f>Arkusz4!$C$12:$D$12</c:f>
              <c:strCache>
                <c:ptCount val="2"/>
                <c:pt idx="1">
                  <c:v>instytucje finansowe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Arkusz4!$E$7:$O$7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Arkusz4!$E$12:$O$12</c:f>
              <c:numCache>
                <c:formatCode>General</c:formatCode>
                <c:ptCount val="11"/>
                <c:pt idx="2">
                  <c:v>20.399999999999999</c:v>
                </c:pt>
                <c:pt idx="3">
                  <c:v>22.3</c:v>
                </c:pt>
                <c:pt idx="4">
                  <c:v>25.1</c:v>
                </c:pt>
                <c:pt idx="5">
                  <c:v>29.1</c:v>
                </c:pt>
                <c:pt idx="6">
                  <c:v>34.700000000000003</c:v>
                </c:pt>
                <c:pt idx="7">
                  <c:v>45.5</c:v>
                </c:pt>
                <c:pt idx="8">
                  <c:v>51.1</c:v>
                </c:pt>
                <c:pt idx="9">
                  <c:v>58.5</c:v>
                </c:pt>
                <c:pt idx="1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46853680"/>
        <c:axId val="315289168"/>
      </c:barChart>
      <c:catAx>
        <c:axId val="3468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9168"/>
        <c:crosses val="autoZero"/>
        <c:auto val="1"/>
        <c:lblAlgn val="ctr"/>
        <c:lblOffset val="100"/>
        <c:noMultiLvlLbl val="0"/>
      </c:catAx>
      <c:valAx>
        <c:axId val="31528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685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l-PL"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deozyty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621552685775413E-2"/>
          <c:y val="7.3821601591807978E-2"/>
          <c:w val="0.68256559095825953"/>
          <c:h val="0.86489375513758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Arkusz1!$C$98</c:f>
              <c:strCache>
                <c:ptCount val="1"/>
                <c:pt idx="0">
                  <c:v>od przedsiębiorstw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Arkusz1!$D$97:$N$97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Arkusz1!$D$98:$N$98</c:f>
              <c:numCache>
                <c:formatCode>General</c:formatCode>
                <c:ptCount val="11"/>
                <c:pt idx="2">
                  <c:v>165.1</c:v>
                </c:pt>
                <c:pt idx="3">
                  <c:v>182.8</c:v>
                </c:pt>
                <c:pt idx="4">
                  <c:v>206</c:v>
                </c:pt>
                <c:pt idx="5">
                  <c:v>191.3</c:v>
                </c:pt>
                <c:pt idx="6">
                  <c:v>209.7</c:v>
                </c:pt>
                <c:pt idx="7">
                  <c:v>229.4</c:v>
                </c:pt>
                <c:pt idx="8">
                  <c:v>253.3</c:v>
                </c:pt>
                <c:pt idx="9">
                  <c:v>275</c:v>
                </c:pt>
                <c:pt idx="10">
                  <c:v>285</c:v>
                </c:pt>
              </c:numCache>
            </c:numRef>
          </c:val>
        </c:ser>
        <c:ser>
          <c:idx val="1"/>
          <c:order val="1"/>
          <c:tx>
            <c:strRef>
              <c:f>Arkusz1!$C$99</c:f>
              <c:strCache>
                <c:ptCount val="1"/>
                <c:pt idx="0">
                  <c:v>od gospodasrtw domowych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Arkusz1!$D$97:$N$97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Arkusz1!$D$99:$N$99</c:f>
              <c:numCache>
                <c:formatCode>General</c:formatCode>
                <c:ptCount val="11"/>
                <c:pt idx="2">
                  <c:v>387.7</c:v>
                </c:pt>
                <c:pt idx="3">
                  <c:v>422.4</c:v>
                </c:pt>
                <c:pt idx="4">
                  <c:v>477.3</c:v>
                </c:pt>
                <c:pt idx="5">
                  <c:v>516</c:v>
                </c:pt>
                <c:pt idx="6">
                  <c:v>548.20000000000005</c:v>
                </c:pt>
                <c:pt idx="7">
                  <c:v>606.4</c:v>
                </c:pt>
                <c:pt idx="8">
                  <c:v>665.7</c:v>
                </c:pt>
                <c:pt idx="9">
                  <c:v>730.8</c:v>
                </c:pt>
                <c:pt idx="10">
                  <c:v>761</c:v>
                </c:pt>
              </c:numCache>
            </c:numRef>
          </c:val>
        </c:ser>
        <c:ser>
          <c:idx val="2"/>
          <c:order val="2"/>
          <c:tx>
            <c:strRef>
              <c:f>Arkusz1!$C$100</c:f>
              <c:strCache>
                <c:ptCount val="1"/>
                <c:pt idx="0">
                  <c:v>od instytucji niekomercyjnych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Arkusz1!$D$97:$N$97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Arkusz1!$D$100:$N$100</c:f>
              <c:numCache>
                <c:formatCode>General</c:formatCode>
                <c:ptCount val="11"/>
                <c:pt idx="2">
                  <c:v>14.4</c:v>
                </c:pt>
                <c:pt idx="3">
                  <c:v>15.2</c:v>
                </c:pt>
                <c:pt idx="4">
                  <c:v>15.3</c:v>
                </c:pt>
                <c:pt idx="5">
                  <c:v>16.7</c:v>
                </c:pt>
                <c:pt idx="6">
                  <c:v>17.5</c:v>
                </c:pt>
                <c:pt idx="7">
                  <c:v>18.3</c:v>
                </c:pt>
                <c:pt idx="8">
                  <c:v>19.7</c:v>
                </c:pt>
                <c:pt idx="9">
                  <c:v>22.4</c:v>
                </c:pt>
                <c:pt idx="10">
                  <c:v>24.1</c:v>
                </c:pt>
              </c:numCache>
            </c:numRef>
          </c:val>
        </c:ser>
        <c:ser>
          <c:idx val="3"/>
          <c:order val="3"/>
          <c:tx>
            <c:strRef>
              <c:f>Arkusz1!$C$101</c:f>
              <c:strCache>
                <c:ptCount val="1"/>
                <c:pt idx="0">
                  <c:v>depozyty budżetu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Arkusz1!$D$97:$N$97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Arkusz1!$D$101:$N$101</c:f>
              <c:numCache>
                <c:formatCode>General</c:formatCode>
                <c:ptCount val="11"/>
                <c:pt idx="2">
                  <c:v>52</c:v>
                </c:pt>
                <c:pt idx="3">
                  <c:v>53</c:v>
                </c:pt>
                <c:pt idx="4">
                  <c:v>49</c:v>
                </c:pt>
                <c:pt idx="5">
                  <c:v>60</c:v>
                </c:pt>
                <c:pt idx="6">
                  <c:v>53.4</c:v>
                </c:pt>
                <c:pt idx="7">
                  <c:v>60.6</c:v>
                </c:pt>
                <c:pt idx="8">
                  <c:v>48.4</c:v>
                </c:pt>
                <c:pt idx="9">
                  <c:v>63.5</c:v>
                </c:pt>
                <c:pt idx="10">
                  <c:v>69</c:v>
                </c:pt>
              </c:numCache>
            </c:numRef>
          </c:val>
        </c:ser>
        <c:ser>
          <c:idx val="4"/>
          <c:order val="4"/>
          <c:tx>
            <c:strRef>
              <c:f>Arkusz1!$C$102</c:f>
              <c:strCache>
                <c:ptCount val="1"/>
                <c:pt idx="0">
                  <c:v>depozyty instytucji finansowych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Arkusz1!$D$97:$N$97</c:f>
              <c:numCache>
                <c:formatCode>General</c:formatCode>
                <c:ptCount val="11"/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Arkusz1!$D$102:$N$102</c:f>
              <c:numCache>
                <c:formatCode>General</c:formatCode>
                <c:ptCount val="11"/>
                <c:pt idx="2">
                  <c:v>47</c:v>
                </c:pt>
                <c:pt idx="3">
                  <c:v>48.4</c:v>
                </c:pt>
                <c:pt idx="4">
                  <c:v>54.2</c:v>
                </c:pt>
                <c:pt idx="5">
                  <c:v>48.4</c:v>
                </c:pt>
                <c:pt idx="6">
                  <c:v>55.3</c:v>
                </c:pt>
                <c:pt idx="7">
                  <c:v>46.6</c:v>
                </c:pt>
                <c:pt idx="8">
                  <c:v>43.6</c:v>
                </c:pt>
                <c:pt idx="9">
                  <c:v>48.4</c:v>
                </c:pt>
                <c:pt idx="10">
                  <c:v>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15284072"/>
        <c:axId val="315291128"/>
      </c:barChart>
      <c:catAx>
        <c:axId val="31528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91128"/>
        <c:crosses val="autoZero"/>
        <c:auto val="1"/>
        <c:lblAlgn val="ctr"/>
        <c:lblOffset val="100"/>
        <c:noMultiLvlLbl val="0"/>
      </c:catAx>
      <c:valAx>
        <c:axId val="31529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0145793706768"/>
          <c:y val="3.8753875154396482E-2"/>
          <c:w val="0.27761759916480372"/>
          <c:h val="0.9212733244140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/>
              <a:t>MŚP</a:t>
            </a:r>
            <a:r>
              <a:rPr lang="pl-PL" sz="1600" baseline="0" dirty="0"/>
              <a:t> </a:t>
            </a:r>
            <a:endParaRPr lang="pl-PL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Arkusz1!$H$85</c:f>
              <c:strCache>
                <c:ptCount val="1"/>
                <c:pt idx="0">
                  <c:v>operacyjne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Arkusz1!$I$84:$R$84</c:f>
              <c:numCache>
                <c:formatCode>General</c:formatCode>
                <c:ptCount val="10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Arkusz1!$I$85:$R$85</c:f>
              <c:numCache>
                <c:formatCode>General</c:formatCode>
                <c:ptCount val="10"/>
                <c:pt idx="1">
                  <c:v>46</c:v>
                </c:pt>
                <c:pt idx="2">
                  <c:v>46.2</c:v>
                </c:pt>
                <c:pt idx="3">
                  <c:v>57.5</c:v>
                </c:pt>
                <c:pt idx="4">
                  <c:v>62.3</c:v>
                </c:pt>
                <c:pt idx="5">
                  <c:v>59</c:v>
                </c:pt>
                <c:pt idx="6">
                  <c:v>62.6</c:v>
                </c:pt>
                <c:pt idx="7">
                  <c:v>65.5</c:v>
                </c:pt>
                <c:pt idx="8">
                  <c:v>65.7</c:v>
                </c:pt>
                <c:pt idx="9">
                  <c:v>70</c:v>
                </c:pt>
              </c:numCache>
            </c:numRef>
          </c:val>
        </c:ser>
        <c:ser>
          <c:idx val="1"/>
          <c:order val="1"/>
          <c:tx>
            <c:strRef>
              <c:f>Arkusz1!$H$86</c:f>
              <c:strCache>
                <c:ptCount val="1"/>
                <c:pt idx="0">
                  <c:v>inwestycyjne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Arkusz1!$I$84:$R$84</c:f>
              <c:numCache>
                <c:formatCode>General</c:formatCode>
                <c:ptCount val="10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Arkusz1!$I$86:$R$86</c:f>
              <c:numCache>
                <c:formatCode>General</c:formatCode>
                <c:ptCount val="10"/>
                <c:pt idx="1">
                  <c:v>34.1</c:v>
                </c:pt>
                <c:pt idx="2">
                  <c:v>35.200000000000003</c:v>
                </c:pt>
                <c:pt idx="3">
                  <c:v>47.5</c:v>
                </c:pt>
                <c:pt idx="4">
                  <c:v>47.2</c:v>
                </c:pt>
                <c:pt idx="5">
                  <c:v>50.5</c:v>
                </c:pt>
                <c:pt idx="6">
                  <c:v>53.3</c:v>
                </c:pt>
                <c:pt idx="7">
                  <c:v>57.7</c:v>
                </c:pt>
                <c:pt idx="8">
                  <c:v>62.1</c:v>
                </c:pt>
                <c:pt idx="9">
                  <c:v>68.8</c:v>
                </c:pt>
              </c:numCache>
            </c:numRef>
          </c:val>
        </c:ser>
        <c:ser>
          <c:idx val="2"/>
          <c:order val="2"/>
          <c:tx>
            <c:strRef>
              <c:f>Arkusz1!$H$87</c:f>
              <c:strCache>
                <c:ptCount val="1"/>
                <c:pt idx="0">
                  <c:v>nieruchomości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Arkusz1!$I$84:$R$84</c:f>
              <c:numCache>
                <c:formatCode>General</c:formatCode>
                <c:ptCount val="10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Arkusz1!$I$87:$R$87</c:f>
              <c:numCache>
                <c:formatCode>General</c:formatCode>
                <c:ptCount val="10"/>
                <c:pt idx="1">
                  <c:v>37</c:v>
                </c:pt>
                <c:pt idx="2">
                  <c:v>35</c:v>
                </c:pt>
                <c:pt idx="3">
                  <c:v>39.799999999999997</c:v>
                </c:pt>
                <c:pt idx="4">
                  <c:v>42</c:v>
                </c:pt>
                <c:pt idx="5">
                  <c:v>40.799999999999997</c:v>
                </c:pt>
                <c:pt idx="6">
                  <c:v>42.7</c:v>
                </c:pt>
                <c:pt idx="7">
                  <c:v>44</c:v>
                </c:pt>
                <c:pt idx="8">
                  <c:v>42.4</c:v>
                </c:pt>
                <c:pt idx="9">
                  <c:v>42</c:v>
                </c:pt>
              </c:numCache>
            </c:numRef>
          </c:val>
        </c:ser>
        <c:ser>
          <c:idx val="3"/>
          <c:order val="3"/>
          <c:tx>
            <c:strRef>
              <c:f>Arkusz1!$H$88</c:f>
              <c:strCache>
                <c:ptCount val="1"/>
                <c:pt idx="0">
                  <c:v>inne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Arkusz1!$I$84:$R$84</c:f>
              <c:numCache>
                <c:formatCode>General</c:formatCode>
                <c:ptCount val="10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Arkusz1!$I$88:$R$88</c:f>
              <c:numCache>
                <c:formatCode>General</c:formatCode>
                <c:ptCount val="10"/>
                <c:pt idx="1">
                  <c:v>10</c:v>
                </c:pt>
                <c:pt idx="2">
                  <c:v>10.6</c:v>
                </c:pt>
                <c:pt idx="3">
                  <c:v>14.1</c:v>
                </c:pt>
                <c:pt idx="4">
                  <c:v>13.3</c:v>
                </c:pt>
                <c:pt idx="5">
                  <c:v>13.6</c:v>
                </c:pt>
                <c:pt idx="6">
                  <c:v>16.8</c:v>
                </c:pt>
                <c:pt idx="7">
                  <c:v>18.5</c:v>
                </c:pt>
                <c:pt idx="8">
                  <c:v>23.4</c:v>
                </c:pt>
                <c:pt idx="9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315286032"/>
        <c:axId val="315289560"/>
      </c:barChart>
      <c:catAx>
        <c:axId val="3152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9560"/>
        <c:crosses val="autoZero"/>
        <c:auto val="1"/>
        <c:lblAlgn val="ctr"/>
        <c:lblOffset val="100"/>
        <c:noMultiLvlLbl val="0"/>
      </c:catAx>
      <c:valAx>
        <c:axId val="31528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użych</a:t>
            </a:r>
            <a:r>
              <a:rPr lang="pl-PL" sz="1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przedsiębiorstw 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Arkusz1!$H$24</c:f>
              <c:strCache>
                <c:ptCount val="1"/>
                <c:pt idx="0">
                  <c:v>operacyjne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Arkusz1!$I$23:$S$23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Arkusz1!$I$24:$S$24</c:f>
              <c:numCache>
                <c:formatCode>General</c:formatCode>
                <c:ptCount val="11"/>
                <c:pt idx="1">
                  <c:v>59.2</c:v>
                </c:pt>
                <c:pt idx="2">
                  <c:v>48</c:v>
                </c:pt>
                <c:pt idx="3">
                  <c:v>44</c:v>
                </c:pt>
                <c:pt idx="4">
                  <c:v>47.9</c:v>
                </c:pt>
                <c:pt idx="5">
                  <c:v>47.1</c:v>
                </c:pt>
                <c:pt idx="6">
                  <c:v>50.3</c:v>
                </c:pt>
                <c:pt idx="7">
                  <c:v>50.1</c:v>
                </c:pt>
                <c:pt idx="8">
                  <c:v>56.5</c:v>
                </c:pt>
                <c:pt idx="9">
                  <c:v>56.6</c:v>
                </c:pt>
                <c:pt idx="10">
                  <c:v>59.7</c:v>
                </c:pt>
              </c:numCache>
            </c:numRef>
          </c:val>
        </c:ser>
        <c:ser>
          <c:idx val="1"/>
          <c:order val="1"/>
          <c:tx>
            <c:strRef>
              <c:f>Arkusz1!$H$25</c:f>
              <c:strCache>
                <c:ptCount val="1"/>
                <c:pt idx="0">
                  <c:v>inwestycyjne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Arkusz1!$I$23:$S$23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Arkusz1!$I$25:$S$25</c:f>
              <c:numCache>
                <c:formatCode>General</c:formatCode>
                <c:ptCount val="11"/>
                <c:pt idx="1">
                  <c:v>33.200000000000003</c:v>
                </c:pt>
                <c:pt idx="2">
                  <c:v>30.3</c:v>
                </c:pt>
                <c:pt idx="3">
                  <c:v>30.1</c:v>
                </c:pt>
                <c:pt idx="4">
                  <c:v>36.4</c:v>
                </c:pt>
                <c:pt idx="5">
                  <c:v>34.4</c:v>
                </c:pt>
                <c:pt idx="6">
                  <c:v>36.5</c:v>
                </c:pt>
                <c:pt idx="7">
                  <c:v>42.7</c:v>
                </c:pt>
                <c:pt idx="8">
                  <c:v>44.8</c:v>
                </c:pt>
                <c:pt idx="9">
                  <c:v>51.2</c:v>
                </c:pt>
                <c:pt idx="10">
                  <c:v>56.8</c:v>
                </c:pt>
              </c:numCache>
            </c:numRef>
          </c:val>
        </c:ser>
        <c:ser>
          <c:idx val="2"/>
          <c:order val="2"/>
          <c:tx>
            <c:strRef>
              <c:f>Arkusz1!$H$26</c:f>
              <c:strCache>
                <c:ptCount val="1"/>
                <c:pt idx="0">
                  <c:v>nieruchomości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Arkusz1!$I$23:$S$23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Arkusz1!$I$26:$S$26</c:f>
              <c:numCache>
                <c:formatCode>General</c:formatCode>
                <c:ptCount val="11"/>
                <c:pt idx="1">
                  <c:v>9.6999999999999993</c:v>
                </c:pt>
                <c:pt idx="2">
                  <c:v>10.3</c:v>
                </c:pt>
                <c:pt idx="3">
                  <c:v>9.1999999999999993</c:v>
                </c:pt>
                <c:pt idx="4">
                  <c:v>8.4</c:v>
                </c:pt>
                <c:pt idx="5">
                  <c:v>9.1999999999999993</c:v>
                </c:pt>
                <c:pt idx="6">
                  <c:v>8.8000000000000007</c:v>
                </c:pt>
                <c:pt idx="7">
                  <c:v>8.4</c:v>
                </c:pt>
                <c:pt idx="8">
                  <c:v>13.5</c:v>
                </c:pt>
                <c:pt idx="9">
                  <c:v>16.5</c:v>
                </c:pt>
                <c:pt idx="10">
                  <c:v>17.3</c:v>
                </c:pt>
              </c:numCache>
            </c:numRef>
          </c:val>
        </c:ser>
        <c:ser>
          <c:idx val="3"/>
          <c:order val="3"/>
          <c:tx>
            <c:strRef>
              <c:f>Arkusz1!$H$27</c:f>
              <c:strCache>
                <c:ptCount val="1"/>
                <c:pt idx="0">
                  <c:v>inne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Arkusz1!$I$23:$S$23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Arkusz1!$I$27:$S$27</c:f>
              <c:numCache>
                <c:formatCode>General</c:formatCode>
                <c:ptCount val="11"/>
                <c:pt idx="1">
                  <c:v>6</c:v>
                </c:pt>
                <c:pt idx="2">
                  <c:v>5.8</c:v>
                </c:pt>
                <c:pt idx="3">
                  <c:v>9.1</c:v>
                </c:pt>
                <c:pt idx="4">
                  <c:v>12.7</c:v>
                </c:pt>
                <c:pt idx="5">
                  <c:v>16.7</c:v>
                </c:pt>
                <c:pt idx="6">
                  <c:v>18.5</c:v>
                </c:pt>
                <c:pt idx="7">
                  <c:v>24</c:v>
                </c:pt>
                <c:pt idx="8">
                  <c:v>26.4</c:v>
                </c:pt>
                <c:pt idx="9">
                  <c:v>26.6</c:v>
                </c:pt>
                <c:pt idx="10">
                  <c:v>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15289952"/>
        <c:axId val="315286816"/>
      </c:barChart>
      <c:catAx>
        <c:axId val="3152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6816"/>
        <c:crosses val="autoZero"/>
        <c:auto val="1"/>
        <c:lblAlgn val="ctr"/>
        <c:lblOffset val="100"/>
        <c:noMultiLvlLbl val="0"/>
      </c:catAx>
      <c:valAx>
        <c:axId val="31528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l-PL"/>
          </a:p>
        </c:txPr>
        <c:crossAx val="3152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Arkusz1!$H$136</c:f>
              <c:strCache>
                <c:ptCount val="1"/>
                <c:pt idx="0">
                  <c:v>mieszkaniowe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Arkusz1!$I$136:$S$136</c:f>
              <c:numCache>
                <c:formatCode>General</c:formatCode>
                <c:ptCount val="11"/>
                <c:pt idx="1">
                  <c:v>195.1</c:v>
                </c:pt>
                <c:pt idx="2">
                  <c:v>217.8</c:v>
                </c:pt>
                <c:pt idx="3">
                  <c:v>267.5</c:v>
                </c:pt>
                <c:pt idx="4">
                  <c:v>319</c:v>
                </c:pt>
                <c:pt idx="5">
                  <c:v>321.8</c:v>
                </c:pt>
                <c:pt idx="6">
                  <c:v>335.7</c:v>
                </c:pt>
                <c:pt idx="7">
                  <c:v>355.9</c:v>
                </c:pt>
                <c:pt idx="8">
                  <c:v>381.3</c:v>
                </c:pt>
                <c:pt idx="9">
                  <c:v>400.3</c:v>
                </c:pt>
                <c:pt idx="10">
                  <c:v>394.3</c:v>
                </c:pt>
              </c:numCache>
            </c:numRef>
          </c:val>
        </c:ser>
        <c:ser>
          <c:idx val="1"/>
          <c:order val="1"/>
          <c:tx>
            <c:strRef>
              <c:f>Arkusz1!$H$137</c:f>
              <c:strCache>
                <c:ptCount val="1"/>
                <c:pt idx="0">
                  <c:v>karty kredytowe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Arkusz1!$I$137:$S$137</c:f>
              <c:numCache>
                <c:formatCode>General</c:formatCode>
                <c:ptCount val="11"/>
                <c:pt idx="1">
                  <c:v>12.9</c:v>
                </c:pt>
                <c:pt idx="2">
                  <c:v>15.2</c:v>
                </c:pt>
                <c:pt idx="3">
                  <c:v>14.7</c:v>
                </c:pt>
                <c:pt idx="4">
                  <c:v>13.5</c:v>
                </c:pt>
                <c:pt idx="5">
                  <c:v>12.6</c:v>
                </c:pt>
                <c:pt idx="6">
                  <c:v>12.2</c:v>
                </c:pt>
                <c:pt idx="7">
                  <c:v>12.7</c:v>
                </c:pt>
                <c:pt idx="8">
                  <c:v>13.1</c:v>
                </c:pt>
                <c:pt idx="9">
                  <c:v>13.8</c:v>
                </c:pt>
                <c:pt idx="10">
                  <c:v>14.3</c:v>
                </c:pt>
              </c:numCache>
            </c:numRef>
          </c:val>
        </c:ser>
        <c:ser>
          <c:idx val="2"/>
          <c:order val="2"/>
          <c:tx>
            <c:strRef>
              <c:f>Arkusz1!$H$138</c:f>
              <c:strCache>
                <c:ptCount val="1"/>
                <c:pt idx="0">
                  <c:v>samochodowe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Arkusz1!$I$138:$S$138</c:f>
              <c:numCache>
                <c:formatCode>General</c:formatCode>
                <c:ptCount val="11"/>
                <c:pt idx="1">
                  <c:v>8.3000000000000007</c:v>
                </c:pt>
                <c:pt idx="2">
                  <c:v>7.9</c:v>
                </c:pt>
                <c:pt idx="3">
                  <c:v>7.7</c:v>
                </c:pt>
                <c:pt idx="4">
                  <c:v>6.8</c:v>
                </c:pt>
                <c:pt idx="5">
                  <c:v>7.4</c:v>
                </c:pt>
                <c:pt idx="6">
                  <c:v>4.8</c:v>
                </c:pt>
                <c:pt idx="7">
                  <c:v>4.0999999999999996</c:v>
                </c:pt>
                <c:pt idx="8">
                  <c:v>4</c:v>
                </c:pt>
                <c:pt idx="9">
                  <c:v>4.2</c:v>
                </c:pt>
                <c:pt idx="10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Arkusz1!$H$139</c:f>
              <c:strCache>
                <c:ptCount val="1"/>
                <c:pt idx="0">
                  <c:v>ratalne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Arkusz1!$I$139:$S$139</c:f>
              <c:numCache>
                <c:formatCode>General</c:formatCode>
                <c:ptCount val="11"/>
                <c:pt idx="1">
                  <c:v>39.799999999999997</c:v>
                </c:pt>
                <c:pt idx="2">
                  <c:v>44.5</c:v>
                </c:pt>
                <c:pt idx="3">
                  <c:v>46.3</c:v>
                </c:pt>
                <c:pt idx="4">
                  <c:v>45.9</c:v>
                </c:pt>
                <c:pt idx="5">
                  <c:v>48.9</c:v>
                </c:pt>
                <c:pt idx="6">
                  <c:v>50</c:v>
                </c:pt>
                <c:pt idx="7">
                  <c:v>52.3</c:v>
                </c:pt>
                <c:pt idx="8">
                  <c:v>57.3</c:v>
                </c:pt>
                <c:pt idx="9">
                  <c:v>63.2</c:v>
                </c:pt>
                <c:pt idx="10">
                  <c:v>81.3</c:v>
                </c:pt>
              </c:numCache>
            </c:numRef>
          </c:val>
        </c:ser>
        <c:ser>
          <c:idx val="4"/>
          <c:order val="4"/>
          <c:tx>
            <c:strRef>
              <c:f>Arkusz1!$H$140</c:f>
              <c:strCache>
                <c:ptCount val="1"/>
                <c:pt idx="0">
                  <c:v>konsumpcyjne inne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Arkusz1!$I$140:$S$140</c:f>
              <c:numCache>
                <c:formatCode>General</c:formatCode>
                <c:ptCount val="11"/>
                <c:pt idx="1">
                  <c:v>50.7</c:v>
                </c:pt>
                <c:pt idx="2">
                  <c:v>64.599999999999994</c:v>
                </c:pt>
                <c:pt idx="3">
                  <c:v>65.2</c:v>
                </c:pt>
                <c:pt idx="4">
                  <c:v>64.099999999999994</c:v>
                </c:pt>
                <c:pt idx="5">
                  <c:v>56.2</c:v>
                </c:pt>
                <c:pt idx="6">
                  <c:v>59.3</c:v>
                </c:pt>
                <c:pt idx="7">
                  <c:v>62.4</c:v>
                </c:pt>
                <c:pt idx="8">
                  <c:v>65.8</c:v>
                </c:pt>
                <c:pt idx="9">
                  <c:v>69</c:v>
                </c:pt>
                <c:pt idx="10">
                  <c:v>62.7</c:v>
                </c:pt>
              </c:numCache>
            </c:numRef>
          </c:val>
        </c:ser>
        <c:ser>
          <c:idx val="5"/>
          <c:order val="5"/>
          <c:tx>
            <c:strRef>
              <c:f>Arkusz1!$H$141</c:f>
              <c:strCache>
                <c:ptCount val="1"/>
                <c:pt idx="0">
                  <c:v>inwestycyjne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Arkusz1!$I$141:$S$141</c:f>
              <c:numCache>
                <c:formatCode>General</c:formatCode>
                <c:ptCount val="11"/>
                <c:pt idx="1">
                  <c:v>21.2</c:v>
                </c:pt>
                <c:pt idx="2">
                  <c:v>22.7</c:v>
                </c:pt>
                <c:pt idx="3">
                  <c:v>25.1</c:v>
                </c:pt>
                <c:pt idx="4">
                  <c:v>28.8</c:v>
                </c:pt>
                <c:pt idx="5">
                  <c:v>28.8</c:v>
                </c:pt>
                <c:pt idx="6">
                  <c:v>30.4</c:v>
                </c:pt>
                <c:pt idx="7">
                  <c:v>31.7</c:v>
                </c:pt>
                <c:pt idx="8">
                  <c:v>33</c:v>
                </c:pt>
                <c:pt idx="9">
                  <c:v>34.700000000000003</c:v>
                </c:pt>
                <c:pt idx="10">
                  <c:v>32.5</c:v>
                </c:pt>
              </c:numCache>
            </c:numRef>
          </c:val>
        </c:ser>
        <c:ser>
          <c:idx val="6"/>
          <c:order val="6"/>
          <c:tx>
            <c:strRef>
              <c:f>Arkusz1!$H$142</c:f>
              <c:strCache>
                <c:ptCount val="1"/>
                <c:pt idx="0">
                  <c:v>nieruchomości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Arkusz1!$I$142:$S$142</c:f>
              <c:numCache>
                <c:formatCode>General</c:formatCode>
                <c:ptCount val="11"/>
                <c:pt idx="1">
                  <c:v>5.4</c:v>
                </c:pt>
                <c:pt idx="2">
                  <c:v>6.9</c:v>
                </c:pt>
                <c:pt idx="3">
                  <c:v>8.1</c:v>
                </c:pt>
                <c:pt idx="4">
                  <c:v>8.8000000000000007</c:v>
                </c:pt>
                <c:pt idx="5">
                  <c:v>9.6</c:v>
                </c:pt>
                <c:pt idx="6">
                  <c:v>10.1</c:v>
                </c:pt>
                <c:pt idx="7">
                  <c:v>10.7</c:v>
                </c:pt>
                <c:pt idx="8">
                  <c:v>11.2</c:v>
                </c:pt>
                <c:pt idx="9">
                  <c:v>42.5</c:v>
                </c:pt>
                <c:pt idx="10">
                  <c:v>14.2</c:v>
                </c:pt>
              </c:numCache>
            </c:numRef>
          </c:val>
        </c:ser>
        <c:ser>
          <c:idx val="7"/>
          <c:order val="7"/>
          <c:tx>
            <c:strRef>
              <c:f>Arkusz1!$H$143</c:f>
              <c:strCache>
                <c:ptCount val="1"/>
                <c:pt idx="0">
                  <c:v>operacyjne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Arkusz1!$I$143:$S$143</c:f>
              <c:numCache>
                <c:formatCode>General</c:formatCode>
                <c:ptCount val="11"/>
                <c:pt idx="1">
                  <c:v>21</c:v>
                </c:pt>
                <c:pt idx="2">
                  <c:v>21.7</c:v>
                </c:pt>
                <c:pt idx="3">
                  <c:v>23.3</c:v>
                </c:pt>
                <c:pt idx="4">
                  <c:v>27.1</c:v>
                </c:pt>
                <c:pt idx="5">
                  <c:v>31</c:v>
                </c:pt>
                <c:pt idx="6">
                  <c:v>35.5</c:v>
                </c:pt>
                <c:pt idx="7">
                  <c:v>38.9</c:v>
                </c:pt>
                <c:pt idx="8">
                  <c:v>42.3</c:v>
                </c:pt>
                <c:pt idx="9">
                  <c:v>11.2</c:v>
                </c:pt>
                <c:pt idx="10">
                  <c:v>46.2</c:v>
                </c:pt>
              </c:numCache>
            </c:numRef>
          </c:val>
        </c:ser>
        <c:ser>
          <c:idx val="8"/>
          <c:order val="8"/>
          <c:tx>
            <c:strRef>
              <c:f>Arkusz1!$H$144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Arkusz1!$I$135:$S$135</c:f>
              <c:numCache>
                <c:formatCode>General</c:formatCode>
                <c:ptCount val="11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Arkusz1!$I$144:$S$144</c:f>
              <c:numCache>
                <c:formatCode>General</c:formatCode>
                <c:ptCount val="11"/>
                <c:pt idx="1">
                  <c:v>14.2</c:v>
                </c:pt>
                <c:pt idx="2">
                  <c:v>15.1</c:v>
                </c:pt>
                <c:pt idx="3">
                  <c:v>17.399999999999999</c:v>
                </c:pt>
                <c:pt idx="4">
                  <c:v>18</c:v>
                </c:pt>
                <c:pt idx="5">
                  <c:v>18.7</c:v>
                </c:pt>
                <c:pt idx="6">
                  <c:v>17.600000000000001</c:v>
                </c:pt>
                <c:pt idx="7">
                  <c:v>20.2</c:v>
                </c:pt>
                <c:pt idx="8">
                  <c:v>20.5</c:v>
                </c:pt>
                <c:pt idx="9">
                  <c:v>21.7</c:v>
                </c:pt>
                <c:pt idx="10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15283680"/>
        <c:axId val="315284464"/>
      </c:barChart>
      <c:catAx>
        <c:axId val="3152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4464"/>
        <c:crosses val="autoZero"/>
        <c:auto val="1"/>
        <c:lblAlgn val="ctr"/>
        <c:lblOffset val="100"/>
        <c:noMultiLvlLbl val="0"/>
      </c:catAx>
      <c:valAx>
        <c:axId val="31528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13285581236366E-2"/>
          <c:y val="6.229157890571408E-2"/>
          <c:w val="0.86683814523184599"/>
          <c:h val="0.78734860429080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Arkusz1!$C$7</c:f>
              <c:strCache>
                <c:ptCount val="1"/>
                <c:pt idx="0">
                  <c:v>mieszkaniowe w mld zł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Arkusz1!$D$6:$Q$6</c:f>
              <c:numCache>
                <c:formatCode>General</c:formatCode>
                <c:ptCount val="14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Arkusz1!$D$7:$Q$7</c:f>
              <c:numCache>
                <c:formatCode>General</c:formatCode>
                <c:ptCount val="14"/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2</c:v>
                </c:pt>
                <c:pt idx="5">
                  <c:v>3.2</c:v>
                </c:pt>
                <c:pt idx="6">
                  <c:v>4.9000000000000004</c:v>
                </c:pt>
                <c:pt idx="7">
                  <c:v>7.5</c:v>
                </c:pt>
                <c:pt idx="8">
                  <c:v>9</c:v>
                </c:pt>
                <c:pt idx="9">
                  <c:v>10.5</c:v>
                </c:pt>
                <c:pt idx="10">
                  <c:v>10.7</c:v>
                </c:pt>
                <c:pt idx="11">
                  <c:v>10.8</c:v>
                </c:pt>
                <c:pt idx="12">
                  <c:v>11</c:v>
                </c:pt>
                <c:pt idx="13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Arkusz1!$C$8</c:f>
              <c:strCache>
                <c:ptCount val="1"/>
                <c:pt idx="0">
                  <c:v>konsumpcyjne w mld zł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Arkusz1!$D$6:$Q$6</c:f>
              <c:numCache>
                <c:formatCode>General</c:formatCode>
                <c:ptCount val="14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Arkusz1!$D$8:$Q$8</c:f>
              <c:numCache>
                <c:formatCode>General</c:formatCode>
                <c:ptCount val="14"/>
                <c:pt idx="1">
                  <c:v>5.8</c:v>
                </c:pt>
                <c:pt idx="2">
                  <c:v>6.1</c:v>
                </c:pt>
                <c:pt idx="3">
                  <c:v>6.7</c:v>
                </c:pt>
                <c:pt idx="4">
                  <c:v>9.6999999999999993</c:v>
                </c:pt>
                <c:pt idx="5">
                  <c:v>16.7</c:v>
                </c:pt>
                <c:pt idx="6">
                  <c:v>23.2</c:v>
                </c:pt>
                <c:pt idx="7">
                  <c:v>23.4</c:v>
                </c:pt>
                <c:pt idx="8">
                  <c:v>21.3</c:v>
                </c:pt>
                <c:pt idx="9">
                  <c:v>18.5</c:v>
                </c:pt>
                <c:pt idx="10">
                  <c:v>16.7</c:v>
                </c:pt>
                <c:pt idx="11">
                  <c:v>16.899999999999999</c:v>
                </c:pt>
                <c:pt idx="12">
                  <c:v>17.3</c:v>
                </c:pt>
                <c:pt idx="13">
                  <c:v>18.100000000000001</c:v>
                </c:pt>
              </c:numCache>
            </c:numRef>
          </c:val>
        </c:ser>
        <c:ser>
          <c:idx val="2"/>
          <c:order val="2"/>
          <c:tx>
            <c:strRef>
              <c:f>Arkusz1!$C$9</c:f>
              <c:strCache>
                <c:ptCount val="1"/>
                <c:pt idx="0">
                  <c:v>przedsiebiorstw w mld zł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Arkusz1!$D$6:$Q$6</c:f>
              <c:numCache>
                <c:formatCode>General</c:formatCode>
                <c:ptCount val="14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Arkusz1!$D$9:$Q$9</c:f>
              <c:numCache>
                <c:formatCode>General</c:formatCode>
                <c:ptCount val="14"/>
                <c:pt idx="1">
                  <c:v>14.5</c:v>
                </c:pt>
                <c:pt idx="2">
                  <c:v>9.6999999999999993</c:v>
                </c:pt>
                <c:pt idx="3">
                  <c:v>11.6</c:v>
                </c:pt>
                <c:pt idx="4">
                  <c:v>13.5</c:v>
                </c:pt>
                <c:pt idx="5">
                  <c:v>24.3</c:v>
                </c:pt>
                <c:pt idx="6">
                  <c:v>27.2</c:v>
                </c:pt>
                <c:pt idx="7">
                  <c:v>27.8</c:v>
                </c:pt>
                <c:pt idx="8">
                  <c:v>32.1</c:v>
                </c:pt>
                <c:pt idx="9">
                  <c:v>32.299999999999997</c:v>
                </c:pt>
                <c:pt idx="10">
                  <c:v>32.200000000000003</c:v>
                </c:pt>
                <c:pt idx="11">
                  <c:v>33.700000000000003</c:v>
                </c:pt>
                <c:pt idx="12">
                  <c:v>31.8</c:v>
                </c:pt>
                <c:pt idx="13">
                  <c:v>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287208"/>
        <c:axId val="315287600"/>
      </c:barChart>
      <c:lineChart>
        <c:grouping val="standard"/>
        <c:varyColors val="0"/>
        <c:ser>
          <c:idx val="3"/>
          <c:order val="3"/>
          <c:tx>
            <c:strRef>
              <c:f>Arkusz1!$C$10</c:f>
              <c:strCache>
                <c:ptCount val="1"/>
                <c:pt idx="0">
                  <c:v>mieszkaniowe w %</c:v>
                </c:pt>
              </c:strCache>
            </c:strRef>
          </c:tx>
          <c:spPr>
            <a:ln w="57150" cap="rnd">
              <a:solidFill>
                <a:srgbClr val="FFF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Arkusz1!$D$6:$Q$6</c:f>
              <c:numCache>
                <c:formatCode>General</c:formatCode>
                <c:ptCount val="14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Arkusz1!$D$10:$Q$10</c:f>
              <c:numCache>
                <c:formatCode>General</c:formatCode>
                <c:ptCount val="14"/>
                <c:pt idx="1">
                  <c:v>2.7</c:v>
                </c:pt>
                <c:pt idx="2">
                  <c:v>1.8</c:v>
                </c:pt>
                <c:pt idx="3">
                  <c:v>1.2</c:v>
                </c:pt>
                <c:pt idx="4">
                  <c:v>1</c:v>
                </c:pt>
                <c:pt idx="5">
                  <c:v>1.5</c:v>
                </c:pt>
                <c:pt idx="6">
                  <c:v>1.8</c:v>
                </c:pt>
                <c:pt idx="7">
                  <c:v>2.2999999999999998</c:v>
                </c:pt>
                <c:pt idx="8">
                  <c:v>2.8</c:v>
                </c:pt>
                <c:pt idx="9">
                  <c:v>3.1</c:v>
                </c:pt>
                <c:pt idx="10">
                  <c:v>3.1</c:v>
                </c:pt>
                <c:pt idx="11">
                  <c:v>2.8</c:v>
                </c:pt>
                <c:pt idx="12">
                  <c:v>2.9</c:v>
                </c:pt>
                <c:pt idx="13">
                  <c:v>2.8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Arkusz1!$C$11</c:f>
              <c:strCache>
                <c:ptCount val="1"/>
                <c:pt idx="0">
                  <c:v>konsumpcyjne w % </c:v>
                </c:pt>
              </c:strCache>
            </c:strRef>
          </c:tx>
          <c:spPr>
            <a:ln w="5715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Arkusz1!$D$6:$Q$6</c:f>
              <c:numCache>
                <c:formatCode>General</c:formatCode>
                <c:ptCount val="14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Arkusz1!$D$11:$Q$11</c:f>
              <c:numCache>
                <c:formatCode>General</c:formatCode>
                <c:ptCount val="14"/>
                <c:pt idx="1">
                  <c:v>9.1999999999999993</c:v>
                </c:pt>
                <c:pt idx="2">
                  <c:v>7.9</c:v>
                </c:pt>
                <c:pt idx="3">
                  <c:v>6.6</c:v>
                </c:pt>
                <c:pt idx="4">
                  <c:v>6.6</c:v>
                </c:pt>
                <c:pt idx="5">
                  <c:v>10.8</c:v>
                </c:pt>
                <c:pt idx="6">
                  <c:v>13.1</c:v>
                </c:pt>
                <c:pt idx="7">
                  <c:v>18</c:v>
                </c:pt>
                <c:pt idx="8">
                  <c:v>17.2</c:v>
                </c:pt>
                <c:pt idx="9">
                  <c:v>14.6</c:v>
                </c:pt>
                <c:pt idx="10">
                  <c:v>12.7</c:v>
                </c:pt>
                <c:pt idx="11">
                  <c:v>11.5</c:v>
                </c:pt>
                <c:pt idx="12">
                  <c:v>11.4</c:v>
                </c:pt>
                <c:pt idx="13">
                  <c:v>11.1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Arkusz1!$C$12</c:f>
              <c:strCache>
                <c:ptCount val="1"/>
                <c:pt idx="0">
                  <c:v>przedsiebiorstw w % </c:v>
                </c:pt>
              </c:strCache>
            </c:strRef>
          </c:tx>
          <c:spPr>
            <a:ln w="571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Arkusz1!$D$6:$Q$6</c:f>
              <c:numCache>
                <c:formatCode>General</c:formatCode>
                <c:ptCount val="14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Arkusz1!$D$12:$Q$12</c:f>
              <c:numCache>
                <c:formatCode>General</c:formatCode>
                <c:ptCount val="14"/>
                <c:pt idx="1">
                  <c:v>4.9000000000000004</c:v>
                </c:pt>
                <c:pt idx="2">
                  <c:v>5.4</c:v>
                </c:pt>
                <c:pt idx="3">
                  <c:v>6.7</c:v>
                </c:pt>
                <c:pt idx="4">
                  <c:v>6.1</c:v>
                </c:pt>
                <c:pt idx="5">
                  <c:v>11.4</c:v>
                </c:pt>
                <c:pt idx="6">
                  <c:v>12.4</c:v>
                </c:pt>
                <c:pt idx="7">
                  <c:v>10.5</c:v>
                </c:pt>
                <c:pt idx="8">
                  <c:v>11.8</c:v>
                </c:pt>
                <c:pt idx="9">
                  <c:v>11.6</c:v>
                </c:pt>
                <c:pt idx="10">
                  <c:v>11.2</c:v>
                </c:pt>
                <c:pt idx="11">
                  <c:v>10.3</c:v>
                </c:pt>
                <c:pt idx="12">
                  <c:v>9.1999999999999993</c:v>
                </c:pt>
                <c:pt idx="13">
                  <c:v>8.1999999999999993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88440"/>
        <c:axId val="349288048"/>
      </c:lineChart>
      <c:catAx>
        <c:axId val="31528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7600"/>
        <c:crosses val="autoZero"/>
        <c:auto val="1"/>
        <c:lblAlgn val="ctr"/>
        <c:lblOffset val="100"/>
        <c:noMultiLvlLbl val="0"/>
      </c:catAx>
      <c:valAx>
        <c:axId val="3152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5287208"/>
        <c:crosses val="autoZero"/>
        <c:crossBetween val="between"/>
      </c:valAx>
      <c:valAx>
        <c:axId val="349288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288440"/>
        <c:crosses val="max"/>
        <c:crossBetween val="between"/>
      </c:valAx>
      <c:catAx>
        <c:axId val="34928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8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0.2067</cdr:x>
      <cdr:y>0.40686</cdr:y>
    </cdr:from>
    <cdr:to>
      <cdr:x>0.35233</cdr:x>
      <cdr:y>0.77598</cdr:y>
    </cdr:to>
    <cdr:sp macro="" textlink="">
      <cdr:nvSpPr>
        <cdr:cNvPr id="2" name="Elipsa 1"/>
        <cdr:cNvSpPr/>
      </cdr:nvSpPr>
      <cdr:spPr>
        <a:xfrm xmlns:a="http://schemas.openxmlformats.org/drawingml/2006/main">
          <a:off x="2111644" y="2101221"/>
          <a:ext cx="1487837" cy="19062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0.44639</cdr:x>
      <cdr:y>0.18779</cdr:y>
    </cdr:from>
    <cdr:to>
      <cdr:x>0.57079</cdr:x>
      <cdr:y>0.41147</cdr:y>
    </cdr:to>
    <cdr:sp macro="" textlink="">
      <cdr:nvSpPr>
        <cdr:cNvPr id="3" name="Elipsa 2"/>
        <cdr:cNvSpPr/>
      </cdr:nvSpPr>
      <cdr:spPr>
        <a:xfrm xmlns:a="http://schemas.openxmlformats.org/drawingml/2006/main">
          <a:off x="4560376" y="969844"/>
          <a:ext cx="1270861" cy="11551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0.61722</cdr:x>
      <cdr:y>0.29603</cdr:y>
    </cdr:from>
    <cdr:to>
      <cdr:x>0.98658</cdr:x>
      <cdr:y>0.59345</cdr:y>
    </cdr:to>
    <cdr:sp macro="" textlink="">
      <cdr:nvSpPr>
        <cdr:cNvPr id="2" name="Elipsa 1"/>
        <cdr:cNvSpPr/>
      </cdr:nvSpPr>
      <cdr:spPr>
        <a:xfrm xmlns:a="http://schemas.openxmlformats.org/drawingml/2006/main">
          <a:off x="6114186" y="1542818"/>
          <a:ext cx="3658877" cy="155004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cmpd="sng">
          <a:solidFill>
            <a:srgbClr val="00B0F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 Black" panose="020B0A04020102020204" pitchFamily="34" charset="0"/>
            </a:rPr>
            <a:t>Nadzór KNF </a:t>
          </a:r>
          <a:endParaRPr lang="pl-PL" sz="1800" dirty="0">
            <a:latin typeface="Arial Black" panose="020B0A040201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4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0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61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1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19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9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7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7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7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5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5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3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84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875762"/>
            <a:ext cx="9905998" cy="3696237"/>
          </a:xfrm>
        </p:spPr>
        <p:txBody>
          <a:bodyPr>
            <a:normAutofit fontScale="90000"/>
          </a:bodyPr>
          <a:lstStyle/>
          <a:p>
            <a: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l-PL" sz="4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l-PL" sz="48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Rynki finansowe II  </a:t>
            </a:r>
            <a:br>
              <a:rPr lang="pl-PL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800" b="1" dirty="0" smtClean="0">
                <a:latin typeface="Arial Black" panose="020B0A04020102020204" pitchFamily="34" charset="0"/>
              </a:rPr>
              <a:t> </a:t>
            </a:r>
            <a:br>
              <a:rPr lang="pl-PL" sz="4800" b="1" dirty="0" smtClean="0">
                <a:latin typeface="Arial Black" panose="020B0A04020102020204" pitchFamily="34" charset="0"/>
              </a:rPr>
            </a:b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49262" y="3734873"/>
            <a:ext cx="5331853" cy="2640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Wykład (4-6)</a:t>
            </a:r>
          </a:p>
          <a:p>
            <a:pPr marL="0" indent="0" algn="ctr">
              <a:buNone/>
            </a:pPr>
            <a:r>
              <a:rPr lang="pl-PL" dirty="0">
                <a:latin typeface="Arial Black" panose="020B0A04020102020204" pitchFamily="34" charset="0"/>
              </a:rPr>
              <a:t>dr </a:t>
            </a:r>
            <a:r>
              <a:rPr lang="pl-PL" dirty="0" smtClean="0">
                <a:latin typeface="Arial Black" panose="020B0A04020102020204" pitchFamily="34" charset="0"/>
              </a:rPr>
              <a:t>Urszula Banaszczak-Soroka </a:t>
            </a:r>
            <a:endParaRPr lang="pl-PL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endParaRPr lang="pl-PL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9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386366"/>
            <a:ext cx="9905998" cy="79849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Banki Spółdzielcze Zadania banku zrzeszającego 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991673"/>
            <a:ext cx="9905999" cy="5653826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rachunki bieżące zrzeszonych banków spółdzielczych, na których zrzeszone banki spółdzielcze utrzymują rezerwy obowiązkowe oraz przeprowadzają za ich pośrednictwem rozliczenia pieniężne tych banków</a:t>
            </a: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nalicza i utrzymuje rezerwę obowiązkową zrzeszonych banków spółdzielczych na rachunku w Narodowym Banku Polskim,</a:t>
            </a: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prowadzi wyodrębniony rachunek, na którym deponowane są aktywa banków spółdzielczych, stanowiące pokrycie funduszu ochrony środków gwarantowanych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wypełnia za zrzeszone z nim banki spółdzielcze obowiązki informacyjne wobec Narodowego Banku Polskiego oraz Bankowego Funduszu Gwarancyjnego,</a:t>
            </a: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kontroluje zgodność działalności zrzeszonych banków spółdzielczych z postanowieniami umowy zrzeszenia, przepisami prawa i statutami,</a:t>
            </a: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reprezentuje zrzeszone banki spółdzielcze w stosunkach zewnętrznych w sprawach wynikających z umowy zrzeszenia,</a:t>
            </a: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wykonuje inne czynności przewidziane w umowie zrzeszenia.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rgbClr val="FEDD78"/>
              </a:buClr>
              <a:buFont typeface="Wingdings 2" charset="2"/>
              <a:buChar char="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9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0733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Zrzeszenia banków spółdzielczych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352282"/>
            <a:ext cx="9905999" cy="44389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grudniu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2017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r. działało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553 banków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spółdzielczych, 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1/  199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było zrzeszonych   w Spółdzielczej Grupie Bankowej (SGB)  SA w Poznaniu, </a:t>
            </a:r>
          </a:p>
          <a:p>
            <a:pPr marL="0" indent="0" algn="just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2/  352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Banku Polskiej Spółdzielczości  (BPS)  SA 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Warszawie</a:t>
            </a:r>
          </a:p>
          <a:p>
            <a:pPr marL="0" indent="0" algn="just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46 banków  w   Polskim Bank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Apeksowy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 będzie miał oddziałów i nie będzie prowadził działalności komercyjnej, natomiast będzie świadczył usługi na rzecz innych banków np. realizacja rozliczeń, zagospodarowanie nadwyżek finansowych, utrzymanie płynności itd.)             4/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Krakowski Bank Spółdzielczy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i Bank w Brodnicy nie były  zrzeszone.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66882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Depozyty i  Kredyty  w bankach w latach 2009 – 2017 w mld zł  </a:t>
            </a:r>
            <a:endParaRPr lang="pl-P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19554"/>
              </p:ext>
            </p:extLst>
          </p:nvPr>
        </p:nvGraphicFramePr>
        <p:xfrm>
          <a:off x="7067226" y="985400"/>
          <a:ext cx="4943959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55118"/>
              </p:ext>
            </p:extLst>
          </p:nvPr>
        </p:nvGraphicFramePr>
        <p:xfrm>
          <a:off x="47625" y="985400"/>
          <a:ext cx="6570151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56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0350"/>
          </a:xfrm>
        </p:spPr>
        <p:txBody>
          <a:bodyPr>
            <a:normAutofit fontScale="90000"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Struktura przedmiotowa Kredytów MŚP i dużych przedsiębiorstw w latach 2009 – 2017 w mld zł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408984"/>
              </p:ext>
            </p:extLst>
          </p:nvPr>
        </p:nvGraphicFramePr>
        <p:xfrm>
          <a:off x="47625" y="1208868"/>
          <a:ext cx="6182694" cy="542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73007"/>
              </p:ext>
            </p:extLst>
          </p:nvPr>
        </p:nvGraphicFramePr>
        <p:xfrm>
          <a:off x="6416297" y="1208868"/>
          <a:ext cx="5300421" cy="533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27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7326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Struktura przedmiotowa kredytów gospodarstw domowych w mld zł w latach 2008-2017 </a:t>
            </a: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113520"/>
              </p:ext>
            </p:extLst>
          </p:nvPr>
        </p:nvGraphicFramePr>
        <p:xfrm>
          <a:off x="1141412" y="1425844"/>
          <a:ext cx="10745787" cy="506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9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5848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Kredyty zagrożone w mld zł oraz udział tych kredytów w kredytach ogółem  w % w latach 2005-2017</a:t>
            </a:r>
            <a:endParaRPr lang="pl-P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088565"/>
              </p:ext>
            </p:extLst>
          </p:nvPr>
        </p:nvGraphicFramePr>
        <p:xfrm>
          <a:off x="1141413" y="1425843"/>
          <a:ext cx="10435821" cy="543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24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80304"/>
            <a:ext cx="10364451" cy="772733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Arial Black" panose="020B0A04020102020204" pitchFamily="34" charset="0"/>
              </a:rPr>
              <a:t>System </a:t>
            </a:r>
            <a:r>
              <a:rPr lang="pl-PL" sz="2800" dirty="0" err="1" smtClean="0">
                <a:latin typeface="Arial Black" panose="020B0A04020102020204" pitchFamily="34" charset="0"/>
              </a:rPr>
              <a:t>pozabankowy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107584"/>
            <a:ext cx="9905999" cy="4683618"/>
          </a:xfrm>
        </p:spPr>
        <p:txBody>
          <a:bodyPr>
            <a:normAutofit fontScale="62500" lnSpcReduction="20000"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Spółdzielcze Kasy Oszczędnościowo – Kredytowe,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p</a:t>
            </a:r>
            <a:r>
              <a:rPr lang="pl-PL" sz="2800" dirty="0" smtClean="0">
                <a:latin typeface="Arial Black" panose="020B0A04020102020204" pitchFamily="34" charset="0"/>
              </a:rPr>
              <a:t>ośrednicy kredytowi,</a:t>
            </a:r>
            <a:r>
              <a:rPr lang="pl-PL" sz="2800" b="1" dirty="0">
                <a:effectLst/>
              </a:rPr>
              <a:t> </a:t>
            </a:r>
            <a:endParaRPr lang="pl-PL" sz="1600" dirty="0">
              <a:latin typeface="Arial Black" panose="020B0A04020102020204" pitchFamily="34" charset="0"/>
            </a:endParaRPr>
          </a:p>
          <a:p>
            <a:r>
              <a:rPr lang="pl-PL" sz="2800" dirty="0" smtClean="0">
                <a:latin typeface="Arial Black" panose="020B0A04020102020204" pitchFamily="34" charset="0"/>
              </a:rPr>
              <a:t>firmy pożyczkowe,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c</a:t>
            </a:r>
            <a:r>
              <a:rPr lang="pl-PL" sz="2800" dirty="0" smtClean="0">
                <a:latin typeface="Arial Black" panose="020B0A04020102020204" pitchFamily="34" charset="0"/>
              </a:rPr>
              <a:t>rowdfunding,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p</a:t>
            </a:r>
            <a:r>
              <a:rPr lang="pl-PL" sz="2800" dirty="0" smtClean="0">
                <a:latin typeface="Arial Black" panose="020B0A04020102020204" pitchFamily="34" charset="0"/>
              </a:rPr>
              <a:t>odmioty przyjmujące depozyty, </a:t>
            </a:r>
          </a:p>
          <a:p>
            <a:r>
              <a:rPr lang="pl-PL" sz="2800" dirty="0" smtClean="0">
                <a:latin typeface="Arial Black" panose="020B0A04020102020204" pitchFamily="34" charset="0"/>
              </a:rPr>
              <a:t>firmy leasingowe.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f</a:t>
            </a:r>
            <a:r>
              <a:rPr lang="pl-PL" sz="2800" dirty="0" smtClean="0">
                <a:latin typeface="Arial Black" panose="020B0A04020102020204" pitchFamily="34" charset="0"/>
              </a:rPr>
              <a:t>aktoring ( handel długami)</a:t>
            </a:r>
          </a:p>
          <a:p>
            <a:r>
              <a:rPr lang="pl-PL" sz="2800" dirty="0" smtClean="0">
                <a:latin typeface="Arial Black" panose="020B0A04020102020204" pitchFamily="34" charset="0"/>
              </a:rPr>
              <a:t>świadczenie usług płatniczych, 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a</a:t>
            </a:r>
            <a:r>
              <a:rPr lang="pl-PL" sz="2800" dirty="0" smtClean="0">
                <a:latin typeface="Arial Black" panose="020B0A04020102020204" pitchFamily="34" charset="0"/>
              </a:rPr>
              <a:t>nioły Biznesu, Venture Capital, 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l</a:t>
            </a:r>
            <a:r>
              <a:rPr lang="pl-PL" sz="2800" dirty="0" smtClean="0">
                <a:latin typeface="Arial Black" panose="020B0A04020102020204" pitchFamily="34" charset="0"/>
              </a:rPr>
              <a:t>ombardy </a:t>
            </a:r>
          </a:p>
          <a:p>
            <a:r>
              <a:rPr lang="pl-PL" sz="2800" dirty="0">
                <a:latin typeface="Arial Black" panose="020B0A04020102020204" pitchFamily="34" charset="0"/>
              </a:rPr>
              <a:t>p</a:t>
            </a:r>
            <a:r>
              <a:rPr lang="pl-PL" sz="2800" dirty="0" smtClean="0">
                <a:latin typeface="Arial Black" panose="020B0A04020102020204" pitchFamily="34" charset="0"/>
              </a:rPr>
              <a:t>iramidy finansowe </a:t>
            </a:r>
          </a:p>
          <a:p>
            <a:pPr marL="0" indent="0">
              <a:buNone/>
            </a:pPr>
            <a:endParaRPr lang="pl-PL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232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972" y="618518"/>
            <a:ext cx="10725439" cy="501944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Spółdzielcze kasy oszczędnościowo - kredytowe (SKOK)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275008"/>
            <a:ext cx="9905999" cy="4516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Celem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jest gromadzenie środków pieniężnych wyłącznie swoich członków, udzielanie im pożyczek i kredytów, przeprowadzanie na ich zlecenie rozliczeń finansowych oraz pośredniczenie przy zawieraniu umów ubezpieczenia na zasadach określonych w ustawie z dnia 22 maja 2003 r. o pośrednictwie ubezpieczeniowym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(art. 3 ust. 1 Ustawy z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dnia 5 listopada 2009 r. o spółdzielczych kasach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oszczędnościowo-kredytowych (Dz. U. 2012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poz. 855 – tekst jednolity ze zm.)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4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37550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latin typeface="Arial Black" panose="020B0A04020102020204" pitchFamily="34" charset="0"/>
              </a:rPr>
              <a:t>Członkowie Kasy (</a:t>
            </a:r>
            <a:r>
              <a:rPr lang="pl-PL" sz="1600" dirty="0" smtClean="0">
                <a:latin typeface="Arial Black" panose="020B0A04020102020204" pitchFamily="34" charset="0"/>
              </a:rPr>
              <a:t>art.10 ustawy o SKOK) </a:t>
            </a:r>
            <a:endParaRPr lang="pl-PL" sz="16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262130"/>
            <a:ext cx="9905999" cy="54220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Członkami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kasy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być:</a:t>
            </a: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a/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osoby fizyczne połączone więzią o charakterze zawodowym lub organizacyjnym, a w szczególności: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1/ pracownicy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zatrudnieni w jednym lub kilku zakładach pracy;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2/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osoby należące do tej samej organizacji społecznej lub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zawodowej  oraz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działające wśród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członków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organizacje pozarządowe w rozumieniu art. 3 ust. 2 ustawy z dnia 24 kwietnia 2003 r. o działalności pożytku publicznego i o wolontariacie (Dz. U. z 2016 r. poz. 1817 i 1948 oraz z 2017 r. poz. 60 i 573),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c/jednostki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organizacyjne kościołów i związków wyznaniowych posiadające osobowość prawną,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d/ spółdzielnie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e/ związki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zawodowe oraz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f/ wspólnoty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mieszkaniowe.</a:t>
            </a:r>
          </a:p>
        </p:txBody>
      </p:sp>
    </p:spTree>
    <p:extLst>
      <p:ext uri="{BB962C8B-B14F-4D97-AF65-F5344CB8AC3E}">
        <p14:creationId xmlns:p14="http://schemas.microsoft.com/office/powerpoint/2010/main" val="293241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103031"/>
            <a:ext cx="9905998" cy="759853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Liczba Kas i Liczba członków kas (w mln)  w latach 2004-2017  </a:t>
            </a:r>
            <a:br>
              <a:rPr lang="pl-PL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1300" dirty="0" smtClean="0">
                <a:latin typeface="Arial Black" panose="020B0A04020102020204" pitchFamily="34" charset="0"/>
              </a:rPr>
              <a:t>(dane na podstawie opracowań NBP  Rozwój systemu Finansowego )                                                                                              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15634"/>
              </p:ext>
            </p:extLst>
          </p:nvPr>
        </p:nvGraphicFramePr>
        <p:xfrm>
          <a:off x="710338" y="965915"/>
          <a:ext cx="10649919" cy="521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ipsa 8"/>
          <p:cNvSpPr/>
          <p:nvPr/>
        </p:nvSpPr>
        <p:spPr>
          <a:xfrm>
            <a:off x="9376475" y="618518"/>
            <a:ext cx="1670936" cy="15212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91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9099" y="141668"/>
            <a:ext cx="9878095" cy="1519707"/>
          </a:xfrm>
        </p:spPr>
        <p:txBody>
          <a:bodyPr>
            <a:normAutofit/>
          </a:bodyPr>
          <a:lstStyle/>
          <a:p>
            <a:pPr algn="ctr"/>
            <a:r>
              <a:rPr lang="pl-PL" sz="1500" dirty="0">
                <a:solidFill>
                  <a:schemeClr val="bg1"/>
                </a:solidFill>
                <a:latin typeface="Arial Black" panose="020B0A04020102020204" pitchFamily="34" charset="0"/>
              </a:rPr>
              <a:t>Wielkość i Struktura Oszczędności Gospodarstw Domowych w Polsce w latach 2004 – 2017 w mld zł </a:t>
            </a:r>
            <a:r>
              <a:rPr lang="pl-PL" sz="9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http://www.nbp.pl/home.aspx?f=/statystyka/pieniezna_i_bankowa/krf.html</a:t>
            </a:r>
            <a:r>
              <a:rPr lang="pl-PL" sz="9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85797"/>
              </p:ext>
            </p:extLst>
          </p:nvPr>
        </p:nvGraphicFramePr>
        <p:xfrm>
          <a:off x="437881" y="1830412"/>
          <a:ext cx="10959921" cy="466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93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9065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Kasa Krajowa   </a:t>
            </a:r>
            <a:r>
              <a:rPr lang="pl-PL" sz="1800" dirty="0" smtClean="0">
                <a:latin typeface="Arial Black" panose="020B0A04020102020204" pitchFamily="34" charset="0"/>
              </a:rPr>
              <a:t>(art.41- 42 ustawy o SKOK)</a:t>
            </a:r>
            <a:endParaRPr lang="pl-PL" sz="18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326524"/>
            <a:ext cx="9905999" cy="44646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Kasy zrzeszają się w Kasie Krajowej. Członkami Kasy Krajowej są wyłącznie kasy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Celem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działalności Kasy Krajowej jest zapewnienie stabilności finansowej kas, a w szczególności udzielanie kasom wsparcia finansowego ze środków funduszu stabilizacyjnego, oraz sprawowanie kontroli nad kasami dla zapewnienia bezpieczeństwa zgromadzonych w nich oszczędności oraz zgodności działalności kas z przepisami prawa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79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347730"/>
            <a:ext cx="9905998" cy="75985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Zadania Kasy Krajowej przykłady  </a:t>
            </a:r>
            <a:r>
              <a:rPr lang="pl-PL" sz="1600" dirty="0" smtClean="0">
                <a:latin typeface="Arial Black" panose="020B0A04020102020204" pitchFamily="34" charset="0"/>
              </a:rPr>
              <a:t>(art. 44 , art.63 ustawy o </a:t>
            </a:r>
            <a:r>
              <a:rPr lang="pl-PL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SKOK) </a:t>
            </a:r>
            <a:endParaRPr lang="pl-PL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888642"/>
            <a:ext cx="9905999" cy="555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1/reprezentowaniu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interesów kas przed organami administracji państwowej i organami samorządu terytorialnego, a także w organizacjach międzynarodowych;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wyrażaniu opinii o projektach aktów prawnych dotyczących kas;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zapewnianiu doradztwa prawnego, organizacyjnego i finansowego;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organizowaniu szkoleń i prowadzeniu działalności wydawniczej związanej z działalnością kas;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opracowywaniu standardów świadczenia usług i prowadzenia dokumentacji przez kasy oraz systemów informatycznych dla kas;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4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90152"/>
            <a:ext cx="9905998" cy="592428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762" y="1390918"/>
            <a:ext cx="11217498" cy="4868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) przyjmowaniu lokat od kas, 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7) udzielaniu pożyczek i kredytów kasom; 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8) pośredniczeniu w przeprowadzaniu rozliczeń,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9/ wydawaniu kart płatniczych, jeżeli kasa nie wybierze innego sposobu prowadzenia tej działalności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10/ udzielaniu pomocy nowo powstającym kasom; 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11) wypełnianiu za kasy obowiązków informacyjnych wobec Narodowego Banku Polskiego.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12/  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sprawuje kontrolę kas w zakresie zgodności ich działalności z przepisami prawa oraz prawidłowości prowadzonej gospodarki finansowej</a:t>
            </a:r>
            <a:r>
              <a:rPr lang="pl-PL" dirty="0">
                <a:latin typeface="Arial Black" panose="020B0A04020102020204" pitchFamily="34" charset="0"/>
              </a:rPr>
              <a:t>. </a:t>
            </a:r>
            <a:endParaRPr lang="pl-PL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72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437882"/>
            <a:ext cx="9905998" cy="656822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Depozyty i pożyczki  w SKOK w latach 2004-2017 w mld zł  </a:t>
            </a:r>
            <a:r>
              <a:rPr lang="pl-PL" sz="1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(Źródło: Rozwój systemu finansowego, NBP) </a:t>
            </a:r>
            <a:endParaRPr lang="pl-PL" sz="1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26178"/>
              </p:ext>
            </p:extLst>
          </p:nvPr>
        </p:nvGraphicFramePr>
        <p:xfrm>
          <a:off x="1141413" y="1441341"/>
          <a:ext cx="9906000" cy="492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894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47398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/>
              <a:t>cd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2367091"/>
            <a:ext cx="10363826" cy="8526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latin typeface="Arial Black" panose="020B0A04020102020204" pitchFamily="34" charset="0"/>
              </a:rPr>
              <a:t>Rynek długoterminowych instrumentów finansowych </a:t>
            </a:r>
            <a:endParaRPr lang="pl-PL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1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Rynek długoterminowych Instrumentów Finansowych powyżej 1 roku </a:t>
            </a:r>
            <a:endParaRPr lang="pl-PL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rynek bankowy (kredyty i depozyty powyżej 1 roku)</a:t>
            </a:r>
          </a:p>
          <a:p>
            <a:pPr marL="0" indent="0">
              <a:buNone/>
            </a:pPr>
            <a:r>
              <a:rPr lang="pl-PL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rynek kapitałowy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a/ prywatny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b/ publiczny (rynek papierów wartościowych - giełda) </a:t>
            </a:r>
          </a:p>
        </p:txBody>
      </p:sp>
    </p:spTree>
    <p:extLst>
      <p:ext uri="{BB962C8B-B14F-4D97-AF65-F5344CB8AC3E}">
        <p14:creationId xmlns:p14="http://schemas.microsoft.com/office/powerpoint/2010/main" val="2207977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852407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Arial Black" panose="020B0A04020102020204" pitchFamily="34" charset="0"/>
              </a:rPr>
              <a:t>Rynek Publiczny i niepubliczny 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1390918"/>
            <a:ext cx="10363826" cy="51958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pl-PL" sz="2400" b="1" i="1" dirty="0">
                <a:latin typeface="Arial Black" panose="020B0A04020102020204" pitchFamily="34" charset="0"/>
              </a:rPr>
              <a:t>Art. 3.</a:t>
            </a:r>
            <a:r>
              <a:rPr lang="pl-PL" sz="2400" i="1" dirty="0">
                <a:latin typeface="Arial Black" panose="020B0A04020102020204" pitchFamily="34" charset="0"/>
              </a:rPr>
              <a:t> 1. Ofertą publiczną jest udostępnianie, </a:t>
            </a:r>
            <a:r>
              <a:rPr lang="pl-PL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co najmniej 150 </a:t>
            </a:r>
            <a:r>
              <a:rPr lang="pl-PL" sz="2400" b="1" i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osobom</a:t>
            </a:r>
            <a:r>
              <a:rPr lang="pl-PL" sz="2400" i="1" dirty="0">
                <a:latin typeface="Arial Black" panose="020B0A04020102020204" pitchFamily="34" charset="0"/>
              </a:rPr>
              <a:t> na terytorium jednego państwa członkowskiego </a:t>
            </a:r>
            <a:r>
              <a:rPr lang="pl-PL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lub nieoznaczonemu adresatowi</a:t>
            </a:r>
            <a:r>
              <a:rPr lang="pl-PL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  <a:r>
              <a:rPr lang="pl-PL" sz="2400" i="1" dirty="0">
                <a:latin typeface="Arial Black" panose="020B0A04020102020204" pitchFamily="34" charset="0"/>
              </a:rPr>
              <a:t> w dowolnej formie i w dowolny sposób, informacji o papierach wartościowych i warunkach ich nabycia, stanowiących wystarczającą podstawę do podjęcia decyzji o nabyciu tych papierów wartościowych.</a:t>
            </a:r>
          </a:p>
          <a:p>
            <a:pPr marL="0" indent="0" algn="ctr">
              <a:lnSpc>
                <a:spcPct val="220000"/>
              </a:lnSpc>
              <a:buNone/>
            </a:pPr>
            <a:endParaRPr lang="pl-PL" sz="1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(</a:t>
            </a:r>
            <a:r>
              <a:rPr lang="pl-PL" sz="1600" b="1" dirty="0"/>
              <a:t>Ustawa z dnia 29.07.2005 r. o ofercie publicznej i warunkach wprowadzania instrumentów finansowych do zorganizowanego systemu obrotu oraz o spółkach publicznych (</a:t>
            </a:r>
            <a:r>
              <a:rPr lang="pl-PL" sz="1600" dirty="0"/>
              <a:t>Dz. U. z 2016 r. poz. 1639 – tekst jednolity ze zm.)</a:t>
            </a:r>
            <a:endParaRPr lang="pl-PL" sz="16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595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0733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Papiery Wartościowe i ich emitenci 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635617"/>
            <a:ext cx="9905999" cy="4155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Akcje</a:t>
            </a:r>
            <a:r>
              <a:rPr lang="pl-PL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dirty="0" smtClean="0">
                <a:latin typeface="Arial Black" panose="020B0A04020102020204" pitchFamily="34" charset="0"/>
              </a:rPr>
              <a:t>– ustawa KSH (spółki akcyjne i komandytowo akcyjne)</a:t>
            </a:r>
          </a:p>
          <a:p>
            <a:pPr marL="0" indent="0">
              <a:buNone/>
            </a:pPr>
            <a:r>
              <a:rPr lang="pl-PL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Obligacje</a:t>
            </a:r>
          </a:p>
          <a:p>
            <a:pPr marL="0" indent="0">
              <a:buNone/>
            </a:pPr>
            <a:r>
              <a:rPr lang="pl-PL" sz="3200" dirty="0" smtClean="0">
                <a:latin typeface="Arial Black" panose="020B0A04020102020204" pitchFamily="34" charset="0"/>
              </a:rPr>
              <a:t>a/  ustawa budżetowa  -  Skarb Państwa </a:t>
            </a:r>
          </a:p>
          <a:p>
            <a:pPr marL="0" indent="0">
              <a:buNone/>
            </a:pPr>
            <a:r>
              <a:rPr lang="pl-PL" sz="3200" dirty="0" smtClean="0">
                <a:latin typeface="Arial Black" panose="020B0A04020102020204" pitchFamily="34" charset="0"/>
              </a:rPr>
              <a:t>b/ ustawa  o NBP – NBP </a:t>
            </a:r>
            <a:r>
              <a:rPr lang="pl-PL" sz="1700" dirty="0" smtClean="0">
                <a:latin typeface="Arial Black" panose="020B0A04020102020204" pitchFamily="34" charset="0"/>
              </a:rPr>
              <a:t>(art.48 p. 1 ustawy o NBP) </a:t>
            </a:r>
          </a:p>
          <a:p>
            <a:pPr marL="0" indent="0">
              <a:buNone/>
            </a:pPr>
            <a:r>
              <a:rPr lang="pl-PL" sz="3200" dirty="0" smtClean="0">
                <a:latin typeface="Arial Black" panose="020B0A04020102020204" pitchFamily="34" charset="0"/>
              </a:rPr>
              <a:t>c/  ustawa o BFG  - BFG </a:t>
            </a:r>
            <a:r>
              <a:rPr lang="pl-PL" sz="1700" dirty="0" smtClean="0">
                <a:latin typeface="Arial Black" panose="020B0A04020102020204" pitchFamily="34" charset="0"/>
              </a:rPr>
              <a:t>(art.270 ust.1 p. 8 ustawy o BFG)</a:t>
            </a:r>
          </a:p>
        </p:txBody>
      </p:sp>
    </p:spTree>
    <p:extLst>
      <p:ext uri="{BB962C8B-B14F-4D97-AF65-F5344CB8AC3E}">
        <p14:creationId xmlns:p14="http://schemas.microsoft.com/office/powerpoint/2010/main" val="1478715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18390"/>
          </a:xfrm>
        </p:spPr>
        <p:txBody>
          <a:bodyPr>
            <a:noAutofit/>
          </a:bodyPr>
          <a:lstStyle/>
          <a:p>
            <a:r>
              <a:rPr lang="pl-PL" sz="1800" dirty="0" err="1" smtClean="0">
                <a:latin typeface="Arial Black" panose="020B0A04020102020204" pitchFamily="34" charset="0"/>
              </a:rPr>
              <a:t>c.D</a:t>
            </a:r>
            <a:r>
              <a:rPr lang="pl-PL" sz="1800" dirty="0" smtClean="0">
                <a:latin typeface="Arial Black" panose="020B0A04020102020204" pitchFamily="34" charset="0"/>
              </a:rPr>
              <a:t> </a:t>
            </a:r>
            <a:endParaRPr lang="pl-PL" sz="18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426" y="836908"/>
            <a:ext cx="11706896" cy="60210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200" i="1" dirty="0" smtClean="0">
                <a:latin typeface="Arial Black" panose="020B0A04020102020204" pitchFamily="34" charset="0"/>
              </a:rPr>
              <a:t>d/ustawa </a:t>
            </a:r>
            <a:r>
              <a:rPr lang="pl-PL" sz="3200" i="1" dirty="0">
                <a:latin typeface="Arial Black" panose="020B0A04020102020204" pitchFamily="34" charset="0"/>
              </a:rPr>
              <a:t>o obligacjach </a:t>
            </a:r>
            <a:r>
              <a:rPr lang="pl-PL" sz="3200" i="1" dirty="0" smtClean="0">
                <a:latin typeface="Arial Black" panose="020B0A04020102020204" pitchFamily="34" charset="0"/>
              </a:rPr>
              <a:t>(art.2)</a:t>
            </a:r>
          </a:p>
          <a:p>
            <a:pPr marL="457200" indent="-457200" algn="ctr">
              <a:buAutoNum type="arabicParenR"/>
            </a:pPr>
            <a:r>
              <a:rPr lang="pl-PL" sz="2900" dirty="0" smtClean="0">
                <a:latin typeface="Arial Black" panose="020B0A04020102020204" pitchFamily="34" charset="0"/>
              </a:rPr>
              <a:t>osoby </a:t>
            </a:r>
            <a:r>
              <a:rPr lang="pl-PL" sz="2900" dirty="0">
                <a:latin typeface="Arial Black" panose="020B0A04020102020204" pitchFamily="34" charset="0"/>
              </a:rPr>
              <a:t>prawne, w tym osoby prawne mające siedzibę poza terytorium Rzeczypospolitej </a:t>
            </a:r>
            <a:r>
              <a:rPr lang="pl-PL" sz="2900" dirty="0" smtClean="0">
                <a:latin typeface="Arial Black" panose="020B0A04020102020204" pitchFamily="34" charset="0"/>
              </a:rPr>
              <a:t>Polski</a:t>
            </a:r>
          </a:p>
          <a:p>
            <a:pPr marL="457200" indent="-457200" algn="ctr">
              <a:buAutoNum type="arabicParenR" startAt="2"/>
            </a:pPr>
            <a:r>
              <a:rPr lang="pl-PL" sz="2900" dirty="0" smtClean="0">
                <a:latin typeface="Arial Black" panose="020B0A04020102020204" pitchFamily="34" charset="0"/>
              </a:rPr>
              <a:t>osoby </a:t>
            </a:r>
            <a:r>
              <a:rPr lang="pl-PL" sz="2900" dirty="0">
                <a:latin typeface="Arial Black" panose="020B0A04020102020204" pitchFamily="34" charset="0"/>
              </a:rPr>
              <a:t>prawne upoważnione do emisji obligacji na podstawie odrębnych ustaw, </a:t>
            </a:r>
            <a:endParaRPr lang="pl-PL" sz="2900" dirty="0" smtClean="0">
              <a:latin typeface="Arial Black" panose="020B0A04020102020204" pitchFamily="34" charset="0"/>
            </a:endParaRPr>
          </a:p>
          <a:p>
            <a:pPr marL="457200" indent="-457200" algn="ctr">
              <a:buAutoNum type="arabicParenR" startAt="2"/>
            </a:pPr>
            <a:r>
              <a:rPr lang="pl-PL" sz="2900" dirty="0" smtClean="0">
                <a:latin typeface="Arial Black" panose="020B0A04020102020204" pitchFamily="34" charset="0"/>
              </a:rPr>
              <a:t>spółki </a:t>
            </a:r>
            <a:r>
              <a:rPr lang="pl-PL" sz="2900" dirty="0">
                <a:latin typeface="Arial Black" panose="020B0A04020102020204" pitchFamily="34" charset="0"/>
              </a:rPr>
              <a:t>komandytowo-akcyjne, </a:t>
            </a:r>
            <a:endParaRPr lang="pl-PL" sz="2900" dirty="0" smtClean="0">
              <a:latin typeface="Arial Black" panose="020B0A04020102020204" pitchFamily="34" charset="0"/>
            </a:endParaRPr>
          </a:p>
          <a:p>
            <a:pPr marL="457200" indent="-457200" algn="ctr">
              <a:buAutoNum type="arabicParenR" startAt="4"/>
            </a:pPr>
            <a:r>
              <a:rPr lang="pl-PL" sz="2900" dirty="0" smtClean="0">
                <a:latin typeface="Arial Black" panose="020B0A04020102020204" pitchFamily="34" charset="0"/>
              </a:rPr>
              <a:t>spółdzielcze </a:t>
            </a:r>
            <a:r>
              <a:rPr lang="pl-PL" sz="2900" dirty="0">
                <a:latin typeface="Arial Black" panose="020B0A04020102020204" pitchFamily="34" charset="0"/>
              </a:rPr>
              <a:t>kasy oszczędnościowo-kredytowe oraz Krajowa Spółdzielcza Kasa Oszczędnościowo-Kredytowa, </a:t>
            </a:r>
            <a:endParaRPr lang="pl-PL" sz="29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sz="2900" dirty="0" smtClean="0">
                <a:latin typeface="Arial Black" panose="020B0A04020102020204" pitchFamily="34" charset="0"/>
              </a:rPr>
              <a:t>5)     </a:t>
            </a:r>
            <a:r>
              <a:rPr lang="pl-PL" sz="2900" dirty="0">
                <a:latin typeface="Arial Black" panose="020B0A04020102020204" pitchFamily="34" charset="0"/>
              </a:rPr>
              <a:t>gminy, powiaty oraz województwa, zwane dalej „jednostkami </a:t>
            </a:r>
            <a:r>
              <a:rPr lang="pl-PL" sz="2900" dirty="0" smtClean="0">
                <a:latin typeface="Arial Black" panose="020B0A04020102020204" pitchFamily="34" charset="0"/>
              </a:rPr>
              <a:t>	samorządu </a:t>
            </a:r>
            <a:r>
              <a:rPr lang="pl-PL" sz="2900" dirty="0">
                <a:latin typeface="Arial Black" panose="020B0A04020102020204" pitchFamily="34" charset="0"/>
              </a:rPr>
              <a:t>terytorialnego”, a także związki tych jednostek </a:t>
            </a:r>
            <a:r>
              <a:rPr lang="pl-PL" sz="2900" dirty="0" smtClean="0">
                <a:latin typeface="Arial Black" panose="020B0A04020102020204" pitchFamily="34" charset="0"/>
              </a:rPr>
              <a:t>	oraz 	jednostki </a:t>
            </a:r>
            <a:r>
              <a:rPr lang="pl-PL" sz="2900" dirty="0">
                <a:latin typeface="Arial Black" panose="020B0A04020102020204" pitchFamily="34" charset="0"/>
              </a:rPr>
              <a:t>władz regionalnych lub lokalnych innego niż </a:t>
            </a:r>
            <a:r>
              <a:rPr lang="pl-PL" sz="2900" dirty="0" smtClean="0">
                <a:latin typeface="Arial Black" panose="020B0A04020102020204" pitchFamily="34" charset="0"/>
              </a:rPr>
              <a:t>	Rzeczpospolita </a:t>
            </a:r>
            <a:r>
              <a:rPr lang="pl-PL" sz="2900" dirty="0">
                <a:latin typeface="Arial Black" panose="020B0A04020102020204" pitchFamily="34" charset="0"/>
              </a:rPr>
              <a:t>Polska państwa członkowskiego Unii </a:t>
            </a:r>
            <a:r>
              <a:rPr lang="pl-PL" sz="2900" dirty="0" smtClean="0">
                <a:latin typeface="Arial Black" panose="020B0A04020102020204" pitchFamily="34" charset="0"/>
              </a:rPr>
              <a:t>	Europejskiej</a:t>
            </a:r>
            <a:r>
              <a:rPr lang="pl-PL" sz="2900" dirty="0">
                <a:latin typeface="Arial Black" panose="020B0A04020102020204" pitchFamily="34" charset="0"/>
              </a:rPr>
              <a:t>, </a:t>
            </a:r>
            <a:endParaRPr lang="pl-PL" sz="29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sz="2900" dirty="0" smtClean="0">
                <a:latin typeface="Arial Black" panose="020B0A04020102020204" pitchFamily="34" charset="0"/>
              </a:rPr>
              <a:t>6/  </a:t>
            </a:r>
            <a:r>
              <a:rPr lang="pl-PL" sz="2900" dirty="0">
                <a:latin typeface="Arial Black" panose="020B0A04020102020204" pitchFamily="34" charset="0"/>
              </a:rPr>
              <a:t>instytucje finansowe, których członkiem jest Rzeczpospolita </a:t>
            </a:r>
            <a:r>
              <a:rPr lang="pl-PL" sz="2900" dirty="0" smtClean="0">
                <a:latin typeface="Arial Black" panose="020B0A04020102020204" pitchFamily="34" charset="0"/>
              </a:rPr>
              <a:t>	Polska 	lub </a:t>
            </a:r>
            <a:r>
              <a:rPr lang="pl-PL" sz="2900" dirty="0">
                <a:latin typeface="Arial Black" panose="020B0A04020102020204" pitchFamily="34" charset="0"/>
              </a:rPr>
              <a:t>Narodowy Bank Polski, </a:t>
            </a:r>
            <a:r>
              <a:rPr lang="pl-PL" sz="2900" i="1" dirty="0" smtClean="0">
                <a:latin typeface="Arial Black" panose="020B0A04020102020204" pitchFamily="34" charset="0"/>
              </a:rPr>
              <a:t>np. Międzynarodowy Fundusz Walutowy </a:t>
            </a:r>
            <a:endParaRPr lang="pl-PL" sz="29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6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39486"/>
            <a:ext cx="10364451" cy="619932"/>
          </a:xfrm>
        </p:spPr>
        <p:txBody>
          <a:bodyPr>
            <a:normAutofit/>
          </a:bodyPr>
          <a:lstStyle/>
          <a:p>
            <a:pPr algn="l"/>
            <a:r>
              <a:rPr lang="pl-PL" dirty="0" err="1" smtClean="0">
                <a:latin typeface="Arial Black" panose="020B0A04020102020204" pitchFamily="34" charset="0"/>
              </a:rPr>
              <a:t>c.d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797802"/>
            <a:ext cx="9905999" cy="4107051"/>
          </a:xfrm>
        </p:spPr>
        <p:txBody>
          <a:bodyPr/>
          <a:lstStyle/>
          <a:p>
            <a:r>
              <a:rPr lang="pl-PL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Listy zastawne </a:t>
            </a:r>
            <a:r>
              <a:rPr lang="pl-PL" sz="2400" dirty="0" smtClean="0">
                <a:latin typeface="Arial Black" panose="020B0A04020102020204" pitchFamily="34" charset="0"/>
              </a:rPr>
              <a:t>- Ustawa o listach zastawnych i bankach hipotecznych (banki hipoteczne) </a:t>
            </a:r>
          </a:p>
          <a:p>
            <a:r>
              <a:rPr lang="pl-PL" sz="24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pl-PL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Certyfikaty Inwestycyjne </a:t>
            </a:r>
            <a:r>
              <a:rPr lang="pl-PL" sz="2400" dirty="0" smtClean="0">
                <a:latin typeface="Arial Black" panose="020B0A04020102020204" pitchFamily="34" charset="0"/>
              </a:rPr>
              <a:t>- Ustawa o funduszach inwestycyjnych  (zamknięte fundusze inwestycyjne</a:t>
            </a:r>
            <a:r>
              <a:rPr lang="pl-PL" dirty="0" smtClean="0">
                <a:latin typeface="Arial Black" panose="020B0A04020102020204" pitchFamily="34" charset="0"/>
              </a:rPr>
              <a:t>) </a:t>
            </a:r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6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141668"/>
            <a:ext cx="9905998" cy="953036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instytucje Rynku Bankowego i </a:t>
            </a:r>
            <a:r>
              <a:rPr lang="pl-PL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Pozabankowego</a:t>
            </a:r>
            <a:r>
              <a:rPr lang="pl-PL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pl-PL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l-PL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953037"/>
            <a:ext cx="9905999" cy="53962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A/ </a:t>
            </a:r>
            <a:r>
              <a:rPr lang="pl-PL" sz="28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System instytucji bankowych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banki 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B/ Spółdzielcze Kasy Oszczędnościowo – Kredytowe (</a:t>
            </a:r>
            <a:r>
              <a:rPr lang="pl-PL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instytucje quasi-bankowe)</a:t>
            </a: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C/ </a:t>
            </a:r>
            <a:r>
              <a:rPr lang="pl-PL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System instytucji </a:t>
            </a:r>
            <a:r>
              <a:rPr lang="pl-PL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pozabankowych</a:t>
            </a:r>
            <a:r>
              <a:rPr lang="pl-PL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: </a:t>
            </a:r>
            <a:endParaRPr lang="pl-PL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 Black" panose="020B0A04020102020204" pitchFamily="34" charset="0"/>
              </a:rPr>
              <a:t>p</a:t>
            </a: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ośrednicy kredytowi,</a:t>
            </a:r>
            <a:r>
              <a:rPr lang="pl-PL" sz="2800" b="1" dirty="0">
                <a:effectLst/>
              </a:rPr>
              <a:t> </a:t>
            </a:r>
            <a:endParaRPr lang="pl-PL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firmy pożyczkowe,</a:t>
            </a:r>
          </a:p>
          <a:p>
            <a:r>
              <a:rPr lang="pl-PL" sz="2800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rowdfunding,</a:t>
            </a:r>
          </a:p>
          <a:p>
            <a:r>
              <a:rPr lang="pl-PL" sz="2800" dirty="0">
                <a:solidFill>
                  <a:schemeClr val="bg1"/>
                </a:solidFill>
                <a:latin typeface="Arial Black" panose="020B0A04020102020204" pitchFamily="34" charset="0"/>
              </a:rPr>
              <a:t>p</a:t>
            </a: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odmioty przyjmujące depozyty,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firmy leasingowe.</a:t>
            </a:r>
          </a:p>
          <a:p>
            <a:r>
              <a:rPr lang="pl-PL" sz="2800" dirty="0">
                <a:solidFill>
                  <a:schemeClr val="bg1"/>
                </a:solidFill>
                <a:latin typeface="Arial Black" panose="020B0A04020102020204" pitchFamily="34" charset="0"/>
              </a:rPr>
              <a:t>f</a:t>
            </a: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aktoring ( handel długami) - </a:t>
            </a:r>
            <a:r>
              <a:rPr lang="pl-PL" sz="2800" dirty="0">
                <a:solidFill>
                  <a:schemeClr val="bg1"/>
                </a:solidFill>
                <a:latin typeface="Arial Black" panose="020B0A04020102020204" pitchFamily="34" charset="0"/>
              </a:rPr>
              <a:t>http://stat.gov.pl/files/gfx/portalinformacyjny/pl/defaultstronaopisowa/5701/4/1/pgw_dzialal_faktoringowa_przed_finan_2010.pdf</a:t>
            </a:r>
            <a:endParaRPr lang="pl-PL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świadczenie usług płatniczych,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pl-PL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44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1793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Instytucje i Uczestnicy Rynku Papierów Wartościowych 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1236372"/>
            <a:ext cx="10363826" cy="4554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>
                <a:latin typeface="Arial Black" panose="020B0A04020102020204" pitchFamily="34" charset="0"/>
              </a:rPr>
              <a:t>Instytucje rynku papierów wartościowych</a:t>
            </a:r>
          </a:p>
          <a:p>
            <a:pPr>
              <a:buFontTx/>
              <a:buChar char="-"/>
            </a:pP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Giełda Papierów Wartościowych</a:t>
            </a:r>
          </a:p>
          <a:p>
            <a:pPr>
              <a:buFontTx/>
              <a:buChar char="-"/>
            </a:pP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Krajowy Depozyt Papierów Wartościowych</a:t>
            </a:r>
          </a:p>
          <a:p>
            <a:pPr>
              <a:buFontTx/>
              <a:buChar char="-"/>
            </a:pPr>
            <a:r>
              <a:rPr lang="pl-PL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Firmy inwestycyjne</a:t>
            </a:r>
          </a:p>
          <a:p>
            <a:pPr>
              <a:buFontTx/>
              <a:buChar char="-"/>
            </a:pP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Komisja Nadzoru Finansowego</a:t>
            </a:r>
          </a:p>
          <a:p>
            <a:pPr marL="0" indent="0">
              <a:buNone/>
            </a:pPr>
            <a:r>
              <a:rPr lang="pl-PL" sz="2800" dirty="0">
                <a:latin typeface="Arial Black" panose="020B0A04020102020204" pitchFamily="34" charset="0"/>
              </a:rPr>
              <a:t>Uczestnicy rynku</a:t>
            </a:r>
          </a:p>
          <a:p>
            <a:pPr>
              <a:buFontTx/>
              <a:buChar char="-"/>
            </a:pP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Emitenci</a:t>
            </a:r>
          </a:p>
          <a:p>
            <a:pPr>
              <a:buFontTx/>
              <a:buChar char="-"/>
            </a:pP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Inwestorzy </a:t>
            </a:r>
          </a:p>
        </p:txBody>
      </p:sp>
    </p:spTree>
    <p:extLst>
      <p:ext uri="{BB962C8B-B14F-4D97-AF65-F5344CB8AC3E}">
        <p14:creationId xmlns:p14="http://schemas.microsoft.com/office/powerpoint/2010/main" val="325452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50429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 Black" panose="020B0A04020102020204" pitchFamily="34" charset="0"/>
              </a:rPr>
              <a:t>Cechy Rynku Publicznego 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1712890"/>
            <a:ext cx="10363826" cy="407830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pl-PL" b="1" dirty="0">
                <a:latin typeface="Arial Black" panose="020B0A04020102020204" pitchFamily="34" charset="0"/>
              </a:rPr>
              <a:t>Rzetelność</a:t>
            </a:r>
          </a:p>
          <a:p>
            <a:pPr>
              <a:lnSpc>
                <a:spcPct val="200000"/>
              </a:lnSpc>
            </a:pPr>
            <a:r>
              <a:rPr lang="pl-PL" b="1" dirty="0">
                <a:latin typeface="Arial Black" panose="020B0A04020102020204" pitchFamily="34" charset="0"/>
              </a:rPr>
              <a:t>Efektywność</a:t>
            </a:r>
          </a:p>
          <a:p>
            <a:pPr>
              <a:lnSpc>
                <a:spcPct val="200000"/>
              </a:lnSpc>
            </a:pPr>
            <a:r>
              <a:rPr lang="pl-PL" b="1" dirty="0">
                <a:latin typeface="Arial Black" panose="020B0A04020102020204" pitchFamily="34" charset="0"/>
              </a:rPr>
              <a:t>Przejrzystość</a:t>
            </a:r>
          </a:p>
          <a:p>
            <a:pPr>
              <a:lnSpc>
                <a:spcPct val="200000"/>
              </a:lnSpc>
            </a:pPr>
            <a:r>
              <a:rPr lang="pl-PL" b="1" dirty="0">
                <a:latin typeface="Arial Black" panose="020B0A04020102020204" pitchFamily="34" charset="0"/>
              </a:rPr>
              <a:t>Płynność</a:t>
            </a:r>
          </a:p>
          <a:p>
            <a:pPr>
              <a:lnSpc>
                <a:spcPct val="200000"/>
              </a:lnSpc>
            </a:pPr>
            <a:r>
              <a:rPr lang="pl-PL" b="1" dirty="0">
                <a:latin typeface="Arial Black" panose="020B0A04020102020204" pitchFamily="34" charset="0"/>
              </a:rPr>
              <a:t>Integralność</a:t>
            </a:r>
          </a:p>
          <a:p>
            <a:pPr>
              <a:lnSpc>
                <a:spcPct val="200000"/>
              </a:lnSpc>
            </a:pPr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94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6636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Za i Przeciw wejścia na GPW 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1317356"/>
            <a:ext cx="10363826" cy="4473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</a:rPr>
              <a:t>Przeciw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Koszty oferty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Obowiązki informacyjne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Wrogie przejęcia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Niedojście emisji do skutku</a:t>
            </a:r>
          </a:p>
          <a:p>
            <a:pPr marL="0" indent="0">
              <a:buNone/>
            </a:pPr>
            <a:r>
              <a:rPr lang="pl-PL" b="1" dirty="0">
                <a:latin typeface="Arial Black" panose="020B0A04020102020204" pitchFamily="34" charset="0"/>
              </a:rPr>
              <a:t>Za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Dostęp do długoterminowego kapitału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Promocja i marketing</a:t>
            </a:r>
          </a:p>
          <a:p>
            <a:pPr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Wiarygodność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927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28358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 Black" panose="020B0A04020102020204" pitchFamily="34" charset="0"/>
              </a:rPr>
              <a:t>Uchwały WZA 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379349"/>
            <a:ext cx="10363826" cy="4566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sz="3200" dirty="0" smtClean="0">
                <a:latin typeface="Arial Black" panose="020B0A04020102020204" pitchFamily="34" charset="0"/>
              </a:rPr>
              <a:t>uchwała </a:t>
            </a:r>
            <a:r>
              <a:rPr lang="pl-PL" sz="3200" dirty="0">
                <a:latin typeface="Arial Black" panose="020B0A04020102020204" pitchFamily="34" charset="0"/>
              </a:rPr>
              <a:t>o podwyższeniu kapitału w drodze oferty publicznej</a:t>
            </a:r>
          </a:p>
          <a:p>
            <a:pPr marL="0" indent="0">
              <a:buNone/>
            </a:pPr>
            <a:r>
              <a:rPr lang="pl-PL" sz="3200" dirty="0">
                <a:latin typeface="Arial Black" panose="020B0A04020102020204" pitchFamily="34" charset="0"/>
              </a:rPr>
              <a:t>-   uchwała o dematerializacji akcji (obligacji)</a:t>
            </a:r>
          </a:p>
          <a:p>
            <a:pPr>
              <a:buFontTx/>
              <a:buChar char="-"/>
            </a:pPr>
            <a:r>
              <a:rPr lang="pl-PL" sz="3200" dirty="0">
                <a:latin typeface="Arial Black" panose="020B0A04020102020204" pitchFamily="34" charset="0"/>
              </a:rPr>
              <a:t>uchwała o wykluczeniu prawa poboru </a:t>
            </a:r>
          </a:p>
          <a:p>
            <a:pPr>
              <a:buFontTx/>
              <a:buChar char="-"/>
            </a:pPr>
            <a:r>
              <a:rPr lang="pl-PL" sz="3200" dirty="0">
                <a:latin typeface="Arial Black" panose="020B0A04020102020204" pitchFamily="34" charset="0"/>
              </a:rPr>
              <a:t>uchwała o zmianie statutu</a:t>
            </a:r>
          </a:p>
          <a:p>
            <a:pPr>
              <a:buFontTx/>
              <a:buChar char="-"/>
            </a:pPr>
            <a:r>
              <a:rPr lang="pl-PL" sz="3200" dirty="0">
                <a:latin typeface="Arial Black" panose="020B0A04020102020204" pitchFamily="34" charset="0"/>
              </a:rPr>
              <a:t>Uchwała kompetencyjna dla zarządu</a:t>
            </a:r>
          </a:p>
          <a:p>
            <a:pPr>
              <a:buFontTx/>
              <a:buChar char="-"/>
            </a:pPr>
            <a:r>
              <a:rPr lang="pl-PL" sz="3200" dirty="0">
                <a:latin typeface="Arial Black" panose="020B0A04020102020204" pitchFamily="34" charset="0"/>
              </a:rPr>
              <a:t>Uchwała w sprawie subemisji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570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70481"/>
            <a:ext cx="10364451" cy="1038387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Black" panose="020B0A04020102020204" pitchFamily="34" charset="0"/>
              </a:rPr>
              <a:t>Liczba debiutów i wycofań – rynek regulowany na tle indeksu WIG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46799"/>
              </p:ext>
            </p:extLst>
          </p:nvPr>
        </p:nvGraphicFramePr>
        <p:xfrm>
          <a:off x="495947" y="1208868"/>
          <a:ext cx="11696054" cy="53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8408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6518" y="0"/>
            <a:ext cx="11217499" cy="811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Publiczne subskrypcje akcji, Publiczna sprzedaż w mln zł</a:t>
            </a:r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br>
              <a:rPr lang="pl-PL" sz="2000" dirty="0" smtClean="0">
                <a:latin typeface="Arial Black" panose="020B0A04020102020204" pitchFamily="34" charset="0"/>
              </a:rPr>
            </a:br>
            <a:r>
              <a:rPr lang="pl-PL" sz="1200" dirty="0" smtClean="0"/>
              <a:t>(źródło – Raport o sytuacji Systemu Finansowego, NBP)</a:t>
            </a:r>
            <a:endParaRPr lang="pl-PL" sz="1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86757"/>
              </p:ext>
            </p:extLst>
          </p:nvPr>
        </p:nvGraphicFramePr>
        <p:xfrm>
          <a:off x="476518" y="1197735"/>
          <a:ext cx="10998558" cy="530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680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604434"/>
          </a:xfrm>
        </p:spPr>
        <p:txBody>
          <a:bodyPr>
            <a:normAutofit/>
          </a:bodyPr>
          <a:lstStyle/>
          <a:p>
            <a:r>
              <a:rPr lang="pl-PL" sz="1400" dirty="0">
                <a:latin typeface="Arial Black" panose="020B0A04020102020204" pitchFamily="34" charset="0"/>
                <a:cs typeface="Arial" panose="020B0604020202020204" pitchFamily="34" charset="0"/>
              </a:rPr>
              <a:t>definicje giełdy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18454" y="774915"/>
            <a:ext cx="11034793" cy="58273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l-PL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pierwsza (rozwiniętą, </a:t>
            </a:r>
            <a:r>
              <a:rPr lang="pl-PL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szczegółowa</a:t>
            </a:r>
            <a:r>
              <a:rPr lang="pl-PL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pl-PL" sz="1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 Black" panose="020B0A04020102020204" pitchFamily="34" charset="0"/>
                <a:cs typeface="Arial" panose="020B0604020202020204" pitchFamily="34" charset="0"/>
              </a:rPr>
              <a:t>została podana w ustawie z 22 marca 1991 r. Prawo o publicznym obrocie papierami wartościowymi i funduszach powierniczych (tekst jednolity Dz. U. z 1994 r. Nr 58, poz. 239) – </a:t>
            </a:r>
          </a:p>
          <a:p>
            <a:pPr marL="0" lvl="0" indent="0" algn="ctr"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i="1" dirty="0">
                <a:latin typeface="Arial Black" panose="020B0A04020102020204" pitchFamily="34" charset="0"/>
                <a:cs typeface="Arial" panose="020B0604020202020204" pitchFamily="34" charset="0"/>
              </a:rPr>
              <a:t>giełda to zespół osób, urządzeń i środków technicznych zorganizowany w taki sposób, że przy kojarzeniu ofert sprzedaży i nabycia papierów wartościowych wszyscy uczestnicy rynku papierów wartościowych maja jednakowy dostęp do informacji rynkowej w tym samym czasie, przy zachowaniu jednolitych warunków zbywania i nabywania praw”  (art. 2 pkt 6</a:t>
            </a:r>
            <a:r>
              <a:rPr lang="pl-PL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);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druga – lapidarna</a:t>
            </a:r>
            <a:r>
              <a:rPr lang="pl-PL" dirty="0">
                <a:latin typeface="Arial Black" panose="020B0A04020102020204" pitchFamily="34" charset="0"/>
                <a:cs typeface="Arial" panose="020B0604020202020204" pitchFamily="34" charset="0"/>
              </a:rPr>
              <a:t> – </a:t>
            </a:r>
            <a:r>
              <a:rPr lang="pl-PL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buNone/>
            </a:pPr>
            <a:r>
              <a:rPr lang="pl-PL" sz="1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art</a:t>
            </a:r>
            <a:r>
              <a:rPr lang="pl-PL" sz="1000" dirty="0">
                <a:latin typeface="Arial Black" panose="020B0A04020102020204" pitchFamily="34" charset="0"/>
                <a:cs typeface="Arial" panose="020B0604020202020204" pitchFamily="34" charset="0"/>
              </a:rPr>
              <a:t>. 3 pkt 10 Ustawy o obrocie instrumentami </a:t>
            </a:r>
            <a:r>
              <a:rPr lang="pl-PL" sz="1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finansowymi </a:t>
            </a:r>
            <a:endParaRPr lang="pl-PL" sz="1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„Przez giełdę Rozumie się </a:t>
            </a:r>
            <a:r>
              <a:rPr lang="pl-PL" i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giełę</a:t>
            </a:r>
            <a:r>
              <a:rPr lang="pl-PL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papierów </a:t>
            </a:r>
            <a:r>
              <a:rPr lang="pl-PL" i="1" dirty="0">
                <a:latin typeface="Arial Black" panose="020B0A04020102020204" pitchFamily="34" charset="0"/>
                <a:cs typeface="Arial" panose="020B0604020202020204" pitchFamily="34" charset="0"/>
              </a:rPr>
              <a:t>wartościowych lub innych instrumentów finansowych” </a:t>
            </a:r>
            <a:endParaRPr lang="pl-P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0" indent="0" algn="ctr">
              <a:buNone/>
            </a:pPr>
            <a:endParaRPr lang="pl-P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4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8887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Zadania GPW 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2367092"/>
            <a:ext cx="10771948" cy="3424107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1</a:t>
            </a:r>
            <a:r>
              <a:rPr lang="pl-PL" sz="2800" b="1" dirty="0">
                <a:latin typeface="Arial Black" panose="020B0A04020102020204" pitchFamily="34" charset="0"/>
              </a:rPr>
              <a:t>. </a:t>
            </a:r>
            <a:r>
              <a:rPr lang="pl-PL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koncentracji popytu i podaży,</a:t>
            </a:r>
          </a:p>
          <a:p>
            <a:pPr marL="0" indent="0">
              <a:buNone/>
            </a:pPr>
            <a:r>
              <a:rPr lang="pl-PL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2. bezpieczny i sprawny przebieg transakcji</a:t>
            </a:r>
          </a:p>
          <a:p>
            <a:pPr marL="0" indent="0">
              <a:buNone/>
            </a:pPr>
            <a:r>
              <a:rPr lang="pl-PL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3. przejrzystość obrotu</a:t>
            </a:r>
            <a:r>
              <a:rPr lang="pl-PL" sz="2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978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2264" y="0"/>
            <a:ext cx="10364451" cy="1146875"/>
          </a:xfrm>
        </p:spPr>
        <p:txBody>
          <a:bodyPr/>
          <a:lstStyle/>
          <a:p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GPW organizuje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427" y="1007390"/>
            <a:ext cx="10957302" cy="48514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Główny (</a:t>
            </a:r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Main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Market)  – regulowany </a:t>
            </a:r>
            <a:r>
              <a:rPr lang="pl-PL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– </a:t>
            </a: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obrót: akcjami i prawami do akcji, certyfikatami inwestycyjnymi, produktami strukturyzowanymi, </a:t>
            </a:r>
            <a:r>
              <a:rPr lang="pl-PL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ETFs</a:t>
            </a: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, opcjami , kontraktami terminowymi (na WIG20, mWIG40, na USD, Na CHF, na Euro, na GBP, na akcje)</a:t>
            </a:r>
          </a:p>
          <a:p>
            <a:pPr lvl="0"/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NewConnect</a:t>
            </a:r>
            <a:r>
              <a:rPr lang="pl-PL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(obrót akcjami  małych i średnich spółek),- </a:t>
            </a:r>
            <a:r>
              <a:rPr lang="pl-PL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organizowany i nadzorowany przez GPW</a:t>
            </a:r>
          </a:p>
          <a:p>
            <a:pPr lvl="0"/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Catalyst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 (obrót obligacjami: skarbowymi, korporacyjnymi, komunalnymi, banków spółdzielczych i komercyjnych oraz  listami zastawnymi </a:t>
            </a:r>
            <a:endParaRPr lang="pl-PL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853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2859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Black" panose="020B0A04020102020204" pitchFamily="34" charset="0"/>
              </a:rPr>
              <a:t>Definicja rynku regulowanego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946" y="1131376"/>
            <a:ext cx="11127783" cy="472742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jest </a:t>
            </a: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to działający w sposób stały system obrotu instrumentami finansowymi dopuszczonymi do obrotu, zapewniający inwestorom powszechny i równy dostęp do informacji rynkowej w tym samym czasie przy kojarzeniu ofert nabycia i zbycia instrumentów finansowych oraz jednakowe warunki nabywania i zbywania tych instrumentów zorganizowany i podlagający nadzorowi ( w przypadku Polski) Komisji Nadzoru Finansowego oraz uznany przez państwa członkowskie UE za spełniające te warunki oraz wskazany Komisji Europejskiej jako rynek regulowany (art. 14 ustawy o obrocie).</a:t>
            </a:r>
            <a:endParaRPr lang="pl-P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4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0733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Przepływ pieniądza – Rynek Pieniężny  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339403"/>
            <a:ext cx="9905999" cy="521638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                         Bank</a:t>
            </a:r>
          </a:p>
          <a:p>
            <a:pPr marL="0" indent="0">
              <a:buNone/>
            </a:pPr>
            <a:r>
              <a:rPr lang="pl-PL" dirty="0" smtClean="0"/>
              <a:t>Depozyty                                                    Kredyty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Depozytariusz             Parabanki               Kredytobiorcy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              a/          SKOK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b/                                     Pożyczka</a:t>
            </a:r>
          </a:p>
          <a:p>
            <a:pPr marL="0" indent="0">
              <a:buNone/>
            </a:pPr>
            <a:r>
              <a:rPr lang="pl-PL" dirty="0" smtClean="0"/>
              <a:t>                            </a:t>
            </a:r>
            <a:r>
              <a:rPr lang="pl-PL" dirty="0"/>
              <a:t> </a:t>
            </a:r>
            <a:r>
              <a:rPr lang="pl-PL" dirty="0" smtClean="0"/>
              <a:t>                                     Pożyczkobiorca </a:t>
            </a:r>
          </a:p>
        </p:txBody>
      </p:sp>
      <p:sp>
        <p:nvSpPr>
          <p:cNvPr id="4" name="Schemat blokowy: proces alternatywny 3"/>
          <p:cNvSpPr/>
          <p:nvPr/>
        </p:nvSpPr>
        <p:spPr>
          <a:xfrm>
            <a:off x="3760631" y="1841680"/>
            <a:ext cx="3387144" cy="932907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759854" y="1944711"/>
            <a:ext cx="3296991" cy="2498501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6851560" y="1841681"/>
            <a:ext cx="4056845" cy="2601530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proces alternatywny 6"/>
          <p:cNvSpPr/>
          <p:nvPr/>
        </p:nvSpPr>
        <p:spPr>
          <a:xfrm>
            <a:off x="3756811" y="2864739"/>
            <a:ext cx="3387144" cy="3523182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Firmy pożyczkowe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45098" y="4443211"/>
            <a:ext cx="2123268" cy="46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5" name="Elipsa 14"/>
          <p:cNvSpPr/>
          <p:nvPr/>
        </p:nvSpPr>
        <p:spPr>
          <a:xfrm>
            <a:off x="206062" y="1249251"/>
            <a:ext cx="11346287" cy="31939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3884669" y="4048029"/>
            <a:ext cx="6611613" cy="2228044"/>
          </a:xfrm>
          <a:prstGeom prst="righ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1347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Black" panose="020B0A04020102020204" pitchFamily="34" charset="0"/>
                <a:cs typeface="Arial" panose="020B0604020202020204" pitchFamily="34" charset="0"/>
              </a:rPr>
              <a:t>Rynek alternatywny – definicja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3953" y="1807362"/>
            <a:ext cx="11189776" cy="4593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latin typeface="Arial Black" panose="020B0A04020102020204" pitchFamily="34" charset="0"/>
                <a:cs typeface="Arial" panose="020B0604020202020204" pitchFamily="34" charset="0"/>
              </a:rPr>
              <a:t>rozumie się przez to organizowany przez firmę inwestycyjną lub podmiot prowadzący rynek regulowany, poza rynkiem regulowanym, wielostronny system kojarzący oferty kupna i sprzedaży instrumentów finansowych w taki sposób, że do zawarcia transakcji dochodzi w ramach tego systemu, zgodnie z określonymi zasadami; </a:t>
            </a:r>
            <a:r>
              <a:rPr lang="pl-PL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stanowi alternatywnego systemu obrotu rynek organizowany przez Narodowy Bank Polski, jak również organy publiczne, którym powierzono zarządzanie długiem publicznym lub które uczestniczą w takim zarządzaniu, w tym lokując środki pochodzące z tego długu; </a:t>
            </a:r>
          </a:p>
        </p:txBody>
      </p:sp>
    </p:spTree>
    <p:extLst>
      <p:ext uri="{BB962C8B-B14F-4D97-AF65-F5344CB8AC3E}">
        <p14:creationId xmlns:p14="http://schemas.microsoft.com/office/powerpoint/2010/main" val="193646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latin typeface="Arial Black" panose="020B0A04020102020204" pitchFamily="34" charset="0"/>
                <a:cs typeface="Arial" panose="020B0604020202020204" pitchFamily="34" charset="0"/>
              </a:rPr>
              <a:t>Giełda jest rynkiem sformalizowanym w najwyższym </a:t>
            </a: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stopniu: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2475" y="1807362"/>
            <a:ext cx="11045751" cy="476391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przestrzennie</a:t>
            </a:r>
            <a:r>
              <a:rPr lang="pl-PL" dirty="0">
                <a:latin typeface="Arial Black" panose="020B0A04020102020204" pitchFamily="34" charset="0"/>
              </a:rPr>
              <a:t> -  miejsce zawierania umów jest ściśle określone i niezmienne (określane mianem parkiet) ;</a:t>
            </a:r>
          </a:p>
          <a:p>
            <a:pPr lvl="0"/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pod względem temporalnym (czasowym) </a:t>
            </a:r>
            <a:r>
              <a:rPr lang="pl-PL" dirty="0">
                <a:latin typeface="Arial Black" panose="020B0A04020102020204" pitchFamily="34" charset="0"/>
              </a:rPr>
              <a:t>– granice czasowe handlu są ściśle określone (pięć razy w tygodniu od ...... do),</a:t>
            </a:r>
          </a:p>
          <a:p>
            <a:pPr lvl="0"/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pod względem technologicznym </a:t>
            </a:r>
            <a:r>
              <a:rPr lang="pl-PL" dirty="0">
                <a:latin typeface="Arial Black" panose="020B0A04020102020204" pitchFamily="34" charset="0"/>
              </a:rPr>
              <a:t>-  kwestia ujednolicenia  jednostki obrotu, kształtowania ceny aż po integrację technologiczna – powiązania techniczne z otoczeniem (domami maklerskimi, KDPW, NBP itd.) </a:t>
            </a:r>
          </a:p>
          <a:p>
            <a:pPr lvl="0"/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pod względem jurydycznym (prawnym) </a:t>
            </a:r>
            <a:r>
              <a:rPr lang="pl-PL" dirty="0">
                <a:latin typeface="Arial Black" panose="020B0A04020102020204" pitchFamily="34" charset="0"/>
              </a:rPr>
              <a:t>– standaryzacja zjawisk występujących na giełdzie wobec </a:t>
            </a:r>
            <a:r>
              <a:rPr lang="pl-PL" dirty="0" err="1">
                <a:latin typeface="Arial Black" panose="020B0A04020102020204" pitchFamily="34" charset="0"/>
              </a:rPr>
              <a:t>zachowań</a:t>
            </a:r>
            <a:r>
              <a:rPr lang="pl-PL" dirty="0">
                <a:latin typeface="Arial Black" panose="020B0A04020102020204" pitchFamily="34" charset="0"/>
              </a:rPr>
              <a:t> uczestników, organizacji, realizacji zleceń itd. 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921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28358"/>
          </a:xfrm>
        </p:spPr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Fazy sesji giełdowej notowania </a:t>
            </a:r>
            <a:r>
              <a:rPr lang="pl-PL" sz="2400" dirty="0" err="1">
                <a:latin typeface="Arial Black" panose="020B0A04020102020204" pitchFamily="34" charset="0"/>
              </a:rPr>
              <a:t>ciagłe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5" y="1146876"/>
            <a:ext cx="10539472" cy="471192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pl-PL" sz="2400" dirty="0" smtClean="0">
                <a:latin typeface="Arial Black" panose="020B0A04020102020204" pitchFamily="34" charset="0"/>
              </a:rPr>
              <a:t>8.30-  9.00 faza przed otwarciem</a:t>
            </a:r>
          </a:p>
          <a:p>
            <a:pPr>
              <a:lnSpc>
                <a:spcPct val="200000"/>
              </a:lnSpc>
            </a:pPr>
            <a:r>
              <a:rPr lang="pl-PL" sz="2400" dirty="0" smtClean="0">
                <a:latin typeface="Arial Black" panose="020B0A04020102020204" pitchFamily="34" charset="0"/>
              </a:rPr>
              <a:t>9.00 – wyznaczenie ceny</a:t>
            </a:r>
          </a:p>
          <a:p>
            <a:pPr>
              <a:lnSpc>
                <a:spcPct val="200000"/>
              </a:lnSpc>
            </a:pPr>
            <a:r>
              <a:rPr lang="pl-PL" sz="2400" dirty="0" smtClean="0">
                <a:latin typeface="Arial Black" panose="020B0A04020102020204" pitchFamily="34" charset="0"/>
              </a:rPr>
              <a:t>9.00 – 16.50 – faza notowań </a:t>
            </a:r>
            <a:r>
              <a:rPr lang="pl-PL" sz="2400" dirty="0" err="1" smtClean="0">
                <a:latin typeface="Arial Black" panose="020B0A04020102020204" pitchFamily="34" charset="0"/>
              </a:rPr>
              <a:t>ciagłych</a:t>
            </a:r>
            <a:endParaRPr lang="pl-PL" sz="2400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400" dirty="0" smtClean="0">
                <a:latin typeface="Arial Black" panose="020B0A04020102020204" pitchFamily="34" charset="0"/>
              </a:rPr>
              <a:t>16.50 – 17.00 – faza przed zamknięciem</a:t>
            </a:r>
          </a:p>
          <a:p>
            <a:pPr>
              <a:lnSpc>
                <a:spcPct val="200000"/>
              </a:lnSpc>
            </a:pPr>
            <a:r>
              <a:rPr lang="pl-PL" sz="2400" dirty="0" smtClean="0">
                <a:latin typeface="Arial Black" panose="020B0A04020102020204" pitchFamily="34" charset="0"/>
              </a:rPr>
              <a:t>17.00 – wyznaczenie kursu (ceny) zamknięcia</a:t>
            </a:r>
          </a:p>
          <a:p>
            <a:pPr>
              <a:lnSpc>
                <a:spcPct val="200000"/>
              </a:lnSpc>
            </a:pPr>
            <a:r>
              <a:rPr lang="pl-PL" sz="2400" dirty="0" smtClean="0">
                <a:latin typeface="Arial Black" panose="020B0A04020102020204" pitchFamily="34" charset="0"/>
              </a:rPr>
              <a:t>17.00 – 17.05 - dogrywka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586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2824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Liczba Spółek Prawa Handlowego w Polsce</a:t>
            </a:r>
            <a:br>
              <a:rPr lang="pl-PL" sz="2800" dirty="0" smtClean="0">
                <a:latin typeface="Arial Black" panose="020B0A04020102020204" pitchFamily="34" charset="0"/>
              </a:rPr>
            </a:br>
            <a:r>
              <a:rPr lang="pl-PL" sz="1300" dirty="0" smtClean="0">
                <a:latin typeface="Arial Black" panose="020B0A04020102020204" pitchFamily="34" charset="0"/>
              </a:rPr>
              <a:t>Rocznik Statystyczny Rzeczypospolitej Polskiej 2018, </a:t>
            </a:r>
            <a:r>
              <a:rPr lang="pl-PL" sz="1300" dirty="0" err="1" smtClean="0">
                <a:latin typeface="Arial Black" panose="020B0A04020102020204" pitchFamily="34" charset="0"/>
              </a:rPr>
              <a:t>Gus</a:t>
            </a:r>
            <a:r>
              <a:rPr lang="pl-PL" sz="1300" dirty="0" smtClean="0">
                <a:latin typeface="Arial Black" panose="020B0A04020102020204" pitchFamily="34" charset="0"/>
              </a:rPr>
              <a:t>, s. 734</a:t>
            </a:r>
            <a:endParaRPr lang="pl-PL" sz="13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2476" y="1549830"/>
            <a:ext cx="11406752" cy="4349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sz="2800" b="1" dirty="0" smtClean="0">
                <a:latin typeface="Arial Black" panose="020B0A04020102020204" pitchFamily="34" charset="0"/>
              </a:rPr>
              <a:t>2005 – ogółem 509 894, w tym spółek akcyjnych  -8 607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Black" panose="020B0A04020102020204" pitchFamily="34" charset="0"/>
              </a:rPr>
              <a:t>2010 – ogółem 576 925, w tym spółek akcyjnych – 9 322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Black" panose="020B0A04020102020204" pitchFamily="34" charset="0"/>
              </a:rPr>
              <a:t>2015 – ogółem 746 038, w tym spółek akcyjnych – 11 380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Black" panose="020B0A04020102020204" pitchFamily="34" charset="0"/>
              </a:rPr>
              <a:t>2017 – ogółem 791 688, w tym spółek akcyjnych – 11 789 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Black" panose="020B0A04020102020204" pitchFamily="34" charset="0"/>
              </a:rPr>
              <a:t>Na GPW  około 900 (około 7,6 %)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625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50428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latin typeface="Arial Black" panose="020B0A04020102020204" pitchFamily="34" charset="0"/>
              </a:rPr>
              <a:t>Liczba spółek notowanych na GPW </a:t>
            </a:r>
            <a:r>
              <a:rPr lang="pl-PL" sz="1100" dirty="0" smtClean="0"/>
              <a:t>(narastająco</a:t>
            </a:r>
            <a:r>
              <a:rPr lang="pl-PL" sz="1100" dirty="0" smtClean="0">
                <a:solidFill>
                  <a:schemeClr val="bg1"/>
                </a:solidFill>
              </a:rPr>
              <a:t>) </a:t>
            </a:r>
            <a:endParaRPr lang="pl-PL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83702"/>
              </p:ext>
            </p:extLst>
          </p:nvPr>
        </p:nvGraphicFramePr>
        <p:xfrm>
          <a:off x="1141413" y="1236372"/>
          <a:ext cx="9906000" cy="53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393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7485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Liczba spółek rynek regulowany 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022718"/>
              </p:ext>
            </p:extLst>
          </p:nvPr>
        </p:nvGraphicFramePr>
        <p:xfrm>
          <a:off x="914399" y="1348353"/>
          <a:ext cx="11019295" cy="533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466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72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23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Kapitalizacja rynek regulowany w mld zł 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568929"/>
              </p:ext>
            </p:extLst>
          </p:nvPr>
        </p:nvGraphicFramePr>
        <p:xfrm>
          <a:off x="681925" y="1410346"/>
          <a:ext cx="10864312" cy="511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17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1347"/>
          </a:xfrm>
        </p:spPr>
        <p:txBody>
          <a:bodyPr/>
          <a:lstStyle/>
          <a:p>
            <a:r>
              <a:rPr lang="pl-PL" sz="2000" dirty="0">
                <a:latin typeface="Arial Black" panose="020B0A04020102020204" pitchFamily="34" charset="0"/>
                <a:cs typeface="Arial" panose="020B0604020202020204" pitchFamily="34" charset="0"/>
              </a:rPr>
              <a:t>Wartość obrotu na rynku regulowanym w mld zł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89609"/>
              </p:ext>
            </p:extLst>
          </p:nvPr>
        </p:nvGraphicFramePr>
        <p:xfrm>
          <a:off x="913775" y="1239864"/>
          <a:ext cx="9904042" cy="46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117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1863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Arial Black" panose="020B0A04020102020204" pitchFamily="34" charset="0"/>
                <a:cs typeface="Arial" panose="020B0604020202020204" pitchFamily="34" charset="0"/>
              </a:rPr>
              <a:t>Liczba spółek i kapitalizacja (w mld zł) na NC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41632"/>
              </p:ext>
            </p:extLst>
          </p:nvPr>
        </p:nvGraphicFramePr>
        <p:xfrm>
          <a:off x="913775" y="1484785"/>
          <a:ext cx="10647961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761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43856"/>
          </a:xfrm>
        </p:spPr>
        <p:txBody>
          <a:bodyPr/>
          <a:lstStyle/>
          <a:p>
            <a:r>
              <a:rPr lang="pl-PL" sz="2000" dirty="0">
                <a:latin typeface="Arial Black" panose="020B0A04020102020204" pitchFamily="34" charset="0"/>
                <a:cs typeface="Arial" panose="020B0604020202020204" pitchFamily="34" charset="0"/>
              </a:rPr>
              <a:t>Obroty (w mld zł)akcjami i prawami do akcji na NC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797739"/>
              </p:ext>
            </p:extLst>
          </p:nvPr>
        </p:nvGraphicFramePr>
        <p:xfrm>
          <a:off x="681925" y="1806575"/>
          <a:ext cx="10306373" cy="464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66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831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Definicja banku art. 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Ustawy USTAWA z dnia 29 sierpnia 1997 r. Prawo </a:t>
            </a:r>
            <a:r>
              <a:rPr lang="pl-PL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bankowe (Dz. U. poz. 1876)  </a:t>
            </a:r>
            <a:endParaRPr lang="pl-PL" sz="2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390918"/>
            <a:ext cx="9905999" cy="44002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sz="3100" i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l-PL" sz="3100" i="1" dirty="0" smtClean="0">
                <a:latin typeface="Arial Black" panose="020B0A04020102020204" pitchFamily="34" charset="0"/>
              </a:rPr>
              <a:t>Bank </a:t>
            </a:r>
            <a:r>
              <a:rPr lang="pl-PL" sz="3100" i="1" dirty="0">
                <a:latin typeface="Arial Black" panose="020B0A04020102020204" pitchFamily="34" charset="0"/>
              </a:rPr>
              <a:t>jest osobą prawną utworzoną zgodnie z przepisami ustaw, działającą na podstawie zezwoleń uprawniających do wykonywania czynności bankowych obciążających ryzykiem środki powierzone pod jakimkolwiek tytułem zwrotnym. </a:t>
            </a:r>
            <a:endParaRPr lang="pl-PL" sz="3100" i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sz="31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latin typeface="Arial Black" panose="020B0A04020102020204" pitchFamily="34" charset="0"/>
              </a:rPr>
              <a:t>Art</a:t>
            </a:r>
            <a:r>
              <a:rPr lang="pl-PL" dirty="0">
                <a:latin typeface="Arial Black" panose="020B0A04020102020204" pitchFamily="34" charset="0"/>
              </a:rPr>
              <a:t>. 3. Wyrazy „bank” lub „kasa” mogą być używane w nazwie oraz dla określenia działalności lub reklamy wyłącznie banku w rozumieniu art. 2, </a:t>
            </a:r>
          </a:p>
        </p:txBody>
      </p:sp>
    </p:spTree>
    <p:extLst>
      <p:ext uri="{BB962C8B-B14F-4D97-AF65-F5344CB8AC3E}">
        <p14:creationId xmlns:p14="http://schemas.microsoft.com/office/powerpoint/2010/main" val="3978150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85981"/>
            <a:ext cx="10364451" cy="945396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Rynek Papierów dłużnych w mld zł w latach 2005 -2016 </a:t>
            </a:r>
            <a:br>
              <a:rPr lang="pl-PL" sz="2000" dirty="0" smtClean="0">
                <a:latin typeface="Arial Black" panose="020B0A04020102020204" pitchFamily="34" charset="0"/>
              </a:rPr>
            </a:br>
            <a:r>
              <a:rPr lang="pl-PL" sz="1200" dirty="0" smtClean="0">
                <a:latin typeface="Arial Black" panose="020B0A04020102020204" pitchFamily="34" charset="0"/>
              </a:rPr>
              <a:t>(źródło NBP)  </a:t>
            </a:r>
            <a:endParaRPr lang="pl-PL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914400" y="914399"/>
          <a:ext cx="10972800" cy="564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30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Catalyst</a:t>
            </a:r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018080"/>
              </p:ext>
            </p:extLst>
          </p:nvPr>
        </p:nvGraphicFramePr>
        <p:xfrm>
          <a:off x="697423" y="1806575"/>
          <a:ext cx="10228881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384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3443" y="170481"/>
            <a:ext cx="7125113" cy="821411"/>
          </a:xfrm>
        </p:spPr>
        <p:txBody>
          <a:bodyPr/>
          <a:lstStyle/>
          <a:p>
            <a:r>
              <a:rPr lang="pl-PL" sz="1600" dirty="0">
                <a:latin typeface="Arial Black" panose="020B0A04020102020204" pitchFamily="34" charset="0"/>
                <a:cs typeface="Arial" panose="020B0604020202020204" pitchFamily="34" charset="0"/>
              </a:rPr>
              <a:t>Wartość obrotów sesyjnych w mld zł 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61753"/>
              </p:ext>
            </p:extLst>
          </p:nvPr>
        </p:nvGraphicFramePr>
        <p:xfrm>
          <a:off x="898902" y="1196753"/>
          <a:ext cx="10073898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49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Kryteria klasyfikacji  banków</a:t>
            </a:r>
            <a:endParaRPr lang="pl-PL" sz="24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lokalizacji </a:t>
            </a:r>
            <a:r>
              <a:rPr lang="pl-PL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siedziby </a:t>
            </a:r>
            <a:r>
              <a:rPr lang="pl-PL" sz="2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effectLst/>
              </a:rPr>
              <a:t>( banki z siedzibą  w Polsce; instytucje kredytowe – państwo macierzyste, państwo goszczące;  banki zagraniczne) </a:t>
            </a:r>
            <a:endParaRPr lang="pl-PL" dirty="0">
              <a:effectLst/>
            </a:endParaRPr>
          </a:p>
          <a:p>
            <a:pPr lvl="0"/>
            <a:r>
              <a:rPr lang="pl-PL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formy </a:t>
            </a:r>
            <a:r>
              <a:rPr lang="pl-PL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organizacyjno</a:t>
            </a:r>
            <a:r>
              <a:rPr lang="pl-PL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 prawnej </a:t>
            </a:r>
            <a:r>
              <a:rPr lang="pl-PL" b="1" dirty="0" smtClean="0">
                <a:effectLst/>
              </a:rPr>
              <a:t>(banki komercyjne, banki spółdzielcze, banki państwowe) </a:t>
            </a:r>
            <a:endParaRPr lang="pl-PL" dirty="0">
              <a:effectLst/>
            </a:endParaRPr>
          </a:p>
          <a:p>
            <a:pPr lvl="0"/>
            <a:r>
              <a:rPr lang="pl-PL" b="1" dirty="0">
                <a:solidFill>
                  <a:srgbClr val="FF0000"/>
                </a:solidFill>
                <a:effectLst/>
              </a:rPr>
              <a:t>zakresu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działania </a:t>
            </a:r>
            <a:r>
              <a:rPr lang="pl-PL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(banki detaliczne, korporacyjne, komunalne, inwestycyjne, hipoteczne) </a:t>
            </a:r>
            <a:endParaRPr lang="pl-P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7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272126"/>
              </p:ext>
            </p:extLst>
          </p:nvPr>
        </p:nvGraphicFramePr>
        <p:xfrm>
          <a:off x="643945" y="360609"/>
          <a:ext cx="5009880" cy="633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152354"/>
              </p:ext>
            </p:extLst>
          </p:nvPr>
        </p:nvGraphicFramePr>
        <p:xfrm>
          <a:off x="6078828" y="360609"/>
          <a:ext cx="5087154" cy="633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54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Art. 5. 1. </a:t>
            </a:r>
            <a:r>
              <a:rPr lang="pl-PL" sz="1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Ustawy Prawo Bankowe Czynnościami </a:t>
            </a:r>
            <a:r>
              <a:rPr lang="pl-PL" sz="1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bankowymi są</a:t>
            </a:r>
            <a:r>
              <a:rPr lang="pl-PL" sz="1800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635617"/>
            <a:ext cx="9905999" cy="415558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1</a:t>
            </a:r>
            <a:r>
              <a:rPr lang="pl-PL" dirty="0">
                <a:solidFill>
                  <a:schemeClr val="bg1"/>
                </a:solidFill>
              </a:rPr>
              <a:t>) przyjmowanie wkładów pieniężnych płatnych na żądanie lub z nadejściem oznaczonego terminu oraz prowadzenie rachunków tych wkładów;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2</a:t>
            </a:r>
            <a:r>
              <a:rPr lang="pl-PL" dirty="0">
                <a:solidFill>
                  <a:schemeClr val="bg1"/>
                </a:solidFill>
              </a:rPr>
              <a:t>) prowadzenie innych rachunków bankowych;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3</a:t>
            </a:r>
            <a:r>
              <a:rPr lang="pl-PL" dirty="0">
                <a:solidFill>
                  <a:schemeClr val="bg1"/>
                </a:solidFill>
              </a:rPr>
              <a:t>) udzielanie kredytów;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4</a:t>
            </a:r>
            <a:r>
              <a:rPr lang="pl-PL" dirty="0">
                <a:solidFill>
                  <a:schemeClr val="bg1"/>
                </a:solidFill>
              </a:rPr>
              <a:t>) udzielanie i potwierdzanie gwarancji bankowych oraz otwieranie i potwierdzanie akredytyw;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5</a:t>
            </a:r>
            <a:r>
              <a:rPr lang="pl-PL" dirty="0">
                <a:solidFill>
                  <a:schemeClr val="bg1"/>
                </a:solidFill>
              </a:rPr>
              <a:t>) emitowanie bankowych papierów wartościowych;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6</a:t>
            </a:r>
            <a:r>
              <a:rPr lang="pl-PL" dirty="0">
                <a:solidFill>
                  <a:schemeClr val="bg1"/>
                </a:solidFill>
              </a:rPr>
              <a:t>) przeprowadzanie bankowych rozliczeń pieniężnych;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wykonywanie innych czynności przewidzianych wyłącznie dla banku w odrębnych ustawach.</a:t>
            </a:r>
          </a:p>
        </p:txBody>
      </p:sp>
    </p:spTree>
    <p:extLst>
      <p:ext uri="{BB962C8B-B14F-4D97-AF65-F5344CB8AC3E}">
        <p14:creationId xmlns:p14="http://schemas.microsoft.com/office/powerpoint/2010/main" val="38801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270456"/>
            <a:ext cx="9905998" cy="862885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Art. 5. 2</a:t>
            </a:r>
            <a:r>
              <a:rPr lang="pl-PL" sz="180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pl-PL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Ustawy Prawo Bankowe Czynnościami </a:t>
            </a:r>
            <a:r>
              <a:rPr lang="pl-PL" sz="1800" dirty="0">
                <a:solidFill>
                  <a:srgbClr val="FF0000"/>
                </a:solidFill>
                <a:latin typeface="Arial Black" panose="020B0A04020102020204" pitchFamily="34" charset="0"/>
              </a:rPr>
              <a:t>bankowymi są również następujące czynności, o ile są one wykonywane przez banki: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978794"/>
            <a:ext cx="9905999" cy="5879205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udzielanie pożyczek pieniężnych;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operacje czekowe i wekslowe oraz operacje, których przedmiotem są warranty;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świadczenie usług płatniczych oraz wydawanie pieniądza elektronicznego;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terminowe operacje finansowe;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nabywanie i zbywanie wierzytelności pieniężnych;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przechowywanie przedmiotów i papierów wartościowych oraz udostępnianie skrytek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sejfowych;</a:t>
            </a: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prowadzenie skupu i sprzedaży wartości dewizowych;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udzielanie i potwierdzanie poręczeń;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wykonywanie czynności zleconych, związanych z emisją papierów wartościowych; 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pośrednictwo w dokonywaniu przekazów pieniężnych oraz rozliczeń w obrocie dewizowym.</a:t>
            </a:r>
          </a:p>
        </p:txBody>
      </p:sp>
    </p:spTree>
    <p:extLst>
      <p:ext uri="{BB962C8B-B14F-4D97-AF65-F5344CB8AC3E}">
        <p14:creationId xmlns:p14="http://schemas.microsoft.com/office/powerpoint/2010/main" val="26401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8920</TotalTime>
  <Words>2170</Words>
  <Application>Microsoft Office PowerPoint</Application>
  <PresentationFormat>Panoramiczny</PresentationFormat>
  <Paragraphs>245</Paragraphs>
  <Slides>52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Trebuchet MS</vt:lpstr>
      <vt:lpstr>Tw Cen MT</vt:lpstr>
      <vt:lpstr>Wingdings 2</vt:lpstr>
      <vt:lpstr>Obwód</vt:lpstr>
      <vt:lpstr>     Rynki finansowe II     </vt:lpstr>
      <vt:lpstr>Wielkość i Struktura Oszczędności Gospodarstw Domowych w Polsce w latach 2004 – 2017 w mld zł http://www.nbp.pl/home.aspx?f=/statystyka/pieniezna_i_bankowa/krf.html  </vt:lpstr>
      <vt:lpstr>instytucje Rynku Bankowego i Pozabankowego  </vt:lpstr>
      <vt:lpstr>Przepływ pieniądza – Rynek Pieniężny  </vt:lpstr>
      <vt:lpstr>Definicja banku art. 2 Ustawy USTAWA z dnia 29 sierpnia 1997 r. Prawo bankowe (Dz. U. poz. 1876)  </vt:lpstr>
      <vt:lpstr>Kryteria klasyfikacji  banków</vt:lpstr>
      <vt:lpstr>Prezentacja programu PowerPoint</vt:lpstr>
      <vt:lpstr>Art. 5. 1. Ustawy Prawo Bankowe Czynnościami bankowymi są:</vt:lpstr>
      <vt:lpstr>Art. 5. 2. Ustawy Prawo Bankowe Czynnościami bankowymi są również następujące czynności, o ile są one wykonywane przez banki:</vt:lpstr>
      <vt:lpstr>Banki Spółdzielcze Zadania banku zrzeszającego </vt:lpstr>
      <vt:lpstr>Zrzeszenia banków spółdzielczych</vt:lpstr>
      <vt:lpstr>Depozyty i  Kredyty  w bankach w latach 2009 – 2017 w mld zł  </vt:lpstr>
      <vt:lpstr>Struktura przedmiotowa Kredytów MŚP i dużych przedsiębiorstw w latach 2009 – 2017 w mld zł</vt:lpstr>
      <vt:lpstr>Struktura przedmiotowa kredytów gospodarstw domowych w mld zł w latach 2008-2017 </vt:lpstr>
      <vt:lpstr>Kredyty zagrożone w mld zł oraz udział tych kredytów w kredytach ogółem  w % w latach 2005-2017</vt:lpstr>
      <vt:lpstr>System pozabankowy</vt:lpstr>
      <vt:lpstr>Spółdzielcze kasy oszczędnościowo - kredytowe (SKOK) </vt:lpstr>
      <vt:lpstr>Członkowie Kasy (art.10 ustawy o SKOK) </vt:lpstr>
      <vt:lpstr>Liczba Kas i Liczba członków kas (w mln)  w latach 2004-2017   (dane na podstawie opracowań NBP  Rozwój systemu Finansowego )                                                                                               </vt:lpstr>
      <vt:lpstr>Kasa Krajowa   (art.41- 42 ustawy o SKOK)</vt:lpstr>
      <vt:lpstr>Zadania Kasy Krajowej przykłady  (art. 44 , art.63 ustawy o SKOK) </vt:lpstr>
      <vt:lpstr>CD</vt:lpstr>
      <vt:lpstr>Depozyty i pożyczki  w SKOK w latach 2004-2017 w mld zł  (Źródło: Rozwój systemu finansowego, NBP) </vt:lpstr>
      <vt:lpstr>cd</vt:lpstr>
      <vt:lpstr>Rynek długoterminowych Instrumentów Finansowych powyżej 1 roku </vt:lpstr>
      <vt:lpstr>Rynek Publiczny i niepubliczny </vt:lpstr>
      <vt:lpstr>Papiery Wartościowe i ich emitenci </vt:lpstr>
      <vt:lpstr>c.D </vt:lpstr>
      <vt:lpstr>c.d</vt:lpstr>
      <vt:lpstr>Instytucje i Uczestnicy Rynku Papierów Wartościowych </vt:lpstr>
      <vt:lpstr>Cechy Rynku Publicznego </vt:lpstr>
      <vt:lpstr>Za i Przeciw wejścia na GPW </vt:lpstr>
      <vt:lpstr>Uchwały WZA </vt:lpstr>
      <vt:lpstr>Liczba debiutów i wycofań – rynek regulowany na tle indeksu WIG </vt:lpstr>
      <vt:lpstr>Publiczne subskrypcje akcji, Publiczna sprzedaż w mln zł  (źródło – Raport o sytuacji Systemu Finansowego, NBP)</vt:lpstr>
      <vt:lpstr>definicje giełdy </vt:lpstr>
      <vt:lpstr>Zadania GPW </vt:lpstr>
      <vt:lpstr>GPW organizuje </vt:lpstr>
      <vt:lpstr>Definicja rynku regulowanego </vt:lpstr>
      <vt:lpstr>Rynek alternatywny – definicja </vt:lpstr>
      <vt:lpstr>Giełda jest rynkiem sformalizowanym w najwyższym stopniu: </vt:lpstr>
      <vt:lpstr>Fazy sesji giełdowej notowania ciagłe</vt:lpstr>
      <vt:lpstr>Liczba Spółek Prawa Handlowego w Polsce Rocznik Statystyczny Rzeczypospolitej Polskiej 2018, Gus, s. 734</vt:lpstr>
      <vt:lpstr>Liczba spółek notowanych na GPW (narastająco) </vt:lpstr>
      <vt:lpstr>Liczba spółek rynek regulowany </vt:lpstr>
      <vt:lpstr>Kapitalizacja rynek regulowany w mld zł </vt:lpstr>
      <vt:lpstr>Wartość obrotu na rynku regulowanym w mld zł </vt:lpstr>
      <vt:lpstr>Liczba spółek i kapitalizacja (w mld zł) na NC </vt:lpstr>
      <vt:lpstr>Obroty (w mld zł)akcjami i prawami do akcji na NC</vt:lpstr>
      <vt:lpstr>Rynek Papierów dłużnych w mld zł w latach 2005 -2016  (źródło NBP)  </vt:lpstr>
      <vt:lpstr>Catalyst </vt:lpstr>
      <vt:lpstr>Wartość obrotów sesyjnych w mld zł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Popytowa Rynku Finansowego</dc:title>
  <dc:creator>ubs</dc:creator>
  <cp:lastModifiedBy>ubs</cp:lastModifiedBy>
  <cp:revision>86</cp:revision>
  <dcterms:created xsi:type="dcterms:W3CDTF">2018-10-09T10:08:38Z</dcterms:created>
  <dcterms:modified xsi:type="dcterms:W3CDTF">2018-12-18T05:54:49Z</dcterms:modified>
</cp:coreProperties>
</file>