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9" r:id="rId11"/>
    <p:sldId id="270" r:id="rId12"/>
    <p:sldId id="266" r:id="rId13"/>
    <p:sldId id="271" r:id="rId14"/>
    <p:sldId id="267" r:id="rId15"/>
    <p:sldId id="264" r:id="rId16"/>
    <p:sldId id="265"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445B7C47-2405-4AF2-8222-36763219C2C4}">
          <p14:sldIdLst>
            <p14:sldId id="256"/>
            <p14:sldId id="257"/>
            <p14:sldId id="258"/>
            <p14:sldId id="259"/>
            <p14:sldId id="260"/>
            <p14:sldId id="261"/>
            <p14:sldId id="262"/>
            <p14:sldId id="263"/>
            <p14:sldId id="268"/>
            <p14:sldId id="269"/>
            <p14:sldId id="270"/>
            <p14:sldId id="266"/>
            <p14:sldId id="271"/>
            <p14:sldId id="267"/>
            <p14:sldId id="264"/>
            <p14:sldId id="265"/>
            <p14:sldId id="272"/>
            <p14:sldId id="273"/>
            <p14:sldId id="274"/>
            <p14:sldId id="275"/>
            <p14:sldId id="276"/>
            <p14:sldId id="277"/>
            <p14:sldId id="278"/>
            <p14:sldId id="279"/>
            <p14:sldId id="280"/>
            <p14:sldId id="281"/>
          </p14:sldIdLst>
        </p14:section>
        <p14:section name="Sekcja bez tytułu" id="{A3C9A8F9-06A9-47E9-A74F-E861D9C8CF0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59" d="100"/>
          <a:sy n="59" d="100"/>
        </p:scale>
        <p:origin x="10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a:p>
        </p:txBody>
      </p:sp>
      <p:sp>
        <p:nvSpPr>
          <p:cNvPr id="4" name="Symbol zastępczy daty 3"/>
          <p:cNvSpPr>
            <a:spLocks noGrp="1"/>
          </p:cNvSpPr>
          <p:nvPr>
            <p:ph type="dt" sz="half" idx="10"/>
          </p:nvPr>
        </p:nvSpPr>
        <p:spPr/>
        <p:txBody>
          <a:bodyPr/>
          <a:lstStyle/>
          <a:p>
            <a:fld id="{B8AA03C4-AB64-4F89-A00F-8DA6C3959CA7}" type="datetimeFigureOut">
              <a:rPr lang="en-US" smtClean="0"/>
              <a:t>12/17/2016</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5EBB68C9-F99D-4EC0-A2F5-ECD7F836F328}" type="slidenum">
              <a:rPr lang="en-US" smtClean="0"/>
              <a:t>‹#›</a:t>
            </a:fld>
            <a:endParaRPr lang="en-US"/>
          </a:p>
        </p:txBody>
      </p:sp>
    </p:spTree>
    <p:extLst>
      <p:ext uri="{BB962C8B-B14F-4D97-AF65-F5344CB8AC3E}">
        <p14:creationId xmlns:p14="http://schemas.microsoft.com/office/powerpoint/2010/main" val="281289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10"/>
          </p:nvPr>
        </p:nvSpPr>
        <p:spPr/>
        <p:txBody>
          <a:bodyPr/>
          <a:lstStyle/>
          <a:p>
            <a:fld id="{B8AA03C4-AB64-4F89-A00F-8DA6C3959CA7}" type="datetimeFigureOut">
              <a:rPr lang="en-US" smtClean="0"/>
              <a:t>12/17/2016</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5EBB68C9-F99D-4EC0-A2F5-ECD7F836F328}" type="slidenum">
              <a:rPr lang="en-US" smtClean="0"/>
              <a:t>‹#›</a:t>
            </a:fld>
            <a:endParaRPr lang="en-US"/>
          </a:p>
        </p:txBody>
      </p:sp>
    </p:spTree>
    <p:extLst>
      <p:ext uri="{BB962C8B-B14F-4D97-AF65-F5344CB8AC3E}">
        <p14:creationId xmlns:p14="http://schemas.microsoft.com/office/powerpoint/2010/main" val="625722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endParaRPr lang="en-US"/>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10"/>
          </p:nvPr>
        </p:nvSpPr>
        <p:spPr/>
        <p:txBody>
          <a:bodyPr/>
          <a:lstStyle/>
          <a:p>
            <a:fld id="{B8AA03C4-AB64-4F89-A00F-8DA6C3959CA7}" type="datetimeFigureOut">
              <a:rPr lang="en-US" smtClean="0"/>
              <a:t>12/17/2016</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5EBB68C9-F99D-4EC0-A2F5-ECD7F836F328}" type="slidenum">
              <a:rPr lang="en-US" smtClean="0"/>
              <a:t>‹#›</a:t>
            </a:fld>
            <a:endParaRPr lang="en-US"/>
          </a:p>
        </p:txBody>
      </p:sp>
    </p:spTree>
    <p:extLst>
      <p:ext uri="{BB962C8B-B14F-4D97-AF65-F5344CB8AC3E}">
        <p14:creationId xmlns:p14="http://schemas.microsoft.com/office/powerpoint/2010/main" val="257219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10"/>
          </p:nvPr>
        </p:nvSpPr>
        <p:spPr/>
        <p:txBody>
          <a:bodyPr/>
          <a:lstStyle/>
          <a:p>
            <a:fld id="{B8AA03C4-AB64-4F89-A00F-8DA6C3959CA7}" type="datetimeFigureOut">
              <a:rPr lang="en-US" smtClean="0"/>
              <a:t>12/17/2016</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5EBB68C9-F99D-4EC0-A2F5-ECD7F836F328}" type="slidenum">
              <a:rPr lang="en-US" smtClean="0"/>
              <a:t>‹#›</a:t>
            </a:fld>
            <a:endParaRPr lang="en-US"/>
          </a:p>
        </p:txBody>
      </p:sp>
    </p:spTree>
    <p:extLst>
      <p:ext uri="{BB962C8B-B14F-4D97-AF65-F5344CB8AC3E}">
        <p14:creationId xmlns:p14="http://schemas.microsoft.com/office/powerpoint/2010/main" val="330851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B8AA03C4-AB64-4F89-A00F-8DA6C3959CA7}" type="datetimeFigureOut">
              <a:rPr lang="en-US" smtClean="0"/>
              <a:t>12/17/2016</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5EBB68C9-F99D-4EC0-A2F5-ECD7F836F328}" type="slidenum">
              <a:rPr lang="en-US" smtClean="0"/>
              <a:t>‹#›</a:t>
            </a:fld>
            <a:endParaRPr lang="en-US"/>
          </a:p>
        </p:txBody>
      </p:sp>
    </p:spTree>
    <p:extLst>
      <p:ext uri="{BB962C8B-B14F-4D97-AF65-F5344CB8AC3E}">
        <p14:creationId xmlns:p14="http://schemas.microsoft.com/office/powerpoint/2010/main" val="260284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4"/>
          <p:cNvSpPr>
            <a:spLocks noGrp="1"/>
          </p:cNvSpPr>
          <p:nvPr>
            <p:ph type="dt" sz="half" idx="10"/>
          </p:nvPr>
        </p:nvSpPr>
        <p:spPr/>
        <p:txBody>
          <a:bodyPr/>
          <a:lstStyle/>
          <a:p>
            <a:fld id="{B8AA03C4-AB64-4F89-A00F-8DA6C3959CA7}" type="datetimeFigureOut">
              <a:rPr lang="en-US" smtClean="0"/>
              <a:t>12/17/2016</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5EBB68C9-F99D-4EC0-A2F5-ECD7F836F328}" type="slidenum">
              <a:rPr lang="en-US" smtClean="0"/>
              <a:t>‹#›</a:t>
            </a:fld>
            <a:endParaRPr lang="en-US"/>
          </a:p>
        </p:txBody>
      </p:sp>
    </p:spTree>
    <p:extLst>
      <p:ext uri="{BB962C8B-B14F-4D97-AF65-F5344CB8AC3E}">
        <p14:creationId xmlns:p14="http://schemas.microsoft.com/office/powerpoint/2010/main" val="303524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endParaRPr lang="en-US"/>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6"/>
          <p:cNvSpPr>
            <a:spLocks noGrp="1"/>
          </p:cNvSpPr>
          <p:nvPr>
            <p:ph type="dt" sz="half" idx="10"/>
          </p:nvPr>
        </p:nvSpPr>
        <p:spPr/>
        <p:txBody>
          <a:bodyPr/>
          <a:lstStyle/>
          <a:p>
            <a:fld id="{B8AA03C4-AB64-4F89-A00F-8DA6C3959CA7}" type="datetimeFigureOut">
              <a:rPr lang="en-US" smtClean="0"/>
              <a:t>12/17/2016</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5EBB68C9-F99D-4EC0-A2F5-ECD7F836F328}" type="slidenum">
              <a:rPr lang="en-US" smtClean="0"/>
              <a:t>‹#›</a:t>
            </a:fld>
            <a:endParaRPr lang="en-US"/>
          </a:p>
        </p:txBody>
      </p:sp>
    </p:spTree>
    <p:extLst>
      <p:ext uri="{BB962C8B-B14F-4D97-AF65-F5344CB8AC3E}">
        <p14:creationId xmlns:p14="http://schemas.microsoft.com/office/powerpoint/2010/main" val="377097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daty 2"/>
          <p:cNvSpPr>
            <a:spLocks noGrp="1"/>
          </p:cNvSpPr>
          <p:nvPr>
            <p:ph type="dt" sz="half" idx="10"/>
          </p:nvPr>
        </p:nvSpPr>
        <p:spPr/>
        <p:txBody>
          <a:bodyPr/>
          <a:lstStyle/>
          <a:p>
            <a:fld id="{B8AA03C4-AB64-4F89-A00F-8DA6C3959CA7}" type="datetimeFigureOut">
              <a:rPr lang="en-US" smtClean="0"/>
              <a:t>12/17/2016</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p:txBody>
          <a:bodyPr/>
          <a:lstStyle/>
          <a:p>
            <a:fld id="{5EBB68C9-F99D-4EC0-A2F5-ECD7F836F328}" type="slidenum">
              <a:rPr lang="en-US" smtClean="0"/>
              <a:t>‹#›</a:t>
            </a:fld>
            <a:endParaRPr lang="en-US"/>
          </a:p>
        </p:txBody>
      </p:sp>
    </p:spTree>
    <p:extLst>
      <p:ext uri="{BB962C8B-B14F-4D97-AF65-F5344CB8AC3E}">
        <p14:creationId xmlns:p14="http://schemas.microsoft.com/office/powerpoint/2010/main" val="110962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8AA03C4-AB64-4F89-A00F-8DA6C3959CA7}" type="datetimeFigureOut">
              <a:rPr lang="en-US" smtClean="0"/>
              <a:t>12/17/2016</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5EBB68C9-F99D-4EC0-A2F5-ECD7F836F328}" type="slidenum">
              <a:rPr lang="en-US" smtClean="0"/>
              <a:t>‹#›</a:t>
            </a:fld>
            <a:endParaRPr lang="en-US"/>
          </a:p>
        </p:txBody>
      </p:sp>
    </p:spTree>
    <p:extLst>
      <p:ext uri="{BB962C8B-B14F-4D97-AF65-F5344CB8AC3E}">
        <p14:creationId xmlns:p14="http://schemas.microsoft.com/office/powerpoint/2010/main" val="231450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B8AA03C4-AB64-4F89-A00F-8DA6C3959CA7}" type="datetimeFigureOut">
              <a:rPr lang="en-US" smtClean="0"/>
              <a:t>12/17/2016</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5EBB68C9-F99D-4EC0-A2F5-ECD7F836F328}" type="slidenum">
              <a:rPr lang="en-US" smtClean="0"/>
              <a:t>‹#›</a:t>
            </a:fld>
            <a:endParaRPr lang="en-US"/>
          </a:p>
        </p:txBody>
      </p:sp>
    </p:spTree>
    <p:extLst>
      <p:ext uri="{BB962C8B-B14F-4D97-AF65-F5344CB8AC3E}">
        <p14:creationId xmlns:p14="http://schemas.microsoft.com/office/powerpoint/2010/main" val="1272609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B8AA03C4-AB64-4F89-A00F-8DA6C3959CA7}" type="datetimeFigureOut">
              <a:rPr lang="en-US" smtClean="0"/>
              <a:t>12/17/2016</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5EBB68C9-F99D-4EC0-A2F5-ECD7F836F328}" type="slidenum">
              <a:rPr lang="en-US" smtClean="0"/>
              <a:t>‹#›</a:t>
            </a:fld>
            <a:endParaRPr lang="en-US"/>
          </a:p>
        </p:txBody>
      </p:sp>
    </p:spTree>
    <p:extLst>
      <p:ext uri="{BB962C8B-B14F-4D97-AF65-F5344CB8AC3E}">
        <p14:creationId xmlns:p14="http://schemas.microsoft.com/office/powerpoint/2010/main" val="297170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A03C4-AB64-4F89-A00F-8DA6C3959CA7}" type="datetimeFigureOut">
              <a:rPr lang="en-US" smtClean="0"/>
              <a:t>12/17/2016</a:t>
            </a:fld>
            <a:endParaRPr lang="en-US"/>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B68C9-F99D-4EC0-A2F5-ECD7F836F328}" type="slidenum">
              <a:rPr lang="en-US" smtClean="0"/>
              <a:t>‹#›</a:t>
            </a:fld>
            <a:endParaRPr lang="en-US"/>
          </a:p>
        </p:txBody>
      </p:sp>
    </p:spTree>
    <p:extLst>
      <p:ext uri="{BB962C8B-B14F-4D97-AF65-F5344CB8AC3E}">
        <p14:creationId xmlns:p14="http://schemas.microsoft.com/office/powerpoint/2010/main" val="3512221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Rynek pracy</a:t>
            </a:r>
            <a:endParaRPr lang="en-US" dirty="0"/>
          </a:p>
        </p:txBody>
      </p:sp>
      <p:sp>
        <p:nvSpPr>
          <p:cNvPr id="3" name="Podtytuł 2"/>
          <p:cNvSpPr>
            <a:spLocks noGrp="1"/>
          </p:cNvSpPr>
          <p:nvPr>
            <p:ph type="subTitle" idx="1"/>
          </p:nvPr>
        </p:nvSpPr>
        <p:spPr/>
        <p:txBody>
          <a:bodyPr/>
          <a:lstStyle/>
          <a:p>
            <a:r>
              <a:rPr lang="pl-PL" dirty="0"/>
              <a:t>mgr Małgorzata J. Januszewska</a:t>
            </a:r>
            <a:endParaRPr lang="en-US" dirty="0"/>
          </a:p>
        </p:txBody>
      </p:sp>
    </p:spTree>
    <p:extLst>
      <p:ext uri="{BB962C8B-B14F-4D97-AF65-F5344CB8AC3E}">
        <p14:creationId xmlns:p14="http://schemas.microsoft.com/office/powerpoint/2010/main" val="1856101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45521"/>
            <a:ext cx="10515600" cy="1325563"/>
          </a:xfrm>
        </p:spPr>
        <p:txBody>
          <a:bodyPr/>
          <a:lstStyle/>
          <a:p>
            <a:r>
              <a:rPr lang="pl-PL" dirty="0"/>
              <a:t>Definicje:</a:t>
            </a:r>
            <a:endParaRPr lang="en-US" dirty="0"/>
          </a:p>
        </p:txBody>
      </p:sp>
      <p:sp>
        <p:nvSpPr>
          <p:cNvPr id="3" name="Symbol zastępczy zawartości 2"/>
          <p:cNvSpPr>
            <a:spLocks noGrp="1"/>
          </p:cNvSpPr>
          <p:nvPr>
            <p:ph idx="1"/>
          </p:nvPr>
        </p:nvSpPr>
        <p:spPr>
          <a:xfrm>
            <a:off x="1402976" y="2471084"/>
            <a:ext cx="10515600" cy="4351338"/>
          </a:xfrm>
        </p:spPr>
        <p:txBody>
          <a:bodyPr/>
          <a:lstStyle/>
          <a:p>
            <a:pPr marL="0" indent="0">
              <a:buNone/>
            </a:pPr>
            <a:r>
              <a:rPr lang="pl-PL" dirty="0"/>
              <a:t>Ludność aktywna zawodowo  osoby wykonujące pracę przynoszącą im dochód lub zarobek, a także bezpłatnie pomagające w prowadzeniu rodzinnej działalności gospodarczej; osoby pracujące oraz osoby poszukujące pracy i zdolne do jej podjęcia.</a:t>
            </a:r>
          </a:p>
        </p:txBody>
      </p:sp>
    </p:spTree>
    <p:extLst>
      <p:ext uri="{BB962C8B-B14F-4D97-AF65-F5344CB8AC3E}">
        <p14:creationId xmlns:p14="http://schemas.microsoft.com/office/powerpoint/2010/main" val="3398567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45521"/>
            <a:ext cx="10515600" cy="1325563"/>
          </a:xfrm>
        </p:spPr>
        <p:txBody>
          <a:bodyPr/>
          <a:lstStyle/>
          <a:p>
            <a:r>
              <a:rPr lang="pl-PL" dirty="0"/>
              <a:t>Definicje:</a:t>
            </a:r>
            <a:endParaRPr lang="en-US" dirty="0"/>
          </a:p>
        </p:txBody>
      </p:sp>
      <p:sp>
        <p:nvSpPr>
          <p:cNvPr id="3" name="Symbol zastępczy zawartości 2"/>
          <p:cNvSpPr>
            <a:spLocks noGrp="1"/>
          </p:cNvSpPr>
          <p:nvPr>
            <p:ph idx="1"/>
          </p:nvPr>
        </p:nvSpPr>
        <p:spPr>
          <a:xfrm>
            <a:off x="1402976" y="2471084"/>
            <a:ext cx="10515600" cy="4351338"/>
          </a:xfrm>
        </p:spPr>
        <p:txBody>
          <a:bodyPr>
            <a:normAutofit fontScale="92500"/>
          </a:bodyPr>
          <a:lstStyle/>
          <a:p>
            <a:pPr marL="0" indent="0">
              <a:buNone/>
            </a:pPr>
            <a:r>
              <a:rPr lang="pl-PL" dirty="0"/>
              <a:t>Bierni (nieaktywni) zawodowo  osoby niepracujące i nieposzukujące pracy. </a:t>
            </a:r>
          </a:p>
          <a:p>
            <a:pPr marL="0" indent="0">
              <a:buNone/>
            </a:pPr>
            <a:r>
              <a:rPr lang="pl-PL" dirty="0"/>
              <a:t>W grupie osób nieaktywnych zawodowo znajdują się: </a:t>
            </a:r>
          </a:p>
          <a:p>
            <a:r>
              <a:rPr lang="pl-PL" dirty="0"/>
              <a:t>osoby niewykazujące chęci do zatrudnienia mimo posiadania zdolności do podjęcia pracy, </a:t>
            </a:r>
          </a:p>
          <a:p>
            <a:r>
              <a:rPr lang="pl-PL" dirty="0"/>
              <a:t>osoby starsze (w wieku emerytalnym) lub takie, które są w wieku produkcyjnym, ale uzyskały uprawnienia rentowe i nie zamierzają powrócić na rynek pracy</a:t>
            </a:r>
          </a:p>
          <a:p>
            <a:r>
              <a:rPr lang="pl-PL" dirty="0"/>
              <a:t>osoby niepełnosprawne oraz młodzież, która nie rozpoczęła jeszcze kariery zawodowej lub czasowo wycofała się z rynku pracy z powodu kontynuowania edukacji lub konieczności opieki nad dzieckiem, rodziną.</a:t>
            </a:r>
          </a:p>
          <a:p>
            <a:pPr marL="0" indent="0">
              <a:buNone/>
            </a:pPr>
            <a:endParaRPr lang="pl-PL" dirty="0"/>
          </a:p>
        </p:txBody>
      </p:sp>
    </p:spTree>
    <p:extLst>
      <p:ext uri="{BB962C8B-B14F-4D97-AF65-F5344CB8AC3E}">
        <p14:creationId xmlns:p14="http://schemas.microsoft.com/office/powerpoint/2010/main" val="2294544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45521"/>
            <a:ext cx="10515600" cy="1325563"/>
          </a:xfrm>
        </p:spPr>
        <p:txBody>
          <a:bodyPr/>
          <a:lstStyle/>
          <a:p>
            <a:r>
              <a:rPr lang="pl-PL" dirty="0"/>
              <a:t>Bezrobocie</a:t>
            </a:r>
            <a:endParaRPr lang="en-US" dirty="0"/>
          </a:p>
        </p:txBody>
      </p:sp>
      <p:sp>
        <p:nvSpPr>
          <p:cNvPr id="3" name="Symbol zastępczy zawartości 2"/>
          <p:cNvSpPr>
            <a:spLocks noGrp="1"/>
          </p:cNvSpPr>
          <p:nvPr>
            <p:ph idx="1"/>
          </p:nvPr>
        </p:nvSpPr>
        <p:spPr>
          <a:xfrm>
            <a:off x="1402976" y="2471084"/>
            <a:ext cx="10515600" cy="4351338"/>
          </a:xfrm>
        </p:spPr>
        <p:txBody>
          <a:bodyPr/>
          <a:lstStyle/>
          <a:p>
            <a:r>
              <a:rPr lang="pl-PL" dirty="0"/>
              <a:t>niemożność znalezienia pracy zarobkowej przez ludzi w wieku produkcyjnym, zdolnych i chętnych do pracy oraz aktywnie jej poszukujących. Bezrobotni stanowią więc część ludności w wieku produkcyjnym i jednocześnie część grupy aktywnych zawodowo</a:t>
            </a:r>
          </a:p>
        </p:txBody>
      </p:sp>
    </p:spTree>
    <p:extLst>
      <p:ext uri="{BB962C8B-B14F-4D97-AF65-F5344CB8AC3E}">
        <p14:creationId xmlns:p14="http://schemas.microsoft.com/office/powerpoint/2010/main" val="1987709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45521"/>
            <a:ext cx="10515600" cy="1325563"/>
          </a:xfrm>
        </p:spPr>
        <p:txBody>
          <a:bodyPr/>
          <a:lstStyle/>
          <a:p>
            <a:r>
              <a:rPr lang="pl-PL" dirty="0"/>
              <a:t>Bezrobocie</a:t>
            </a:r>
            <a:endParaRPr lang="en-US" dirty="0"/>
          </a:p>
        </p:txBody>
      </p:sp>
      <p:sp>
        <p:nvSpPr>
          <p:cNvPr id="3" name="Symbol zastępczy zawartości 2"/>
          <p:cNvSpPr>
            <a:spLocks noGrp="1"/>
          </p:cNvSpPr>
          <p:nvPr>
            <p:ph idx="1"/>
          </p:nvPr>
        </p:nvSpPr>
        <p:spPr>
          <a:xfrm>
            <a:off x="1402976" y="2471084"/>
            <a:ext cx="10515600" cy="4351338"/>
          </a:xfrm>
        </p:spPr>
        <p:txBody>
          <a:bodyPr/>
          <a:lstStyle/>
          <a:p>
            <a:pPr marL="0" indent="0">
              <a:buNone/>
            </a:pPr>
            <a:r>
              <a:rPr lang="pl-PL" dirty="0"/>
              <a:t>Miernikiem określającym wielkość bezrobocia jest </a:t>
            </a:r>
            <a:r>
              <a:rPr lang="pl-PL" b="1" dirty="0"/>
              <a:t>stopa bezrobocia</a:t>
            </a:r>
            <a:r>
              <a:rPr lang="pl-PL" dirty="0"/>
              <a:t>, czyli udział bezrobotnych w ogólnej liczbie osób aktywnych zawodowo. Stopę bezrobocia obliczamy za pomocą wzoru:</a:t>
            </a:r>
          </a:p>
          <a:p>
            <a:pPr marL="0" indent="0" algn="ctr">
              <a:buNone/>
            </a:pPr>
            <a:r>
              <a:rPr lang="pl-PL" dirty="0"/>
              <a:t> </a:t>
            </a:r>
            <a:r>
              <a:rPr lang="pl-PL" b="1" dirty="0"/>
              <a:t>b = B/S x 100%</a:t>
            </a:r>
            <a:r>
              <a:rPr lang="pl-PL" dirty="0"/>
              <a:t>,</a:t>
            </a:r>
          </a:p>
          <a:p>
            <a:pPr marL="0" indent="0">
              <a:buNone/>
            </a:pPr>
            <a:r>
              <a:rPr lang="pl-PL" dirty="0"/>
              <a:t>gdzie:</a:t>
            </a:r>
          </a:p>
          <a:p>
            <a:pPr marL="0" indent="0">
              <a:buNone/>
            </a:pPr>
            <a:r>
              <a:rPr lang="pl-PL" dirty="0"/>
              <a:t>b – stopa bezrobocia</a:t>
            </a:r>
          </a:p>
          <a:p>
            <a:pPr marL="0" indent="0">
              <a:buNone/>
            </a:pPr>
            <a:r>
              <a:rPr lang="pl-PL" dirty="0"/>
              <a:t>B – liczba bezrobotnych</a:t>
            </a:r>
          </a:p>
          <a:p>
            <a:pPr marL="0" indent="0">
              <a:buNone/>
            </a:pPr>
            <a:r>
              <a:rPr lang="pl-PL" dirty="0"/>
              <a:t>S – liczba osób aktywnych zawodowo (liczba bezrobotnych + liczba pracujących).</a:t>
            </a:r>
          </a:p>
        </p:txBody>
      </p:sp>
    </p:spTree>
    <p:extLst>
      <p:ext uri="{BB962C8B-B14F-4D97-AF65-F5344CB8AC3E}">
        <p14:creationId xmlns:p14="http://schemas.microsoft.com/office/powerpoint/2010/main" val="4092089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45521"/>
            <a:ext cx="10515600" cy="1325563"/>
          </a:xfrm>
        </p:spPr>
        <p:txBody>
          <a:bodyPr/>
          <a:lstStyle/>
          <a:p>
            <a:r>
              <a:rPr lang="pl-PL" dirty="0"/>
              <a:t>Kto jest bezrobotnym w Polsce?</a:t>
            </a:r>
            <a:endParaRPr lang="en-US" dirty="0"/>
          </a:p>
        </p:txBody>
      </p:sp>
      <p:sp>
        <p:nvSpPr>
          <p:cNvPr id="3" name="Symbol zastępczy zawartości 2"/>
          <p:cNvSpPr>
            <a:spLocks noGrp="1"/>
          </p:cNvSpPr>
          <p:nvPr>
            <p:ph idx="1"/>
          </p:nvPr>
        </p:nvSpPr>
        <p:spPr>
          <a:xfrm>
            <a:off x="1402976" y="2471084"/>
            <a:ext cx="10515600" cy="4351338"/>
          </a:xfrm>
        </p:spPr>
        <p:txBody>
          <a:bodyPr>
            <a:normAutofit fontScale="85000" lnSpcReduction="20000"/>
          </a:bodyPr>
          <a:lstStyle/>
          <a:p>
            <a:pPr marL="0" indent="0">
              <a:buNone/>
            </a:pPr>
            <a:r>
              <a:rPr lang="pl-PL" dirty="0"/>
              <a:t>W Polsce za bezrobotnego uważa się osobę zdolną do pracy i gotową do jej podjęcia w ramach stosunku pracy, w pełnym wymiarze czasu pracy, pozostającą bez pracy i nie uczącą się w szkole, z wyjątkiem szkół wieczorowych i zaocznych, o ile podjęła naukę w szkole wieczorowej lub zaocznej w okresie zatrudnienia, jeżeli: </a:t>
            </a:r>
          </a:p>
          <a:p>
            <a:r>
              <a:rPr lang="pl-PL" dirty="0"/>
              <a:t> ukończyła 18 lat</a:t>
            </a:r>
          </a:p>
          <a:p>
            <a:r>
              <a:rPr lang="pl-PL" dirty="0"/>
              <a:t> kobieta nie ukończyła 60 lat, a mężczyzna 65 lat,</a:t>
            </a:r>
          </a:p>
          <a:p>
            <a:r>
              <a:rPr lang="pl-PL" dirty="0"/>
              <a:t> nie nabyła prawa do emerytury,</a:t>
            </a:r>
          </a:p>
          <a:p>
            <a:r>
              <a:rPr lang="pl-PL" dirty="0"/>
              <a:t> osoba ta ani jej współmałżonek nie jest właścicielem lub posiadaczem gospodarstwa rolnego,</a:t>
            </a:r>
          </a:p>
          <a:p>
            <a:r>
              <a:rPr lang="pl-PL" dirty="0"/>
              <a:t> nie prowadzi pozarolniczej działalności gospodarczej lub nie podlega ubezpieczeniu społecznemu z tytułu innej działalności,</a:t>
            </a:r>
          </a:p>
          <a:p>
            <a:r>
              <a:rPr lang="pl-PL" dirty="0"/>
              <a:t> będąc osobą niepełnosprawną może podjąć pracę co najmniej w połowie wymiaru czasu pracy, jeżeli jest to uzasadnione sytuacją zdrowotną.</a:t>
            </a:r>
          </a:p>
        </p:txBody>
      </p:sp>
    </p:spTree>
    <p:extLst>
      <p:ext uri="{BB962C8B-B14F-4D97-AF65-F5344CB8AC3E}">
        <p14:creationId xmlns:p14="http://schemas.microsoft.com/office/powerpoint/2010/main" val="3899259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737307"/>
            <a:ext cx="10515600" cy="1325563"/>
          </a:xfrm>
        </p:spPr>
        <p:txBody>
          <a:bodyPr/>
          <a:lstStyle/>
          <a:p>
            <a:r>
              <a:rPr lang="pl-PL" dirty="0"/>
              <a:t>Przyczyny nierównowagi na rynku pracy</a:t>
            </a:r>
            <a:endParaRPr lang="en-US" dirty="0"/>
          </a:p>
        </p:txBody>
      </p:sp>
      <p:sp>
        <p:nvSpPr>
          <p:cNvPr id="3" name="Symbol zastępczy zawartości 2"/>
          <p:cNvSpPr>
            <a:spLocks noGrp="1"/>
          </p:cNvSpPr>
          <p:nvPr>
            <p:ph idx="1"/>
          </p:nvPr>
        </p:nvSpPr>
        <p:spPr>
          <a:xfrm>
            <a:off x="1402976" y="1736298"/>
            <a:ext cx="10789024" cy="5121702"/>
          </a:xfrm>
        </p:spPr>
        <p:txBody>
          <a:bodyPr>
            <a:normAutofit fontScale="77500" lnSpcReduction="20000"/>
          </a:bodyPr>
          <a:lstStyle/>
          <a:p>
            <a:r>
              <a:rPr lang="pl-PL" dirty="0"/>
              <a:t>likwidacja niektórych gałęzi przemysłu np. górnictwa</a:t>
            </a:r>
          </a:p>
          <a:p>
            <a:r>
              <a:rPr lang="pl-PL" dirty="0"/>
              <a:t>zmniejszenie popytu na konkretne dobra czy usługi</a:t>
            </a:r>
          </a:p>
          <a:p>
            <a:r>
              <a:rPr lang="pl-PL" dirty="0"/>
              <a:t>ograniczanie produkcji</a:t>
            </a:r>
          </a:p>
          <a:p>
            <a:r>
              <a:rPr lang="pl-PL" dirty="0"/>
              <a:t>brak informacji o miejscach pracy</a:t>
            </a:r>
          </a:p>
          <a:p>
            <a:r>
              <a:rPr lang="pl-PL" dirty="0"/>
              <a:t>przeniesienie zakładu do innego rejonu</a:t>
            </a:r>
          </a:p>
          <a:p>
            <a:r>
              <a:rPr lang="pl-PL" dirty="0"/>
              <a:t>niedostosowane do potrzeb rynku wykształcenia pracowników</a:t>
            </a:r>
          </a:p>
          <a:p>
            <a:r>
              <a:rPr lang="pl-PL" dirty="0"/>
              <a:t>zmiany w technologii</a:t>
            </a:r>
          </a:p>
          <a:p>
            <a:r>
              <a:rPr lang="pl-PL" dirty="0"/>
              <a:t>wysokie obciążenia fiskalne</a:t>
            </a:r>
          </a:p>
          <a:p>
            <a:r>
              <a:rPr lang="pl-PL" dirty="0"/>
              <a:t>otwarcie gospodarki na import</a:t>
            </a:r>
          </a:p>
          <a:p>
            <a:r>
              <a:rPr lang="pl-PL" dirty="0"/>
              <a:t>pasywna postawa bezrobotnych</a:t>
            </a:r>
          </a:p>
          <a:p>
            <a:r>
              <a:rPr lang="pl-PL" dirty="0"/>
              <a:t>słabość systemu pośrednictwa pracy</a:t>
            </a:r>
          </a:p>
          <a:p>
            <a:r>
              <a:rPr lang="pl-PL" dirty="0"/>
              <a:t>aktywność zawodowa emerytów</a:t>
            </a:r>
          </a:p>
          <a:p>
            <a:r>
              <a:rPr lang="pl-PL" dirty="0"/>
              <a:t>wejście na rynek roczników wyżu demograficznego</a:t>
            </a:r>
          </a:p>
          <a:p>
            <a:r>
              <a:rPr lang="pl-PL" dirty="0"/>
              <a:t>itd. …</a:t>
            </a:r>
          </a:p>
        </p:txBody>
      </p:sp>
    </p:spTree>
    <p:extLst>
      <p:ext uri="{BB962C8B-B14F-4D97-AF65-F5344CB8AC3E}">
        <p14:creationId xmlns:p14="http://schemas.microsoft.com/office/powerpoint/2010/main" val="1840828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998566"/>
            <a:ext cx="10515600" cy="1325563"/>
          </a:xfrm>
        </p:spPr>
        <p:txBody>
          <a:bodyPr/>
          <a:lstStyle/>
          <a:p>
            <a:r>
              <a:rPr lang="pl-PL" dirty="0"/>
              <a:t>Skutki bezrobocia</a:t>
            </a:r>
            <a:endParaRPr lang="en-US" dirty="0"/>
          </a:p>
        </p:txBody>
      </p:sp>
      <p:sp>
        <p:nvSpPr>
          <p:cNvPr id="3" name="Symbol zastępczy zawartości 2"/>
          <p:cNvSpPr>
            <a:spLocks noGrp="1"/>
          </p:cNvSpPr>
          <p:nvPr>
            <p:ph idx="1"/>
          </p:nvPr>
        </p:nvSpPr>
        <p:spPr>
          <a:xfrm>
            <a:off x="1402976" y="2237014"/>
            <a:ext cx="10789024" cy="4620986"/>
          </a:xfrm>
        </p:spPr>
        <p:txBody>
          <a:bodyPr>
            <a:normAutofit/>
          </a:bodyPr>
          <a:lstStyle/>
          <a:p>
            <a:r>
              <a:rPr lang="pl-PL" dirty="0"/>
              <a:t>niewykorzystany, nieproduktywny potencjał ludzki</a:t>
            </a:r>
          </a:p>
          <a:p>
            <a:r>
              <a:rPr lang="pl-PL" dirty="0"/>
              <a:t>znaczne koszty materialne związane z utrzymaniem bezrobotnych oraz służb zajmujących się ich problemami i obsługą</a:t>
            </a:r>
          </a:p>
          <a:p>
            <a:r>
              <a:rPr lang="pl-PL" dirty="0"/>
              <a:t>spadek dochodów rodzin, rozszerzenie się społecznych kręgów ubóstwa</a:t>
            </a:r>
            <a:br>
              <a:rPr lang="pl-PL" dirty="0"/>
            </a:br>
            <a:r>
              <a:rPr lang="pl-PL" dirty="0"/>
              <a:t>degradacja psychiczna i moralna osób pozostających bez pracy (poczucie beznadziejności, pesymizm, uczucie społecznej bezużyteczności)</a:t>
            </a:r>
          </a:p>
          <a:p>
            <a:r>
              <a:rPr lang="pl-PL" dirty="0"/>
              <a:t>zjawiska patologii społecznej  alkoholizm, narkomania, przestępczość itd. </a:t>
            </a:r>
          </a:p>
          <a:p>
            <a:r>
              <a:rPr lang="pl-PL" dirty="0"/>
              <a:t>utrata kwalifikacji</a:t>
            </a:r>
          </a:p>
        </p:txBody>
      </p:sp>
    </p:spTree>
    <p:extLst>
      <p:ext uri="{BB962C8B-B14F-4D97-AF65-F5344CB8AC3E}">
        <p14:creationId xmlns:p14="http://schemas.microsoft.com/office/powerpoint/2010/main" val="78994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998566"/>
            <a:ext cx="10515600" cy="1325563"/>
          </a:xfrm>
        </p:spPr>
        <p:txBody>
          <a:bodyPr/>
          <a:lstStyle/>
          <a:p>
            <a:r>
              <a:rPr lang="pl-PL" dirty="0"/>
              <a:t>Polityka zatrudnienia:</a:t>
            </a:r>
            <a:endParaRPr lang="en-US" dirty="0"/>
          </a:p>
        </p:txBody>
      </p:sp>
      <p:sp>
        <p:nvSpPr>
          <p:cNvPr id="3" name="Symbol zastępczy zawartości 2"/>
          <p:cNvSpPr>
            <a:spLocks noGrp="1"/>
          </p:cNvSpPr>
          <p:nvPr>
            <p:ph idx="1"/>
          </p:nvPr>
        </p:nvSpPr>
        <p:spPr>
          <a:xfrm>
            <a:off x="1402976" y="2237014"/>
            <a:ext cx="10789024" cy="4620986"/>
          </a:xfrm>
        </p:spPr>
        <p:txBody>
          <a:bodyPr>
            <a:normAutofit/>
          </a:bodyPr>
          <a:lstStyle/>
          <a:p>
            <a:r>
              <a:rPr lang="pl-PL" dirty="0"/>
              <a:t>integralna część całokształtu polityki </a:t>
            </a:r>
            <a:r>
              <a:rPr lang="pl-PL" dirty="0" err="1"/>
              <a:t>społeczno</a:t>
            </a:r>
            <a:r>
              <a:rPr lang="pl-PL" dirty="0"/>
              <a:t> – ekonomicznej państwa. Rozumiemy przez nią czynne oddziaływanie władz państwowych na rynek pracy pod kątem potrzeb gospodarki kraju oraz godzenia interesów pracodawców i pracowników. Dotyczy gospodarowania zasobami pracy. Głównym celem polityki zatrudnienia jest poszukiwanie metod i środków umożliwiających optymalne w danych warunkach gospodarowanie czynnikiem ludzkim.</a:t>
            </a:r>
          </a:p>
        </p:txBody>
      </p:sp>
    </p:spTree>
    <p:extLst>
      <p:ext uri="{BB962C8B-B14F-4D97-AF65-F5344CB8AC3E}">
        <p14:creationId xmlns:p14="http://schemas.microsoft.com/office/powerpoint/2010/main" val="905042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998566"/>
            <a:ext cx="10515600" cy="1325563"/>
          </a:xfrm>
        </p:spPr>
        <p:txBody>
          <a:bodyPr/>
          <a:lstStyle/>
          <a:p>
            <a:r>
              <a:rPr lang="pl-PL" dirty="0"/>
              <a:t>Cele polityki zatrudnienia:</a:t>
            </a:r>
            <a:endParaRPr lang="en-US" dirty="0"/>
          </a:p>
        </p:txBody>
      </p:sp>
      <p:sp>
        <p:nvSpPr>
          <p:cNvPr id="3" name="Symbol zastępczy zawartości 2"/>
          <p:cNvSpPr>
            <a:spLocks noGrp="1"/>
          </p:cNvSpPr>
          <p:nvPr>
            <p:ph idx="1"/>
          </p:nvPr>
        </p:nvSpPr>
        <p:spPr>
          <a:xfrm>
            <a:off x="1402976" y="2291472"/>
            <a:ext cx="10789024" cy="4620986"/>
          </a:xfrm>
        </p:spPr>
        <p:txBody>
          <a:bodyPr>
            <a:normAutofit fontScale="92500" lnSpcReduction="10000"/>
          </a:bodyPr>
          <a:lstStyle/>
          <a:p>
            <a:r>
              <a:rPr lang="pl-PL" dirty="0"/>
              <a:t>walka z bezrobociem i jego skutkami,</a:t>
            </a:r>
          </a:p>
          <a:p>
            <a:pPr marL="0" indent="0">
              <a:buNone/>
            </a:pPr>
            <a:r>
              <a:rPr lang="pl-PL" dirty="0"/>
              <a:t>Ponadto do zadań polityki zatrudnienia możemy zliczyć:</a:t>
            </a:r>
          </a:p>
          <a:p>
            <a:r>
              <a:rPr lang="pl-PL" dirty="0"/>
              <a:t>bilansowanie zatrudnienia w skali krajowej i lokalnej,</a:t>
            </a:r>
          </a:p>
          <a:p>
            <a:r>
              <a:rPr lang="pl-PL" dirty="0"/>
              <a:t>kształtowanie jego struktury zgodnie z potrzebami i profilem demograficznym ludności </a:t>
            </a:r>
          </a:p>
          <a:p>
            <a:r>
              <a:rPr lang="pl-PL" dirty="0"/>
              <a:t>dostosowanie kwalifikacji zasobów pracy do potrzeb gospodarczych,</a:t>
            </a:r>
            <a:br>
              <a:rPr lang="pl-PL" dirty="0"/>
            </a:br>
            <a:r>
              <a:rPr lang="pl-PL" dirty="0"/>
              <a:t>organizacja rynku pracy i związanego z nim pośrednictwa oraz poradnictwa zawodowego,</a:t>
            </a:r>
          </a:p>
          <a:p>
            <a:r>
              <a:rPr lang="pl-PL" dirty="0"/>
              <a:t>udzielanie pomocy w znalezieniu zajęcia grupom społecznym mającym szczególne trudności w aktywizacji zawodowej (np. młodocianym, niepełnosprawnym, Kobietom, zwalnianym z zakładów karnych itp.) ,</a:t>
            </a:r>
            <a:br>
              <a:rPr lang="pl-PL" dirty="0"/>
            </a:br>
            <a:r>
              <a:rPr lang="pl-PL" dirty="0"/>
              <a:t>motywowaniem do pracy.</a:t>
            </a:r>
          </a:p>
        </p:txBody>
      </p:sp>
    </p:spTree>
    <p:extLst>
      <p:ext uri="{BB962C8B-B14F-4D97-AF65-F5344CB8AC3E}">
        <p14:creationId xmlns:p14="http://schemas.microsoft.com/office/powerpoint/2010/main" val="2011763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998566"/>
            <a:ext cx="10515600" cy="1325563"/>
          </a:xfrm>
        </p:spPr>
        <p:txBody>
          <a:bodyPr/>
          <a:lstStyle/>
          <a:p>
            <a:r>
              <a:rPr lang="pl-PL" dirty="0"/>
              <a:t>Narzędzia polityki rynku pracy - aktywne:</a:t>
            </a:r>
            <a:endParaRPr lang="en-US" dirty="0"/>
          </a:p>
        </p:txBody>
      </p:sp>
      <p:sp>
        <p:nvSpPr>
          <p:cNvPr id="3" name="Symbol zastępczy zawartości 2"/>
          <p:cNvSpPr>
            <a:spLocks noGrp="1"/>
          </p:cNvSpPr>
          <p:nvPr>
            <p:ph idx="1"/>
          </p:nvPr>
        </p:nvSpPr>
        <p:spPr>
          <a:xfrm>
            <a:off x="1402976" y="2291472"/>
            <a:ext cx="10789024" cy="4620986"/>
          </a:xfrm>
        </p:spPr>
        <p:txBody>
          <a:bodyPr>
            <a:normAutofit fontScale="92500" lnSpcReduction="20000"/>
          </a:bodyPr>
          <a:lstStyle/>
          <a:p>
            <a:r>
              <a:rPr lang="pl-PL" b="1" dirty="0"/>
              <a:t>publiczne programy zatrudnienia </a:t>
            </a:r>
            <a:r>
              <a:rPr lang="pl-PL" dirty="0"/>
              <a:t>( programy robót publicznych ) polegające na tworzeniu przez państwo dodatkowych miejsc pracy w dziedzinach nie cieszących się zainteresowaniem sektora prywatnego</a:t>
            </a:r>
          </a:p>
          <a:p>
            <a:r>
              <a:rPr lang="pl-PL" b="1" dirty="0"/>
              <a:t>subsydiowanie zatrudnienia </a:t>
            </a:r>
            <a:r>
              <a:rPr lang="pl-PL" dirty="0"/>
              <a:t>polegające na udzielaniu przez państwo bezzwrotnej pomocy finansowej przedsiębiorstwom, które rezygnują z planowanej redukcji zatrudnienia lub tworzą nowe miejsca pracy ( w Polsce prace interwencyjne )</a:t>
            </a:r>
          </a:p>
          <a:p>
            <a:r>
              <a:rPr lang="pl-PL" b="1" dirty="0"/>
              <a:t>pożyczki dla przedsiębiorstw </a:t>
            </a:r>
            <a:r>
              <a:rPr lang="pl-PL" dirty="0"/>
              <a:t>w celu tworzenia nowych miejsc pracy oraz pożyczki dla bezrobotnych w celu podjęcia działalności gospodarczej na własny rachunek</a:t>
            </a:r>
          </a:p>
          <a:p>
            <a:r>
              <a:rPr lang="pl-PL" b="1" dirty="0"/>
              <a:t>szkolenia zawodowe </a:t>
            </a:r>
            <a:r>
              <a:rPr lang="pl-PL" dirty="0"/>
              <a:t>umożliwiające bezrobotnym zdobywanie kwalifikacji</a:t>
            </a:r>
          </a:p>
          <a:p>
            <a:r>
              <a:rPr lang="pl-PL" b="1" dirty="0"/>
              <a:t>usługi pośrednictwa pracy </a:t>
            </a:r>
            <a:r>
              <a:rPr lang="pl-PL" dirty="0"/>
              <a:t>świadczone przez biura pracy, dotyczące gromadzenia i udzielania informacji o wolnych miejscach pracy i bezrobotnych poszukujących pracy </a:t>
            </a:r>
            <a:endParaRPr lang="pl-PL" dirty="0">
              <a:effectLst/>
            </a:endParaRPr>
          </a:p>
        </p:txBody>
      </p:sp>
    </p:spTree>
    <p:extLst>
      <p:ext uri="{BB962C8B-B14F-4D97-AF65-F5344CB8AC3E}">
        <p14:creationId xmlns:p14="http://schemas.microsoft.com/office/powerpoint/2010/main" val="554993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45521"/>
            <a:ext cx="10515600" cy="1325563"/>
          </a:xfrm>
        </p:spPr>
        <p:txBody>
          <a:bodyPr/>
          <a:lstStyle/>
          <a:p>
            <a:r>
              <a:rPr lang="pl-PL" dirty="0"/>
              <a:t>R</a:t>
            </a:r>
            <a:r>
              <a:rPr lang="en-US" dirty="0" err="1"/>
              <a:t>ynek</a:t>
            </a:r>
            <a:r>
              <a:rPr lang="en-US" dirty="0"/>
              <a:t> </a:t>
            </a:r>
            <a:r>
              <a:rPr lang="en-US" dirty="0" err="1"/>
              <a:t>pracy</a:t>
            </a:r>
            <a:endParaRPr lang="en-US" dirty="0"/>
          </a:p>
        </p:txBody>
      </p:sp>
      <p:sp>
        <p:nvSpPr>
          <p:cNvPr id="3" name="Symbol zastępczy zawartości 2"/>
          <p:cNvSpPr>
            <a:spLocks noGrp="1"/>
          </p:cNvSpPr>
          <p:nvPr>
            <p:ph idx="1"/>
          </p:nvPr>
        </p:nvSpPr>
        <p:spPr>
          <a:xfrm>
            <a:off x="1402976" y="2471084"/>
            <a:ext cx="10515600" cy="4351338"/>
          </a:xfrm>
        </p:spPr>
        <p:txBody>
          <a:bodyPr/>
          <a:lstStyle/>
          <a:p>
            <a:pPr marL="0" indent="0">
              <a:buNone/>
            </a:pPr>
            <a:r>
              <a:rPr lang="pl-PL" dirty="0"/>
              <a:t>ogół form i procesów zatrudniania pracowników przez pracodawców, a także ogół instytucji, uwarunkowań oraz czynników negocjacji warunków zatrudnienia, pracy i płac; ekonomiczny, społeczny i polityczny obszar, na którym rozgrywają się wszelkie procesy z zakresu szeroko rozumianego zatrudnienia i bezrobocia</a:t>
            </a:r>
          </a:p>
          <a:p>
            <a:pPr marL="0" indent="0">
              <a:buNone/>
            </a:pPr>
            <a:endParaRPr lang="en-US" dirty="0"/>
          </a:p>
        </p:txBody>
      </p:sp>
    </p:spTree>
    <p:extLst>
      <p:ext uri="{BB962C8B-B14F-4D97-AF65-F5344CB8AC3E}">
        <p14:creationId xmlns:p14="http://schemas.microsoft.com/office/powerpoint/2010/main" val="4068655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998566"/>
            <a:ext cx="10515600" cy="1325563"/>
          </a:xfrm>
        </p:spPr>
        <p:txBody>
          <a:bodyPr/>
          <a:lstStyle/>
          <a:p>
            <a:r>
              <a:rPr lang="pl-PL" dirty="0"/>
              <a:t>Narzędzia polityki rynku pracy - pasywne:</a:t>
            </a:r>
            <a:endParaRPr lang="en-US" dirty="0"/>
          </a:p>
        </p:txBody>
      </p:sp>
      <p:sp>
        <p:nvSpPr>
          <p:cNvPr id="3" name="Symbol zastępczy zawartości 2"/>
          <p:cNvSpPr>
            <a:spLocks noGrp="1"/>
          </p:cNvSpPr>
          <p:nvPr>
            <p:ph idx="1"/>
          </p:nvPr>
        </p:nvSpPr>
        <p:spPr>
          <a:xfrm>
            <a:off x="1402976" y="2291472"/>
            <a:ext cx="10789024" cy="4620986"/>
          </a:xfrm>
        </p:spPr>
        <p:txBody>
          <a:bodyPr>
            <a:normAutofit/>
          </a:bodyPr>
          <a:lstStyle/>
          <a:p>
            <a:r>
              <a:rPr lang="pl-PL" dirty="0"/>
              <a:t>zasiłki dla bezrobotnych, </a:t>
            </a:r>
          </a:p>
          <a:p>
            <a:r>
              <a:rPr lang="pl-PL" dirty="0"/>
              <a:t>jednorazowe odszkodowania dla osób zwalnianych z pracy,</a:t>
            </a:r>
          </a:p>
          <a:p>
            <a:r>
              <a:rPr lang="pl-PL" dirty="0"/>
              <a:t>dodatki związane z wcześniejszym przechodzeniem na emeryturę.</a:t>
            </a:r>
            <a:endParaRPr lang="pl-PL" dirty="0">
              <a:effectLst/>
            </a:endParaRPr>
          </a:p>
        </p:txBody>
      </p:sp>
    </p:spTree>
    <p:extLst>
      <p:ext uri="{BB962C8B-B14F-4D97-AF65-F5344CB8AC3E}">
        <p14:creationId xmlns:p14="http://schemas.microsoft.com/office/powerpoint/2010/main" val="997623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998566"/>
            <a:ext cx="10515600" cy="1325563"/>
          </a:xfrm>
        </p:spPr>
        <p:txBody>
          <a:bodyPr/>
          <a:lstStyle/>
          <a:p>
            <a:r>
              <a:rPr lang="pl-PL" dirty="0"/>
              <a:t>Klasyczny model rynku pracy - założenia</a:t>
            </a:r>
            <a:endParaRPr lang="en-US" dirty="0"/>
          </a:p>
        </p:txBody>
      </p:sp>
      <p:sp>
        <p:nvSpPr>
          <p:cNvPr id="3" name="Symbol zastępczy zawartości 2"/>
          <p:cNvSpPr>
            <a:spLocks noGrp="1"/>
          </p:cNvSpPr>
          <p:nvPr>
            <p:ph idx="1"/>
          </p:nvPr>
        </p:nvSpPr>
        <p:spPr>
          <a:xfrm>
            <a:off x="1402976" y="2291472"/>
            <a:ext cx="10789024" cy="4620986"/>
          </a:xfrm>
        </p:spPr>
        <p:txBody>
          <a:bodyPr>
            <a:normAutofit/>
          </a:bodyPr>
          <a:lstStyle/>
          <a:p>
            <a:endParaRPr lang="en-US" dirty="0"/>
          </a:p>
          <a:p>
            <a:r>
              <a:rPr lang="pl-PL" dirty="0"/>
              <a:t>Krańcowa użyteczność pracy określa podaż pracy </a:t>
            </a:r>
          </a:p>
          <a:p>
            <a:r>
              <a:rPr lang="pl-PL" dirty="0"/>
              <a:t>Krańcowa produktywność określa popyt na pracę </a:t>
            </a:r>
          </a:p>
          <a:p>
            <a:r>
              <a:rPr lang="pl-PL" dirty="0"/>
              <a:t>Podaż tworzy popyt (prawo </a:t>
            </a:r>
            <a:r>
              <a:rPr lang="pl-PL" dirty="0" err="1"/>
              <a:t>Saya</a:t>
            </a:r>
            <a:r>
              <a:rPr lang="pl-PL" dirty="0"/>
              <a:t>) </a:t>
            </a:r>
          </a:p>
          <a:p>
            <a:r>
              <a:rPr lang="pl-PL" dirty="0"/>
              <a:t>Na rynku występuje konkurencja doskonała </a:t>
            </a:r>
          </a:p>
          <a:p>
            <a:r>
              <a:rPr lang="pl-PL" dirty="0"/>
              <a:t>Płace są giętkie </a:t>
            </a:r>
            <a:endParaRPr lang="pl-PL" dirty="0">
              <a:effectLst/>
            </a:endParaRPr>
          </a:p>
        </p:txBody>
      </p:sp>
    </p:spTree>
    <p:extLst>
      <p:ext uri="{BB962C8B-B14F-4D97-AF65-F5344CB8AC3E}">
        <p14:creationId xmlns:p14="http://schemas.microsoft.com/office/powerpoint/2010/main" val="2654923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998566"/>
            <a:ext cx="10515600" cy="1325563"/>
          </a:xfrm>
        </p:spPr>
        <p:txBody>
          <a:bodyPr/>
          <a:lstStyle/>
          <a:p>
            <a:r>
              <a:rPr lang="pl-PL" dirty="0"/>
              <a:t>Neoklasyczny model rynku pracy - założenia</a:t>
            </a:r>
            <a:endParaRPr lang="en-US" dirty="0"/>
          </a:p>
        </p:txBody>
      </p:sp>
      <p:sp>
        <p:nvSpPr>
          <p:cNvPr id="3" name="Symbol zastępczy zawartości 2"/>
          <p:cNvSpPr>
            <a:spLocks noGrp="1"/>
          </p:cNvSpPr>
          <p:nvPr>
            <p:ph idx="1"/>
          </p:nvPr>
        </p:nvSpPr>
        <p:spPr>
          <a:xfrm>
            <a:off x="1402976" y="2291472"/>
            <a:ext cx="10789024" cy="4620986"/>
          </a:xfrm>
        </p:spPr>
        <p:txBody>
          <a:bodyPr>
            <a:normAutofit/>
          </a:bodyPr>
          <a:lstStyle/>
          <a:p>
            <a:pPr marL="0" indent="0">
              <a:buNone/>
            </a:pPr>
            <a:r>
              <a:rPr lang="pl-PL" dirty="0"/>
              <a:t>Neoklasyczny rynek pracy charakteryzuje się: </a:t>
            </a:r>
          </a:p>
          <a:p>
            <a:pPr marL="0" indent="0">
              <a:buNone/>
            </a:pPr>
            <a:r>
              <a:rPr lang="pl-PL" dirty="0"/>
              <a:t>◮ homogenicznością pracowników </a:t>
            </a:r>
          </a:p>
          <a:p>
            <a:pPr marL="0" indent="0">
              <a:buNone/>
            </a:pPr>
            <a:r>
              <a:rPr lang="pl-PL" dirty="0"/>
              <a:t>◮ płacami czyszczącymi rynek </a:t>
            </a:r>
          </a:p>
          <a:p>
            <a:pPr marL="0" indent="0">
              <a:buNone/>
            </a:pPr>
            <a:r>
              <a:rPr lang="pl-PL" dirty="0"/>
              <a:t>◮ doskonałą informacją</a:t>
            </a:r>
          </a:p>
          <a:p>
            <a:pPr marL="0" indent="0">
              <a:buNone/>
            </a:pPr>
            <a:r>
              <a:rPr lang="pl-PL" dirty="0"/>
              <a:t>◮ brakiem bezrobocia przymusowego</a:t>
            </a:r>
            <a:endParaRPr lang="pl-PL" dirty="0">
              <a:effectLst/>
            </a:endParaRPr>
          </a:p>
        </p:txBody>
      </p:sp>
    </p:spTree>
    <p:extLst>
      <p:ext uri="{BB962C8B-B14F-4D97-AF65-F5344CB8AC3E}">
        <p14:creationId xmlns:p14="http://schemas.microsoft.com/office/powerpoint/2010/main" val="3649171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998566"/>
            <a:ext cx="10515600" cy="1325563"/>
          </a:xfrm>
        </p:spPr>
        <p:txBody>
          <a:bodyPr/>
          <a:lstStyle/>
          <a:p>
            <a:r>
              <a:rPr lang="pl-PL" dirty="0"/>
              <a:t>Neoklasyczny model rynku pracy - założenia</a:t>
            </a:r>
            <a:endParaRPr lang="en-US" dirty="0"/>
          </a:p>
        </p:txBody>
      </p:sp>
      <p:sp>
        <p:nvSpPr>
          <p:cNvPr id="3" name="Symbol zastępczy zawartości 2"/>
          <p:cNvSpPr>
            <a:spLocks noGrp="1"/>
          </p:cNvSpPr>
          <p:nvPr>
            <p:ph idx="1"/>
          </p:nvPr>
        </p:nvSpPr>
        <p:spPr>
          <a:xfrm>
            <a:off x="1402976" y="2291472"/>
            <a:ext cx="10789024" cy="4620986"/>
          </a:xfrm>
        </p:spPr>
        <p:txBody>
          <a:bodyPr>
            <a:normAutofit/>
          </a:bodyPr>
          <a:lstStyle/>
          <a:p>
            <a:pPr marL="0" indent="0">
              <a:buNone/>
            </a:pPr>
            <a:r>
              <a:rPr lang="pl-PL" dirty="0"/>
              <a:t>Neoklasyczny rynek pracy charakteryzuje się: </a:t>
            </a:r>
          </a:p>
          <a:p>
            <a:pPr marL="0" indent="0">
              <a:buNone/>
            </a:pPr>
            <a:r>
              <a:rPr lang="pl-PL" dirty="0"/>
              <a:t>◮ homogenicznością pracowników </a:t>
            </a:r>
          </a:p>
          <a:p>
            <a:pPr marL="0" indent="0">
              <a:buNone/>
            </a:pPr>
            <a:r>
              <a:rPr lang="pl-PL" dirty="0"/>
              <a:t>◮ płacami czyszczącymi rynek </a:t>
            </a:r>
          </a:p>
          <a:p>
            <a:pPr marL="0" indent="0">
              <a:buNone/>
            </a:pPr>
            <a:r>
              <a:rPr lang="pl-PL" dirty="0"/>
              <a:t>◮ doskonałą informacją</a:t>
            </a:r>
          </a:p>
          <a:p>
            <a:pPr marL="0" indent="0">
              <a:buNone/>
            </a:pPr>
            <a:r>
              <a:rPr lang="pl-PL" dirty="0"/>
              <a:t>◮ brakiem bezrobocia przymusowego</a:t>
            </a:r>
            <a:endParaRPr lang="pl-PL" dirty="0">
              <a:effectLst/>
            </a:endParaRPr>
          </a:p>
        </p:txBody>
      </p:sp>
    </p:spTree>
    <p:extLst>
      <p:ext uri="{BB962C8B-B14F-4D97-AF65-F5344CB8AC3E}">
        <p14:creationId xmlns:p14="http://schemas.microsoft.com/office/powerpoint/2010/main" val="3325848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998566"/>
            <a:ext cx="10515600" cy="1325563"/>
          </a:xfrm>
        </p:spPr>
        <p:txBody>
          <a:bodyPr/>
          <a:lstStyle/>
          <a:p>
            <a:r>
              <a:rPr lang="pl-PL" altLang="pl-PL" dirty="0"/>
              <a:t>Likwidacja bezrobocia cyklicznego - opinia klasyków:</a:t>
            </a:r>
            <a:endParaRPr lang="en-US" dirty="0"/>
          </a:p>
        </p:txBody>
      </p:sp>
      <p:sp>
        <p:nvSpPr>
          <p:cNvPr id="3" name="Symbol zastępczy zawartości 2"/>
          <p:cNvSpPr>
            <a:spLocks noGrp="1"/>
          </p:cNvSpPr>
          <p:nvPr>
            <p:ph idx="1"/>
          </p:nvPr>
        </p:nvSpPr>
        <p:spPr>
          <a:xfrm>
            <a:off x="1402976" y="2291472"/>
            <a:ext cx="10789024" cy="4620986"/>
          </a:xfrm>
        </p:spPr>
        <p:txBody>
          <a:bodyPr>
            <a:normAutofit fontScale="92500" lnSpcReduction="10000"/>
          </a:bodyPr>
          <a:lstStyle/>
          <a:p>
            <a:pPr>
              <a:lnSpc>
                <a:spcPct val="80000"/>
              </a:lnSpc>
            </a:pPr>
            <a:r>
              <a:rPr lang="pl-PL" altLang="pl-PL" dirty="0"/>
              <a:t>płace giętkie, zatem zmieniają się w zależności od wzajemnej relacji popytu na prace i podaży – system dąży do stanu równowagi w stosunkowo krótkim czasie</a:t>
            </a:r>
          </a:p>
          <a:p>
            <a:pPr>
              <a:lnSpc>
                <a:spcPct val="80000"/>
              </a:lnSpc>
            </a:pPr>
            <a:r>
              <a:rPr lang="pl-PL" altLang="pl-PL" dirty="0"/>
              <a:t>naturalnym jest stan bezrobocia dobrowolnego</a:t>
            </a:r>
          </a:p>
          <a:p>
            <a:pPr>
              <a:lnSpc>
                <a:spcPct val="80000"/>
              </a:lnSpc>
            </a:pPr>
            <a:r>
              <a:rPr lang="pl-PL" altLang="pl-PL" dirty="0"/>
              <a:t>bardzo duże bezrobocie spowodowane jest presją związków zawodowych zakłócających naturalne procesy na rynku pracy</a:t>
            </a:r>
          </a:p>
          <a:p>
            <a:pPr>
              <a:lnSpc>
                <a:spcPct val="80000"/>
              </a:lnSpc>
            </a:pPr>
            <a:r>
              <a:rPr lang="pl-PL" altLang="pl-PL" dirty="0"/>
              <a:t>duży wpływ ma też ustalanie płac minimalnych.</a:t>
            </a:r>
          </a:p>
          <a:p>
            <a:pPr>
              <a:lnSpc>
                <a:spcPct val="80000"/>
              </a:lnSpc>
            </a:pPr>
            <a:r>
              <a:rPr lang="pl-PL" altLang="pl-PL" dirty="0"/>
              <a:t>bezrobocie cykliczne jeśli występuje to jest na poziomie minimalnym.</a:t>
            </a:r>
          </a:p>
          <a:p>
            <a:pPr>
              <a:lnSpc>
                <a:spcPct val="80000"/>
              </a:lnSpc>
            </a:pPr>
            <a:r>
              <a:rPr lang="pl-PL" altLang="pl-PL" dirty="0"/>
              <a:t>jedynym lekarstwem na bezrobocie jest pozwolić działać mechanizmom rynkowym, osłabić związki zawodowe (modyfikacja prawa pracy, zwłaszcza strajków, zwiększenia możliwości lokautu). Likwidacja płac minimalnych, przekonanie pracowników, że obniżka wynagrodzeń prowadzi do wzrostu zatrudnienia</a:t>
            </a:r>
            <a:endParaRPr lang="pl-PL" dirty="0">
              <a:effectLst/>
            </a:endParaRPr>
          </a:p>
        </p:txBody>
      </p:sp>
    </p:spTree>
    <p:extLst>
      <p:ext uri="{BB962C8B-B14F-4D97-AF65-F5344CB8AC3E}">
        <p14:creationId xmlns:p14="http://schemas.microsoft.com/office/powerpoint/2010/main" val="3732484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998566"/>
            <a:ext cx="10515600" cy="1325563"/>
          </a:xfrm>
        </p:spPr>
        <p:txBody>
          <a:bodyPr/>
          <a:lstStyle/>
          <a:p>
            <a:r>
              <a:rPr lang="pl-PL" altLang="pl-PL" dirty="0"/>
              <a:t>Likwidacja bezrobocia cyklicznego - opinia </a:t>
            </a:r>
            <a:r>
              <a:rPr lang="pl-PL" altLang="pl-PL" dirty="0" err="1"/>
              <a:t>Keynesistów</a:t>
            </a:r>
            <a:r>
              <a:rPr lang="pl-PL" altLang="pl-PL" dirty="0"/>
              <a:t>:</a:t>
            </a:r>
            <a:endParaRPr lang="en-US" dirty="0"/>
          </a:p>
        </p:txBody>
      </p:sp>
      <p:sp>
        <p:nvSpPr>
          <p:cNvPr id="3" name="Symbol zastępczy zawartości 2"/>
          <p:cNvSpPr>
            <a:spLocks noGrp="1"/>
          </p:cNvSpPr>
          <p:nvPr>
            <p:ph idx="1"/>
          </p:nvPr>
        </p:nvSpPr>
        <p:spPr>
          <a:xfrm>
            <a:off x="1402976" y="2291472"/>
            <a:ext cx="10789024" cy="4620986"/>
          </a:xfrm>
        </p:spPr>
        <p:txBody>
          <a:bodyPr>
            <a:normAutofit fontScale="85000" lnSpcReduction="20000"/>
          </a:bodyPr>
          <a:lstStyle/>
          <a:p>
            <a:pPr>
              <a:lnSpc>
                <a:spcPct val="80000"/>
              </a:lnSpc>
            </a:pPr>
            <a:r>
              <a:rPr lang="pl-PL" altLang="pl-PL" dirty="0"/>
              <a:t>Od Wielkiej Depresji w latach trzydziestych (zapoczątkowane kryzysem w 1929 roku) - terapia klasyczna nie jest skuteczna </a:t>
            </a:r>
          </a:p>
          <a:p>
            <a:pPr>
              <a:lnSpc>
                <a:spcPct val="80000"/>
              </a:lnSpc>
            </a:pPr>
            <a:r>
              <a:rPr lang="pl-PL" altLang="pl-PL" dirty="0"/>
              <a:t>płace nie są giętkie (ale to dlatego, że istnieją długoterminowe porozumienia płacowe pracowników i pracodawców, często nie nadążające za zmianami życia gospodarczego).</a:t>
            </a:r>
          </a:p>
          <a:p>
            <a:pPr>
              <a:lnSpc>
                <a:spcPct val="80000"/>
              </a:lnSpc>
            </a:pPr>
            <a:r>
              <a:rPr lang="pl-PL" altLang="pl-PL" dirty="0"/>
              <a:t>pracodawcy nie zwalniają pracowników (bo wysokie koszty odpraw i w okresie koniunktury koszty poszukiwania nowych pracowników) ale reagują na zmiany popytu przez zmianę czasu pracy robotników</a:t>
            </a:r>
          </a:p>
          <a:p>
            <a:pPr>
              <a:lnSpc>
                <a:spcPct val="80000"/>
              </a:lnSpc>
            </a:pPr>
            <a:r>
              <a:rPr lang="pl-PL" altLang="pl-PL" dirty="0"/>
              <a:t>Cyklicznego bezrobocia nie zlikwiduje się metodami klasyków, dlatego potrzebna jest ekspansywna polityka fiskalna i/lub pieniężna państwa (zwiększenie wydatków państwa, przyrost podaży pieniądza, wzrost (malenie) podatków. itp.)</a:t>
            </a:r>
          </a:p>
          <a:p>
            <a:pPr>
              <a:lnSpc>
                <a:spcPct val="80000"/>
              </a:lnSpc>
            </a:pPr>
            <a:r>
              <a:rPr lang="pl-PL" altLang="pl-PL" dirty="0"/>
              <a:t>Jeśli państw ma walczyć z bezrobociem to pieniądze na rozwój przemysłów pracochłonnych a nie kapitałooszczędnych. (</a:t>
            </a:r>
          </a:p>
          <a:p>
            <a:pPr>
              <a:lnSpc>
                <a:spcPct val="80000"/>
              </a:lnSpc>
            </a:pPr>
            <a:r>
              <a:rPr lang="pl-PL" altLang="pl-PL" dirty="0"/>
              <a:t>Kiedy w okresie ożywienia gospodarczego wzrasta produkcja powrót pracowników do pracy nie jest zwykle dostatecznie szybki (różne powody – np. zapłata za bezrobocie, zniechęcenie) i odwrotnie spadek produkcji nie powoduje równie szybkiego spadku zatrudnienia.</a:t>
            </a:r>
          </a:p>
        </p:txBody>
      </p:sp>
    </p:spTree>
    <p:extLst>
      <p:ext uri="{BB962C8B-B14F-4D97-AF65-F5344CB8AC3E}">
        <p14:creationId xmlns:p14="http://schemas.microsoft.com/office/powerpoint/2010/main" val="2512143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2"/>
          <a:stretch>
            <a:fillRect/>
          </a:stretch>
        </p:blipFill>
        <p:spPr>
          <a:xfrm>
            <a:off x="2328862" y="1304925"/>
            <a:ext cx="8220075" cy="5553075"/>
          </a:xfrm>
          <a:prstGeom prst="rect">
            <a:avLst/>
          </a:prstGeom>
        </p:spPr>
      </p:pic>
    </p:spTree>
    <p:extLst>
      <p:ext uri="{BB962C8B-B14F-4D97-AF65-F5344CB8AC3E}">
        <p14:creationId xmlns:p14="http://schemas.microsoft.com/office/powerpoint/2010/main" val="1027398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45521"/>
            <a:ext cx="10515600" cy="1325563"/>
          </a:xfrm>
        </p:spPr>
        <p:txBody>
          <a:bodyPr/>
          <a:lstStyle/>
          <a:p>
            <a:r>
              <a:rPr lang="pl-PL" dirty="0"/>
              <a:t>Podaż pracy</a:t>
            </a:r>
            <a:endParaRPr lang="en-US" dirty="0"/>
          </a:p>
        </p:txBody>
      </p:sp>
      <p:sp>
        <p:nvSpPr>
          <p:cNvPr id="3" name="Symbol zastępczy zawartości 2"/>
          <p:cNvSpPr>
            <a:spLocks noGrp="1"/>
          </p:cNvSpPr>
          <p:nvPr>
            <p:ph idx="1"/>
          </p:nvPr>
        </p:nvSpPr>
        <p:spPr>
          <a:xfrm>
            <a:off x="1402976" y="2471084"/>
            <a:ext cx="10515600" cy="4351338"/>
          </a:xfrm>
        </p:spPr>
        <p:txBody>
          <a:bodyPr/>
          <a:lstStyle/>
          <a:p>
            <a:pPr marL="0" indent="0">
              <a:buNone/>
            </a:pPr>
            <a:r>
              <a:rPr lang="pl-PL" dirty="0">
                <a:effectLst/>
              </a:rPr>
              <a:t>jest tożsama z pojęciem zasobów pracy, czy zasobów siły roboczej, na które składa się ogół ludności zawodowo czynnej.</a:t>
            </a:r>
          </a:p>
          <a:p>
            <a:pPr marL="0" indent="0">
              <a:buNone/>
            </a:pPr>
            <a:r>
              <a:rPr lang="pl-PL" dirty="0"/>
              <a:t> </a:t>
            </a:r>
            <a:r>
              <a:rPr lang="pl-PL" dirty="0">
                <a:effectLst/>
              </a:rPr>
              <a:t>może być analizowana jako wielkość globalna, obejmując wszystkich aktywnych zawodowo na danym rynku pracy </a:t>
            </a:r>
            <a:endParaRPr lang="en-US" dirty="0"/>
          </a:p>
        </p:txBody>
      </p:sp>
    </p:spTree>
    <p:extLst>
      <p:ext uri="{BB962C8B-B14F-4D97-AF65-F5344CB8AC3E}">
        <p14:creationId xmlns:p14="http://schemas.microsoft.com/office/powerpoint/2010/main" val="254288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45521"/>
            <a:ext cx="10515600" cy="1325563"/>
          </a:xfrm>
        </p:spPr>
        <p:txBody>
          <a:bodyPr/>
          <a:lstStyle/>
          <a:p>
            <a:r>
              <a:rPr lang="pl-PL" dirty="0"/>
              <a:t>Podaż pracy</a:t>
            </a:r>
            <a:endParaRPr lang="en-US" dirty="0"/>
          </a:p>
        </p:txBody>
      </p:sp>
      <p:sp>
        <p:nvSpPr>
          <p:cNvPr id="3" name="Symbol zastępczy zawartości 2"/>
          <p:cNvSpPr>
            <a:spLocks noGrp="1"/>
          </p:cNvSpPr>
          <p:nvPr>
            <p:ph idx="1"/>
          </p:nvPr>
        </p:nvSpPr>
        <p:spPr>
          <a:xfrm>
            <a:off x="1402976" y="2471084"/>
            <a:ext cx="10515600" cy="4351338"/>
          </a:xfrm>
        </p:spPr>
        <p:txBody>
          <a:bodyPr/>
          <a:lstStyle/>
          <a:p>
            <a:pPr marL="0" indent="0">
              <a:buNone/>
            </a:pPr>
            <a:r>
              <a:rPr lang="pl-PL" dirty="0">
                <a:effectLst/>
              </a:rPr>
              <a:t>W zależności od cech demograficznych i społecznozawodowych można wyodrębnić różne grupy tworzące zasoby pracy. W tym znaczeniu mówi się o podaży pracy osób reprezentujących określoną płeć, wiek, zawód, wykształcenie, rodzaj wykonywanej pracy. </a:t>
            </a:r>
            <a:endParaRPr lang="en-US" dirty="0"/>
          </a:p>
        </p:txBody>
      </p:sp>
    </p:spTree>
    <p:extLst>
      <p:ext uri="{BB962C8B-B14F-4D97-AF65-F5344CB8AC3E}">
        <p14:creationId xmlns:p14="http://schemas.microsoft.com/office/powerpoint/2010/main" val="4256417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45521"/>
            <a:ext cx="10515600" cy="1325563"/>
          </a:xfrm>
        </p:spPr>
        <p:txBody>
          <a:bodyPr/>
          <a:lstStyle/>
          <a:p>
            <a:r>
              <a:rPr lang="pl-PL" dirty="0"/>
              <a:t>Podaż pracy  determinanty</a:t>
            </a:r>
            <a:endParaRPr lang="en-US" dirty="0"/>
          </a:p>
        </p:txBody>
      </p:sp>
      <p:sp>
        <p:nvSpPr>
          <p:cNvPr id="3" name="Symbol zastępczy zawartości 2"/>
          <p:cNvSpPr>
            <a:spLocks noGrp="1"/>
          </p:cNvSpPr>
          <p:nvPr>
            <p:ph idx="1"/>
          </p:nvPr>
        </p:nvSpPr>
        <p:spPr>
          <a:xfrm>
            <a:off x="1402976" y="2471084"/>
            <a:ext cx="10515600" cy="4351338"/>
          </a:xfrm>
        </p:spPr>
        <p:txBody>
          <a:bodyPr/>
          <a:lstStyle/>
          <a:p>
            <a:pPr marL="0" indent="0">
              <a:buNone/>
            </a:pPr>
            <a:r>
              <a:rPr lang="pl-PL" dirty="0"/>
              <a:t>Poziom podaży na rynku pracy jest uwarunkowany wieloma czynnikami, do których zaliczamy:</a:t>
            </a:r>
          </a:p>
          <a:p>
            <a:pPr marL="0" indent="0">
              <a:buNone/>
            </a:pPr>
            <a:r>
              <a:rPr lang="pl-PL" dirty="0"/>
              <a:t>•system kształcenia dzieci i młodzieży,</a:t>
            </a:r>
          </a:p>
          <a:p>
            <a:pPr marL="0" indent="0">
              <a:buNone/>
            </a:pPr>
            <a:r>
              <a:rPr lang="pl-PL" dirty="0"/>
              <a:t>•liczbę osób wyjeżdżających za granicę (migracje zewnętrzne),</a:t>
            </a:r>
          </a:p>
          <a:p>
            <a:pPr marL="0" indent="0">
              <a:buNone/>
            </a:pPr>
            <a:r>
              <a:rPr lang="pl-PL" dirty="0"/>
              <a:t>•wysokość proponowanego wynagrodzenia,</a:t>
            </a:r>
          </a:p>
          <a:p>
            <a:pPr marL="0" indent="0">
              <a:buNone/>
            </a:pPr>
            <a:r>
              <a:rPr lang="pl-PL" dirty="0"/>
              <a:t>•nastawienie poszukujących pracy do zmiany miejsca pracy.</a:t>
            </a:r>
          </a:p>
        </p:txBody>
      </p:sp>
    </p:spTree>
    <p:extLst>
      <p:ext uri="{BB962C8B-B14F-4D97-AF65-F5344CB8AC3E}">
        <p14:creationId xmlns:p14="http://schemas.microsoft.com/office/powerpoint/2010/main" val="3223860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45521"/>
            <a:ext cx="10515600" cy="1325563"/>
          </a:xfrm>
        </p:spPr>
        <p:txBody>
          <a:bodyPr/>
          <a:lstStyle/>
          <a:p>
            <a:r>
              <a:rPr lang="pl-PL" dirty="0"/>
              <a:t>Popyt na pracę</a:t>
            </a:r>
            <a:endParaRPr lang="en-US" dirty="0"/>
          </a:p>
        </p:txBody>
      </p:sp>
      <p:sp>
        <p:nvSpPr>
          <p:cNvPr id="3" name="Symbol zastępczy zawartości 2"/>
          <p:cNvSpPr>
            <a:spLocks noGrp="1"/>
          </p:cNvSpPr>
          <p:nvPr>
            <p:ph idx="1"/>
          </p:nvPr>
        </p:nvSpPr>
        <p:spPr>
          <a:xfrm>
            <a:off x="1402976" y="2471084"/>
            <a:ext cx="10515600" cy="4351338"/>
          </a:xfrm>
        </p:spPr>
        <p:txBody>
          <a:bodyPr/>
          <a:lstStyle/>
          <a:p>
            <a:pPr marL="0" indent="0">
              <a:buNone/>
            </a:pPr>
            <a:r>
              <a:rPr lang="pl-PL" dirty="0"/>
              <a:t>zapotrzebowanie pracodawców (przedsiębiorstwa) na  pracę. Przedmiotem transakcji pomiędzy pracodawcą a pracownikiem jest praca, za którą pracownik otrzymuje określone wynagrodzenie.</a:t>
            </a:r>
          </a:p>
        </p:txBody>
      </p:sp>
    </p:spTree>
    <p:extLst>
      <p:ext uri="{BB962C8B-B14F-4D97-AF65-F5344CB8AC3E}">
        <p14:creationId xmlns:p14="http://schemas.microsoft.com/office/powerpoint/2010/main" val="975404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45521"/>
            <a:ext cx="10515600" cy="1325563"/>
          </a:xfrm>
        </p:spPr>
        <p:txBody>
          <a:bodyPr/>
          <a:lstStyle/>
          <a:p>
            <a:r>
              <a:rPr lang="pl-PL" dirty="0"/>
              <a:t>Popyt na pracę – determinanty:</a:t>
            </a:r>
            <a:endParaRPr lang="en-US" dirty="0"/>
          </a:p>
        </p:txBody>
      </p:sp>
      <p:sp>
        <p:nvSpPr>
          <p:cNvPr id="3" name="Symbol zastępczy zawartości 2"/>
          <p:cNvSpPr>
            <a:spLocks noGrp="1"/>
          </p:cNvSpPr>
          <p:nvPr>
            <p:ph idx="1"/>
          </p:nvPr>
        </p:nvSpPr>
        <p:spPr>
          <a:xfrm>
            <a:off x="1402976" y="2471084"/>
            <a:ext cx="10515600" cy="4351338"/>
          </a:xfrm>
        </p:spPr>
        <p:txBody>
          <a:bodyPr/>
          <a:lstStyle/>
          <a:p>
            <a:r>
              <a:rPr lang="pl-PL" dirty="0"/>
              <a:t>stan gospodarki danego kraju oraz częstotliwość i kierunek podejmowanych zmian,</a:t>
            </a:r>
          </a:p>
          <a:p>
            <a:r>
              <a:rPr lang="pl-PL" dirty="0"/>
              <a:t>zróżnicowanie występujących pracowników,</a:t>
            </a:r>
          </a:p>
          <a:p>
            <a:r>
              <a:rPr lang="pl-PL" dirty="0"/>
              <a:t>wydajność pracy,</a:t>
            </a:r>
          </a:p>
          <a:p>
            <a:r>
              <a:rPr lang="pl-PL" dirty="0"/>
              <a:t>wysokość proponowanych pensji.</a:t>
            </a:r>
          </a:p>
        </p:txBody>
      </p:sp>
    </p:spTree>
    <p:extLst>
      <p:ext uri="{BB962C8B-B14F-4D97-AF65-F5344CB8AC3E}">
        <p14:creationId xmlns:p14="http://schemas.microsoft.com/office/powerpoint/2010/main" val="3270968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7886" y="1383846"/>
            <a:ext cx="7298872" cy="5474154"/>
          </a:xfrm>
          <a:prstGeom prst="rect">
            <a:avLst/>
          </a:prstGeom>
        </p:spPr>
      </p:pic>
    </p:spTree>
    <p:extLst>
      <p:ext uri="{BB962C8B-B14F-4D97-AF65-F5344CB8AC3E}">
        <p14:creationId xmlns:p14="http://schemas.microsoft.com/office/powerpoint/2010/main" val="3882929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45521"/>
            <a:ext cx="10515600" cy="1325563"/>
          </a:xfrm>
        </p:spPr>
        <p:txBody>
          <a:bodyPr/>
          <a:lstStyle/>
          <a:p>
            <a:r>
              <a:rPr lang="pl-PL" dirty="0"/>
              <a:t>Definicje:</a:t>
            </a:r>
            <a:endParaRPr lang="en-US" dirty="0"/>
          </a:p>
        </p:txBody>
      </p:sp>
      <p:sp>
        <p:nvSpPr>
          <p:cNvPr id="3" name="Symbol zastępczy zawartości 2"/>
          <p:cNvSpPr>
            <a:spLocks noGrp="1"/>
          </p:cNvSpPr>
          <p:nvPr>
            <p:ph idx="1"/>
          </p:nvPr>
        </p:nvSpPr>
        <p:spPr>
          <a:xfrm>
            <a:off x="1402976" y="2471084"/>
            <a:ext cx="10515600" cy="4351338"/>
          </a:xfrm>
        </p:spPr>
        <p:txBody>
          <a:bodyPr/>
          <a:lstStyle/>
          <a:p>
            <a:pPr marL="0" indent="0">
              <a:buNone/>
            </a:pPr>
            <a:r>
              <a:rPr lang="pl-PL" dirty="0"/>
              <a:t>Wiek produkcyjny  wiek zdolności do pracy. Stanowi on środkową strukturę wiekową z trzech obowiązujących. Wg aktualnych przepisów prawa aktualnie obejmuje: </a:t>
            </a:r>
          </a:p>
          <a:p>
            <a:r>
              <a:rPr lang="pl-PL" dirty="0"/>
              <a:t>	mężczyzn pomiędzy 18. a 64. rokiem życia,</a:t>
            </a:r>
          </a:p>
          <a:p>
            <a:r>
              <a:rPr lang="pl-PL" dirty="0"/>
              <a:t>	kobiety pomiędzy 18. a 59. rokiem życia.</a:t>
            </a:r>
          </a:p>
          <a:p>
            <a:endParaRPr lang="pl-PL" dirty="0"/>
          </a:p>
        </p:txBody>
      </p:sp>
    </p:spTree>
    <p:extLst>
      <p:ext uri="{BB962C8B-B14F-4D97-AF65-F5344CB8AC3E}">
        <p14:creationId xmlns:p14="http://schemas.microsoft.com/office/powerpoint/2010/main" val="5684246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1257</Words>
  <Application>Microsoft Office PowerPoint</Application>
  <PresentationFormat>Panoramiczny</PresentationFormat>
  <Paragraphs>124</Paragraphs>
  <Slides>26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26</vt:i4>
      </vt:variant>
    </vt:vector>
  </HeadingPairs>
  <TitlesOfParts>
    <vt:vector size="30" baseType="lpstr">
      <vt:lpstr>Arial</vt:lpstr>
      <vt:lpstr>Calibri</vt:lpstr>
      <vt:lpstr>Calibri Light</vt:lpstr>
      <vt:lpstr>Motyw pakietu Office</vt:lpstr>
      <vt:lpstr>Rynek pracy</vt:lpstr>
      <vt:lpstr>Rynek pracy</vt:lpstr>
      <vt:lpstr>Podaż pracy</vt:lpstr>
      <vt:lpstr>Podaż pracy</vt:lpstr>
      <vt:lpstr>Podaż pracy  determinanty</vt:lpstr>
      <vt:lpstr>Popyt na pracę</vt:lpstr>
      <vt:lpstr>Popyt na pracę – determinanty:</vt:lpstr>
      <vt:lpstr>Prezentacja programu PowerPoint</vt:lpstr>
      <vt:lpstr>Definicje:</vt:lpstr>
      <vt:lpstr>Definicje:</vt:lpstr>
      <vt:lpstr>Definicje:</vt:lpstr>
      <vt:lpstr>Bezrobocie</vt:lpstr>
      <vt:lpstr>Bezrobocie</vt:lpstr>
      <vt:lpstr>Kto jest bezrobotnym w Polsce?</vt:lpstr>
      <vt:lpstr>Przyczyny nierównowagi na rynku pracy</vt:lpstr>
      <vt:lpstr>Skutki bezrobocia</vt:lpstr>
      <vt:lpstr>Polityka zatrudnienia:</vt:lpstr>
      <vt:lpstr>Cele polityki zatrudnienia:</vt:lpstr>
      <vt:lpstr>Narzędzia polityki rynku pracy - aktywne:</vt:lpstr>
      <vt:lpstr>Narzędzia polityki rynku pracy - pasywne:</vt:lpstr>
      <vt:lpstr>Klasyczny model rynku pracy - założenia</vt:lpstr>
      <vt:lpstr>Neoklasyczny model rynku pracy - założenia</vt:lpstr>
      <vt:lpstr>Neoklasyczny model rynku pracy - założenia</vt:lpstr>
      <vt:lpstr>Likwidacja bezrobocia cyklicznego - opinia klasyków:</vt:lpstr>
      <vt:lpstr>Likwidacja bezrobocia cyklicznego - opinia Keynesistów:</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Rynek pracy</dc:title>
  <dc:creator>Goś</dc:creator>
  <cp:lastModifiedBy>Goś</cp:lastModifiedBy>
  <cp:revision>9</cp:revision>
  <dcterms:created xsi:type="dcterms:W3CDTF">2016-12-15T19:34:34Z</dcterms:created>
  <dcterms:modified xsi:type="dcterms:W3CDTF">2016-12-17T12:14:18Z</dcterms:modified>
</cp:coreProperties>
</file>