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7" r:id="rId2"/>
    <p:sldId id="27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132856"/>
            <a:ext cx="8136904" cy="2736304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pl-PL" sz="5400" b="1" dirty="0"/>
              <a:t>SANKCJE WADLIWYCH CZYNNOŚCI PRAWNYCH </a:t>
            </a:r>
            <a:endParaRPr lang="pl-P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6336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BEZSKUTECZNOŚĆ </a:t>
            </a:r>
            <a:r>
              <a:rPr lang="pl-PL" b="1" dirty="0" smtClean="0"/>
              <a:t>WZGLĘDNA</a:t>
            </a:r>
          </a:p>
          <a:p>
            <a:r>
              <a:rPr lang="pl-PL" dirty="0" smtClean="0"/>
              <a:t>względnie </a:t>
            </a:r>
            <a:r>
              <a:rPr lang="pl-PL" dirty="0"/>
              <a:t>bezskuteczne są takie czynności prawne, które tylko w stosunku do oznaczonych osob nie wywołują zamierzonych skutków prawnych; względem innych są w pełni skuteczne</a:t>
            </a:r>
          </a:p>
          <a:p>
            <a:pPr marL="82296" indent="0">
              <a:buNone/>
            </a:pPr>
            <a:r>
              <a:rPr lang="pl-PL" dirty="0"/>
              <a:t> </a:t>
            </a:r>
          </a:p>
          <a:p>
            <a:r>
              <a:rPr lang="pl-PL" dirty="0" smtClean="0"/>
              <a:t>następuje </a:t>
            </a:r>
            <a:r>
              <a:rPr lang="pl-PL" dirty="0"/>
              <a:t>ona:</a:t>
            </a:r>
          </a:p>
          <a:p>
            <a:pPr marL="82296" indent="0">
              <a:buNone/>
            </a:pPr>
            <a:r>
              <a:rPr lang="pl-PL" dirty="0"/>
              <a:t>1) z mocy prawa (ipso iure) – np. art. 1036 zd. 2 k.c.</a:t>
            </a:r>
          </a:p>
          <a:p>
            <a:pPr marL="82296" indent="0">
              <a:buNone/>
            </a:pPr>
            <a:r>
              <a:rPr lang="pl-PL" dirty="0"/>
              <a:t>2) z mocy orzeczenia sądowego – art. 527 i art. 59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344" y="1412776"/>
            <a:ext cx="7786112" cy="4152528"/>
          </a:xfrm>
        </p:spPr>
        <p:txBody>
          <a:bodyPr/>
          <a:lstStyle/>
          <a:p>
            <a:pPr marL="82296" indent="0">
              <a:buNone/>
            </a:pPr>
            <a:r>
              <a:rPr lang="pl-PL" dirty="0" smtClean="0"/>
              <a:t>1) nieważność </a:t>
            </a:r>
            <a:r>
              <a:rPr lang="pl-PL" dirty="0"/>
              <a:t>(tzw. nieważność bezwzględna</a:t>
            </a:r>
            <a:r>
              <a:rPr lang="pl-PL" dirty="0" smtClean="0"/>
              <a:t>)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wzruszalność (tzw. nieważność względna</a:t>
            </a:r>
            <a:r>
              <a:rPr lang="pl-PL" dirty="0" smtClean="0"/>
              <a:t>)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3) bezskuteczność </a:t>
            </a:r>
            <a:r>
              <a:rPr lang="pl-PL" dirty="0" smtClean="0"/>
              <a:t>zawieszona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4) bezskuteczność względna</a:t>
            </a:r>
          </a:p>
        </p:txBody>
      </p:sp>
    </p:spTree>
    <p:extLst>
      <p:ext uri="{BB962C8B-B14F-4D97-AF65-F5344CB8AC3E}">
        <p14:creationId xmlns:p14="http://schemas.microsoft.com/office/powerpoint/2010/main" val="45199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88640"/>
            <a:ext cx="7715200" cy="6480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 smtClean="0"/>
              <a:t>NIEWAŻNOŚĆ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dotyczy </a:t>
            </a:r>
            <a:r>
              <a:rPr lang="pl-PL" dirty="0"/>
              <a:t>czynności prawnych</a:t>
            </a:r>
          </a:p>
          <a:p>
            <a:r>
              <a:rPr lang="pl-PL" dirty="0" smtClean="0"/>
              <a:t>czynność </a:t>
            </a:r>
            <a:r>
              <a:rPr lang="pl-PL" dirty="0"/>
              <a:t>prawna nieważna nie wywołuje skutków prawnych zamierzonych przez strony</a:t>
            </a:r>
          </a:p>
          <a:p>
            <a:r>
              <a:rPr lang="pl-PL" dirty="0" smtClean="0"/>
              <a:t>brak </a:t>
            </a:r>
            <a:r>
              <a:rPr lang="pl-PL" dirty="0"/>
              <a:t>wywołania zamierzonych skutków ex tunc</a:t>
            </a:r>
          </a:p>
          <a:p>
            <a:r>
              <a:rPr lang="pl-PL" dirty="0" smtClean="0"/>
              <a:t>następuje </a:t>
            </a:r>
            <a:r>
              <a:rPr lang="pl-PL" dirty="0"/>
              <a:t>z mocy prawa (ipso iure)</a:t>
            </a:r>
          </a:p>
          <a:p>
            <a:r>
              <a:rPr lang="pl-PL" dirty="0" smtClean="0"/>
              <a:t>uwzględniana </a:t>
            </a:r>
            <a:r>
              <a:rPr lang="pl-PL" dirty="0"/>
              <a:t>przez sąd z urzędu </a:t>
            </a:r>
          </a:p>
          <a:p>
            <a:r>
              <a:rPr lang="pl-PL" dirty="0" smtClean="0"/>
              <a:t>np</a:t>
            </a:r>
            <a:r>
              <a:rPr lang="pl-PL" dirty="0"/>
              <a:t>. art. 14 § 1, art. 73, art. 82, art. 83, 58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60486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Konwalidacja -</a:t>
            </a:r>
            <a:r>
              <a:rPr lang="pl-PL" dirty="0"/>
              <a:t> uchylenie wadliwości uprzednio dokonanej czynności prawnej</a:t>
            </a:r>
          </a:p>
          <a:p>
            <a:r>
              <a:rPr lang="pl-PL" dirty="0" smtClean="0"/>
              <a:t>kontrowersyjne </a:t>
            </a:r>
            <a:r>
              <a:rPr lang="pl-PL" dirty="0"/>
              <a:t>jest jej dopuszczenie w razie nieważności czynności prawnej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1) tradycyjny pogląd uznaje taką możliwość w sytuacjach określonych w przepisach prawnych</a:t>
            </a:r>
          </a:p>
          <a:p>
            <a:pPr marL="82296" indent="0">
              <a:buNone/>
            </a:pPr>
            <a:r>
              <a:rPr lang="pl-PL" dirty="0"/>
              <a:t>np. art. 14 § 2, art. 890 § 1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krytyka takiego poglądu - Z. Radwański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88640"/>
            <a:ext cx="7992888" cy="64087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Konwersja</a:t>
            </a:r>
            <a:r>
              <a:rPr lang="pl-PL" dirty="0"/>
              <a:t> - przekształcenie nieważnej czynności prawnej w inną - tzw. zastępczą, ważną czynność </a:t>
            </a:r>
            <a:r>
              <a:rPr lang="pl-PL" dirty="0" smtClean="0"/>
              <a:t>prawną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nieważna </a:t>
            </a:r>
            <a:r>
              <a:rPr lang="pl-PL" dirty="0"/>
              <a:t>czynność prawna musi odpowiadać wszystkim istotnym wymogom </a:t>
            </a:r>
            <a:r>
              <a:rPr lang="pl-PL" dirty="0" smtClean="0"/>
              <a:t>innej,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tzw</a:t>
            </a:r>
            <a:r>
              <a:rPr lang="pl-PL" dirty="0"/>
              <a:t>. zastępczej czynności prawnej</a:t>
            </a:r>
          </a:p>
          <a:p>
            <a:r>
              <a:rPr lang="pl-PL" dirty="0" smtClean="0"/>
              <a:t>opiera </a:t>
            </a:r>
            <a:r>
              <a:rPr lang="pl-PL" dirty="0"/>
              <a:t>się na tzw. hipotetycznej woli stron</a:t>
            </a:r>
          </a:p>
          <a:p>
            <a:r>
              <a:rPr lang="pl-PL" dirty="0" smtClean="0"/>
              <a:t>uzasadnieniem </a:t>
            </a:r>
            <a:r>
              <a:rPr lang="pl-PL" dirty="0"/>
              <a:t>jest tzw. życzliwa interpretacja (benigna interpretatio)</a:t>
            </a:r>
          </a:p>
          <a:p>
            <a:r>
              <a:rPr lang="pl-PL" dirty="0" smtClean="0"/>
              <a:t>tzw</a:t>
            </a:r>
            <a:r>
              <a:rPr lang="pl-PL" dirty="0"/>
              <a:t>. </a:t>
            </a:r>
            <a:r>
              <a:rPr lang="pl-PL" dirty="0" smtClean="0"/>
              <a:t>konwersja ustawowa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6336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 smtClean="0"/>
              <a:t>WZRUSZALNOŚĆ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czynność </a:t>
            </a:r>
            <a:r>
              <a:rPr lang="pl-PL" dirty="0"/>
              <a:t>prawna wywołuje skutki prawne określone w treści oświadczenia woli, ale są one niepewne; zależą od tego, czy składający wadliwe oświadczenie woli lub inna osoba wskazana w przepisie prawnym nie doprowadzi do jej </a:t>
            </a:r>
            <a:r>
              <a:rPr lang="pl-PL" dirty="0" smtClean="0"/>
              <a:t>unicestwienia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np</a:t>
            </a:r>
            <a:r>
              <a:rPr lang="pl-PL" dirty="0"/>
              <a:t>. art. 84-88, art. 388, art. 70</a:t>
            </a:r>
            <a:r>
              <a:rPr lang="pl-PL" baseline="30000" dirty="0"/>
              <a:t>5</a:t>
            </a:r>
            <a:r>
              <a:rPr lang="pl-PL" dirty="0"/>
              <a:t>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260648"/>
            <a:ext cx="7787208" cy="6264696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sposoby </a:t>
            </a:r>
            <a:r>
              <a:rPr lang="pl-PL" dirty="0"/>
              <a:t>wzruszenia określa ustawa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1) złożenie </a:t>
            </a:r>
            <a:r>
              <a:rPr lang="pl-PL" dirty="0"/>
              <a:t>na piśmie oświadczenia woli o uchyleniu się od skutków dokonanej czynności prawnej, np. art. 88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wydanie orzeczenia sądowego np. art. 15, art. 17 k.r.o., art. 388 k.c., art. 70</a:t>
            </a:r>
            <a:r>
              <a:rPr lang="pl-PL" baseline="30000" dirty="0"/>
              <a:t>5</a:t>
            </a:r>
            <a:r>
              <a:rPr lang="pl-PL" dirty="0"/>
              <a:t>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w </a:t>
            </a:r>
            <a:r>
              <a:rPr lang="pl-PL" dirty="0"/>
              <a:t>razie wzruszenia czynność prawna nie wywołuje żadnych skutków prawnych ex tunc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328592"/>
          </a:xfrm>
        </p:spPr>
        <p:txBody>
          <a:bodyPr>
            <a:normAutofit/>
          </a:bodyPr>
          <a:lstStyle/>
          <a:p>
            <a:r>
              <a:rPr lang="pl-PL" dirty="0" smtClean="0"/>
              <a:t>czynność </a:t>
            </a:r>
            <a:r>
              <a:rPr lang="pl-PL" dirty="0"/>
              <a:t>prawna wzruszalna może zostać konwalidowana – wskutek bezskutecznego upływu terminu (konwalidacja milcząca) lub zrzeczenia się prawa do jej wzruszenia (konwalidacja wyraźna); skutki prawne stają się wówczas definitywne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16632"/>
            <a:ext cx="7920880" cy="648072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pl-PL" b="1" dirty="0"/>
              <a:t>BEZSKUTECZNOŚĆ </a:t>
            </a:r>
            <a:r>
              <a:rPr lang="pl-PL" b="1" dirty="0" smtClean="0"/>
              <a:t>ZAWIESZONA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sz="3400" dirty="0" smtClean="0"/>
              <a:t>gdy </a:t>
            </a:r>
            <a:r>
              <a:rPr lang="pl-PL" sz="3400" dirty="0"/>
              <a:t>ustawa wymaga dla dokonania czynności prawnej nie tylko złożenia oświadczeń woli strony lub stron, ale ponadto jeszcze wyrażenia zgody przez osobę trzecią</a:t>
            </a:r>
          </a:p>
          <a:p>
            <a:r>
              <a:rPr lang="pl-PL" sz="3400" dirty="0" smtClean="0"/>
              <a:t>zgoda </a:t>
            </a:r>
            <a:r>
              <a:rPr lang="pl-PL" sz="3400" dirty="0"/>
              <a:t>stanowi oświadczenie woli o treści akceptującej</a:t>
            </a:r>
          </a:p>
          <a:p>
            <a:r>
              <a:rPr lang="pl-PL" sz="3400" dirty="0" smtClean="0"/>
              <a:t>do </a:t>
            </a:r>
            <a:r>
              <a:rPr lang="pl-PL" sz="3400" dirty="0"/>
              <a:t>czasu udzielenia zgody lub jej odmowy czynność prawna wiąże strony</a:t>
            </a:r>
          </a:p>
          <a:p>
            <a:r>
              <a:rPr lang="pl-PL" sz="3400" dirty="0" smtClean="0"/>
              <a:t>zasada</a:t>
            </a:r>
            <a:r>
              <a:rPr lang="pl-PL" sz="3400" dirty="0"/>
              <a:t>: zgoda może być udzielona przed, podczas lub po złożeniu oświadczeń woli przez osoby dokonujące czynności prawnej</a:t>
            </a:r>
          </a:p>
          <a:p>
            <a:r>
              <a:rPr lang="pl-PL" sz="3400" dirty="0" smtClean="0"/>
              <a:t>tzw</a:t>
            </a:r>
            <a:r>
              <a:rPr lang="pl-PL" sz="3400" dirty="0"/>
              <a:t>. potwierdzenie (np. art. 18 § 1 k.c.) ma moc wsteczną (ex tunc – art. 63 § 1 k.c.); do tego czasu tzw. czynność prawna kulejąca, niezupełna (negotium claudicans)</a:t>
            </a:r>
          </a:p>
          <a:p>
            <a:pPr marL="82296" indent="0">
              <a:buNone/>
            </a:pPr>
            <a:r>
              <a:rPr lang="pl-PL" sz="3400" dirty="0"/>
              <a:t> </a:t>
            </a:r>
            <a:r>
              <a:rPr lang="pl-PL" sz="3400" dirty="0" smtClean="0"/>
              <a:t>   np</a:t>
            </a:r>
            <a:r>
              <a:rPr lang="pl-PL" sz="3400" dirty="0"/>
              <a:t>. art. 18 § </a:t>
            </a:r>
            <a:r>
              <a:rPr lang="pl-PL" sz="3400" dirty="0" smtClean="0"/>
              <a:t>1,103 </a:t>
            </a:r>
            <a:r>
              <a:rPr lang="pl-PL" sz="3400" dirty="0"/>
              <a:t>§ 1, 248 § 2, 519 § 2 k.c.</a:t>
            </a:r>
          </a:p>
          <a:p>
            <a:r>
              <a:rPr lang="pl-PL" sz="3400" dirty="0" smtClean="0"/>
              <a:t>art</a:t>
            </a:r>
            <a:r>
              <a:rPr lang="pl-PL" sz="3400" dirty="0"/>
              <a:t>. 63 § 2 k.c.: „Jeżeli do ważności czynności prawnej wymagana jest forma szczególna, oświadczenie obejmujące zgodę osoby trzeciej powinno być złożone w tej samej formie”.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437</TotalTime>
  <Words>529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Przesilenie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</cp:lastModifiedBy>
  <cp:revision>44</cp:revision>
  <dcterms:created xsi:type="dcterms:W3CDTF">2013-10-05T07:34:23Z</dcterms:created>
  <dcterms:modified xsi:type="dcterms:W3CDTF">2015-05-12T11:05:18Z</dcterms:modified>
</cp:coreProperties>
</file>