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12" r:id="rId1"/>
  </p:sldMasterIdLst>
  <p:sldIdLst>
    <p:sldId id="257" r:id="rId2"/>
    <p:sldId id="276" r:id="rId3"/>
    <p:sldId id="258" r:id="rId4"/>
    <p:sldId id="259" r:id="rId5"/>
    <p:sldId id="261" r:id="rId6"/>
    <p:sldId id="262" r:id="rId7"/>
    <p:sldId id="263" r:id="rId8"/>
    <p:sldId id="264" r:id="rId9"/>
    <p:sldId id="265" r:id="rId10"/>
    <p:sldId id="266" r:id="rId11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1280" y="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ytuł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22" name="Podtytuł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pl-PL" smtClean="0"/>
              <a:t>Kliknij, aby edytować styl wzorca podtytułu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8643BC6-E217-4739-80F7-4547597F4C20}" type="datetimeFigureOut">
              <a:rPr lang="pl-PL" smtClean="0"/>
              <a:pPr/>
              <a:t>2018-05-12</a:t>
            </a:fld>
            <a:endParaRPr lang="pl-PL"/>
          </a:p>
        </p:txBody>
      </p:sp>
      <p:sp>
        <p:nvSpPr>
          <p:cNvPr id="20" name="Symbol zastępczy stopki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10" name="Symbol zastępczy numeru slajdu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A49D465-8811-4B6F-A57D-E335AC0D4748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8" name="Elipsa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Elipsa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8643BC6-E217-4739-80F7-4547597F4C20}" type="datetimeFigureOut">
              <a:rPr lang="pl-PL" smtClean="0"/>
              <a:pPr/>
              <a:t>2018-05-12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A49D465-8811-4B6F-A57D-E335AC0D4748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8643BC6-E217-4739-80F7-4547597F4C20}" type="datetimeFigureOut">
              <a:rPr lang="pl-PL" smtClean="0"/>
              <a:pPr/>
              <a:t>2018-05-12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A49D465-8811-4B6F-A57D-E335AC0D4748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8643BC6-E217-4739-80F7-4547597F4C20}" type="datetimeFigureOut">
              <a:rPr lang="pl-PL" smtClean="0"/>
              <a:pPr/>
              <a:t>2018-05-12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A49D465-8811-4B6F-A57D-E335AC0D4748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rostokąt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8643BC6-E217-4739-80F7-4547597F4C20}" type="datetimeFigureOut">
              <a:rPr lang="pl-PL" smtClean="0"/>
              <a:pPr/>
              <a:t>2018-05-12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A49D465-8811-4B6F-A57D-E335AC0D4748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10" name="Prostokąt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Elipsa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Elipsa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8643BC6-E217-4739-80F7-4547597F4C20}" type="datetimeFigureOut">
              <a:rPr lang="pl-PL" smtClean="0"/>
              <a:pPr/>
              <a:t>2018-05-12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A49D465-8811-4B6F-A57D-E335AC0D4748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8643BC6-E217-4739-80F7-4547597F4C20}" type="datetimeFigureOut">
              <a:rPr lang="pl-PL" smtClean="0"/>
              <a:pPr/>
              <a:t>2018-05-12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A49D465-8811-4B6F-A57D-E335AC0D4748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8643BC6-E217-4739-80F7-4547597F4C20}" type="datetimeFigureOut">
              <a:rPr lang="pl-PL" smtClean="0"/>
              <a:pPr/>
              <a:t>2018-05-12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A49D465-8811-4B6F-A57D-E335AC0D4748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rostokąt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8643BC6-E217-4739-80F7-4547597F4C20}" type="datetimeFigureOut">
              <a:rPr lang="pl-PL" smtClean="0"/>
              <a:pPr/>
              <a:t>2018-05-12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A49D465-8811-4B6F-A57D-E335AC0D4748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6" name="Prostokąt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8643BC6-E217-4739-80F7-4547597F4C20}" type="datetimeFigureOut">
              <a:rPr lang="pl-PL" smtClean="0"/>
              <a:pPr/>
              <a:t>2018-05-12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A49D465-8811-4B6F-A57D-E335AC0D4748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8643BC6-E217-4739-80F7-4547597F4C20}" type="datetimeFigureOut">
              <a:rPr lang="pl-PL" smtClean="0"/>
              <a:pPr/>
              <a:t>2018-05-12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A49D465-8811-4B6F-A57D-E335AC0D4748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8" name="Prostokąt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pl-PL" smtClean="0"/>
              <a:t>Kliknij ikonę, aby dodać obraz</a:t>
            </a:r>
            <a:endParaRPr kumimoji="0" lang="en-US" dirty="0"/>
          </a:p>
        </p:txBody>
      </p:sp>
      <p:sp>
        <p:nvSpPr>
          <p:cNvPr id="9" name="Schemat blokowy: proce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Schemat blokowy: proce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Wycinek koła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Elipsa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Pierścień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Prostokąt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Symbol zastępczy tytułu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9" name="Symbol zastępczy tekstu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  <a:p>
            <a:pPr lvl="1" eaLnBrk="1" latinLnBrk="0" hangingPunct="1"/>
            <a:r>
              <a:rPr kumimoji="0" lang="pl-PL" smtClean="0"/>
              <a:t>Drugi poziom</a:t>
            </a:r>
          </a:p>
          <a:p>
            <a:pPr lvl="2" eaLnBrk="1" latinLnBrk="0" hangingPunct="1"/>
            <a:r>
              <a:rPr kumimoji="0" lang="pl-PL" smtClean="0"/>
              <a:t>Trzeci poziom</a:t>
            </a:r>
          </a:p>
          <a:p>
            <a:pPr lvl="3" eaLnBrk="1" latinLnBrk="0" hangingPunct="1"/>
            <a:r>
              <a:rPr kumimoji="0" lang="pl-PL" smtClean="0"/>
              <a:t>Czwarty poziom</a:t>
            </a:r>
          </a:p>
          <a:p>
            <a:pPr lvl="4" eaLnBrk="1" latinLnBrk="0" hangingPunct="1"/>
            <a:r>
              <a:rPr kumimoji="0" lang="pl-PL" smtClean="0"/>
              <a:t>Piąty poziom</a:t>
            </a:r>
            <a:endParaRPr kumimoji="0" lang="en-US"/>
          </a:p>
        </p:txBody>
      </p:sp>
      <p:sp>
        <p:nvSpPr>
          <p:cNvPr id="24" name="Symbol zastępczy daty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08643BC6-E217-4739-80F7-4547597F4C20}" type="datetimeFigureOut">
              <a:rPr lang="pl-PL" smtClean="0"/>
              <a:pPr/>
              <a:t>2018-05-12</a:t>
            </a:fld>
            <a:endParaRPr lang="pl-PL"/>
          </a:p>
        </p:txBody>
      </p:sp>
      <p:sp>
        <p:nvSpPr>
          <p:cNvPr id="10" name="Symbol zastępczy stopki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pl-PL"/>
          </a:p>
        </p:txBody>
      </p:sp>
      <p:sp>
        <p:nvSpPr>
          <p:cNvPr id="22" name="Symbol zastępczy numeru slajdu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6A49D465-8811-4B6F-A57D-E335AC0D4748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15" name="Prostokąt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13" r:id="rId1"/>
    <p:sldLayoutId id="2147483914" r:id="rId2"/>
    <p:sldLayoutId id="2147483915" r:id="rId3"/>
    <p:sldLayoutId id="2147483916" r:id="rId4"/>
    <p:sldLayoutId id="2147483917" r:id="rId5"/>
    <p:sldLayoutId id="2147483918" r:id="rId6"/>
    <p:sldLayoutId id="2147483919" r:id="rId7"/>
    <p:sldLayoutId id="2147483920" r:id="rId8"/>
    <p:sldLayoutId id="2147483921" r:id="rId9"/>
    <p:sldLayoutId id="2147483922" r:id="rId10"/>
    <p:sldLayoutId id="2147483923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27584" y="2132856"/>
            <a:ext cx="8136904" cy="2736304"/>
          </a:xfrm>
        </p:spPr>
        <p:txBody>
          <a:bodyPr>
            <a:normAutofit fontScale="92500"/>
          </a:bodyPr>
          <a:lstStyle/>
          <a:p>
            <a:pPr marL="82296" indent="0" algn="ctr">
              <a:buNone/>
            </a:pPr>
            <a:r>
              <a:rPr lang="pl-PL" sz="5400" b="1" dirty="0"/>
              <a:t>SANKCJE WADLIWYCH CZYNNOŚCI PRAWNYCH </a:t>
            </a:r>
            <a:endParaRPr lang="pl-PL" sz="5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971600" y="332656"/>
            <a:ext cx="7715200" cy="6336704"/>
          </a:xfrm>
        </p:spPr>
        <p:txBody>
          <a:bodyPr>
            <a:normAutofit/>
          </a:bodyPr>
          <a:lstStyle/>
          <a:p>
            <a:pPr marL="82296" indent="0">
              <a:buNone/>
            </a:pPr>
            <a:r>
              <a:rPr lang="pl-PL" b="1" dirty="0"/>
              <a:t>BEZSKUTECZNOŚĆ </a:t>
            </a:r>
            <a:r>
              <a:rPr lang="pl-PL" b="1" dirty="0" smtClean="0"/>
              <a:t>WZGLĘDNA</a:t>
            </a:r>
          </a:p>
          <a:p>
            <a:r>
              <a:rPr lang="pl-PL" dirty="0" smtClean="0"/>
              <a:t>względnie </a:t>
            </a:r>
            <a:r>
              <a:rPr lang="pl-PL" dirty="0"/>
              <a:t>bezskuteczne są takie czynności prawne, które tylko w stosunku do oznaczonych osob nie wywołują zamierzonych skutków prawnych; względem innych są w pełni skuteczne</a:t>
            </a:r>
          </a:p>
          <a:p>
            <a:pPr marL="82296" indent="0">
              <a:buNone/>
            </a:pPr>
            <a:r>
              <a:rPr lang="pl-PL" dirty="0"/>
              <a:t> </a:t>
            </a:r>
          </a:p>
          <a:p>
            <a:r>
              <a:rPr lang="pl-PL" dirty="0" smtClean="0"/>
              <a:t>następuje </a:t>
            </a:r>
            <a:r>
              <a:rPr lang="pl-PL" dirty="0"/>
              <a:t>ona:</a:t>
            </a:r>
          </a:p>
          <a:p>
            <a:pPr marL="82296" indent="0">
              <a:buNone/>
            </a:pPr>
            <a:r>
              <a:rPr lang="pl-PL" dirty="0"/>
              <a:t>1) z mocy prawa (ipso iure) – np. art. 1036 zd. 2 k.c.</a:t>
            </a:r>
          </a:p>
          <a:p>
            <a:pPr marL="82296" indent="0">
              <a:buNone/>
            </a:pPr>
            <a:r>
              <a:rPr lang="pl-PL" dirty="0"/>
              <a:t>2) z mocy orzeczenia sądowego – art. 527 i art. 59 k.c.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90344" y="1412776"/>
            <a:ext cx="7786112" cy="4152528"/>
          </a:xfrm>
        </p:spPr>
        <p:txBody>
          <a:bodyPr/>
          <a:lstStyle/>
          <a:p>
            <a:pPr marL="82296" indent="0">
              <a:buNone/>
            </a:pPr>
            <a:r>
              <a:rPr lang="pl-PL" dirty="0" smtClean="0"/>
              <a:t>1) nieważność </a:t>
            </a:r>
            <a:r>
              <a:rPr lang="pl-PL" dirty="0"/>
              <a:t>(tzw. nieważność bezwzględna</a:t>
            </a:r>
            <a:r>
              <a:rPr lang="pl-PL" dirty="0" smtClean="0"/>
              <a:t>)</a:t>
            </a:r>
          </a:p>
          <a:p>
            <a:pPr marL="82296" indent="0">
              <a:buNone/>
            </a:pPr>
            <a:endParaRPr lang="pl-PL" dirty="0"/>
          </a:p>
          <a:p>
            <a:pPr marL="82296" indent="0">
              <a:buNone/>
            </a:pPr>
            <a:r>
              <a:rPr lang="pl-PL" dirty="0"/>
              <a:t>2) wzruszalność (tzw. nieważność względna</a:t>
            </a:r>
            <a:r>
              <a:rPr lang="pl-PL" dirty="0" smtClean="0"/>
              <a:t>)</a:t>
            </a:r>
          </a:p>
          <a:p>
            <a:pPr marL="82296" indent="0">
              <a:buNone/>
            </a:pPr>
            <a:endParaRPr lang="pl-PL" dirty="0"/>
          </a:p>
          <a:p>
            <a:pPr marL="82296" indent="0">
              <a:buNone/>
            </a:pPr>
            <a:r>
              <a:rPr lang="pl-PL" dirty="0"/>
              <a:t>3) bezskuteczność </a:t>
            </a:r>
            <a:r>
              <a:rPr lang="pl-PL" dirty="0" smtClean="0"/>
              <a:t>zawieszona</a:t>
            </a:r>
          </a:p>
          <a:p>
            <a:pPr marL="82296" indent="0">
              <a:buNone/>
            </a:pPr>
            <a:endParaRPr lang="pl-PL" dirty="0"/>
          </a:p>
          <a:p>
            <a:pPr marL="82296" indent="0">
              <a:buNone/>
            </a:pPr>
            <a:r>
              <a:rPr lang="pl-PL" dirty="0"/>
              <a:t>4) bezskuteczność względna</a:t>
            </a:r>
          </a:p>
        </p:txBody>
      </p:sp>
    </p:spTree>
    <p:extLst>
      <p:ext uri="{BB962C8B-B14F-4D97-AF65-F5344CB8AC3E}">
        <p14:creationId xmlns:p14="http://schemas.microsoft.com/office/powerpoint/2010/main" val="4519995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971600" y="188640"/>
            <a:ext cx="7715200" cy="6480720"/>
          </a:xfrm>
        </p:spPr>
        <p:txBody>
          <a:bodyPr>
            <a:normAutofit/>
          </a:bodyPr>
          <a:lstStyle/>
          <a:p>
            <a:pPr marL="82296" indent="0">
              <a:buNone/>
            </a:pPr>
            <a:r>
              <a:rPr lang="pl-PL" b="1" dirty="0" smtClean="0"/>
              <a:t>NIEWAŻNOŚĆ</a:t>
            </a:r>
          </a:p>
          <a:p>
            <a:pPr marL="82296" indent="0">
              <a:buNone/>
            </a:pPr>
            <a:endParaRPr lang="pl-PL" dirty="0"/>
          </a:p>
          <a:p>
            <a:r>
              <a:rPr lang="pl-PL" dirty="0" smtClean="0"/>
              <a:t>dotyczy </a:t>
            </a:r>
            <a:r>
              <a:rPr lang="pl-PL" dirty="0"/>
              <a:t>czynności prawnych</a:t>
            </a:r>
          </a:p>
          <a:p>
            <a:r>
              <a:rPr lang="pl-PL" dirty="0" smtClean="0"/>
              <a:t>czynność </a:t>
            </a:r>
            <a:r>
              <a:rPr lang="pl-PL" dirty="0"/>
              <a:t>prawna nieważna nie wywołuje skutków prawnych zamierzonych przez strony</a:t>
            </a:r>
          </a:p>
          <a:p>
            <a:r>
              <a:rPr lang="pl-PL" dirty="0" smtClean="0"/>
              <a:t>brak </a:t>
            </a:r>
            <a:r>
              <a:rPr lang="pl-PL" dirty="0"/>
              <a:t>wywołania zamierzonych skutków ex tunc</a:t>
            </a:r>
          </a:p>
          <a:p>
            <a:r>
              <a:rPr lang="pl-PL" dirty="0" smtClean="0"/>
              <a:t>następuje </a:t>
            </a:r>
            <a:r>
              <a:rPr lang="pl-PL" dirty="0"/>
              <a:t>z mocy prawa (ipso iure)</a:t>
            </a:r>
          </a:p>
          <a:p>
            <a:r>
              <a:rPr lang="pl-PL" dirty="0" smtClean="0"/>
              <a:t>uwzględniana </a:t>
            </a:r>
            <a:r>
              <a:rPr lang="pl-PL" dirty="0"/>
              <a:t>przez sąd z urzędu </a:t>
            </a:r>
          </a:p>
          <a:p>
            <a:r>
              <a:rPr lang="pl-PL" dirty="0" smtClean="0"/>
              <a:t>np</a:t>
            </a:r>
            <a:r>
              <a:rPr lang="pl-PL" dirty="0"/>
              <a:t>. art. 14 § 1, art. 73, art. 82, art. 83, 58 k.c.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971600" y="404664"/>
            <a:ext cx="7715200" cy="6048672"/>
          </a:xfrm>
        </p:spPr>
        <p:txBody>
          <a:bodyPr>
            <a:normAutofit/>
          </a:bodyPr>
          <a:lstStyle/>
          <a:p>
            <a:pPr marL="82296" indent="0">
              <a:buNone/>
            </a:pPr>
            <a:r>
              <a:rPr lang="pl-PL" b="1" dirty="0"/>
              <a:t>Konwalidacja -</a:t>
            </a:r>
            <a:r>
              <a:rPr lang="pl-PL" dirty="0"/>
              <a:t> uchylenie wadliwości uprzednio dokonanej czynności prawnej</a:t>
            </a:r>
          </a:p>
          <a:p>
            <a:r>
              <a:rPr lang="pl-PL" dirty="0" smtClean="0"/>
              <a:t>kontrowersyjne </a:t>
            </a:r>
            <a:r>
              <a:rPr lang="pl-PL" dirty="0"/>
              <a:t>jest jej dopuszczenie w razie nieważności czynności prawnej</a:t>
            </a:r>
            <a:r>
              <a:rPr lang="pl-PL" dirty="0" smtClean="0"/>
              <a:t>:</a:t>
            </a:r>
          </a:p>
          <a:p>
            <a:pPr marL="82296" indent="0">
              <a:buNone/>
            </a:pPr>
            <a:endParaRPr lang="pl-PL" dirty="0"/>
          </a:p>
          <a:p>
            <a:pPr marL="82296" indent="0">
              <a:buNone/>
            </a:pPr>
            <a:r>
              <a:rPr lang="pl-PL" dirty="0"/>
              <a:t>1) tradycyjny pogląd uznaje taką możliwość w sytuacjach określonych w przepisach prawnych</a:t>
            </a:r>
          </a:p>
          <a:p>
            <a:pPr marL="82296" indent="0">
              <a:buNone/>
            </a:pPr>
            <a:r>
              <a:rPr lang="pl-PL" dirty="0"/>
              <a:t>np. art. 14 § 2, art. 890 § 1 k.c</a:t>
            </a:r>
            <a:r>
              <a:rPr lang="pl-PL" dirty="0" smtClean="0"/>
              <a:t>.</a:t>
            </a:r>
          </a:p>
          <a:p>
            <a:pPr marL="82296" indent="0">
              <a:buNone/>
            </a:pPr>
            <a:endParaRPr lang="pl-PL" dirty="0"/>
          </a:p>
          <a:p>
            <a:pPr marL="82296" indent="0">
              <a:buNone/>
            </a:pPr>
            <a:r>
              <a:rPr lang="pl-PL" dirty="0"/>
              <a:t>2) krytyka takiego poglądu - Z. Radwański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99592" y="188640"/>
            <a:ext cx="7992888" cy="6408712"/>
          </a:xfrm>
        </p:spPr>
        <p:txBody>
          <a:bodyPr>
            <a:normAutofit/>
          </a:bodyPr>
          <a:lstStyle/>
          <a:p>
            <a:pPr marL="82296" indent="0">
              <a:buNone/>
            </a:pPr>
            <a:r>
              <a:rPr lang="pl-PL" b="1" dirty="0"/>
              <a:t>Konwersja</a:t>
            </a:r>
            <a:r>
              <a:rPr lang="pl-PL" dirty="0"/>
              <a:t> - przekształcenie nieważnej czynności prawnej w inną - tzw. zastępczą, ważną czynność </a:t>
            </a:r>
            <a:r>
              <a:rPr lang="pl-PL" dirty="0" smtClean="0"/>
              <a:t>prawną</a:t>
            </a:r>
          </a:p>
          <a:p>
            <a:pPr marL="82296" indent="0">
              <a:buNone/>
            </a:pPr>
            <a:endParaRPr lang="pl-PL" dirty="0"/>
          </a:p>
          <a:p>
            <a:r>
              <a:rPr lang="pl-PL" dirty="0" smtClean="0"/>
              <a:t>nieważna </a:t>
            </a:r>
            <a:r>
              <a:rPr lang="pl-PL" dirty="0"/>
              <a:t>czynność prawna musi odpowiadać wszystkim istotnym wymogom </a:t>
            </a:r>
            <a:r>
              <a:rPr lang="pl-PL" dirty="0" smtClean="0"/>
              <a:t>innej,</a:t>
            </a:r>
          </a:p>
          <a:p>
            <a:pPr marL="82296" indent="0">
              <a:buNone/>
            </a:pPr>
            <a:r>
              <a:rPr lang="pl-PL" dirty="0"/>
              <a:t> </a:t>
            </a:r>
            <a:r>
              <a:rPr lang="pl-PL" dirty="0" smtClean="0"/>
              <a:t> tzw</a:t>
            </a:r>
            <a:r>
              <a:rPr lang="pl-PL" dirty="0"/>
              <a:t>. zastępczej czynności prawnej</a:t>
            </a:r>
          </a:p>
          <a:p>
            <a:r>
              <a:rPr lang="pl-PL" dirty="0" smtClean="0"/>
              <a:t>opiera </a:t>
            </a:r>
            <a:r>
              <a:rPr lang="pl-PL" dirty="0"/>
              <a:t>się na tzw. hipotetycznej woli stron</a:t>
            </a:r>
          </a:p>
          <a:p>
            <a:r>
              <a:rPr lang="pl-PL" dirty="0" smtClean="0"/>
              <a:t>uzasadnieniem </a:t>
            </a:r>
            <a:r>
              <a:rPr lang="pl-PL" dirty="0"/>
              <a:t>jest tzw. życzliwa interpretacja (benigna interpretatio)</a:t>
            </a:r>
          </a:p>
          <a:p>
            <a:r>
              <a:rPr lang="pl-PL" dirty="0" smtClean="0"/>
              <a:t>tzw</a:t>
            </a:r>
            <a:r>
              <a:rPr lang="pl-PL" dirty="0"/>
              <a:t>. </a:t>
            </a:r>
            <a:r>
              <a:rPr lang="pl-PL" dirty="0" smtClean="0"/>
              <a:t>konwersja ustawowa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971600" y="260648"/>
            <a:ext cx="7715200" cy="6336704"/>
          </a:xfrm>
        </p:spPr>
        <p:txBody>
          <a:bodyPr>
            <a:normAutofit/>
          </a:bodyPr>
          <a:lstStyle/>
          <a:p>
            <a:pPr marL="82296" indent="0">
              <a:buNone/>
            </a:pPr>
            <a:r>
              <a:rPr lang="pl-PL" b="1" dirty="0" smtClean="0"/>
              <a:t>WZRUSZALNOŚĆ</a:t>
            </a:r>
          </a:p>
          <a:p>
            <a:pPr marL="82296" indent="0">
              <a:buNone/>
            </a:pPr>
            <a:endParaRPr lang="pl-PL" dirty="0"/>
          </a:p>
          <a:p>
            <a:r>
              <a:rPr lang="pl-PL" dirty="0" smtClean="0"/>
              <a:t>czynność </a:t>
            </a:r>
            <a:r>
              <a:rPr lang="pl-PL" dirty="0"/>
              <a:t>prawna wywołuje skutki prawne określone w treści oświadczenia woli, ale są one niepewne; zależą od tego, czy składający wadliwe oświadczenie woli lub inna osoba wskazana w przepisie prawnym nie doprowadzi do jej </a:t>
            </a:r>
            <a:r>
              <a:rPr lang="pl-PL" dirty="0" smtClean="0"/>
              <a:t>unicestwienia</a:t>
            </a:r>
          </a:p>
          <a:p>
            <a:pPr marL="82296" indent="0">
              <a:buNone/>
            </a:pPr>
            <a:endParaRPr lang="pl-PL" dirty="0"/>
          </a:p>
          <a:p>
            <a:r>
              <a:rPr lang="pl-PL" dirty="0" smtClean="0"/>
              <a:t>np</a:t>
            </a:r>
            <a:r>
              <a:rPr lang="pl-PL" dirty="0"/>
              <a:t>. art. 84-88, art. 388, art. 70</a:t>
            </a:r>
            <a:r>
              <a:rPr lang="pl-PL" baseline="30000" dirty="0"/>
              <a:t>5</a:t>
            </a:r>
            <a:r>
              <a:rPr lang="pl-PL" dirty="0"/>
              <a:t> k.c.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99592" y="260648"/>
            <a:ext cx="7787208" cy="6264696"/>
          </a:xfrm>
        </p:spPr>
        <p:txBody>
          <a:bodyPr>
            <a:normAutofit lnSpcReduction="10000"/>
          </a:bodyPr>
          <a:lstStyle/>
          <a:p>
            <a:r>
              <a:rPr lang="pl-PL" dirty="0" smtClean="0"/>
              <a:t>sposoby </a:t>
            </a:r>
            <a:r>
              <a:rPr lang="pl-PL" dirty="0"/>
              <a:t>wzruszenia określa ustawa</a:t>
            </a:r>
            <a:r>
              <a:rPr lang="pl-PL" dirty="0" smtClean="0"/>
              <a:t>:</a:t>
            </a:r>
          </a:p>
          <a:p>
            <a:pPr marL="82296" indent="0">
              <a:buNone/>
            </a:pPr>
            <a:endParaRPr lang="pl-PL" dirty="0"/>
          </a:p>
          <a:p>
            <a:pPr marL="82296" indent="0">
              <a:buNone/>
            </a:pPr>
            <a:r>
              <a:rPr lang="pl-PL" dirty="0" smtClean="0"/>
              <a:t>1) złożenie </a:t>
            </a:r>
            <a:r>
              <a:rPr lang="pl-PL" dirty="0"/>
              <a:t>na piśmie oświadczenia woli o uchyleniu się od skutków dokonanej czynności prawnej, np. art. 88 k.c</a:t>
            </a:r>
            <a:r>
              <a:rPr lang="pl-PL" dirty="0" smtClean="0"/>
              <a:t>.</a:t>
            </a:r>
          </a:p>
          <a:p>
            <a:pPr marL="82296" indent="0">
              <a:buNone/>
            </a:pPr>
            <a:endParaRPr lang="pl-PL" dirty="0"/>
          </a:p>
          <a:p>
            <a:pPr marL="82296" indent="0">
              <a:buNone/>
            </a:pPr>
            <a:r>
              <a:rPr lang="pl-PL" dirty="0"/>
              <a:t>2) wydanie orzeczenia sądowego np. </a:t>
            </a:r>
            <a:r>
              <a:rPr lang="pl-PL" dirty="0" smtClean="0"/>
              <a:t>art</a:t>
            </a:r>
            <a:r>
              <a:rPr lang="pl-PL" dirty="0"/>
              <a:t>. 388 k.c., art. 70</a:t>
            </a:r>
            <a:r>
              <a:rPr lang="pl-PL" baseline="30000" dirty="0"/>
              <a:t>5</a:t>
            </a:r>
            <a:r>
              <a:rPr lang="pl-PL" dirty="0"/>
              <a:t> k.c</a:t>
            </a:r>
            <a:r>
              <a:rPr lang="pl-PL" dirty="0" smtClean="0"/>
              <a:t>.</a:t>
            </a:r>
          </a:p>
          <a:p>
            <a:pPr marL="82296" indent="0">
              <a:buNone/>
            </a:pPr>
            <a:endParaRPr lang="pl-PL" dirty="0"/>
          </a:p>
          <a:p>
            <a:r>
              <a:rPr lang="pl-PL" dirty="0" smtClean="0"/>
              <a:t>w </a:t>
            </a:r>
            <a:r>
              <a:rPr lang="pl-PL" dirty="0"/>
              <a:t>razie wzruszenia czynność prawna nie wywołuje żadnych skutków prawnych ex tunc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115616" y="1412776"/>
            <a:ext cx="7571184" cy="5328592"/>
          </a:xfrm>
        </p:spPr>
        <p:txBody>
          <a:bodyPr>
            <a:normAutofit/>
          </a:bodyPr>
          <a:lstStyle/>
          <a:p>
            <a:r>
              <a:rPr lang="pl-PL" dirty="0" smtClean="0"/>
              <a:t>czynność </a:t>
            </a:r>
            <a:r>
              <a:rPr lang="pl-PL" dirty="0"/>
              <a:t>prawna wzruszalna może zostać konwalidowana – wskutek bezskutecznego upływu terminu (konwalidacja milcząca) lub zrzeczenia się prawa do jej wzruszenia (konwalidacja wyraźna); skutki prawne stają się wówczas definitywne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971600" y="116632"/>
            <a:ext cx="7920880" cy="6480720"/>
          </a:xfrm>
        </p:spPr>
        <p:txBody>
          <a:bodyPr>
            <a:normAutofit fontScale="70000" lnSpcReduction="20000"/>
          </a:bodyPr>
          <a:lstStyle/>
          <a:p>
            <a:pPr marL="82296" indent="0">
              <a:buNone/>
            </a:pPr>
            <a:r>
              <a:rPr lang="pl-PL" b="1" dirty="0"/>
              <a:t>BEZSKUTECZNOŚĆ </a:t>
            </a:r>
            <a:r>
              <a:rPr lang="pl-PL" b="1" dirty="0" smtClean="0"/>
              <a:t>ZAWIESZONA</a:t>
            </a:r>
          </a:p>
          <a:p>
            <a:pPr marL="82296" indent="0">
              <a:buNone/>
            </a:pPr>
            <a:endParaRPr lang="pl-PL" dirty="0"/>
          </a:p>
          <a:p>
            <a:r>
              <a:rPr lang="pl-PL" sz="3400" dirty="0" smtClean="0"/>
              <a:t>gdy </a:t>
            </a:r>
            <a:r>
              <a:rPr lang="pl-PL" sz="3400" dirty="0"/>
              <a:t>ustawa wymaga dla dokonania czynności prawnej nie tylko złożenia oświadczeń woli strony lub stron, ale ponadto jeszcze wyrażenia zgody przez osobę trzecią</a:t>
            </a:r>
          </a:p>
          <a:p>
            <a:r>
              <a:rPr lang="pl-PL" sz="3400" dirty="0" smtClean="0"/>
              <a:t>zgoda </a:t>
            </a:r>
            <a:r>
              <a:rPr lang="pl-PL" sz="3400" dirty="0"/>
              <a:t>stanowi oświadczenie woli o treści akceptującej</a:t>
            </a:r>
          </a:p>
          <a:p>
            <a:r>
              <a:rPr lang="pl-PL" sz="3400" dirty="0" smtClean="0"/>
              <a:t>do </a:t>
            </a:r>
            <a:r>
              <a:rPr lang="pl-PL" sz="3400" dirty="0"/>
              <a:t>czasu udzielenia zgody </a:t>
            </a:r>
            <a:r>
              <a:rPr lang="pl-PL" sz="3400" dirty="0" smtClean="0"/>
              <a:t>albo</a:t>
            </a:r>
            <a:r>
              <a:rPr lang="pl-PL" sz="3400" dirty="0" smtClean="0"/>
              <a:t> </a:t>
            </a:r>
            <a:r>
              <a:rPr lang="pl-PL" sz="3400" dirty="0"/>
              <a:t>jej odmowy czynność prawna wiąże strony</a:t>
            </a:r>
          </a:p>
          <a:p>
            <a:r>
              <a:rPr lang="pl-PL" sz="3400" dirty="0" smtClean="0"/>
              <a:t>zasada</a:t>
            </a:r>
            <a:r>
              <a:rPr lang="pl-PL" sz="3400" dirty="0"/>
              <a:t>: zgoda może być udzielona przed, </a:t>
            </a:r>
            <a:r>
              <a:rPr lang="pl-PL" sz="3400"/>
              <a:t>podczas </a:t>
            </a:r>
            <a:r>
              <a:rPr lang="pl-PL" sz="3400" smtClean="0"/>
              <a:t>albo</a:t>
            </a:r>
            <a:r>
              <a:rPr lang="pl-PL" sz="3400" smtClean="0"/>
              <a:t> </a:t>
            </a:r>
            <a:r>
              <a:rPr lang="pl-PL" sz="3400" dirty="0"/>
              <a:t>po złożeniu oświadczeń woli przez osoby dokonujące czynności prawnej</a:t>
            </a:r>
          </a:p>
          <a:p>
            <a:r>
              <a:rPr lang="pl-PL" sz="3400" dirty="0" smtClean="0"/>
              <a:t>tzw</a:t>
            </a:r>
            <a:r>
              <a:rPr lang="pl-PL" sz="3400" dirty="0"/>
              <a:t>. potwierdzenie (np. art. 18 § 1 k.c.) ma moc wsteczną (ex tunc – art. 63 § 1 k.c.); do tego czasu tzw. czynność prawna kulejąca, niezupełna (negotium claudicans)</a:t>
            </a:r>
          </a:p>
          <a:p>
            <a:pPr marL="82296" indent="0">
              <a:buNone/>
            </a:pPr>
            <a:r>
              <a:rPr lang="pl-PL" sz="3400" dirty="0"/>
              <a:t> </a:t>
            </a:r>
            <a:r>
              <a:rPr lang="pl-PL" sz="3400" dirty="0" smtClean="0"/>
              <a:t>   np</a:t>
            </a:r>
            <a:r>
              <a:rPr lang="pl-PL" sz="3400" dirty="0"/>
              <a:t>. art. 18 § 1, </a:t>
            </a:r>
            <a:r>
              <a:rPr lang="pl-PL" sz="3400" dirty="0" smtClean="0"/>
              <a:t>103 </a:t>
            </a:r>
            <a:r>
              <a:rPr lang="pl-PL" sz="3400" dirty="0"/>
              <a:t>§ 1, 248 § 2, 519 § 2 k.c.</a:t>
            </a:r>
          </a:p>
          <a:p>
            <a:r>
              <a:rPr lang="pl-PL" sz="3400" dirty="0" smtClean="0"/>
              <a:t>art</a:t>
            </a:r>
            <a:r>
              <a:rPr lang="pl-PL" sz="3400" dirty="0"/>
              <a:t>. 63 § 2 k.c.: „Jeżeli do ważności czynności prawnej wymagana jest forma szczególna, oświadczenie obejmujące zgodę osoby trzeciej powinno być złożone w tej samej formie”.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rzesilenie">
  <a:themeElements>
    <a:clrScheme name="Przesileni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Przesileni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Przesileni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337</TotalTime>
  <Words>522</Words>
  <Application>Microsoft Office PowerPoint</Application>
  <PresentationFormat>On-screen Show (4:3)</PresentationFormat>
  <Paragraphs>58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Gill Sans MT</vt:lpstr>
      <vt:lpstr>Verdana</vt:lpstr>
      <vt:lpstr>Wingdings 2</vt:lpstr>
      <vt:lpstr>Przesilenie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Hewlett-Packard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Pojęcie obrotu gospodarczego i jego rodzaje (obrót profesjonalny i konsumencki) Pojęcie konsumenta i przedsiębiorcy</dc:title>
  <dc:creator>Monika</dc:creator>
  <cp:lastModifiedBy>Krzysztof Kulig</cp:lastModifiedBy>
  <cp:revision>46</cp:revision>
  <dcterms:created xsi:type="dcterms:W3CDTF">2013-10-05T07:34:23Z</dcterms:created>
  <dcterms:modified xsi:type="dcterms:W3CDTF">2018-05-12T09:23:31Z</dcterms:modified>
</cp:coreProperties>
</file>