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1" r:id="rId7"/>
    <p:sldId id="282"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3"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400800" y="6355080"/>
            <a:ext cx="2286000" cy="365760"/>
          </a:xfrm>
        </p:spPr>
        <p:txBody>
          <a:bodyPr/>
          <a:lstStyle>
            <a:lvl1pPr>
              <a:defRPr sz="1400"/>
            </a:lvl1pPr>
          </a:lstStyle>
          <a:p>
            <a:fld id="{66221E02-25CB-4963-84BC-0813985E7D90}" type="datetimeFigureOut">
              <a:rPr lang="pl-PL" smtClean="0"/>
              <a:pPr/>
              <a:t>23.05.2017</a:t>
            </a:fld>
            <a:endParaRPr lang="pl-PL"/>
          </a:p>
        </p:txBody>
      </p:sp>
      <p:sp>
        <p:nvSpPr>
          <p:cNvPr id="17" name="Symbol zastępczy stopki 16"/>
          <p:cNvSpPr>
            <a:spLocks noGrp="1"/>
          </p:cNvSpPr>
          <p:nvPr>
            <p:ph type="ftr" sz="quarter" idx="11"/>
          </p:nvPr>
        </p:nvSpPr>
        <p:spPr>
          <a:xfrm>
            <a:off x="2898648" y="6355080"/>
            <a:ext cx="3474720" cy="365760"/>
          </a:xfrm>
        </p:spPr>
        <p:txBody>
          <a:bodyPr/>
          <a:lstStyle/>
          <a:p>
            <a:endParaRPr lang="pl-PL"/>
          </a:p>
        </p:txBody>
      </p:sp>
      <p:sp>
        <p:nvSpPr>
          <p:cNvPr id="29" name="Symbol zastępczy numeru slajdu 28"/>
          <p:cNvSpPr>
            <a:spLocks noGrp="1"/>
          </p:cNvSpPr>
          <p:nvPr>
            <p:ph type="sldNum" sz="quarter" idx="12"/>
          </p:nvPr>
        </p:nvSpPr>
        <p:spPr>
          <a:xfrm>
            <a:off x="1216152" y="6355080"/>
            <a:ext cx="1219200" cy="365760"/>
          </a:xfrm>
        </p:spPr>
        <p:txBody>
          <a:bodyPr/>
          <a:lstStyle/>
          <a:p>
            <a:fld id="{589B7C76-EFF2-4CD8-A475-4750F11B4BC6}" type="slidenum">
              <a:rPr lang="pl-PL" smtClean="0"/>
              <a:pPr/>
              <a:t>‹#›</a:t>
            </a:fld>
            <a:endParaRPr lang="pl-PL"/>
          </a:p>
        </p:txBody>
      </p:sp>
      <p:sp>
        <p:nvSpPr>
          <p:cNvPr id="21" name="Prostokąt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Prostokąt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Prostokąt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7" name="Łącznik prosty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ójkąt równoramienny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y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457200" y="1219200"/>
            <a:ext cx="8229600"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6400800" y="6355080"/>
            <a:ext cx="2286000" cy="365760"/>
          </a:xfrm>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a:xfrm>
            <a:off x="2898648" y="6355080"/>
            <a:ext cx="3474720" cy="365760"/>
          </a:xfrm>
        </p:spPr>
        <p:txBody>
          <a:bodyPr/>
          <a:lstStyle/>
          <a:p>
            <a:endParaRPr lang="pl-PL"/>
          </a:p>
        </p:txBody>
      </p:sp>
      <p:sp>
        <p:nvSpPr>
          <p:cNvPr id="6" name="Symbol zastępczy numeru slajdu 5"/>
          <p:cNvSpPr>
            <a:spLocks noGrp="1"/>
          </p:cNvSpPr>
          <p:nvPr>
            <p:ph type="sldNum" sz="quarter" idx="12"/>
          </p:nvPr>
        </p:nvSpPr>
        <p:spPr>
          <a:xfrm>
            <a:off x="1069848" y="6355080"/>
            <a:ext cx="1520952" cy="365760"/>
          </a:xfrm>
        </p:spPr>
        <p:txBody>
          <a:bodyPr/>
          <a:lstStyle/>
          <a:p>
            <a:fld id="{589B7C76-EFF2-4CD8-A475-4750F11B4BC6}" type="slidenum">
              <a:rPr lang="pl-PL" smtClean="0"/>
              <a:pPr/>
              <a:t>‹#›</a:t>
            </a:fld>
            <a:endParaRPr lang="pl-PL"/>
          </a:p>
        </p:txBody>
      </p:sp>
      <p:sp>
        <p:nvSpPr>
          <p:cNvPr id="7" name="Prostokąt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9" name="Symbol zastępczy zawartości 8"/>
          <p:cNvSpPr>
            <a:spLocks noGrp="1"/>
          </p:cNvSpPr>
          <p:nvPr>
            <p:ph sz="quarter" idx="1"/>
          </p:nvPr>
        </p:nvSpPr>
        <p:spPr>
          <a:xfrm>
            <a:off x="457200" y="1219200"/>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632198" y="1216152"/>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quarter" idx="2"/>
          </p:nvPr>
        </p:nvSpPr>
        <p:spPr>
          <a:xfrm>
            <a:off x="457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648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
        <p:nvSpPr>
          <p:cNvPr id="5" name="Łącznik prosty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Łącznik prosty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zawartości 11"/>
          <p:cNvSpPr>
            <a:spLocks noGrp="1"/>
          </p:cNvSpPr>
          <p:nvPr>
            <p:ph sz="quarter" idx="1"/>
          </p:nvPr>
        </p:nvSpPr>
        <p:spPr>
          <a:xfrm>
            <a:off x="304800" y="304800"/>
            <a:ext cx="57150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152400"/>
            <a:ext cx="8229600" cy="990600"/>
          </a:xfrm>
          <a:prstGeom prst="rect">
            <a:avLst/>
          </a:prstGeom>
        </p:spPr>
        <p:txBody>
          <a:bodyPr vert="horz"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6221E02-25CB-4963-84BC-0813985E7D90}" type="datetimeFigureOut">
              <a:rPr lang="pl-PL" smtClean="0"/>
              <a:pPr/>
              <a:t>23.05.2017</a:t>
            </a:fld>
            <a:endParaRPr lang="pl-PL"/>
          </a:p>
        </p:txBody>
      </p:sp>
      <p:sp>
        <p:nvSpPr>
          <p:cNvPr id="3" name="Symbol zastępczy stop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89B7C76-EFF2-4CD8-A475-4750F11B4BC6}" type="slidenum">
              <a:rPr lang="pl-PL" smtClean="0"/>
              <a:pPr/>
              <a:t>‹#›</a:t>
            </a:fld>
            <a:endParaRPr lang="pl-PL"/>
          </a:p>
        </p:txBody>
      </p:sp>
      <p:sp>
        <p:nvSpPr>
          <p:cNvPr id="28" name="Łącznik prosty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Łącznik prosty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równoramienny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Skarga kasacyjna</a:t>
            </a:r>
            <a:endParaRPr lang="pl-PL" dirty="0"/>
          </a:p>
        </p:txBody>
      </p:sp>
      <p:sp>
        <p:nvSpPr>
          <p:cNvPr id="3" name="Podtytuł 2"/>
          <p:cNvSpPr>
            <a:spLocks noGrp="1"/>
          </p:cNvSpPr>
          <p:nvPr>
            <p:ph type="subTitle" idx="1"/>
          </p:nvPr>
        </p:nvSpPr>
        <p:spPr/>
        <p:txBody>
          <a:bodyPr/>
          <a:lstStyle/>
          <a:p>
            <a:r>
              <a:rPr lang="pl-PL" smtClean="0"/>
              <a:t>Opracowała Dominika </a:t>
            </a:r>
            <a:r>
              <a:rPr lang="pl-PL" dirty="0" smtClean="0"/>
              <a:t>Dyrka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Treść skargi kasacyjnej </a:t>
            </a:r>
            <a:endParaRPr lang="pl-PL" dirty="0"/>
          </a:p>
        </p:txBody>
      </p:sp>
      <p:sp>
        <p:nvSpPr>
          <p:cNvPr id="3" name="Symbol zastępczy zawartości 2"/>
          <p:cNvSpPr>
            <a:spLocks noGrp="1"/>
          </p:cNvSpPr>
          <p:nvPr>
            <p:ph sz="quarter" idx="1"/>
          </p:nvPr>
        </p:nvSpPr>
        <p:spPr/>
        <p:txBody>
          <a:bodyPr>
            <a:normAutofit fontScale="92500" lnSpcReduction="10000"/>
          </a:bodyPr>
          <a:lstStyle/>
          <a:p>
            <a:pPr algn="just"/>
            <a:r>
              <a:rPr lang="pl-PL" dirty="0" smtClean="0"/>
              <a:t>Skarga kasacyjna powinna czynić zadość wymaganiom przewidzianym dla pisma procesowego, a w sprawach o prawa majątkowe powinna zawierać również oznaczenie wartości przedmiotu zaskarżenia oraz zawierać:</a:t>
            </a:r>
          </a:p>
          <a:p>
            <a:pPr algn="just">
              <a:buNone/>
            </a:pPr>
            <a:r>
              <a:rPr lang="pl-PL" dirty="0" smtClean="0"/>
              <a:t>1) oznaczenie orzeczenia, od którego jest wniesiona, ze wskazaniem, czy jest ono zaskarżone w całości czy w części;</a:t>
            </a:r>
          </a:p>
          <a:p>
            <a:pPr algn="just">
              <a:buNone/>
            </a:pPr>
            <a:r>
              <a:rPr lang="pl-PL" dirty="0" smtClean="0"/>
              <a:t>2) przytoczenie podstaw kasacyjnych i ich uzasadnienie;</a:t>
            </a:r>
          </a:p>
          <a:p>
            <a:pPr algn="just">
              <a:buNone/>
            </a:pPr>
            <a:r>
              <a:rPr lang="pl-PL" dirty="0" smtClean="0"/>
              <a:t>3) wniosek o uchylenie lub uchylenie i zmianę orzeczenia z oznaczeniem zakresu żądanego uchylenia i zmiany.</a:t>
            </a:r>
          </a:p>
          <a:p>
            <a:pPr algn="just">
              <a:buNone/>
            </a:pPr>
            <a:r>
              <a:rPr lang="pl-PL" dirty="0" smtClean="0"/>
              <a:t>4) wniosek o przyjęcie do rozpoznania i jego uzasadnienie.</a:t>
            </a:r>
          </a:p>
          <a:p>
            <a:pPr algn="just"/>
            <a:r>
              <a:rPr lang="pl-PL" dirty="0" smtClean="0"/>
              <a:t>Do skargi kasacyjnej dołącza się także dwa jej odpisy przeznaczone do akt Sądu Najwyższego oraz dla Prokuratora Generalnego, chyba że sam wniósł skargę.</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Właściwość sądu</a:t>
            </a:r>
            <a:endParaRPr lang="pl-PL" dirty="0"/>
          </a:p>
        </p:txBody>
      </p:sp>
      <p:sp>
        <p:nvSpPr>
          <p:cNvPr id="3" name="Symbol zastępczy zawartości 2"/>
          <p:cNvSpPr>
            <a:spLocks noGrp="1"/>
          </p:cNvSpPr>
          <p:nvPr>
            <p:ph sz="quarter" idx="1"/>
          </p:nvPr>
        </p:nvSpPr>
        <p:spPr/>
        <p:txBody>
          <a:bodyPr/>
          <a:lstStyle/>
          <a:p>
            <a:pPr algn="just"/>
            <a:r>
              <a:rPr lang="pl-PL" dirty="0" smtClean="0"/>
              <a:t>Termin do wniesienia skargi kasacyjnej został wydłużony do dwóch miesięcy. Dla Prokuratora Generalnego, Rzecznika Praw Obywatelskich i Rzecznika Praw Dziecka termin ten wynosi sześć miesięcy.</a:t>
            </a:r>
          </a:p>
          <a:p>
            <a:pPr algn="just"/>
            <a:r>
              <a:rPr lang="pl-PL" dirty="0" smtClean="0"/>
              <a:t>Termin do wniesienia skargi kasacyjnej jest terminem ustawowym. Jego skrócenie albo wydłużenie jest więc niedopuszczalne. Możliwe natomiast jest żądanie przywrócenia tego terminu na zasadach ogólnych.</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Braki formalne</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Skarga kasacyjna może być odrzucona przez sąd II instancji albo przez Sąd Najwyższy. Odrzucenie skargi kasacyjnej może nastąpić </a:t>
            </a:r>
            <a:r>
              <a:rPr lang="pl-PL" i="1" dirty="0" smtClean="0"/>
              <a:t>a </a:t>
            </a:r>
            <a:r>
              <a:rPr lang="pl-PL" i="1" dirty="0" err="1" smtClean="0"/>
              <a:t>limine</a:t>
            </a:r>
            <a:r>
              <a:rPr lang="pl-PL" i="1" dirty="0" smtClean="0"/>
              <a:t> </a:t>
            </a:r>
            <a:r>
              <a:rPr lang="pl-PL" dirty="0" smtClean="0"/>
              <a:t>albo po bezskutecznym przeprowadzeniu postępowania naprawczego. Odrzuceniu podlega także spóźniona albo niedopuszczalna skarga.</a:t>
            </a:r>
          </a:p>
          <a:p>
            <a:pPr algn="just"/>
            <a:r>
              <a:rPr lang="pl-PL" dirty="0" smtClean="0"/>
              <a:t>Zwykłe wymogi formalne skargi kasacyjnej – art. 398</a:t>
            </a:r>
            <a:r>
              <a:rPr lang="pl-PL" baseline="30000" dirty="0" smtClean="0"/>
              <a:t>4</a:t>
            </a:r>
            <a:r>
              <a:rPr lang="pl-PL" dirty="0" smtClean="0"/>
              <a:t> § 2 i 3 </a:t>
            </a:r>
            <a:r>
              <a:rPr lang="pl-PL" dirty="0" err="1" smtClean="0"/>
              <a:t>kpc</a:t>
            </a:r>
            <a:r>
              <a:rPr lang="pl-PL" dirty="0" smtClean="0"/>
              <a:t>. Jeśli skarga nie spełnia tych wymagań  - przewodniczący w sądzie drugiej instancji wzywa skarżącego do usunięcia braków w terminie tygodniowym pod rygorem odrzucenia skargi, czyli stosuje </a:t>
            </a:r>
            <a:r>
              <a:rPr lang="pl-PL" b="1" dirty="0" smtClean="0"/>
              <a:t>tryb naprawczy.</a:t>
            </a:r>
          </a:p>
          <a:p>
            <a:pPr algn="just"/>
            <a:r>
              <a:rPr lang="pl-PL" dirty="0" smtClean="0"/>
              <a:t>Wymogi konstrukcyjne skargi kasacyjnej - art. 398</a:t>
            </a:r>
            <a:r>
              <a:rPr lang="pl-PL" baseline="30000" dirty="0" smtClean="0"/>
              <a:t>4</a:t>
            </a:r>
            <a:r>
              <a:rPr lang="pl-PL" dirty="0" smtClean="0"/>
              <a:t> § 1 </a:t>
            </a:r>
            <a:r>
              <a:rPr lang="pl-PL" dirty="0" err="1" smtClean="0"/>
              <a:t>kpc</a:t>
            </a:r>
            <a:r>
              <a:rPr lang="pl-PL" dirty="0" smtClean="0"/>
              <a:t>, a także wymóg należytego opłacenia skargi rygor odrzucenia skargi kasacyjnej. Skarga kasacyjna podlega odrzuceniu także, gdy jej braków nie usunięto w terminie lub jest z innych przyczyn niedopuszczalna.</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Odpowiedź na skargę</a:t>
            </a:r>
            <a:endParaRPr lang="pl-PL" dirty="0"/>
          </a:p>
        </p:txBody>
      </p:sp>
      <p:sp>
        <p:nvSpPr>
          <p:cNvPr id="3" name="Symbol zastępczy zawartości 2"/>
          <p:cNvSpPr>
            <a:spLocks noGrp="1"/>
          </p:cNvSpPr>
          <p:nvPr>
            <p:ph sz="quarter" idx="1"/>
          </p:nvPr>
        </p:nvSpPr>
        <p:spPr/>
        <p:txBody>
          <a:bodyPr>
            <a:normAutofit lnSpcReduction="10000"/>
          </a:bodyPr>
          <a:lstStyle/>
          <a:p>
            <a:pPr algn="just"/>
            <a:r>
              <a:rPr lang="pl-PL" dirty="0" smtClean="0"/>
              <a:t>Wniesienie odpowiedzi na skargę kasacyjną nie jest obowiązkowe. Podobnie jak w przypadku odpowiedzi na apelację, termin do wniesienia pisma wynosi dwa tygodnie i liczony jest od doręczenia stronie skargi kasacyjnej. Inaczej niż w przypadku odpowiedzi na apelację, odpowiedź na skargę kasacyjną można wnieść wyłącznie do sądu II instancji.</a:t>
            </a:r>
          </a:p>
          <a:p>
            <a:pPr algn="just"/>
            <a:r>
              <a:rPr lang="pl-PL" dirty="0" smtClean="0"/>
              <a:t>Z charakteru postępowania kasacyjnego, jako weryfikującego legalność zaskarżonego orzeczenia wynika niedopuszczalność powoływania w odpowiedzi na skargę kasacyjną nowych faktów i dowodów.</a:t>
            </a:r>
          </a:p>
          <a:p>
            <a:pPr algn="just"/>
            <a:r>
              <a:rPr lang="pl-PL" dirty="0" smtClean="0"/>
              <a:t>Wniesienie odpowiedzi na skargę kasacyjną, z mocy art. 87</a:t>
            </a:r>
            <a:r>
              <a:rPr lang="pl-PL" baseline="30000" dirty="0" smtClean="0"/>
              <a:t>1</a:t>
            </a:r>
            <a:r>
              <a:rPr lang="pl-PL" dirty="0" smtClean="0"/>
              <a:t> KPC, objęte jest przymusem adwokacko-radcowskim.</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Stanowisko Prokuratora Generalnego </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W sytuacji, gdy SN wystąpi do Prokuratora Generalnego o zajęcie na piśmie stanowiska co do złożonej skargi kasacyjnej, zdaje się wynikać ze względów o charakterze ustrojowym obowiązek Prokuratora Generalnego do zajęcia takiego stanowiska. Jednak - jak wynika ze stylistyki </a:t>
            </a:r>
            <a:r>
              <a:rPr lang="pl-PL" dirty="0" err="1" smtClean="0"/>
              <a:t>zd</a:t>
            </a:r>
            <a:r>
              <a:rPr lang="pl-PL" dirty="0" smtClean="0"/>
              <a:t>. 2 art. 398</a:t>
            </a:r>
            <a:r>
              <a:rPr lang="pl-PL" baseline="30000" dirty="0" smtClean="0"/>
              <a:t>8</a:t>
            </a:r>
            <a:r>
              <a:rPr lang="pl-PL" dirty="0" smtClean="0"/>
              <a:t> § 1 KPC – kwestia udziału Prokuratora Generalnego w postępowaniu kasacyjnym, którego przedmiotem jest wystąpienie SN należy do jego uznania.</a:t>
            </a:r>
          </a:p>
          <a:p>
            <a:pPr algn="just"/>
            <a:r>
              <a:rPr lang="pl-PL" dirty="0" smtClean="0"/>
              <a:t>Stanowisko Prokuratora Generalnego w postaci pisma procesowego doręcza się stronom, które mogą się do niego ustosunkować w terminie czternastu dni, nie później jednak niż na rozprawie kasacyjnej.</a:t>
            </a:r>
          </a:p>
          <a:p>
            <a:pPr algn="just"/>
            <a:r>
              <a:rPr lang="pl-PL" dirty="0" smtClean="0"/>
              <a:t>Przewidziany w art. 398</a:t>
            </a:r>
            <a:r>
              <a:rPr lang="pl-PL" baseline="30000" dirty="0" smtClean="0"/>
              <a:t>8</a:t>
            </a:r>
            <a:r>
              <a:rPr lang="pl-PL" dirty="0" smtClean="0"/>
              <a:t> § 2 KPC czternastodniowy termin do ustosunkowania się stron do stanowiska Prokuratora Generalnego nie jest obwarowany żadnymi sankcjami, przyjąć więc należy, że jego przekroczenie nie rodzi dla stron ujemnych skutków procesowych. Oczywiście najpóźniej strony mogą wypowiedzieć się na rozprawie przed SN.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Przyjęcie do rozpoznania</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Sąd Najwyższy kierując się ustawowo określonymi przesłankami przyjmuje skargę kasacyjną do rozpoznania, albo uznając, że brak do tego podstaw, odmawia przyjęcia skargi do rozpoznania.</a:t>
            </a:r>
          </a:p>
          <a:p>
            <a:pPr algn="just"/>
            <a:r>
              <a:rPr lang="pl-PL" dirty="0" smtClean="0"/>
              <a:t>Instytucja </a:t>
            </a:r>
            <a:r>
              <a:rPr lang="pl-PL" dirty="0" err="1" smtClean="0"/>
              <a:t>przedsądu</a:t>
            </a:r>
            <a:r>
              <a:rPr lang="pl-PL" dirty="0" smtClean="0"/>
              <a:t> jest ściśle powiązana z wynikającym z art. 398</a:t>
            </a:r>
            <a:r>
              <a:rPr lang="pl-PL" baseline="30000" dirty="0" smtClean="0"/>
              <a:t>4</a:t>
            </a:r>
            <a:r>
              <a:rPr lang="pl-PL" dirty="0" smtClean="0"/>
              <a:t> § 2 KPC obowiązkiem zamieszczenia w skardze kasacyjnej wniosku o przyjęcie skargi do rozpoznania i uzasadnieniem tego wniosku.</a:t>
            </a:r>
          </a:p>
          <a:p>
            <a:pPr algn="just"/>
            <a:r>
              <a:rPr lang="pl-PL" dirty="0" smtClean="0"/>
              <a:t>Sąd Najwyższy przyjmuje skargę kasacyjną do rozpoznania, jeżeli:</a:t>
            </a:r>
          </a:p>
          <a:p>
            <a:pPr algn="just">
              <a:buNone/>
            </a:pPr>
            <a:r>
              <a:rPr lang="pl-PL" dirty="0" smtClean="0"/>
              <a:t>1) w sprawie występuje istotne zagadnienie prawne;</a:t>
            </a:r>
          </a:p>
          <a:p>
            <a:pPr algn="just">
              <a:buNone/>
            </a:pPr>
            <a:r>
              <a:rPr lang="pl-PL" dirty="0" smtClean="0"/>
              <a:t>2) istnieje potrzeba wykładni przepisów prawnych budzących poważne wątpliwości lub wywołujących rozbieżności w orzecznictwie sądów;</a:t>
            </a:r>
          </a:p>
          <a:p>
            <a:pPr algn="just">
              <a:buNone/>
            </a:pPr>
            <a:r>
              <a:rPr lang="pl-PL" dirty="0" smtClean="0"/>
              <a:t>3) zachodzi nieważność postępowania lub</a:t>
            </a:r>
          </a:p>
          <a:p>
            <a:pPr algn="just">
              <a:buNone/>
            </a:pPr>
            <a:r>
              <a:rPr lang="pl-PL" dirty="0" smtClean="0"/>
              <a:t>4) skarga kasacyjna jest oczywiście uzasadniona.</a:t>
            </a:r>
          </a:p>
          <a:p>
            <a:pPr algn="just"/>
            <a:r>
              <a:rPr lang="pl-PL" dirty="0" smtClean="0"/>
              <a:t>O przyjęciu lub odmowie przyjęcia skargi kasacyjnej do rozpoznania Sąd Najwyższy orzeka w składzie jednoosobowym postanowieniem na posiedzeniu niejawnym.  Postanowienie to podlega uzasadnieniu. </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Skład Sądu Najwyższego</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Artykuł 398</a:t>
            </a:r>
            <a:r>
              <a:rPr lang="pl-PL" baseline="30000" dirty="0" smtClean="0"/>
              <a:t>10</a:t>
            </a:r>
            <a:r>
              <a:rPr lang="pl-PL" dirty="0" smtClean="0"/>
              <a:t> </a:t>
            </a:r>
            <a:r>
              <a:rPr lang="pl-PL" dirty="0" err="1" smtClean="0"/>
              <a:t>zd</a:t>
            </a:r>
            <a:r>
              <a:rPr lang="pl-PL" dirty="0" smtClean="0"/>
              <a:t>. 1 KPC określa skład SN rozpoznającego skargę kasacyjną. Jest to skład trzech sędziów.</a:t>
            </a:r>
          </a:p>
          <a:p>
            <a:pPr algn="just"/>
            <a:r>
              <a:rPr lang="pl-PL" dirty="0" smtClean="0"/>
              <a:t>Także w składzie trzech sędziów, ale wynikającym z odesłania zawartego w art. 394</a:t>
            </a:r>
            <a:r>
              <a:rPr lang="pl-PL" baseline="30000" dirty="0" smtClean="0"/>
              <a:t>1</a:t>
            </a:r>
            <a:r>
              <a:rPr lang="pl-PL" dirty="0" smtClean="0"/>
              <a:t> § 3 KPC, SN orzeka o:</a:t>
            </a:r>
          </a:p>
          <a:p>
            <a:pPr algn="just">
              <a:buNone/>
            </a:pPr>
            <a:r>
              <a:rPr lang="pl-PL" dirty="0" smtClean="0"/>
              <a:t>- zażaleniach na postanowienia sądów II instancji odrzucające skargę kasacyjną, </a:t>
            </a:r>
          </a:p>
          <a:p>
            <a:pPr algn="just">
              <a:buNone/>
            </a:pPr>
            <a:r>
              <a:rPr lang="pl-PL" dirty="0" smtClean="0"/>
              <a:t>- zażaleniach na postanowienia sądów II instancji, na które przysługuje zażalenie do SN na podstawie art. 394</a:t>
            </a:r>
            <a:r>
              <a:rPr lang="pl-PL" baseline="30000" dirty="0" smtClean="0"/>
              <a:t>1 </a:t>
            </a:r>
            <a:r>
              <a:rPr lang="pl-PL" dirty="0" smtClean="0"/>
              <a:t>§ 2 KPC.</a:t>
            </a:r>
          </a:p>
          <a:p>
            <a:pPr algn="just"/>
            <a:r>
              <a:rPr lang="pl-PL" dirty="0" smtClean="0"/>
              <a:t>W pozostałych wypadkach SN orzeka w składzie jednego sędziego.</a:t>
            </a:r>
          </a:p>
          <a:p>
            <a:pPr algn="just"/>
            <a:r>
              <a:rPr lang="pl-PL" dirty="0" smtClean="0"/>
              <a:t>Skład jednoosobowy wynika również z odesłania zawartego w art. 394</a:t>
            </a:r>
            <a:r>
              <a:rPr lang="pl-PL" baseline="30000" dirty="0" smtClean="0"/>
              <a:t>1</a:t>
            </a:r>
            <a:r>
              <a:rPr lang="pl-PL" dirty="0" smtClean="0"/>
              <a:t> § 3 KPC. Dotyczy on:</a:t>
            </a:r>
          </a:p>
          <a:p>
            <a:pPr algn="just">
              <a:buFontTx/>
              <a:buChar char="-"/>
            </a:pPr>
            <a:r>
              <a:rPr lang="pl-PL" dirty="0" smtClean="0"/>
              <a:t>postanowień o przyjęciu lub odmowie przyjęcia skargi kasacyjnej do rozpoznania, </a:t>
            </a:r>
          </a:p>
          <a:p>
            <a:pPr algn="just">
              <a:buFontTx/>
              <a:buChar char="-"/>
            </a:pPr>
            <a:r>
              <a:rPr lang="pl-PL" dirty="0" smtClean="0"/>
              <a:t>postanowień o odrzuceniu niedopuszczalnego wniosku lub zażalenia, w analogicznych kwestiach w postępowaniu ze skargi o stwierdzenie niezgodności z prawem prawomocnego orzeczenia.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Rozpoznanie Skargi Kasacyjnej </a:t>
            </a:r>
            <a:endParaRPr lang="pl-PL" dirty="0"/>
          </a:p>
        </p:txBody>
      </p:sp>
      <p:sp>
        <p:nvSpPr>
          <p:cNvPr id="3" name="Symbol zastępczy zawartości 2"/>
          <p:cNvSpPr>
            <a:spLocks noGrp="1"/>
          </p:cNvSpPr>
          <p:nvPr>
            <p:ph sz="quarter" idx="1"/>
          </p:nvPr>
        </p:nvSpPr>
        <p:spPr/>
        <p:txBody>
          <a:bodyPr>
            <a:normAutofit fontScale="85000" lnSpcReduction="10000"/>
          </a:bodyPr>
          <a:lstStyle/>
          <a:p>
            <a:pPr algn="just"/>
            <a:r>
              <a:rPr lang="pl-PL" dirty="0" smtClean="0"/>
              <a:t>Po pozytywnym zakończeniu postępowania wstępnego przed sądem II instancji a następnie przed SN oraz po przyjęciu skargi kasacyjnej do rozpoznania następuje etap rozpoznania skargi kasacyjnej.</a:t>
            </a:r>
          </a:p>
          <a:p>
            <a:pPr algn="just"/>
            <a:r>
              <a:rPr lang="pl-PL" dirty="0" smtClean="0"/>
              <a:t>Zasadą wprowadzoną jest rozpoznanie skargi kasacyjnej przez SN na posiedzeniu niejawnym. Rozpoznając kasację od wyroku na posiedzeniu niejawnym, SN orzeka w formie wyroku. </a:t>
            </a:r>
          </a:p>
          <a:p>
            <a:pPr algn="just"/>
            <a:r>
              <a:rPr lang="pl-PL" dirty="0" smtClean="0"/>
              <a:t>Rozpoznanie skargi kasacyjnej na rozprawie:</a:t>
            </a:r>
          </a:p>
          <a:p>
            <a:pPr algn="just">
              <a:buFontTx/>
              <a:buChar char="-"/>
            </a:pPr>
            <a:r>
              <a:rPr lang="pl-PL" dirty="0" smtClean="0"/>
              <a:t>jeżeli w sprawie występuje istotne zagadnienie prawne i skarżący złożył w skardze wniosek o jej rozpoznanie na rozprawie, </a:t>
            </a:r>
          </a:p>
          <a:p>
            <a:pPr algn="just"/>
            <a:r>
              <a:rPr lang="pl-PL" dirty="0" smtClean="0"/>
              <a:t>gdy przemawiają za tym inne względy. Decyzja w tym przedmiocie należy do SN. Za wyznaczeniem rozprawy może przemawiać społeczna doniosłość rozstrzyganego zagadnienia prawnego, czy precedensowy charakter rozstrzyganych problemów.</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Zawieszenie postępowania</a:t>
            </a:r>
            <a:endParaRPr lang="pl-PL" dirty="0"/>
          </a:p>
        </p:txBody>
      </p:sp>
      <p:sp>
        <p:nvSpPr>
          <p:cNvPr id="3" name="Symbol zastępczy zawartości 2"/>
          <p:cNvSpPr>
            <a:spLocks noGrp="1"/>
          </p:cNvSpPr>
          <p:nvPr>
            <p:ph sz="quarter" idx="1"/>
          </p:nvPr>
        </p:nvSpPr>
        <p:spPr/>
        <p:txBody>
          <a:bodyPr>
            <a:normAutofit/>
          </a:bodyPr>
          <a:lstStyle/>
          <a:p>
            <a:r>
              <a:rPr lang="pl-PL" dirty="0" smtClean="0"/>
              <a:t>Przypadki, w których postępowanie kasacyjne ulega zawieszeniu są ściśle określone. Wypadki zawieszenia</a:t>
            </a:r>
          </a:p>
          <a:p>
            <a:pPr>
              <a:buNone/>
            </a:pPr>
            <a:r>
              <a:rPr lang="pl-PL" dirty="0" smtClean="0"/>
              <a:t>   wymienione w art. 173–1751 KPC, to:</a:t>
            </a:r>
          </a:p>
          <a:p>
            <a:pPr>
              <a:buFontTx/>
              <a:buChar char="-"/>
            </a:pPr>
            <a:r>
              <a:rPr lang="pl-PL" dirty="0" smtClean="0"/>
              <a:t>zawieszenie z mocy prawa, </a:t>
            </a:r>
          </a:p>
          <a:p>
            <a:pPr>
              <a:buFontTx/>
              <a:buChar char="-"/>
            </a:pPr>
            <a:r>
              <a:rPr lang="pl-PL" dirty="0" smtClean="0"/>
              <a:t>obligatoryjne zawieszenie postępowania z urzędu,</a:t>
            </a:r>
          </a:p>
          <a:p>
            <a:pPr>
              <a:buFontTx/>
              <a:buChar char="-"/>
            </a:pPr>
            <a:r>
              <a:rPr lang="pl-PL" dirty="0" smtClean="0"/>
              <a:t>śmierć pełnomocnika procesowego obligatoryjnego.</a:t>
            </a:r>
          </a:p>
          <a:p>
            <a:pPr>
              <a:buNone/>
            </a:pPr>
            <a:r>
              <a:rPr lang="pl-PL" dirty="0" smtClean="0"/>
              <a:t>	W każdej z wymienionych sytuacji zawieszenie jest  obowiązkowe.</a:t>
            </a:r>
          </a:p>
          <a:p>
            <a:r>
              <a:rPr lang="pl-PL" dirty="0" smtClean="0"/>
              <a:t>Także w postępowaniu przed SN strony są uprawnione złożyć zgodny wniosek o zawieszenie postępowania.  Sąd Najwyższy nie jest wnioskiem związany.</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Rozpoznanie Skargi Kasacyjnej w granicach zaskarżenia</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Ramy rozpoznania skargi kasacyjnej przez SN wyznaczone są przez granice zaskarżenia (zaskarżenie w całości, w części, wartość przedmiotu zaskarżenia), podstawy kasacyjne wraz z wypełniającymi je zarzutami, zakaz </a:t>
            </a:r>
            <a:r>
              <a:rPr lang="pl-PL" i="1" dirty="0" err="1" smtClean="0"/>
              <a:t>reformationis</a:t>
            </a:r>
            <a:r>
              <a:rPr lang="pl-PL" i="1" dirty="0" smtClean="0"/>
              <a:t> </a:t>
            </a:r>
            <a:r>
              <a:rPr lang="pl-PL" i="1" dirty="0" err="1" smtClean="0"/>
              <a:t>in</a:t>
            </a:r>
            <a:r>
              <a:rPr lang="pl-PL" i="1" dirty="0" smtClean="0"/>
              <a:t> </a:t>
            </a:r>
            <a:r>
              <a:rPr lang="pl-PL" i="1" dirty="0" err="1" smtClean="0"/>
              <a:t>peius</a:t>
            </a:r>
            <a:r>
              <a:rPr lang="pl-PL" dirty="0" smtClean="0"/>
              <a:t>, nieważność postępowania.</a:t>
            </a:r>
          </a:p>
          <a:p>
            <a:pPr algn="just"/>
            <a:r>
              <a:rPr lang="pl-PL" dirty="0" smtClean="0"/>
              <a:t>Związanie SN granicami zaskarżenia jest bezwzględne, nie uchyla go stwierdzenie nieważności postępowania w zakresie szerszym niż zaskarżenie. </a:t>
            </a:r>
          </a:p>
          <a:p>
            <a:pPr algn="just"/>
            <a:r>
              <a:rPr lang="pl-PL" dirty="0" smtClean="0"/>
              <a:t>Aby zrobić użytek z podstaw skargi kasacyjnej trzeba je </a:t>
            </a:r>
            <a:r>
              <a:rPr lang="pl-PL" i="1" dirty="0" smtClean="0"/>
              <a:t>"wypełnić" zarzutami wskazującymi </a:t>
            </a:r>
            <a:r>
              <a:rPr lang="pl-PL" i="1" dirty="0" err="1" smtClean="0"/>
              <a:t>in</a:t>
            </a:r>
            <a:r>
              <a:rPr lang="pl-PL" i="1" dirty="0" smtClean="0"/>
              <a:t> </a:t>
            </a:r>
            <a:r>
              <a:rPr lang="pl-PL" i="1" dirty="0" err="1" smtClean="0"/>
              <a:t>concreto</a:t>
            </a:r>
            <a:r>
              <a:rPr lang="pl-PL" i="1" dirty="0" smtClean="0"/>
              <a:t> </a:t>
            </a:r>
            <a:r>
              <a:rPr lang="pl-PL" dirty="0" smtClean="0"/>
              <a:t>przepisy prawa, które naruszył sąd II instancji, z wyjaśnieniem na czym owo naruszenie polegało. Wielokrotnie w orzecznictwie SN podkreślano, iż SN nie rozważa naruszenia przez sąd II instancji innych przepisów prawa - poza tymi wyraźnie sprecyzowanymi przez skarżącego - choćby ich naruszenie wynikało z wywodów zawartych w uzasadnieniu skargi kasacyjnej.</a:t>
            </a:r>
          </a:p>
          <a:p>
            <a:pPr algn="just"/>
            <a:r>
              <a:rPr lang="pl-PL" dirty="0" smtClean="0"/>
              <a:t>Artykuł 398</a:t>
            </a:r>
            <a:r>
              <a:rPr lang="pl-PL" baseline="30000" dirty="0" smtClean="0"/>
              <a:t>13</a:t>
            </a:r>
            <a:r>
              <a:rPr lang="pl-PL" dirty="0" smtClean="0"/>
              <a:t> § 2 KPC ustanawia zasadę związania SN ustaleniami faktycznymi stanowiącymi podstawę zaskarżonego orzeczenia oraz zakaz powoływania w postępowaniu kasacyjnym nowych faktów i dowodów.</a:t>
            </a:r>
          </a:p>
          <a:p>
            <a:pPr algn="just"/>
            <a:r>
              <a:rPr lang="pl-PL" dirty="0" smtClean="0"/>
              <a:t>Skarżący może przytoczyć nowe uzasadnienie podstaw kasacyjnych.</a:t>
            </a:r>
          </a:p>
          <a:p>
            <a:pPr algn="just"/>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Wniesienie skargi kasacyjnej</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i="1" dirty="0" smtClean="0"/>
              <a:t>Skarga kasacyjna przysługuje od wybranych, prawomocnych orzeczeń sądu II instancji. Skarga kasacyjna jest </a:t>
            </a:r>
            <a:r>
              <a:rPr lang="pl-PL" b="1" i="1" dirty="0" smtClean="0"/>
              <a:t>nadzwyczajnym środkiem zaskarżenia prawomocnych orzeczeń sądu II instancji. </a:t>
            </a:r>
            <a:r>
              <a:rPr lang="pl-PL" i="1" dirty="0" smtClean="0"/>
              <a:t>Wszczyna odrębny od postępowania przed sądami powszechnymi etap postępowania sądowego.</a:t>
            </a:r>
          </a:p>
          <a:p>
            <a:pPr algn="just"/>
            <a:r>
              <a:rPr lang="pl-PL" i="1" dirty="0" smtClean="0"/>
              <a:t> </a:t>
            </a:r>
            <a:r>
              <a:rPr lang="pl-PL" dirty="0" smtClean="0"/>
              <a:t>Podmiotami uprawnionymi do wniesienia skargi kasacyjnej są strony, Prokurator Generalny, Rzecznik Praw Dziecka i Rzecznik Praw Obywatelskich. </a:t>
            </a:r>
          </a:p>
          <a:p>
            <a:pPr algn="just"/>
            <a:r>
              <a:rPr lang="pl-PL" dirty="0" smtClean="0"/>
              <a:t>Uprawnienie Prokuratora Generalnego i Rzecznika Praw Obywatelskich nie jest uzależnione od tego, czy brali udział we wcześniejszych fazach postępowania. </a:t>
            </a:r>
          </a:p>
          <a:p>
            <a:pPr algn="just"/>
            <a:r>
              <a:rPr lang="pl-PL" dirty="0" smtClean="0"/>
              <a:t>Organizacje występujące w procesie dla ochrony praw obywatelskich, do których stosuje się odpowiednio przepisy o prokuratorze, mają prawo wniesienia skargi kasacyjnej o ile uczestniczyły co najmniej w postępowaniu apelacyjnym. </a:t>
            </a:r>
          </a:p>
          <a:p>
            <a:pPr algn="just"/>
            <a:endParaRPr lang="pl-PL" i="1" dirty="0" smtClean="0"/>
          </a:p>
          <a:p>
            <a:pPr algn="just"/>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Oddalenie Skargi Kasacyjnej </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Jeżeli zaskarżone orzeczenie jest zgodne z prawem materialnym i prawem procesowym, skarga kasacyjna podlega oddaleniu.</a:t>
            </a:r>
          </a:p>
          <a:p>
            <a:pPr algn="just"/>
            <a:r>
              <a:rPr lang="pl-PL" dirty="0" smtClean="0"/>
              <a:t>Istnieją dwie grupy przyczyn uzasadniających oddalenie skargi kasacyjnej. W pierwszej grupie mieszczą się przyczyny wskazujące na brak uzasadnionych podstaw skargi kasacyjnej, w drugiej zaś przyczyny, które pozwalają na ocenę, że wprawdzie zaskarżone orzeczenie jest wadliwie uzasadnione, ale mimo to odpowiada prawu.</a:t>
            </a:r>
          </a:p>
          <a:p>
            <a:pPr algn="just"/>
            <a:r>
              <a:rPr lang="pl-PL" dirty="0" smtClean="0"/>
              <a:t>Związanie SN granicami i zaskarżenia oraz podstawami skargi kasacyjnej sprawia, że skarga kasacyjna będzie podlegać oddaleniu, mimo iż orzeczenie sądu II instancji jest dotknięte wadami prawnymi. Wady te nie powodowały jednak nieważności postępowania, a skarżący ich nie dostrzegał albo nie zdołał wyartykułować w ramach podstaw kasacyjnych.</a:t>
            </a:r>
          </a:p>
          <a:p>
            <a:pPr algn="just"/>
            <a:r>
              <a:rPr lang="pl-PL" b="1" u="sng" dirty="0" smtClean="0"/>
              <a:t>O oddaleniu skargi kasacyjnej od wyroku SN orzeka w formie wyroku, a od postanowienia, w formie postanowienia.</a:t>
            </a:r>
          </a:p>
          <a:p>
            <a:pPr algn="just"/>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Uchylenie zaskarżonego orzeczenia</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Typowym skutkiem stwierdzenia przez Sąd Najwyższy trafności zarzutów wypełniających podstawy kasacyjne, jest uchylenie zaskarżonego orzeczenia i przekazanie sprawy sądowi II instancji do ponownego rozpoznania.</a:t>
            </a:r>
          </a:p>
          <a:p>
            <a:pPr algn="just"/>
            <a:r>
              <a:rPr lang="pl-PL" dirty="0" smtClean="0"/>
              <a:t>Inaczej jest, gdy przyczyną uchylenia orzeczenia sądu II instancji jest nieważność postępowania przed tym sądem. W tym przypadku, stosując odpowiednio art. 386 § 2 w zw. z art. 398</a:t>
            </a:r>
            <a:r>
              <a:rPr lang="pl-PL" baseline="30000" dirty="0" smtClean="0"/>
              <a:t>21</a:t>
            </a:r>
            <a:r>
              <a:rPr lang="pl-PL" dirty="0" smtClean="0"/>
              <a:t> KPC, SN uchylając zaskarżone orzeczenie i przekazując sprawę do ponownego rozpoznania, znosi postępowanie w zakresie, w jakim było ono dotknięte nieważnością. </a:t>
            </a:r>
          </a:p>
          <a:p>
            <a:pPr algn="just"/>
            <a:r>
              <a:rPr lang="pl-PL" dirty="0" smtClean="0"/>
              <a:t>Uchylając wyrok SN orzeka wyrokiem, a uchylając postanowienie, postanowieniem. </a:t>
            </a:r>
          </a:p>
          <a:p>
            <a:pPr algn="just"/>
            <a:r>
              <a:rPr lang="pl-PL" dirty="0" smtClean="0"/>
              <a:t>Art. 415 KPC nakazuje sądowi uchylającemu lub zmieniającemu wyrok na wniosek restytucyjny skarżącego, orzec o zwrocie spełnionego lub wyegzekwowanego świadczenia lub o przywróceniu stanu poprzedniego – jest to norma adresowana do sądu II instancji. </a:t>
            </a:r>
          </a:p>
          <a:p>
            <a:pPr algn="just"/>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Orzeczenie co do istoty sprawy</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Sąd Najwyższy w postępowaniu kasacyjnym nie jest "sądem faktów" lecz "sądem prawa". Typowym orzeczeniem SN uwzględniającym skargę kasacyjną jest uchylenie zaskarżonego wyroku i przekazanie sprawy sądowi II instancji do ponownego rozpoznania. Regulacja zawarta w art. 398</a:t>
            </a:r>
            <a:r>
              <a:rPr lang="pl-PL" baseline="30000" dirty="0" smtClean="0"/>
              <a:t>16</a:t>
            </a:r>
            <a:r>
              <a:rPr lang="pl-PL" dirty="0" smtClean="0"/>
              <a:t> KPC stanowi wyłom w obu wymienionych regułach. Przepis ten stanowi w systemie kasacyjnym koncesję na rzecz systemu rewizyjnego, służy też ekonomii procesu cywilnego.</a:t>
            </a:r>
          </a:p>
          <a:p>
            <a:pPr algn="just"/>
            <a:r>
              <a:rPr lang="pl-PL" dirty="0" smtClean="0"/>
              <a:t>Sąd Najwyższy uprawniony jest orzec co do istoty sprawy tylko wtedy, gdy podstawa naruszenia prawa materialnego jest oczywiście uzasadniona i strona złożyła w skardze kasacyjnej wniosek o wydanie orzeczenia </a:t>
            </a:r>
            <a:r>
              <a:rPr lang="pl-PL" dirty="0" err="1" smtClean="0"/>
              <a:t>reformatoryjnego</a:t>
            </a:r>
            <a:r>
              <a:rPr lang="pl-PL" dirty="0" smtClean="0"/>
              <a:t>. Dalszym warunkiem zastosowania przez SN art. 398</a:t>
            </a:r>
            <a:r>
              <a:rPr lang="pl-PL" baseline="30000" dirty="0" smtClean="0"/>
              <a:t>16</a:t>
            </a:r>
            <a:r>
              <a:rPr lang="pl-PL" dirty="0" smtClean="0"/>
              <a:t> KPC jest brak oparcia skargi na drugiej podstawie kasacyjnej lub też ocena sądu, że podstawa ta jest nieuzasadniona. Jeśli strona wskazuje w skardze kasacyjnej obie podstawy to wniosek o wydanie orzeczenia </a:t>
            </a:r>
            <a:r>
              <a:rPr lang="pl-PL" dirty="0" err="1" smtClean="0"/>
              <a:t>reformatoryjnego</a:t>
            </a:r>
            <a:r>
              <a:rPr lang="pl-PL" dirty="0" smtClean="0"/>
              <a:t> należy złożyć jako wniosek ewentualny.</a:t>
            </a:r>
          </a:p>
          <a:p>
            <a:pPr algn="just"/>
            <a:r>
              <a:rPr lang="pl-PL" dirty="0" smtClean="0"/>
              <a:t>W postępowaniu kasacyjnym SN nie jest uprawniony do badania zasadności ustaleń faktycznych i oceny dowodów dokonanych przed sądem II instancji, nie może też dokonywać własnych ustaleń faktycznych odmiennych od przyjętych za podstawę zaskarżonego wyroku.</a:t>
            </a:r>
          </a:p>
          <a:p>
            <a:pPr algn="just"/>
            <a:r>
              <a:rPr lang="pl-PL" dirty="0" smtClean="0"/>
              <a:t>Obowiązek odpowiedniego zastosowania art. 415 KPC, inaczej niż w przypadku art. 398</a:t>
            </a:r>
            <a:r>
              <a:rPr lang="pl-PL" baseline="30000" dirty="0" smtClean="0"/>
              <a:t>15</a:t>
            </a:r>
            <a:r>
              <a:rPr lang="pl-PL" dirty="0" smtClean="0"/>
              <a:t> § 1 KPC, obciąża SN. Oznacza to, że orzekając co do istoty sprawy, SN na wniosek zawarty w skardze kasacyjnej, orzeka o zwrocie spełnionego lub wyegzekwowanego świadczenia lub o przywróceniu stanu poprzedniego.</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Powiększenie składu orzekającego </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Przedmiot regulacji ujęty został wąsko, obejmuje tylko kompetencję "zwykłego" składu SN rozpoznającego skargę kasacyjną do przedstawienia powiększonemu składowi tego sądu zagadnienia prawnego budzącego poważne wątpliwości. Zagadnienie musi wyłaniać się na tle rozpoznawanej skargi kasacyjnej.</a:t>
            </a:r>
          </a:p>
          <a:p>
            <a:pPr algn="just"/>
            <a:r>
              <a:rPr lang="pl-PL" dirty="0" smtClean="0"/>
              <a:t>Przedstawienie zagadnienia prawnego przyjmuje postać uzasadnionego postanowienia sądu. Postanowienie to jest niezaskarżalne.</a:t>
            </a:r>
          </a:p>
          <a:p>
            <a:pPr algn="just"/>
            <a:r>
              <a:rPr lang="pl-PL" dirty="0" smtClean="0"/>
              <a:t>Z art. 59 SNU wynika, że skład powiększony w rozumieniu art. 398</a:t>
            </a:r>
            <a:r>
              <a:rPr lang="pl-PL" baseline="30000" dirty="0" smtClean="0"/>
              <a:t>17</a:t>
            </a:r>
            <a:r>
              <a:rPr lang="pl-PL" dirty="0" smtClean="0"/>
              <a:t> § 1 KPC, to skład siedmiu sędziów SN.</a:t>
            </a:r>
          </a:p>
          <a:p>
            <a:pPr algn="just"/>
            <a:r>
              <a:rPr lang="pl-PL" dirty="0" smtClean="0"/>
              <a:t>Sąd Najwyższy podejmuje uchwałę, a jeśli uzna, że przedstawione zagadnienie prawne nie wymaga wyjaśnienia, odmawia podjęcia uchwały, jeśli jej podjęcie stało się zbędne, umarza postępowanie (art. 61 § 1 SNU).</a:t>
            </a:r>
          </a:p>
          <a:p>
            <a:pPr algn="just"/>
            <a:r>
              <a:rPr lang="pl-PL" dirty="0" smtClean="0"/>
              <a:t>Uchwała powiększonego składu SN wiąże w danej sprawie wszystkie sądy. Nie oznacza to jednak, że przesądza o wyniku sprawy. Wpływa na wynik sprawy dając wiążącą wykładnię obowiązującego prawa (art. 398</a:t>
            </a:r>
            <a:r>
              <a:rPr lang="pl-PL" baseline="30000" dirty="0" smtClean="0"/>
              <a:t>17</a:t>
            </a:r>
            <a:r>
              <a:rPr lang="pl-PL" dirty="0" smtClean="0"/>
              <a:t> § 2 KPC).</a:t>
            </a:r>
          </a:p>
          <a:p>
            <a:pPr algn="just"/>
            <a:r>
              <a:rPr lang="pl-PL" dirty="0" smtClean="0"/>
              <a:t>Sąd Najwyższy w powiększonym składzie może przejąć sprawę do swego rozpoznania.</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Koszty procesu </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pl-PL" dirty="0" smtClean="0"/>
              <a:t>Artykuł 398</a:t>
            </a:r>
            <a:r>
              <a:rPr lang="pl-PL" baseline="30000" dirty="0" smtClean="0"/>
              <a:t>18</a:t>
            </a:r>
            <a:r>
              <a:rPr lang="pl-PL" dirty="0" smtClean="0"/>
              <a:t> KPC zawiera kolejne odstępstwo od zasady odpowiedzialności za wynik sprawy obligując SN do wzajemnego zniesienia kosztów postępowania kasacyjnego, gdy skargę kasacyjną wniósł Prokurator Generalny lub RPO. Przepis ten stanowi kontynuację idei wyrażonej w art. 106 KPC. Wzajemne zniesienie kosztów oznacza, że każda ze stron pozostaje przy swoich kosztach związanych z udziałem w sprawie.</a:t>
            </a:r>
          </a:p>
          <a:p>
            <a:pPr algn="just"/>
            <a:r>
              <a:rPr lang="pl-PL" dirty="0" smtClean="0"/>
              <a:t>Przepis obejmuje wszystkie koszty jakie strona poniosła biorąc udział w postępowaniu wywołanym wniesieniem skargi kasacyjnej przez Prokuratora Generalnego lub RPO, nie wyłączając kosztów zastępstwa procesowego.</a:t>
            </a:r>
          </a:p>
          <a:p>
            <a:pPr algn="just"/>
            <a:r>
              <a:rPr lang="pl-PL" dirty="0" smtClean="0"/>
              <a:t>Wzajemne zniesienie kosztów na podstawie art. 398</a:t>
            </a:r>
            <a:r>
              <a:rPr lang="pl-PL" baseline="30000" dirty="0" smtClean="0"/>
              <a:t>18</a:t>
            </a:r>
            <a:r>
              <a:rPr lang="pl-PL" dirty="0" smtClean="0"/>
              <a:t> KPC nie będzie aktualne, gdy skargę kasacyjną wniosła i strona i Prokurator Generalny lub RPO.</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Odrzucenie pozwu albo umorzenie postępowania</a:t>
            </a:r>
            <a:endParaRPr lang="pl-PL" dirty="0"/>
          </a:p>
        </p:txBody>
      </p:sp>
      <p:sp>
        <p:nvSpPr>
          <p:cNvPr id="3" name="Symbol zastępczy zawartości 2"/>
          <p:cNvSpPr>
            <a:spLocks noGrp="1"/>
          </p:cNvSpPr>
          <p:nvPr>
            <p:ph sz="quarter" idx="1"/>
          </p:nvPr>
        </p:nvSpPr>
        <p:spPr>
          <a:xfrm>
            <a:off x="467544" y="1196752"/>
            <a:ext cx="8229600" cy="4937760"/>
          </a:xfrm>
        </p:spPr>
        <p:txBody>
          <a:bodyPr>
            <a:normAutofit fontScale="85000" lnSpcReduction="10000"/>
          </a:bodyPr>
          <a:lstStyle/>
          <a:p>
            <a:pPr algn="just"/>
            <a:r>
              <a:rPr lang="pl-PL" dirty="0" smtClean="0"/>
              <a:t>O ile skutkiem orzeczenia </a:t>
            </a:r>
            <a:r>
              <a:rPr lang="pl-PL" dirty="0" err="1" smtClean="0"/>
              <a:t>reformatoryjnego</a:t>
            </a:r>
            <a:r>
              <a:rPr lang="pl-PL" dirty="0" smtClean="0"/>
              <a:t> z art. 398</a:t>
            </a:r>
            <a:r>
              <a:rPr lang="pl-PL" baseline="30000" dirty="0" smtClean="0"/>
              <a:t>16</a:t>
            </a:r>
            <a:r>
              <a:rPr lang="pl-PL" dirty="0" smtClean="0"/>
              <a:t> KPC była merytoryczna zmiana orzeczenia co do istoty, to skutkiem zastosowania art. 398</a:t>
            </a:r>
            <a:r>
              <a:rPr lang="pl-PL" baseline="30000" dirty="0" smtClean="0"/>
              <a:t>19</a:t>
            </a:r>
            <a:r>
              <a:rPr lang="pl-PL" dirty="0" smtClean="0"/>
              <a:t> KPC, jest orzeczenie nie merytoryczne, ale orzeczenie formalne,  kończące postępowanie. Może ono przybrać postać odrzucenia pozwu lub umorzenia postępowania.</a:t>
            </a:r>
          </a:p>
          <a:p>
            <a:pPr algn="just"/>
            <a:r>
              <a:rPr lang="pl-PL" dirty="0" smtClean="0"/>
              <a:t>Skarga kasacyjna przysługuje wyłącznie od orzeczenia istniejącego. Jeśli jej skutkiem ma być odrzucenie pozwu, to zaskarżone orzeczenie albo zawiera rozstrzygnięcie co do istoty, albo jest orzeczeniem umarzającym postępowanie w sprawie. Jeśli zaś skutkiem skargi kasacyjnej ma być umorzenie postępowania, to zaskarżone orzeczenie rozstrzyga co do istoty sprawy. </a:t>
            </a:r>
          </a:p>
          <a:p>
            <a:pPr algn="just"/>
            <a:r>
              <a:rPr lang="pl-PL" dirty="0" smtClean="0"/>
              <a:t>Na wniosek skarżącego, SN odrzucając pozew lub umarzając postępowanie w sprawie, orzeka również o zwrocie spełnionego lub wyegzekwowanego świadczenia lub o przywróceniu stanu poprzedniego, orzeka również o kosztach procesu, jako całości.</a:t>
            </a: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Związanie sądu wykładnią SN</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Związanie wykładnią ograniczone jest wyłącznie do dokonanej wykładni prawa.</a:t>
            </a:r>
          </a:p>
          <a:p>
            <a:pPr algn="just"/>
            <a:r>
              <a:rPr lang="pl-PL" dirty="0" smtClean="0"/>
              <a:t>Związanie wykładnią prawa, dokonaną przez SN nie jest bezwzględne. Wykładnia utraci aktualność: </a:t>
            </a:r>
          </a:p>
          <a:p>
            <a:pPr algn="just">
              <a:buFontTx/>
              <a:buChar char="-"/>
            </a:pPr>
            <a:r>
              <a:rPr lang="pl-PL" dirty="0" smtClean="0"/>
              <a:t>w razie podjęcia przez SN, w późniejszym czasie uchwały, która uzyska moc zasady prawnej, a która dokona odmiennej wykładni prawa niż wykładnia dana uprzednio w wyroku </a:t>
            </a:r>
            <a:r>
              <a:rPr lang="pl-PL" dirty="0" err="1" smtClean="0"/>
              <a:t>kasatoryjnym</a:t>
            </a:r>
            <a:r>
              <a:rPr lang="pl-PL" dirty="0" smtClean="0"/>
              <a:t>,</a:t>
            </a:r>
          </a:p>
          <a:p>
            <a:pPr algn="just">
              <a:buNone/>
            </a:pPr>
            <a:r>
              <a:rPr lang="pl-PL" dirty="0" smtClean="0"/>
              <a:t>-  w razie zmiany stanu prawnego będącej skutkiem aktywności Ustawodawcy albo orzeczenia TK.</a:t>
            </a:r>
          </a:p>
          <a:p>
            <a:pPr algn="just"/>
            <a:r>
              <a:rPr lang="pl-PL" dirty="0" smtClean="0"/>
              <a:t> Także SN, rozpoznając sprawę po raz kolejny, jest związany oceną prawną dokonaną uprzednio.</a:t>
            </a:r>
          </a:p>
          <a:p>
            <a:pPr algn="just"/>
            <a:r>
              <a:rPr lang="pl-PL" dirty="0" smtClean="0"/>
              <a:t>Kasacji nie można oprzeć na podstawach sprzecznych z wykładnią prawa ustaloną w tej sprawie przez SN.</a:t>
            </a:r>
          </a:p>
          <a:p>
            <a:pPr algn="just"/>
            <a:r>
              <a:rPr lang="pl-PL" dirty="0" smtClean="0"/>
              <a:t>Jeśli strona skarżąca oparła jednak kasację na wykładni prawa sprzecznej z wykładnią dokonaną uprzednio w tej sprawie przez SN, to kasacja taka podlega oddaleniu.</a:t>
            </a:r>
          </a:p>
          <a:p>
            <a:pPr algn="just"/>
            <a:r>
              <a:rPr lang="pl-PL" dirty="0" smtClean="0"/>
              <a:t>Związanie wykładnią prawa dokonaną w sprawie przez SN obejmuje nie tylko sąd, ale i strony, które nie mogą skutecznie oprzeć skargi kasacyjnej od wyroku wydanego po ponownym rozpoznaniu sprawy na podstawach sprzecznych z wykładnią prawa dokonaną przez SN. </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Odpowiednie stosowanie przepisów o postępowaniu apelacyjnym </a:t>
            </a:r>
            <a:endParaRPr lang="pl-PL" dirty="0"/>
          </a:p>
        </p:txBody>
      </p:sp>
      <p:sp>
        <p:nvSpPr>
          <p:cNvPr id="3" name="Symbol zastępczy zawartości 2"/>
          <p:cNvSpPr>
            <a:spLocks noGrp="1"/>
          </p:cNvSpPr>
          <p:nvPr>
            <p:ph sz="quarter" idx="1"/>
          </p:nvPr>
        </p:nvSpPr>
        <p:spPr/>
        <p:txBody>
          <a:bodyPr>
            <a:normAutofit/>
          </a:bodyPr>
          <a:lstStyle/>
          <a:p>
            <a:pPr algn="just"/>
            <a:r>
              <a:rPr lang="pl-PL" dirty="0" smtClean="0"/>
              <a:t>Przepis art. 398</a:t>
            </a:r>
            <a:r>
              <a:rPr lang="pl-PL" baseline="30000" dirty="0" smtClean="0"/>
              <a:t>21</a:t>
            </a:r>
            <a:r>
              <a:rPr lang="pl-PL" dirty="0" smtClean="0"/>
              <a:t> KPC odsyła do odpowiedniego stosowania przepisów o apelacji. To odesłanie obejmuje również art. 391 KPC, który w braku przepisów szczególnych odsyła do odpowiedniego stosowania przepisów o postępowaniu przed sądem I instancji.</a:t>
            </a:r>
          </a:p>
          <a:p>
            <a:pPr>
              <a:buFontTx/>
              <a:buChar char="-"/>
            </a:pPr>
            <a:endParaRPr lang="pl-PL" dirty="0" smtClean="0"/>
          </a:p>
          <a:p>
            <a:endParaRPr lang="pl-PL" dirty="0" smtClean="0"/>
          </a:p>
          <a:p>
            <a:pPr algn="just"/>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3" name="Symbol zastępczy zawartości 2"/>
          <p:cNvSpPr>
            <a:spLocks noGrp="1"/>
          </p:cNvSpPr>
          <p:nvPr>
            <p:ph sz="quarter" idx="1"/>
          </p:nvPr>
        </p:nvSpPr>
        <p:spPr/>
        <p:txBody>
          <a:bodyPr/>
          <a:lstStyle/>
          <a:p>
            <a:r>
              <a:rPr lang="pl-PL" dirty="0" smtClean="0"/>
              <a:t>Marszałkowska-Krześ E. (red.), </a:t>
            </a:r>
            <a:r>
              <a:rPr lang="pl-PL" i="1" dirty="0" smtClean="0"/>
              <a:t>Kodeks Postępowania Cywilnego. Komentarz</a:t>
            </a:r>
            <a:r>
              <a:rPr lang="pl-PL" dirty="0" smtClean="0"/>
              <a:t>, Warszawa 2017, </a:t>
            </a:r>
            <a:r>
              <a:rPr lang="pl-PL" dirty="0" err="1" smtClean="0"/>
              <a:t>Legalis</a:t>
            </a:r>
            <a:r>
              <a:rPr lang="pl-PL" dirty="0" smtClean="0"/>
              <a:t> </a:t>
            </a:r>
            <a:r>
              <a:rPr lang="pl-PL" dirty="0" err="1" smtClean="0"/>
              <a:t>BeckOnline</a:t>
            </a:r>
            <a:r>
              <a:rPr lang="pl-PL" dirty="0" smtClean="0"/>
              <a:t>. </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Wniesienie skargi kasacyjnej </a:t>
            </a:r>
            <a:endParaRPr lang="pl-PL" dirty="0"/>
          </a:p>
        </p:txBody>
      </p:sp>
      <p:sp>
        <p:nvSpPr>
          <p:cNvPr id="3" name="Symbol zastępczy zawartości 2"/>
          <p:cNvSpPr>
            <a:spLocks noGrp="1"/>
          </p:cNvSpPr>
          <p:nvPr>
            <p:ph sz="quarter" idx="1"/>
          </p:nvPr>
        </p:nvSpPr>
        <p:spPr/>
        <p:txBody>
          <a:bodyPr>
            <a:normAutofit fontScale="92500" lnSpcReduction="10000"/>
          </a:bodyPr>
          <a:lstStyle/>
          <a:p>
            <a:pPr algn="just"/>
            <a:r>
              <a:rPr lang="pl-PL" dirty="0" smtClean="0"/>
              <a:t>Zaskarżeniu skargą kasacyjną podlegają wyłącznie orzeczenia sądu II instancji, dlatego zarzuty wypełniające podstawy skargi kasacyjnej mogą dotyczyć tylko uchybień sądu II instancji, nigdy sądu I instancji, nawet gdyby przed nim doszło do nieważności postępowania. </a:t>
            </a:r>
          </a:p>
          <a:p>
            <a:pPr algn="just"/>
            <a:r>
              <a:rPr lang="pl-PL" dirty="0" smtClean="0"/>
              <a:t>Skarga kasacyjna przysługuje od wyroków wstępnych i wyroków częściowych wydanych przez sąd II instancji oraz od wyroków oddalających apelację od wyroku wstępnego lub częściowego, wydanych przez sąd II instancji.</a:t>
            </a:r>
          </a:p>
          <a:p>
            <a:pPr algn="just"/>
            <a:r>
              <a:rPr lang="pl-PL" dirty="0" smtClean="0"/>
              <a:t>W postępowaniu nieprocesowym, skarga kasacyjna przysługuje od wydanego przez sąd II instancji postanowienia co do istoty sprawy oraz od postanowienia</a:t>
            </a:r>
            <a:br>
              <a:rPr lang="pl-PL" dirty="0" smtClean="0"/>
            </a:br>
            <a:r>
              <a:rPr lang="pl-PL" dirty="0" smtClean="0"/>
              <a:t>w przedmiocie odrzucenia wniosku i umorzenia postępowania kończących postępowanie w sprawie.</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Postanowienia sądu II instancji </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Oprócz wyroków, zaskarżeniu skargą kasacyjną podlegają wydane przez sąd II instancji postanowienia w przedmiocie odrzucenia pozwu albo umorzenia postępowania kończących postępowanie w sprawie. Użycie w przepisie zwrotu </a:t>
            </a:r>
            <a:r>
              <a:rPr lang="pl-PL" i="1" dirty="0" smtClean="0"/>
              <a:t>"w przedmiocie" wskazuje, że chodzi zarówno o wydane przez sąd II instancji postanowienia </a:t>
            </a:r>
            <a:r>
              <a:rPr lang="pl-PL" dirty="0" smtClean="0"/>
              <a:t>o odrzuceniu pozwu lub umorzeniu postępowania, jak</a:t>
            </a:r>
            <a:br>
              <a:rPr lang="pl-PL" dirty="0" smtClean="0"/>
            </a:br>
            <a:r>
              <a:rPr lang="pl-PL" dirty="0" smtClean="0"/>
              <a:t>i o postanowienia, którymi sąd II instancji oddalił zażalenie na postanowienie sądu I instancji, odrzucające pozew lub umarzające postępowanie w sprawie.</a:t>
            </a:r>
          </a:p>
          <a:p>
            <a:pPr algn="just"/>
            <a:r>
              <a:rPr lang="pl-PL" dirty="0" smtClean="0"/>
              <a:t>Postanowieniem sądu II instancji </a:t>
            </a:r>
            <a:r>
              <a:rPr lang="pl-PL" i="1" dirty="0" smtClean="0"/>
              <a:t>"w przedmiocie odrzucenia pozwu", kończącym postępowanie jest orzeczenie </a:t>
            </a:r>
            <a:r>
              <a:rPr lang="pl-PL" dirty="0" smtClean="0"/>
              <a:t>oddalające zażalenie na postanowienie sądu I instancji odrzucające pozew, orzeczenie zmieniające postanowienie sądu I instancji oddalające, na podstawie art. 222 KPC, zarzut którego uwzględnienie uzasadniałoby odrzucenie pozwu, a także orzeczenie, wydane w wyniku uwzględnienia apelacji, mocą którego uchylono zaskarżony wyrok i pozew odrzucono. </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Niedopuszczalność wniesienia</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Skarga kasacyjna jest niedopuszczalna w sprawach o prawa majątkowe:</a:t>
            </a:r>
          </a:p>
          <a:p>
            <a:pPr algn="just">
              <a:buNone/>
            </a:pPr>
            <a:r>
              <a:rPr lang="pl-PL" dirty="0" smtClean="0"/>
              <a:t>1) w których wartość przedmiotu zaskarżenia jest niższa niż 50 000 złotych, </a:t>
            </a:r>
          </a:p>
          <a:p>
            <a:pPr algn="just">
              <a:buNone/>
            </a:pPr>
            <a:r>
              <a:rPr lang="pl-PL" dirty="0" smtClean="0"/>
              <a:t>2) w sprawach z zakresu prawa pracy i ubezpieczeń społecznych niższa niż 10 000 złotych.</a:t>
            </a:r>
          </a:p>
          <a:p>
            <a:pPr algn="just">
              <a:buFontTx/>
              <a:buChar char="-"/>
            </a:pPr>
            <a:endParaRPr lang="pl-PL" dirty="0" smtClean="0"/>
          </a:p>
          <a:p>
            <a:pPr algn="just"/>
            <a:r>
              <a:rPr lang="pl-PL" dirty="0" smtClean="0"/>
              <a:t>Skarga kasacyjna jest niedopuszczalna także w sprawach:</a:t>
            </a:r>
          </a:p>
          <a:p>
            <a:pPr algn="just">
              <a:buNone/>
            </a:pPr>
            <a:r>
              <a:rPr lang="pl-PL" dirty="0" smtClean="0"/>
              <a:t>1) o rozwód, o separację, o alimenty, o czynsz najmu lub dzierżawy oraz o naruszenie posiadania;</a:t>
            </a:r>
          </a:p>
          <a:p>
            <a:pPr algn="just">
              <a:buNone/>
            </a:pPr>
            <a:r>
              <a:rPr lang="pl-PL" dirty="0" smtClean="0"/>
              <a:t>2) dotyczących kar porządkowych, świadectwa pracy i roszczeń z tym związanych oraz o deputaty lub ich ekwiwalent;</a:t>
            </a:r>
          </a:p>
          <a:p>
            <a:pPr algn="just">
              <a:buNone/>
            </a:pPr>
            <a:r>
              <a:rPr lang="pl-PL" dirty="0" smtClean="0"/>
              <a:t>3) rozpoznanych w postępowaniu uproszczonym,</a:t>
            </a:r>
          </a:p>
          <a:p>
            <a:pPr algn="just">
              <a:buNone/>
            </a:pPr>
            <a:r>
              <a:rPr lang="pl-PL" dirty="0" smtClean="0"/>
              <a:t>4) w postępowaniu egzekucyjnym. </a:t>
            </a:r>
          </a:p>
          <a:p>
            <a:pPr algn="just"/>
            <a:endParaRPr lang="pl-PL" dirty="0" smtClean="0"/>
          </a:p>
          <a:p>
            <a:pPr algn="just"/>
            <a:r>
              <a:rPr lang="pl-PL" dirty="0" smtClean="0"/>
              <a:t>W sprawach z zakresu ubezpieczeń społecznych skarga kasacyjna przysługuje niezależnie od wartości przedmiotu zaskarżenia w sprawach o przyznanie i o wstrzymanie emerytury lub renty oraz o objęcie obowiązkiem ubezpieczenia społecznego. </a:t>
            </a:r>
          </a:p>
          <a:p>
            <a:pPr algn="just"/>
            <a:r>
              <a:rPr lang="pl-PL" dirty="0" smtClean="0"/>
              <a:t>Niezależnie od wartości przedmiotu zaskarżenia skarga kasacyjna przysługuje także w sprawach o odszkodowanie z tytułu wyrządzenia szkody przez wydanie prawomocnego orzeczenia niezgodnego z prawem.</a:t>
            </a:r>
          </a:p>
          <a:p>
            <a:pPr algn="just"/>
            <a:r>
              <a:rPr lang="pl-PL" dirty="0" smtClean="0"/>
              <a:t>Niedopuszczalna jest skarga kasacyjna od wyroku ustalającego nieistnienie małżeństwa lub orzekającego unieważnienie małżeństwa, jeżeli choćby jedna ze stron po uprawomocnieniu się wyroku zawarła związek małżeński.</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Dopuszczalność skargi kasacyjnej</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Bez względu na wartość przedmiotu zaskarżenia skarga kasacyjna przysługuje od orzeczeń sądu II instancji:</a:t>
            </a:r>
          </a:p>
          <a:p>
            <a:pPr marL="514350" indent="-514350">
              <a:buFont typeface="+mj-lt"/>
              <a:buAutoNum type="arabicPeriod"/>
            </a:pPr>
            <a:r>
              <a:rPr lang="pl-PL" dirty="0" smtClean="0"/>
              <a:t>Z zakresu ochrony konkurencji, </a:t>
            </a:r>
          </a:p>
          <a:p>
            <a:pPr marL="514350" indent="-514350">
              <a:buFont typeface="+mj-lt"/>
              <a:buAutoNum type="arabicPeriod"/>
            </a:pPr>
            <a:r>
              <a:rPr lang="pl-PL" dirty="0" smtClean="0"/>
              <a:t>Z zakresu regulacji energetyki, </a:t>
            </a:r>
          </a:p>
          <a:p>
            <a:pPr marL="514350" indent="-514350">
              <a:buFont typeface="+mj-lt"/>
              <a:buAutoNum type="arabicPeriod"/>
            </a:pPr>
            <a:r>
              <a:rPr lang="pl-PL" dirty="0" smtClean="0"/>
              <a:t>Z zakresu regulacji telekomunikacji i poczty, </a:t>
            </a:r>
          </a:p>
          <a:p>
            <a:pPr marL="514350" indent="-514350">
              <a:buFont typeface="+mj-lt"/>
              <a:buAutoNum type="arabicPeriod"/>
            </a:pPr>
            <a:r>
              <a:rPr lang="pl-PL" dirty="0" smtClean="0"/>
              <a:t>Z zakresu regulacji transportu kolejowego.</a:t>
            </a:r>
          </a:p>
          <a:p>
            <a:pPr marL="514350" indent="-514350"/>
            <a:r>
              <a:rPr lang="pl-PL" dirty="0" smtClean="0"/>
              <a:t>Skarga kasacyjna przysługuje także od postanowienia sądu apelacyjnego:</a:t>
            </a:r>
          </a:p>
          <a:p>
            <a:pPr marL="514350" indent="-514350" algn="just">
              <a:buFont typeface="+mj-lt"/>
              <a:buAutoNum type="arabicPeriod"/>
            </a:pPr>
            <a:r>
              <a:rPr lang="pl-PL" dirty="0" smtClean="0"/>
              <a:t>W przedmiocie uznania orzeczenia sądu zagranicznego (art. 1148</a:t>
            </a:r>
            <a:r>
              <a:rPr lang="pl-PL" baseline="30000" dirty="0" smtClean="0"/>
              <a:t>1</a:t>
            </a:r>
            <a:r>
              <a:rPr lang="pl-PL" dirty="0" smtClean="0"/>
              <a:t> § 3 KPC),</a:t>
            </a:r>
          </a:p>
          <a:p>
            <a:pPr marL="514350" indent="-514350" algn="just">
              <a:buFont typeface="+mj-lt"/>
              <a:buAutoNum type="arabicPeriod"/>
            </a:pPr>
            <a:r>
              <a:rPr lang="pl-PL" dirty="0" smtClean="0"/>
              <a:t>W przedmiocie  nadania klauzuli wykonalności orzeczeniu sądu zagranicznego (art. 1151</a:t>
            </a:r>
            <a:r>
              <a:rPr lang="pl-PL" baseline="30000" dirty="0" smtClean="0"/>
              <a:t>1</a:t>
            </a:r>
            <a:r>
              <a:rPr lang="pl-PL" dirty="0" smtClean="0"/>
              <a:t> § 3 KPC).</a:t>
            </a:r>
          </a:p>
          <a:p>
            <a:pPr marL="514350" indent="-514350">
              <a:buFont typeface="+mj-lt"/>
              <a:buAutoNum type="arabicPeriod"/>
            </a:pPr>
            <a:endParaRPr lang="pl-PL" dirty="0" smtClean="0"/>
          </a:p>
          <a:p>
            <a:pPr>
              <a:buNone/>
            </a:pPr>
            <a:endParaRPr lang="pl-P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Dopuszczalność skargi kasacyjnej w postępowaniu nieprocesowym </a:t>
            </a:r>
            <a:endParaRPr lang="pl-PL" dirty="0"/>
          </a:p>
        </p:txBody>
      </p:sp>
      <p:sp>
        <p:nvSpPr>
          <p:cNvPr id="3" name="Symbol zastępczy zawartości 2"/>
          <p:cNvSpPr>
            <a:spLocks noGrp="1"/>
          </p:cNvSpPr>
          <p:nvPr>
            <p:ph sz="quarter" idx="1"/>
          </p:nvPr>
        </p:nvSpPr>
        <p:spPr/>
        <p:txBody>
          <a:bodyPr>
            <a:normAutofit fontScale="55000" lnSpcReduction="20000"/>
          </a:bodyPr>
          <a:lstStyle/>
          <a:p>
            <a:r>
              <a:rPr lang="pl-PL" dirty="0" smtClean="0"/>
              <a:t>Skarga kasacyjna przysługuje :</a:t>
            </a:r>
          </a:p>
          <a:p>
            <a:pPr marL="514350" indent="-514350">
              <a:buFont typeface="+mj-lt"/>
              <a:buAutoNum type="arabicPeriod"/>
            </a:pPr>
            <a:r>
              <a:rPr lang="pl-PL" dirty="0" smtClean="0"/>
              <a:t>Od wydanego przez sąd II instancji postanowienia co do istoty sprawy, </a:t>
            </a:r>
          </a:p>
          <a:p>
            <a:pPr marL="514350" indent="-514350">
              <a:buFont typeface="+mj-lt"/>
              <a:buAutoNum type="arabicPeriod"/>
            </a:pPr>
            <a:r>
              <a:rPr lang="pl-PL" dirty="0" smtClean="0"/>
              <a:t>Od postanowienia w przedmiocie odrzucenia wniosku i umorzenia postępowania kończących postępowanie w sprawie – </a:t>
            </a:r>
            <a:r>
              <a:rPr lang="pl-PL" b="1" dirty="0" smtClean="0"/>
              <a:t>w sprawach z zakresu prawa osobowego, rzeczowego i spadkowego.</a:t>
            </a:r>
          </a:p>
          <a:p>
            <a:pPr algn="just"/>
            <a:r>
              <a:rPr lang="pl-PL" dirty="0" smtClean="0"/>
              <a:t>W sprawach z zakresu prawa rodzinnego, opiekuńczego i kurateli skarga kasacyjna przysługuje tylko w sprawach o:</a:t>
            </a:r>
          </a:p>
          <a:p>
            <a:pPr marL="514350" indent="-514350" algn="just">
              <a:buFont typeface="+mj-lt"/>
              <a:buAutoNum type="arabicPeriod"/>
            </a:pPr>
            <a:r>
              <a:rPr lang="pl-PL" b="1" dirty="0" smtClean="0"/>
              <a:t>Przysposobienie, </a:t>
            </a:r>
          </a:p>
          <a:p>
            <a:pPr marL="514350" indent="-514350" algn="just">
              <a:buFont typeface="+mj-lt"/>
              <a:buAutoNum type="arabicPeriod"/>
            </a:pPr>
            <a:r>
              <a:rPr lang="pl-PL" b="1" dirty="0" smtClean="0"/>
              <a:t>podział majątku wspólnego po ustaniu wspólności majątkowej między małżonkami</a:t>
            </a:r>
            <a:r>
              <a:rPr lang="pl-PL" dirty="0" smtClean="0"/>
              <a:t>, chyba że wartość przedmiotu zaskarżenia jest niższa niż 150 000 złotych. </a:t>
            </a:r>
          </a:p>
          <a:p>
            <a:r>
              <a:rPr lang="pl-PL" dirty="0" smtClean="0"/>
              <a:t>W postępowaniu rejestrowym skarga kasacyjna przysługuje jedynie od postanowień sądu drugiej instancji w </a:t>
            </a:r>
            <a:r>
              <a:rPr lang="pl-PL" b="1" dirty="0" smtClean="0"/>
              <a:t>przedmiocie wpisu lub wykreślenia z rejestru podmiotu podlegającego rejestracji. </a:t>
            </a:r>
          </a:p>
          <a:p>
            <a:r>
              <a:rPr lang="pl-PL" dirty="0" smtClean="0"/>
              <a:t>Skarga kasacyjna </a:t>
            </a:r>
            <a:r>
              <a:rPr lang="pl-PL" b="1" dirty="0" smtClean="0"/>
              <a:t>nie</a:t>
            </a:r>
            <a:r>
              <a:rPr lang="pl-PL" dirty="0" smtClean="0"/>
              <a:t> przysługuje w sprawach dotyczących: </a:t>
            </a:r>
          </a:p>
          <a:p>
            <a:pPr>
              <a:buNone/>
            </a:pPr>
            <a:r>
              <a:rPr lang="pl-PL" dirty="0" smtClean="0"/>
              <a:t>1) przepadku rzeczy; </a:t>
            </a:r>
          </a:p>
          <a:p>
            <a:pPr>
              <a:buNone/>
            </a:pPr>
            <a:r>
              <a:rPr lang="pl-PL" dirty="0" smtClean="0"/>
              <a:t>2) zarządu związanego ze współwłasnością lub użytkowaniem; </a:t>
            </a:r>
          </a:p>
          <a:p>
            <a:pPr>
              <a:buNone/>
            </a:pPr>
            <a:r>
              <a:rPr lang="pl-PL" dirty="0" smtClean="0"/>
              <a:t>3) zabezpieczenia spadku i spisu inwentarza, wyjawienia przedmiotów spadkowych, zarządu spadku nieobjętego oraz zwolnienia wykonawcy testamentu; </a:t>
            </a:r>
          </a:p>
          <a:p>
            <a:pPr>
              <a:buNone/>
            </a:pPr>
            <a:r>
              <a:rPr lang="pl-PL" dirty="0" smtClean="0"/>
              <a:t>4) zniesienia współwłasności i działu spadku, jeżeli wartość przedmiotu zaskarżenia jest niższa niż sto pięćdziesiąt tysięcy złotych; </a:t>
            </a:r>
          </a:p>
          <a:p>
            <a:pPr>
              <a:buNone/>
            </a:pPr>
            <a:r>
              <a:rPr lang="pl-PL" dirty="0" smtClean="0"/>
              <a:t>5) likwidacji niepodjętych depozytów. </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Podstawy skargi kasacyjnej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Kwestionowanie orzeczenia sądu II instancji może odbywać się w ramach jednej z dwóch podstaw kasacyjnych:</a:t>
            </a:r>
          </a:p>
          <a:p>
            <a:pPr marL="514350" indent="-514350" algn="just">
              <a:buAutoNum type="arabicParenR"/>
            </a:pPr>
            <a:r>
              <a:rPr lang="pl-PL" dirty="0" smtClean="0"/>
              <a:t>naruszenia prawa materialnego,</a:t>
            </a:r>
          </a:p>
          <a:p>
            <a:pPr marL="514350" indent="-514350" algn="just">
              <a:buAutoNum type="arabicParenR"/>
            </a:pPr>
            <a:r>
              <a:rPr lang="pl-PL" dirty="0" smtClean="0"/>
              <a:t>naruszenie przepisów postępowania, jeżeli uchybienie to mogło mieć istotny wpływ na wynik sprawy.</a:t>
            </a:r>
          </a:p>
          <a:p>
            <a:pPr algn="just"/>
            <a:r>
              <a:rPr lang="pl-PL" dirty="0" smtClean="0"/>
              <a:t>Z przepisu art. 398</a:t>
            </a:r>
            <a:r>
              <a:rPr lang="pl-PL" baseline="30000" dirty="0" smtClean="0"/>
              <a:t>3</a:t>
            </a:r>
            <a:r>
              <a:rPr lang="pl-PL" dirty="0" smtClean="0"/>
              <a:t> § 1 </a:t>
            </a:r>
            <a:r>
              <a:rPr lang="pl-PL" dirty="0" err="1" smtClean="0"/>
              <a:t>pkt</a:t>
            </a:r>
            <a:r>
              <a:rPr lang="pl-PL" dirty="0" smtClean="0"/>
              <a:t> 2 KPC wynika, że w skardze kasacyjnej nie można podnosić nawet takich uchybień, które co prawda mogły mieć wpływ na wynik sprawy, jednak wpływ ten nie był </a:t>
            </a:r>
            <a:r>
              <a:rPr lang="pl-PL" i="1" dirty="0" smtClean="0"/>
              <a:t>"istotny", tzn. naruszenia </a:t>
            </a:r>
            <a:r>
              <a:rPr lang="pl-PL" dirty="0" smtClean="0"/>
              <a:t>określonego przepisu nie przesądziło, chociażby potencjalnie o rozstrzygnięciu sprawy co do meritum. Skutecznie zarzucane w skardze kasacyjnej naruszenie przepisów postępowania powinno być zatem tego rodzaju, aby wyrok takiej treści, jak wydany przez sąd II instancji, nie mógł się ostać.</a:t>
            </a:r>
          </a:p>
          <a:p>
            <a:pPr algn="just"/>
            <a:r>
              <a:rPr lang="pl-PL" dirty="0" smtClean="0"/>
              <a:t>W ramach kontroli kasacyjnej SN nie kontroluje samej oceny dowodów, a jedynie jej legalność. Skarżący może zatem zakwestionować stanowiącą podstawę ustaleń faktycznych ocenę dowodów, gdy oparta jest na materiale dowodowym zebranym z naruszeniem przepisów regulujących postępowanie dowodowe, w takim wypadku jednak obowiązkiem skarżącego jest przytoczenie tych przepisów i wyjaśnienie, jaki wpływ na treść rozstrzygnięcia miało to naruszenie.</a:t>
            </a:r>
          </a:p>
          <a:p>
            <a:pPr algn="just"/>
            <a:r>
              <a:rPr lang="pl-PL" dirty="0" smtClean="0"/>
              <a:t>Każdy zarzut skargi kasacyjnej, który ma na celu polemikę z ustaleniami faktycznymi sądu II instancji, chociażby pod pozorem błędnej wykładni lub niewłaściwego zastosowania określonych przepisów prawa materialnego z uwagi na jego sprzeczność z art. 398</a:t>
            </a:r>
            <a:r>
              <a:rPr lang="pl-PL" baseline="30000" dirty="0" smtClean="0"/>
              <a:t>3 </a:t>
            </a:r>
            <a:r>
              <a:rPr lang="pl-PL" dirty="0" smtClean="0"/>
              <a:t>§ 3 KPC jest </a:t>
            </a:r>
            <a:r>
              <a:rPr lang="pl-PL" i="1" dirty="0" smtClean="0"/>
              <a:t>a </a:t>
            </a:r>
            <a:r>
              <a:rPr lang="pl-PL" i="1" dirty="0" err="1" smtClean="0"/>
              <a:t>limine</a:t>
            </a:r>
            <a:r>
              <a:rPr lang="pl-PL" i="1" dirty="0" smtClean="0"/>
              <a:t> niedopuszczalny, a jeżeli skarga oparta jest </a:t>
            </a:r>
            <a:r>
              <a:rPr lang="pl-PL" dirty="0" smtClean="0"/>
              <a:t>tylko na takich zarzutach, podlega odrzuceniu.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Podstawy skargi kasacyjnej </a:t>
            </a:r>
            <a:endParaRPr lang="pl-PL" dirty="0"/>
          </a:p>
        </p:txBody>
      </p:sp>
      <p:sp>
        <p:nvSpPr>
          <p:cNvPr id="3" name="Symbol zastępczy zawartości 2"/>
          <p:cNvSpPr>
            <a:spLocks noGrp="1"/>
          </p:cNvSpPr>
          <p:nvPr>
            <p:ph sz="quarter" idx="1"/>
          </p:nvPr>
        </p:nvSpPr>
        <p:spPr/>
        <p:txBody>
          <a:bodyPr/>
          <a:lstStyle/>
          <a:p>
            <a:pPr algn="just"/>
            <a:r>
              <a:rPr lang="pl-PL" dirty="0" smtClean="0"/>
              <a:t>Wymogi skargi kasacyjnej Prokuratora Generalnego i RPO są dalej idące niż skarg wnoszonych przez inne podmioty. Poza ogólnymi wymogami Prokurator Generalny musi wykazać, że przez wydanie orzeczenia doszło do naruszenia podstawowych zasad porządku prawnego zaś RPO, naruszenia konstytucyjnych wolności albo praw człowieka i obywatela. Nie spełnienie tych kwalifikowanych wymogów skutkuje odrzuceniem skargi kasacyjnej. Rzecznik Praw Dziecka wnosząc skargę kasacyjną musi wykazać, że przez wydanie orzeczenia doszło do naruszenia praw dziecka.</a:t>
            </a:r>
          </a:p>
          <a:p>
            <a:pPr algn="just"/>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czątek">
  <a:themeElements>
    <a:clrScheme name="Począte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971</TotalTime>
  <Words>3378</Words>
  <Application>Microsoft Office PowerPoint</Application>
  <PresentationFormat>Pokaz na ekranie (4:3)</PresentationFormat>
  <Paragraphs>164</Paragraphs>
  <Slides>28</Slides>
  <Notes>0</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Początek</vt:lpstr>
      <vt:lpstr>Skarga kasacyjna</vt:lpstr>
      <vt:lpstr>Wniesienie skargi kasacyjnej</vt:lpstr>
      <vt:lpstr>Wniesienie skargi kasacyjnej </vt:lpstr>
      <vt:lpstr>Postanowienia sądu II instancji </vt:lpstr>
      <vt:lpstr>Niedopuszczalność wniesienia</vt:lpstr>
      <vt:lpstr>Dopuszczalność skargi kasacyjnej</vt:lpstr>
      <vt:lpstr>Dopuszczalność skargi kasacyjnej w postępowaniu nieprocesowym </vt:lpstr>
      <vt:lpstr>Podstawy skargi kasacyjnej </vt:lpstr>
      <vt:lpstr>Podstawy skargi kasacyjnej </vt:lpstr>
      <vt:lpstr>Treść skargi kasacyjnej </vt:lpstr>
      <vt:lpstr>Właściwość sądu</vt:lpstr>
      <vt:lpstr>Braki formalne</vt:lpstr>
      <vt:lpstr>Odpowiedź na skargę</vt:lpstr>
      <vt:lpstr>Stanowisko Prokuratora Generalnego </vt:lpstr>
      <vt:lpstr>Przyjęcie do rozpoznania</vt:lpstr>
      <vt:lpstr>Skład Sądu Najwyższego</vt:lpstr>
      <vt:lpstr>Rozpoznanie Skargi Kasacyjnej </vt:lpstr>
      <vt:lpstr>Zawieszenie postępowania</vt:lpstr>
      <vt:lpstr>Rozpoznanie Skargi Kasacyjnej w granicach zaskarżenia</vt:lpstr>
      <vt:lpstr>Oddalenie Skargi Kasacyjnej </vt:lpstr>
      <vt:lpstr>Uchylenie zaskarżonego orzeczenia</vt:lpstr>
      <vt:lpstr>Orzeczenie co do istoty sprawy</vt:lpstr>
      <vt:lpstr>Powiększenie składu orzekającego </vt:lpstr>
      <vt:lpstr>Koszty procesu </vt:lpstr>
      <vt:lpstr>Odrzucenie pozwu albo umorzenie postępowania</vt:lpstr>
      <vt:lpstr>Związanie sądu wykładnią SN</vt:lpstr>
      <vt:lpstr>Odpowiednie stosowanie przepisów o postępowaniu apelacyjnym </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Skarga kasacyjna</dc:title>
  <dc:creator>domin</dc:creator>
  <cp:lastModifiedBy>Windows User</cp:lastModifiedBy>
  <cp:revision>81</cp:revision>
  <dcterms:created xsi:type="dcterms:W3CDTF">2017-05-03T15:32:20Z</dcterms:created>
  <dcterms:modified xsi:type="dcterms:W3CDTF">2017-05-23T16:08:05Z</dcterms:modified>
</cp:coreProperties>
</file>