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D51A39E-02E8-47F1-B64A-9EA3C5D95825}" type="datetimeFigureOut">
              <a:rPr lang="pl-PL" smtClean="0"/>
              <a:t>2018-05-17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E7B5D58-A71C-4526-AE86-F2507B580CC5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6000" dirty="0" smtClean="0"/>
              <a:t>SKARGA KASCYJNA</a:t>
            </a:r>
            <a:endParaRPr lang="pl-PL" sz="6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Dopuszczalność skargi kasacyjnej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Skarga kasacyjna przysługuje od:</a:t>
            </a:r>
          </a:p>
          <a:p>
            <a:pPr>
              <a:buFontTx/>
              <a:buChar char="-"/>
            </a:pPr>
            <a:r>
              <a:rPr lang="pl-PL" dirty="0" smtClean="0"/>
              <a:t>- wydanego przez sąd II instancji prawomocnego wyroku lub postanowienia w przedmiocie odrzucenia pozwu lub umorzenia postępowania kończących postępowanie w sprawie.</a:t>
            </a:r>
          </a:p>
          <a:p>
            <a:pPr>
              <a:buFontTx/>
              <a:buChar char="-"/>
            </a:pPr>
            <a:r>
              <a:rPr lang="pl-PL" dirty="0" smtClean="0"/>
              <a:t>- wydanego przez sąd drugiej instancji postanowienia co do istoty sprawy, w postępowaniu nieprocesowym.</a:t>
            </a:r>
          </a:p>
          <a:p>
            <a:pPr algn="ctr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Dopuszczalne jest wniesienie skargi kasacyjnej od wyroku częściowego          i wstępnego, nie jest natomiast dopuszczalne wniesienie skargi kasacyjnej od orzeczeń Sądu najwyższego.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dirty="0" smtClean="0"/>
              <a:t>W sprawach o prawa majątkowe skarga kasacyjna jest niedopuszczalna, w których wartość przedmiotu zaskarżenia jest niższa niż 50.000 zł, a w sprawach z zakresu pracy i ubezpieczeń społecznych niższa niż  10.000 zł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 aktualnym stanie prawnym Sąd Najwyższy nie jest związany wskazaną przez strony wartością przedmiotu zaskarżenia i może dokonać jej z pominięciem zasad określonych w art. 25 i 26 k.p.c.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W  razie współuczestnictwa formalnego dochodzi do łącznego rozpoznania podobnych spraw, opartych na jednakowej podstawie prawnej i faktycznej , ale samodzielnych względem siebie. Wartość przedmiotu sporu oraz wartość przedmiotu zaskarżenia orzeczenia oblicza się oddzielnie dla każdej z tak połączonych </a:t>
            </a:r>
            <a:r>
              <a:rPr lang="pl-PL" dirty="0" smtClean="0"/>
              <a:t>s</a:t>
            </a:r>
            <a:r>
              <a:rPr lang="pl-PL" dirty="0" smtClean="0"/>
              <a:t>praw.  (post. SN z dnia 5 lutego 2015r. VCZ 108/14)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Wymogi skargi kasacyjnej jako środka prawnego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Kodeks postępowania cywilnego dopuszcza oparcie skargi kasacyjnej na dwóch podstawach:</a:t>
            </a:r>
          </a:p>
          <a:p>
            <a:pPr marL="578358" indent="-514350">
              <a:buAutoNum type="arabicParenR"/>
            </a:pPr>
            <a:r>
              <a:rPr lang="pl-PL" dirty="0" smtClean="0"/>
              <a:t>Naruszenie prawa materialnego</a:t>
            </a:r>
          </a:p>
          <a:p>
            <a:pPr marL="578358" indent="-514350">
              <a:buAutoNum type="arabicParenR"/>
            </a:pPr>
            <a:r>
              <a:rPr lang="pl-PL" dirty="0" smtClean="0"/>
              <a:t>Naruszenie przepisów postępowania </a:t>
            </a:r>
          </a:p>
          <a:p>
            <a:pPr marL="578358" indent="-514350">
              <a:buAutoNum type="arabicParenR"/>
            </a:pPr>
            <a:endParaRPr lang="pl-PL" dirty="0" smtClean="0"/>
          </a:p>
          <a:p>
            <a:pPr marL="578358" indent="-514350">
              <a:buNone/>
            </a:pPr>
            <a:r>
              <a:rPr lang="pl-PL" dirty="0" smtClean="0"/>
              <a:t>Podstawą  skargi kasacyjnej nie mogą być natomiast zarzuty dotyczące ustalenia faktów lub oceny dowodów (wskazanie </a:t>
            </a:r>
            <a:r>
              <a:rPr lang="pl-PL" dirty="0" err="1" smtClean="0"/>
              <a:t>negaywne</a:t>
            </a:r>
            <a:r>
              <a:rPr lang="pl-PL" dirty="0" smtClean="0"/>
              <a:t>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Wymogi skargi kasacyjnej jako pisma procesowego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Elementy konstrukcyjne skargi kasacyjnej:</a:t>
            </a:r>
          </a:p>
          <a:p>
            <a:pPr marL="578358" indent="-514350">
              <a:buAutoNum type="arabicParenR"/>
            </a:pPr>
            <a:r>
              <a:rPr lang="pl-PL" dirty="0" smtClean="0"/>
              <a:t>Oznaczenie orzeczenie od którego jest wniesiona, ze wskazaniem, czy jest ono zaskarżone w całości czy w części;</a:t>
            </a:r>
          </a:p>
          <a:p>
            <a:pPr marL="578358" indent="-514350">
              <a:buAutoNum type="arabicParenR"/>
            </a:pPr>
            <a:r>
              <a:rPr lang="pl-PL" dirty="0" smtClean="0"/>
              <a:t>Przytoczenie podstaw kasacyjnych i ich uzasadnienie;</a:t>
            </a:r>
          </a:p>
          <a:p>
            <a:pPr marL="578358" indent="-514350">
              <a:buAutoNum type="arabicParenR"/>
            </a:pPr>
            <a:r>
              <a:rPr lang="pl-PL" dirty="0" smtClean="0"/>
              <a:t>Wniosek o uchylenie lub uchylenie i zmianę orzeczenie z oznaczeniem zakresu żądanego uchylenia i zmiany.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Wymagania formalne, których brak obliguje sąd do wszczęcia czynności naprawczych:</a:t>
            </a:r>
          </a:p>
          <a:p>
            <a:pPr marL="578358" indent="-514350">
              <a:buAutoNum type="arabicParenR"/>
            </a:pPr>
            <a:r>
              <a:rPr lang="pl-PL" dirty="0" smtClean="0"/>
              <a:t>Wniosek o przyjęcie skargi kasacyjnej do rozpoznania i jego uzasadnienie</a:t>
            </a:r>
          </a:p>
          <a:p>
            <a:pPr marL="578358" indent="-514350">
              <a:buAutoNum type="arabicParenR"/>
            </a:pPr>
            <a:r>
              <a:rPr lang="pl-PL" dirty="0" smtClean="0"/>
              <a:t>W sprawach o prawa majątkowe oznaczenie wartości przedmiotu zaskarżenia </a:t>
            </a:r>
          </a:p>
          <a:p>
            <a:pPr marL="578358" indent="-514350">
              <a:buAutoNum type="arabicParenR"/>
            </a:pPr>
            <a:r>
              <a:rPr lang="pl-PL" dirty="0" smtClean="0"/>
              <a:t>Odpowiednia ilość odpisów skargi.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Błędy w określeniu orzeczenia zaskarżonego skargą kasacyjną w postaci podania w niej wadliwej daty orzeczenia i błędnej sygnatury akt są błędami konstrukcyjnymi skargi niepodlegającymi usunięciu, skutkują zatem  odrzuceniem skargi kasacyjnej.  (post. SN z dnia 20 listopada 2014r., V CSK 532/13)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do wniesienia skargi kasacyjnej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2 miesiące od dnia doręczenia orzeczenia z uzasadnieniem </a:t>
            </a:r>
            <a:r>
              <a:rPr lang="pl-PL" smtClean="0"/>
              <a:t>stronie skarżącej </a:t>
            </a:r>
            <a:endParaRPr lang="pl-P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154</TotalTime>
  <Words>383</Words>
  <Application>Microsoft Office PowerPoint</Application>
  <PresentationFormat>Pokaz na ekranie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Energetyczny</vt:lpstr>
      <vt:lpstr>SKARGA KASCYJNA</vt:lpstr>
      <vt:lpstr>Dopuszczalność skargi kasacyjnej</vt:lpstr>
      <vt:lpstr>Slajd 3</vt:lpstr>
      <vt:lpstr>Slajd 4</vt:lpstr>
      <vt:lpstr>Wymogi skargi kasacyjnej jako środka prawnego</vt:lpstr>
      <vt:lpstr>Wymogi skargi kasacyjnej jako pisma procesowego</vt:lpstr>
      <vt:lpstr>Slajd 7</vt:lpstr>
      <vt:lpstr>Slajd 8</vt:lpstr>
      <vt:lpstr>Termin do wniesienia skargi kasacyjnej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SKARGA KASCYJNA</dc:title>
  <dc:creator>Agnieszka</dc:creator>
  <cp:lastModifiedBy>Agnieszka</cp:lastModifiedBy>
  <cp:revision>16</cp:revision>
  <dcterms:created xsi:type="dcterms:W3CDTF">2018-05-17T18:45:56Z</dcterms:created>
  <dcterms:modified xsi:type="dcterms:W3CDTF">2018-05-17T21:20:14Z</dcterms:modified>
</cp:coreProperties>
</file>