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3"/>
  </p:notesMasterIdLst>
  <p:sldIdLst>
    <p:sldId id="256" r:id="rId2"/>
    <p:sldId id="257" r:id="rId3"/>
    <p:sldId id="258" r:id="rId4"/>
    <p:sldId id="259" r:id="rId5"/>
    <p:sldId id="260" r:id="rId6"/>
    <p:sldId id="261" r:id="rId7"/>
    <p:sldId id="262" r:id="rId8"/>
    <p:sldId id="263" r:id="rId9"/>
    <p:sldId id="384" r:id="rId10"/>
    <p:sldId id="385" r:id="rId11"/>
    <p:sldId id="386" r:id="rId12"/>
    <p:sldId id="387" r:id="rId13"/>
    <p:sldId id="264" r:id="rId14"/>
    <p:sldId id="390" r:id="rId15"/>
    <p:sldId id="391" r:id="rId16"/>
    <p:sldId id="392" r:id="rId17"/>
    <p:sldId id="388" r:id="rId18"/>
    <p:sldId id="267" r:id="rId19"/>
    <p:sldId id="272" r:id="rId20"/>
    <p:sldId id="269" r:id="rId21"/>
    <p:sldId id="271" r:id="rId22"/>
    <p:sldId id="274" r:id="rId23"/>
    <p:sldId id="275" r:id="rId24"/>
    <p:sldId id="393" r:id="rId25"/>
    <p:sldId id="394" r:id="rId26"/>
    <p:sldId id="395" r:id="rId27"/>
    <p:sldId id="396" r:id="rId28"/>
    <p:sldId id="273" r:id="rId29"/>
    <p:sldId id="397" r:id="rId30"/>
    <p:sldId id="276" r:id="rId31"/>
    <p:sldId id="277" r:id="rId32"/>
    <p:sldId id="278" r:id="rId33"/>
    <p:sldId id="281" r:id="rId34"/>
    <p:sldId id="282" r:id="rId35"/>
    <p:sldId id="270" r:id="rId36"/>
    <p:sldId id="284" r:id="rId37"/>
    <p:sldId id="286" r:id="rId38"/>
    <p:sldId id="287" r:id="rId39"/>
    <p:sldId id="285" r:id="rId40"/>
    <p:sldId id="288" r:id="rId41"/>
    <p:sldId id="290" r:id="rId42"/>
    <p:sldId id="291" r:id="rId43"/>
    <p:sldId id="292" r:id="rId44"/>
    <p:sldId id="299" r:id="rId45"/>
    <p:sldId id="300" r:id="rId46"/>
    <p:sldId id="289" r:id="rId47"/>
    <p:sldId id="294" r:id="rId48"/>
    <p:sldId id="295" r:id="rId49"/>
    <p:sldId id="296" r:id="rId50"/>
    <p:sldId id="297" r:id="rId51"/>
    <p:sldId id="298"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 id="321" r:id="rId73"/>
    <p:sldId id="322" r:id="rId74"/>
    <p:sldId id="323" r:id="rId75"/>
    <p:sldId id="324" r:id="rId76"/>
    <p:sldId id="325" r:id="rId77"/>
    <p:sldId id="326" r:id="rId78"/>
    <p:sldId id="327" r:id="rId79"/>
    <p:sldId id="330" r:id="rId80"/>
    <p:sldId id="331" r:id="rId81"/>
    <p:sldId id="332" r:id="rId82"/>
    <p:sldId id="334" r:id="rId83"/>
    <p:sldId id="398" r:id="rId84"/>
    <p:sldId id="333" r:id="rId85"/>
    <p:sldId id="335" r:id="rId86"/>
    <p:sldId id="339" r:id="rId87"/>
    <p:sldId id="337" r:id="rId88"/>
    <p:sldId id="338" r:id="rId89"/>
    <p:sldId id="340" r:id="rId90"/>
    <p:sldId id="343" r:id="rId91"/>
    <p:sldId id="341" r:id="rId92"/>
    <p:sldId id="342" r:id="rId93"/>
    <p:sldId id="344" r:id="rId94"/>
    <p:sldId id="345" r:id="rId95"/>
    <p:sldId id="346" r:id="rId96"/>
    <p:sldId id="347" r:id="rId97"/>
    <p:sldId id="348" r:id="rId98"/>
    <p:sldId id="349" r:id="rId99"/>
    <p:sldId id="350" r:id="rId100"/>
    <p:sldId id="351" r:id="rId101"/>
    <p:sldId id="352" r:id="rId102"/>
    <p:sldId id="353" r:id="rId103"/>
    <p:sldId id="354" r:id="rId104"/>
    <p:sldId id="355" r:id="rId105"/>
    <p:sldId id="356" r:id="rId106"/>
    <p:sldId id="358" r:id="rId107"/>
    <p:sldId id="357" r:id="rId108"/>
    <p:sldId id="359" r:id="rId109"/>
    <p:sldId id="360" r:id="rId110"/>
    <p:sldId id="361" r:id="rId111"/>
    <p:sldId id="362" r:id="rId112"/>
    <p:sldId id="363" r:id="rId113"/>
    <p:sldId id="364" r:id="rId114"/>
    <p:sldId id="366" r:id="rId115"/>
    <p:sldId id="367" r:id="rId116"/>
    <p:sldId id="368" r:id="rId117"/>
    <p:sldId id="369" r:id="rId118"/>
    <p:sldId id="371" r:id="rId119"/>
    <p:sldId id="370" r:id="rId120"/>
    <p:sldId id="372" r:id="rId121"/>
    <p:sldId id="373" r:id="rId122"/>
    <p:sldId id="374" r:id="rId123"/>
    <p:sldId id="375" r:id="rId124"/>
    <p:sldId id="376" r:id="rId125"/>
    <p:sldId id="377" r:id="rId126"/>
    <p:sldId id="378" r:id="rId127"/>
    <p:sldId id="379" r:id="rId128"/>
    <p:sldId id="380" r:id="rId129"/>
    <p:sldId id="381" r:id="rId130"/>
    <p:sldId id="382" r:id="rId131"/>
    <p:sldId id="383" r:id="rId13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62"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66" y="12066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F5CBDD-E89B-4E8D-93BE-2BCB1FAD2AE0}" type="datetimeFigureOut">
              <a:rPr lang="pl-PL" smtClean="0"/>
              <a:t>2019-12-03</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1F42FA-01CF-4C6F-ABEE-5C9CA7D1C5B0}" type="slidenum">
              <a:rPr lang="pl-PL" smtClean="0"/>
              <a:t>‹#›</a:t>
            </a:fld>
            <a:endParaRPr lang="pl-PL"/>
          </a:p>
        </p:txBody>
      </p:sp>
    </p:spTree>
    <p:extLst>
      <p:ext uri="{BB962C8B-B14F-4D97-AF65-F5344CB8AC3E}">
        <p14:creationId xmlns:p14="http://schemas.microsoft.com/office/powerpoint/2010/main" val="363392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8</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17</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107</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108</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109</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110</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111</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112</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113</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114</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115</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116</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18</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117</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118</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119</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120</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121</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122</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123</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124</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125</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126</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19</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127</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128</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129</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130</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131</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20</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21</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22</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23</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24</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25</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26</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9</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27</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28</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29</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30</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31</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32</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33</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34</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35</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36</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10</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37</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38</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39</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40</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41</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42</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43</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44</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45</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46</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11</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47</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48</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49</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50</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51</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52</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53</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54</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55</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56</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12</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57</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58</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59</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60</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61</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62</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63</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64</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65</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66</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13</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67</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68</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69</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70</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71</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72</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73</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74</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75</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76</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14</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77</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78</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79</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80</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81</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82</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83</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84</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85</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86</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15</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87</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88</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89</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90</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91</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92</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93</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94</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95</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96</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16</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97</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98</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99</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100</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101</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102</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103</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104</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105</a:t>
            </a:fld>
            <a:endParaRPr lang="pl-PL"/>
          </a:p>
        </p:txBody>
      </p:sp>
    </p:spTree>
    <p:extLst>
      <p:ext uri="{BB962C8B-B14F-4D97-AF65-F5344CB8AC3E}">
        <p14:creationId xmlns:p14="http://schemas.microsoft.com/office/powerpoint/2010/main" val="1423560483"/>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D1F42FA-01CF-4C6F-ABEE-5C9CA7D1C5B0}" type="slidenum">
              <a:rPr lang="pl-PL" smtClean="0"/>
              <a:t>106</a:t>
            </a:fld>
            <a:endParaRPr lang="pl-PL"/>
          </a:p>
        </p:txBody>
      </p:sp>
    </p:spTree>
    <p:extLst>
      <p:ext uri="{BB962C8B-B14F-4D97-AF65-F5344CB8AC3E}">
        <p14:creationId xmlns:p14="http://schemas.microsoft.com/office/powerpoint/2010/main" val="1423560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2019-12-03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2019-12-03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2019-12-03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2019-12-03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t>2019-12-03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t>2019-12-03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t>2019-12-03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t>2019-12-03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t>2019-12-03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2019-12-03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2019-12-03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t>2019-12-03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emigiusz.bilicki@uwr.edu.p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Prawo gospodarcze publiczne</a:t>
            </a:r>
            <a:endParaRPr lang="pl-PL" dirty="0"/>
          </a:p>
        </p:txBody>
      </p:sp>
      <p:sp>
        <p:nvSpPr>
          <p:cNvPr id="3" name="Podtytuł 2"/>
          <p:cNvSpPr>
            <a:spLocks noGrp="1"/>
          </p:cNvSpPr>
          <p:nvPr>
            <p:ph type="subTitle" idx="1"/>
          </p:nvPr>
        </p:nvSpPr>
        <p:spPr/>
        <p:txBody>
          <a:bodyPr>
            <a:normAutofit fontScale="92500" lnSpcReduction="10000"/>
          </a:bodyPr>
          <a:lstStyle/>
          <a:p>
            <a:r>
              <a:rPr lang="pl-PL" dirty="0" smtClean="0"/>
              <a:t>Prowadzący: Remigiusz Bilicki</a:t>
            </a:r>
          </a:p>
          <a:p>
            <a:r>
              <a:rPr lang="pl-PL" dirty="0" smtClean="0">
                <a:hlinkClick r:id="rId2"/>
              </a:rPr>
              <a:t>remigiusz.bilicki@uwr.edu.pl</a:t>
            </a:r>
            <a:endParaRPr lang="pl-PL" dirty="0" smtClean="0"/>
          </a:p>
          <a:p>
            <a:endParaRPr lang="pl-PL" dirty="0"/>
          </a:p>
          <a:p>
            <a:pPr algn="r"/>
            <a:r>
              <a:rPr lang="pl-PL" sz="1400" dirty="0" smtClean="0"/>
              <a:t>Opracowano na podstawie podręczników</a:t>
            </a:r>
          </a:p>
        </p:txBody>
      </p:sp>
    </p:spTree>
    <p:extLst>
      <p:ext uri="{BB962C8B-B14F-4D97-AF65-F5344CB8AC3E}">
        <p14:creationId xmlns:p14="http://schemas.microsoft.com/office/powerpoint/2010/main" val="3091222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632848" cy="792087"/>
          </a:xfrm>
        </p:spPr>
        <p:txBody>
          <a:bodyPr>
            <a:normAutofit/>
          </a:bodyPr>
          <a:lstStyle/>
          <a:p>
            <a:r>
              <a:rPr lang="pl-PL" dirty="0" smtClean="0"/>
              <a:t>Wykaz aktów prawnych:</a:t>
            </a:r>
            <a:endParaRPr lang="pl-PL" dirty="0"/>
          </a:p>
        </p:txBody>
      </p:sp>
      <p:sp>
        <p:nvSpPr>
          <p:cNvPr id="3" name="Podtytuł 2"/>
          <p:cNvSpPr>
            <a:spLocks noGrp="1"/>
          </p:cNvSpPr>
          <p:nvPr>
            <p:ph type="subTitle" idx="1"/>
          </p:nvPr>
        </p:nvSpPr>
        <p:spPr>
          <a:xfrm>
            <a:off x="755576" y="1412776"/>
            <a:ext cx="8064896" cy="5040560"/>
          </a:xfrm>
        </p:spPr>
        <p:txBody>
          <a:bodyPr>
            <a:normAutofit fontScale="70000" lnSpcReduction="20000"/>
          </a:bodyPr>
          <a:lstStyle/>
          <a:p>
            <a:endParaRPr lang="pl-PL" sz="2400" dirty="0" smtClean="0"/>
          </a:p>
          <a:p>
            <a:r>
              <a:rPr lang="pl-PL" sz="2400" dirty="0" smtClean="0"/>
              <a:t> </a:t>
            </a:r>
            <a:r>
              <a:rPr lang="pl-PL" sz="2400" dirty="0"/>
              <a:t>1. Konstytucja Rzeczypospolitej Polskiej z dnia 2 kwietnia 1997 r. [Dz.U.97.78.483 ze zm.] </a:t>
            </a:r>
          </a:p>
          <a:p>
            <a:r>
              <a:rPr lang="pl-PL" sz="2400" dirty="0"/>
              <a:t>2. Ustawa z dnia 6 marca 2018 r. - Prawo przedsiębiorców [Dz.U.19.1292 ze zm.] </a:t>
            </a:r>
          </a:p>
          <a:p>
            <a:r>
              <a:rPr lang="pl-PL" sz="2400" dirty="0"/>
              <a:t>3. Ustawa z dnia 6 marca 2018 r. o Centralnej Ewidencji i Informacji o Działalności Gospodarczej i Punkcie Informacji dla Przedsiębiorcy [Dz. U.19.1291 ze zm.] </a:t>
            </a:r>
          </a:p>
          <a:p>
            <a:r>
              <a:rPr lang="pl-PL" sz="2400" dirty="0"/>
              <a:t>4. Ustawa z dnia 6 marca 2018 r. o Rzeczniku Małych i Średnich Przedsiębiorców [Dz. U.19.1079 ze zm.] </a:t>
            </a:r>
          </a:p>
          <a:p>
            <a:r>
              <a:rPr lang="pl-PL" sz="2400" dirty="0"/>
              <a:t>5. Ustawa z dnia 6 marca 2018 r. o zasadach uczestnictwa przedsiębiorców zagranicznych i innych osób zagranicznych w obrocie gospodarczym na terytorium Rzeczypospolitej Polskiej, [Dz.U.18.649 ze zm.] </a:t>
            </a:r>
          </a:p>
          <a:p>
            <a:r>
              <a:rPr lang="pl-PL" sz="2400" dirty="0"/>
              <a:t>6. Ustawa z dnia 6 marca 2018 r. - Przepisy wprowadzające ustawę - Prawo przedsiębiorców oraz inne ustawy dotyczące działalności gospodarczej [Dz.U.18.650] </a:t>
            </a:r>
          </a:p>
          <a:p>
            <a:r>
              <a:rPr lang="pl-PL" sz="2400" dirty="0"/>
              <a:t>7. Ustawa z dnia 5 lipca 2018 r. o zarządzie sukcesyjnym przedsiębiorstwem osoby fizycznej [Dz.U.18.1629] </a:t>
            </a:r>
          </a:p>
          <a:p>
            <a:r>
              <a:rPr lang="pl-PL" sz="2400" dirty="0"/>
              <a:t>8. Ustawa z dnia 2 lipca 2004 r. o swobodzie działalności gospodarczej [Dz.U.17.2168 ze zm.] </a:t>
            </a:r>
          </a:p>
          <a:p>
            <a:r>
              <a:rPr lang="pl-PL" sz="2400" dirty="0"/>
              <a:t>9. Ustawa z dnia 20 sierpnia 1997 r. o Krajowym Rejestrze Sądowym [Dz.U.19.1500 ze zm.] </a:t>
            </a:r>
          </a:p>
          <a:p>
            <a:r>
              <a:rPr lang="pl-PL" sz="2400" dirty="0"/>
              <a:t>10. Ustawa z dnia 8 sierpnia 1996 r. o Radzie Ministrów [Dz.U.19.1171] </a:t>
            </a:r>
          </a:p>
        </p:txBody>
      </p:sp>
    </p:spTree>
    <p:extLst>
      <p:ext uri="{BB962C8B-B14F-4D97-AF65-F5344CB8AC3E}">
        <p14:creationId xmlns:p14="http://schemas.microsoft.com/office/powerpoint/2010/main" val="269913395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Policja gospodarcza</a:t>
            </a:r>
          </a:p>
        </p:txBody>
      </p:sp>
      <p:sp>
        <p:nvSpPr>
          <p:cNvPr id="3" name="Podtytuł 2"/>
          <p:cNvSpPr>
            <a:spLocks noGrp="1"/>
          </p:cNvSpPr>
          <p:nvPr>
            <p:ph type="subTitle" idx="1"/>
          </p:nvPr>
        </p:nvSpPr>
        <p:spPr>
          <a:xfrm>
            <a:off x="539552" y="1340768"/>
            <a:ext cx="8064896" cy="5040560"/>
          </a:xfrm>
        </p:spPr>
        <p:txBody>
          <a:bodyPr>
            <a:normAutofit lnSpcReduction="10000"/>
          </a:bodyPr>
          <a:lstStyle/>
          <a:p>
            <a:pPr marL="342900" indent="-342900">
              <a:buFontTx/>
              <a:buChar char="-"/>
            </a:pPr>
            <a:endParaRPr lang="pl-PL" sz="2400" dirty="0" smtClean="0">
              <a:solidFill>
                <a:schemeClr val="tx1"/>
              </a:solidFill>
            </a:endParaRPr>
          </a:p>
          <a:p>
            <a:r>
              <a:rPr lang="pl-PL" sz="2400" dirty="0" smtClean="0">
                <a:solidFill>
                  <a:schemeClr val="tx1"/>
                </a:solidFill>
              </a:rPr>
              <a:t>Władcze działania indywidualne mają na celu:</a:t>
            </a:r>
          </a:p>
          <a:p>
            <a:endParaRPr lang="pl-PL" sz="2400" dirty="0">
              <a:solidFill>
                <a:schemeClr val="tx1"/>
              </a:solidFill>
            </a:endParaRPr>
          </a:p>
          <a:p>
            <a:pPr marL="342900" indent="-342900">
              <a:buFontTx/>
              <a:buChar char="-"/>
            </a:pPr>
            <a:r>
              <a:rPr lang="pl-PL" sz="2400" dirty="0" smtClean="0">
                <a:solidFill>
                  <a:schemeClr val="tx1"/>
                </a:solidFill>
              </a:rPr>
              <a:t>Uchylenie obowiązującego zakazu lub nadanie podmiotowi nowych uprawnień (np. koncesje, licencje, pozwolenia)</a:t>
            </a:r>
          </a:p>
          <a:p>
            <a:pPr marL="342900" indent="-342900">
              <a:buFontTx/>
              <a:buChar char="-"/>
            </a:pPr>
            <a:r>
              <a:rPr lang="pl-PL" sz="2400" dirty="0" smtClean="0">
                <a:solidFill>
                  <a:schemeClr val="tx1"/>
                </a:solidFill>
              </a:rPr>
              <a:t>Ustalenie określonych wzorców zachowań (np.  ograniczenie obrotu art. spożywczymi przez GIS)</a:t>
            </a:r>
          </a:p>
          <a:p>
            <a:pPr marL="342900" indent="-342900">
              <a:buFontTx/>
              <a:buChar char="-"/>
            </a:pPr>
            <a:r>
              <a:rPr lang="pl-PL" sz="2400" dirty="0" smtClean="0">
                <a:solidFill>
                  <a:schemeClr val="tx1"/>
                </a:solidFill>
              </a:rPr>
              <a:t>Ustalenie czynności niezgodnych z prawem, lub dodatkowymi warunkami ustalonymi w decyzjach zezwalających (np. dozór techniczny)</a:t>
            </a:r>
          </a:p>
          <a:p>
            <a:pPr marL="342900" indent="-342900">
              <a:buFontTx/>
              <a:buChar char="-"/>
            </a:pPr>
            <a:r>
              <a:rPr lang="pl-PL" sz="2400" dirty="0" smtClean="0">
                <a:solidFill>
                  <a:schemeClr val="tx1"/>
                </a:solidFill>
              </a:rPr>
              <a:t>Uchylenie udzielenia decyzji zezwalających</a:t>
            </a:r>
          </a:p>
          <a:p>
            <a:pPr marL="342900" indent="-342900">
              <a:buFontTx/>
              <a:buChar char="-"/>
            </a:pPr>
            <a:r>
              <a:rPr lang="pl-PL" sz="2400" dirty="0" smtClean="0">
                <a:solidFill>
                  <a:schemeClr val="tx1"/>
                </a:solidFill>
              </a:rPr>
              <a:t>Egzekucja </a:t>
            </a:r>
            <a:r>
              <a:rPr lang="pl-PL" sz="2400" dirty="0">
                <a:solidFill>
                  <a:schemeClr val="tx1"/>
                </a:solidFill>
              </a:rPr>
              <a:t>prawa (Ustawa z dnia 17 czerwca 1966 r. o postępowaniu egzekucyjnym w </a:t>
            </a:r>
            <a:r>
              <a:rPr lang="pl-PL" sz="2400" dirty="0" smtClean="0">
                <a:solidFill>
                  <a:schemeClr val="tx1"/>
                </a:solidFill>
              </a:rPr>
              <a:t>administracji)</a:t>
            </a:r>
            <a:endParaRPr lang="pl-PL" sz="2400" dirty="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122316232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Policja gospodarcza</a:t>
            </a:r>
          </a:p>
        </p:txBody>
      </p:sp>
      <p:sp>
        <p:nvSpPr>
          <p:cNvPr id="3" name="Podtytuł 2"/>
          <p:cNvSpPr>
            <a:spLocks noGrp="1"/>
          </p:cNvSpPr>
          <p:nvPr>
            <p:ph type="subTitle" idx="1"/>
          </p:nvPr>
        </p:nvSpPr>
        <p:spPr>
          <a:xfrm>
            <a:off x="539552" y="1340768"/>
            <a:ext cx="8064896" cy="5040560"/>
          </a:xfrm>
        </p:spPr>
        <p:txBody>
          <a:bodyPr>
            <a:normAutofit/>
          </a:bodyPr>
          <a:lstStyle/>
          <a:p>
            <a:pPr marL="342900" indent="-342900">
              <a:buFontTx/>
              <a:buChar char="-"/>
            </a:pPr>
            <a:endParaRPr lang="pl-PL" sz="2400" dirty="0" smtClean="0">
              <a:solidFill>
                <a:schemeClr val="tx1"/>
              </a:solidFill>
            </a:endParaRPr>
          </a:p>
          <a:p>
            <a:r>
              <a:rPr lang="pl-PL" sz="2400" dirty="0" smtClean="0">
                <a:solidFill>
                  <a:schemeClr val="tx1"/>
                </a:solidFill>
              </a:rPr>
              <a:t>Organy państwowe realizujące funkcję policyjną nie aranżują działań mających na celu bezpośrednie lub pośrednie zaspokajanie potrzeb publicznych. </a:t>
            </a:r>
          </a:p>
          <a:p>
            <a:r>
              <a:rPr lang="pl-PL" sz="2400" dirty="0" smtClean="0">
                <a:solidFill>
                  <a:schemeClr val="tx1"/>
                </a:solidFill>
              </a:rPr>
              <a:t>Ich zadaniem jest jedynie ocena, czy działania podejmowane przez animatorów tego rodzaju działań nie maja na celu naruszenie dobra dla którego ochrony  zostały powołane.</a:t>
            </a:r>
          </a:p>
          <a:p>
            <a:r>
              <a:rPr lang="pl-PL" sz="2400" dirty="0" smtClean="0">
                <a:solidFill>
                  <a:schemeClr val="tx1"/>
                </a:solidFill>
              </a:rPr>
              <a:t>Działania podejmowane w ramach realizacji funkcji policyjnej to działania prewencyjno-zachowawcze.</a:t>
            </a:r>
            <a:endParaRPr lang="pl-PL" sz="2400" dirty="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338850410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Policja gospodarcza</a:t>
            </a:r>
          </a:p>
        </p:txBody>
      </p:sp>
      <p:sp>
        <p:nvSpPr>
          <p:cNvPr id="3" name="Podtytuł 2"/>
          <p:cNvSpPr>
            <a:spLocks noGrp="1"/>
          </p:cNvSpPr>
          <p:nvPr>
            <p:ph type="subTitle" idx="1"/>
          </p:nvPr>
        </p:nvSpPr>
        <p:spPr>
          <a:xfrm>
            <a:off x="539552" y="1340768"/>
            <a:ext cx="8064896" cy="5040560"/>
          </a:xfrm>
        </p:spPr>
        <p:txBody>
          <a:bodyPr>
            <a:normAutofit lnSpcReduction="10000"/>
          </a:bodyPr>
          <a:lstStyle/>
          <a:p>
            <a:r>
              <a:rPr lang="pl-PL" sz="2400" dirty="0">
                <a:solidFill>
                  <a:schemeClr val="tx1"/>
                </a:solidFill>
              </a:rPr>
              <a:t>Urząd Dozoru </a:t>
            </a:r>
            <a:r>
              <a:rPr lang="pl-PL" sz="2400" dirty="0" smtClean="0">
                <a:solidFill>
                  <a:schemeClr val="tx1"/>
                </a:solidFill>
              </a:rPr>
              <a:t>Technicznego</a:t>
            </a:r>
          </a:p>
          <a:p>
            <a:pPr marL="342900" indent="-342900">
              <a:buFontTx/>
              <a:buChar char="-"/>
            </a:pPr>
            <a:endParaRPr lang="pl-PL" sz="2400" dirty="0" smtClean="0">
              <a:solidFill>
                <a:schemeClr val="tx1"/>
              </a:solidFill>
            </a:endParaRPr>
          </a:p>
          <a:p>
            <a:r>
              <a:rPr lang="pl-PL" sz="2400" dirty="0">
                <a:solidFill>
                  <a:schemeClr val="tx1"/>
                </a:solidFill>
              </a:rPr>
              <a:t>Ustawa z dnia 21 grudnia 2000 r. o dozorze technicznym (Dz.U. z 2018 r. poz. 1351</a:t>
            </a:r>
            <a:r>
              <a:rPr lang="pl-PL" sz="2400" dirty="0" smtClean="0">
                <a:solidFill>
                  <a:schemeClr val="tx1"/>
                </a:solidFill>
              </a:rPr>
              <a:t>)</a:t>
            </a:r>
          </a:p>
          <a:p>
            <a:endParaRPr lang="pl-PL" sz="2400" dirty="0">
              <a:solidFill>
                <a:schemeClr val="tx1"/>
              </a:solidFill>
            </a:endParaRPr>
          </a:p>
          <a:p>
            <a:r>
              <a:rPr lang="pl-PL" sz="2400" dirty="0">
                <a:solidFill>
                  <a:schemeClr val="tx1"/>
                </a:solidFill>
              </a:rPr>
              <a:t>Dozorem technicznym są działania określone ustawą o dozorze technicznym zmierzające do zapewnienia bezpiecznego funkcjonowania urządzeń technicznych podlegających dozorowi technicznemu stwarzających zagrożenie poprzez rozprężanie gazów znajdujących się pod ciśnieniem różnym od atmosferycznego, wyzwolenie energii potencjalnej lub kinetycznej przy przemieszczaniu się ludzi i ładunków w ograniczonym zasięgu oraz rozprzestrzenianie się materiałów niebezpiecznych podczas ich magazynowania lub transportu. </a:t>
            </a:r>
            <a:endParaRPr lang="pl-PL" sz="2400" dirty="0" smtClean="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283059432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Policja gospodarcza</a:t>
            </a:r>
          </a:p>
        </p:txBody>
      </p:sp>
      <p:sp>
        <p:nvSpPr>
          <p:cNvPr id="3" name="Podtytuł 2"/>
          <p:cNvSpPr>
            <a:spLocks noGrp="1"/>
          </p:cNvSpPr>
          <p:nvPr>
            <p:ph type="subTitle" idx="1"/>
          </p:nvPr>
        </p:nvSpPr>
        <p:spPr>
          <a:xfrm>
            <a:off x="539552" y="1340768"/>
            <a:ext cx="8064896" cy="5040560"/>
          </a:xfrm>
        </p:spPr>
        <p:txBody>
          <a:bodyPr>
            <a:normAutofit fontScale="85000" lnSpcReduction="20000"/>
          </a:bodyPr>
          <a:lstStyle/>
          <a:p>
            <a:r>
              <a:rPr lang="pl-PL" sz="2400" dirty="0">
                <a:solidFill>
                  <a:schemeClr val="tx1"/>
                </a:solidFill>
              </a:rPr>
              <a:t>Urząd Dozoru </a:t>
            </a:r>
            <a:r>
              <a:rPr lang="pl-PL" sz="2400" dirty="0" smtClean="0">
                <a:solidFill>
                  <a:schemeClr val="tx1"/>
                </a:solidFill>
              </a:rPr>
              <a:t>Technicznego</a:t>
            </a:r>
          </a:p>
          <a:p>
            <a:pPr marL="342900" indent="-342900">
              <a:buFontTx/>
              <a:buChar char="-"/>
            </a:pPr>
            <a:endParaRPr lang="pl-PL" sz="2400" dirty="0" smtClean="0">
              <a:solidFill>
                <a:schemeClr val="tx1"/>
              </a:solidFill>
            </a:endParaRPr>
          </a:p>
          <a:p>
            <a:r>
              <a:rPr lang="pl-PL" sz="2400" dirty="0">
                <a:solidFill>
                  <a:schemeClr val="tx1"/>
                </a:solidFill>
              </a:rPr>
              <a:t>Rodzaje urządzeń podlegających dozorowi technicznemu określa rozporządzenie Rady Ministrów z dnia 7 grudnia 2012 r. w sprawie rodzajów urządzeń technicznych podlegających dozorowi technicznemu (Dz.U. z 2012 r. poz. 1468) wydane na podstawie art.5 ust. 2 ustawy o dozorze technicznym. </a:t>
            </a:r>
          </a:p>
          <a:p>
            <a:endParaRPr lang="pl-PL" sz="2400" dirty="0">
              <a:solidFill>
                <a:schemeClr val="tx1"/>
              </a:solidFill>
            </a:endParaRPr>
          </a:p>
          <a:p>
            <a:r>
              <a:rPr lang="pl-PL" sz="2400" dirty="0">
                <a:solidFill>
                  <a:schemeClr val="tx1"/>
                </a:solidFill>
              </a:rPr>
              <a:t>Formy dozoru technicznego, rodzaje, zakres i terminy badań technicznych dla poszczególnych rodzajów urządzeń technicznych określają rozporządzenia ustalające warunki techniczne dozoru technicznego, jakim powinny odpowiadać te urządzenia tj.: urządzenia ciśnieniowe, zbiorniki bezciśnieniowe i niskociśnieniowe przeznaczone do magazynowania materiałów trujących lub żrących, zbiorniki bezciśnieniowe i niskociśnieniowe przeznaczone do magazynowania materiałów ciekłych zapalnych, urządzenia transportu bliskiego, dźwigniki, przenośniki kabinowe i krzesełkowe. </a:t>
            </a:r>
          </a:p>
          <a:p>
            <a:r>
              <a:rPr lang="pl-PL" sz="2400" dirty="0" smtClean="0">
                <a:solidFill>
                  <a:schemeClr val="tx1"/>
                </a:solidFill>
              </a:rPr>
              <a:t> </a:t>
            </a: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332925734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Policja gospodarcza</a:t>
            </a:r>
          </a:p>
        </p:txBody>
      </p:sp>
      <p:sp>
        <p:nvSpPr>
          <p:cNvPr id="3" name="Podtytuł 2"/>
          <p:cNvSpPr>
            <a:spLocks noGrp="1"/>
          </p:cNvSpPr>
          <p:nvPr>
            <p:ph type="subTitle" idx="1"/>
          </p:nvPr>
        </p:nvSpPr>
        <p:spPr>
          <a:xfrm>
            <a:off x="539552" y="1340768"/>
            <a:ext cx="8064896" cy="5040560"/>
          </a:xfrm>
        </p:spPr>
        <p:txBody>
          <a:bodyPr>
            <a:normAutofit fontScale="85000" lnSpcReduction="20000"/>
          </a:bodyPr>
          <a:lstStyle/>
          <a:p>
            <a:r>
              <a:rPr lang="pl-PL" sz="2400" dirty="0">
                <a:solidFill>
                  <a:schemeClr val="tx1"/>
                </a:solidFill>
              </a:rPr>
              <a:t>Urząd Dozoru </a:t>
            </a:r>
            <a:r>
              <a:rPr lang="pl-PL" sz="2400" dirty="0" smtClean="0">
                <a:solidFill>
                  <a:schemeClr val="tx1"/>
                </a:solidFill>
              </a:rPr>
              <a:t>Technicznego</a:t>
            </a:r>
          </a:p>
          <a:p>
            <a:pPr marL="342900" indent="-342900">
              <a:buFontTx/>
              <a:buChar char="-"/>
            </a:pPr>
            <a:endParaRPr lang="pl-PL" sz="2400" dirty="0" smtClean="0">
              <a:solidFill>
                <a:schemeClr val="tx1"/>
              </a:solidFill>
            </a:endParaRPr>
          </a:p>
          <a:p>
            <a:r>
              <a:rPr lang="pl-PL" sz="2400" dirty="0">
                <a:solidFill>
                  <a:schemeClr val="tx1"/>
                </a:solidFill>
              </a:rPr>
              <a:t>Rodzaje urządzeń podlegających dozorowi technicznemu określa rozporządzenie Rady Ministrów z dnia 7 grudnia 2012 r. w sprawie rodzajów urządzeń technicznych podlegających dozorowi technicznemu (Dz.U. z 2012 r. poz. 1468) wydane na podstawie art.5 ust. 2 ustawy o dozorze technicznym. </a:t>
            </a:r>
          </a:p>
          <a:p>
            <a:endParaRPr lang="pl-PL" sz="2400" dirty="0">
              <a:solidFill>
                <a:schemeClr val="tx1"/>
              </a:solidFill>
            </a:endParaRPr>
          </a:p>
          <a:p>
            <a:r>
              <a:rPr lang="pl-PL" sz="2400" dirty="0">
                <a:solidFill>
                  <a:schemeClr val="tx1"/>
                </a:solidFill>
              </a:rPr>
              <a:t>Formy dozoru technicznego, rodzaje, zakres i terminy badań technicznych dla poszczególnych rodzajów urządzeń technicznych określają rozporządzenia ustalające warunki techniczne dozoru technicznego, jakim powinny odpowiadać te urządzenia tj.: urządzenia ciśnieniowe, zbiorniki bezciśnieniowe i niskociśnieniowe przeznaczone do magazynowania materiałów trujących lub żrących, zbiorniki bezciśnieniowe i niskociśnieniowe przeznaczone do magazynowania materiałów ciekłych zapalnych, urządzenia transportu bliskiego, dźwigniki, przenośniki kabinowe i krzesełkowe. </a:t>
            </a:r>
          </a:p>
          <a:p>
            <a:r>
              <a:rPr lang="pl-PL" sz="2400" dirty="0" smtClean="0">
                <a:solidFill>
                  <a:schemeClr val="tx1"/>
                </a:solidFill>
              </a:rPr>
              <a:t> </a:t>
            </a: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194293840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Policja gospodarcza</a:t>
            </a:r>
          </a:p>
        </p:txBody>
      </p:sp>
      <p:sp>
        <p:nvSpPr>
          <p:cNvPr id="3" name="Podtytuł 2"/>
          <p:cNvSpPr>
            <a:spLocks noGrp="1"/>
          </p:cNvSpPr>
          <p:nvPr>
            <p:ph type="subTitle" idx="1"/>
          </p:nvPr>
        </p:nvSpPr>
        <p:spPr>
          <a:xfrm>
            <a:off x="539552" y="1340768"/>
            <a:ext cx="8064896" cy="5040560"/>
          </a:xfrm>
        </p:spPr>
        <p:txBody>
          <a:bodyPr>
            <a:normAutofit fontScale="70000" lnSpcReduction="20000"/>
          </a:bodyPr>
          <a:lstStyle/>
          <a:p>
            <a:r>
              <a:rPr lang="pl-PL" sz="2400" dirty="0">
                <a:solidFill>
                  <a:schemeClr val="tx1"/>
                </a:solidFill>
              </a:rPr>
              <a:t>Podstawowy zakres działania UDT określa art. 37 ustawy o dozorze technicznym: </a:t>
            </a:r>
            <a:endParaRPr lang="pl-PL" sz="2400" dirty="0" smtClean="0">
              <a:solidFill>
                <a:schemeClr val="tx1"/>
              </a:solidFill>
            </a:endParaRPr>
          </a:p>
          <a:p>
            <a:endParaRPr lang="pl-PL" sz="2400" dirty="0">
              <a:solidFill>
                <a:schemeClr val="tx1"/>
              </a:solidFill>
            </a:endParaRPr>
          </a:p>
          <a:p>
            <a:pPr marL="342900" indent="-342900" algn="l">
              <a:buFont typeface="Arial" panose="020B0604020202020204" pitchFamily="34" charset="0"/>
              <a:buChar char="•"/>
            </a:pPr>
            <a:r>
              <a:rPr lang="pl-PL" sz="2400" dirty="0">
                <a:solidFill>
                  <a:schemeClr val="tx1"/>
                </a:solidFill>
              </a:rPr>
              <a:t>nadzór i kontrola przestrzegania przepisów o dozorze technicznym, a także przepisów i zasad z zakresu bezpieczeństwa techniki dotyczących urządzeń technicznych,</a:t>
            </a:r>
          </a:p>
          <a:p>
            <a:pPr marL="342900" indent="-342900" algn="l">
              <a:buFont typeface="Arial" panose="020B0604020202020204" pitchFamily="34" charset="0"/>
              <a:buChar char="•"/>
            </a:pPr>
            <a:r>
              <a:rPr lang="pl-PL" sz="2400" dirty="0">
                <a:solidFill>
                  <a:schemeClr val="tx1"/>
                </a:solidFill>
              </a:rPr>
              <a:t>wykonywanie dozoru technicznego nad urządzeniami technicznymi w zakresie określonym ustawą,</a:t>
            </a:r>
          </a:p>
          <a:p>
            <a:pPr marL="342900" indent="-342900" algn="l">
              <a:buFont typeface="Arial" panose="020B0604020202020204" pitchFamily="34" charset="0"/>
              <a:buChar char="•"/>
            </a:pPr>
            <a:r>
              <a:rPr lang="pl-PL" sz="2400" dirty="0">
                <a:solidFill>
                  <a:schemeClr val="tx1"/>
                </a:solidFill>
              </a:rPr>
              <a:t>wydawanie decyzji w sprawach wynikających z wykonywania dozoru technicznego,</a:t>
            </a:r>
          </a:p>
          <a:p>
            <a:pPr marL="342900" indent="-342900" algn="l">
              <a:buFont typeface="Arial" panose="020B0604020202020204" pitchFamily="34" charset="0"/>
              <a:buChar char="•"/>
            </a:pPr>
            <a:r>
              <a:rPr lang="pl-PL" sz="2400" dirty="0">
                <a:solidFill>
                  <a:schemeClr val="tx1"/>
                </a:solidFill>
              </a:rPr>
              <a:t>prowadzenie ewidencji eksploatowanych urządzeń technicznych,</a:t>
            </a:r>
          </a:p>
          <a:p>
            <a:pPr marL="342900" indent="-342900" algn="l">
              <a:buFont typeface="Arial" panose="020B0604020202020204" pitchFamily="34" charset="0"/>
              <a:buChar char="•"/>
            </a:pPr>
            <a:r>
              <a:rPr lang="pl-PL" sz="2400" dirty="0">
                <a:solidFill>
                  <a:schemeClr val="tx1"/>
                </a:solidFill>
              </a:rPr>
              <a:t>analizowanie przyczyn i skutków uszkodzeń urządzeń technicznych oraz stała ocena stopnia zagrożenia stwarzanego przez te urządzenia,</a:t>
            </a:r>
          </a:p>
          <a:p>
            <a:pPr marL="342900" indent="-342900" algn="l">
              <a:buFont typeface="Arial" panose="020B0604020202020204" pitchFamily="34" charset="0"/>
              <a:buChar char="•"/>
            </a:pPr>
            <a:r>
              <a:rPr lang="pl-PL" sz="2400" dirty="0">
                <a:solidFill>
                  <a:schemeClr val="tx1"/>
                </a:solidFill>
              </a:rPr>
              <a:t>inicjowanie działalności mającej na celu podnoszenie zawodowych kwalifikacji wytwórców oraz użytkowników w zakresie bezpiecznej pracy urządzeń technicznych,</a:t>
            </a:r>
          </a:p>
          <a:p>
            <a:pPr marL="342900" indent="-342900" algn="l">
              <a:buFont typeface="Arial" panose="020B0604020202020204" pitchFamily="34" charset="0"/>
              <a:buChar char="•"/>
            </a:pPr>
            <a:r>
              <a:rPr lang="pl-PL" sz="2400" dirty="0">
                <a:solidFill>
                  <a:schemeClr val="tx1"/>
                </a:solidFill>
              </a:rPr>
              <a:t>uzgadnianie programów szkolenia osób obsługujących i konserwujących urządzenia techniczne,</a:t>
            </a:r>
          </a:p>
          <a:p>
            <a:pPr marL="342900" indent="-342900" algn="l">
              <a:buFont typeface="Arial" panose="020B0604020202020204" pitchFamily="34" charset="0"/>
              <a:buChar char="•"/>
            </a:pPr>
            <a:r>
              <a:rPr lang="pl-PL" sz="2400" dirty="0">
                <a:solidFill>
                  <a:schemeClr val="tx1"/>
                </a:solidFill>
              </a:rPr>
              <a:t>sprawdzanie kwalifikacji osób wytwarzających, naprawiających, modernizujących, obsługujących i konserwujących urządzenia techniczne oraz osób wykonujących badania nieniszczące,</a:t>
            </a:r>
          </a:p>
          <a:p>
            <a:pPr marL="342900" indent="-342900" algn="l">
              <a:buFont typeface="Arial" panose="020B0604020202020204" pitchFamily="34" charset="0"/>
              <a:buChar char="•"/>
            </a:pPr>
            <a:r>
              <a:rPr lang="pl-PL" sz="2400" dirty="0">
                <a:solidFill>
                  <a:schemeClr val="tx1"/>
                </a:solidFill>
              </a:rPr>
              <a:t>certyfikowanie systemów jakości dotyczących urządzeń technicznych.</a:t>
            </a:r>
          </a:p>
          <a:p>
            <a:pPr marL="342900" indent="-342900" algn="l">
              <a:buFont typeface="Arial" panose="020B0604020202020204" pitchFamily="34" charset="0"/>
              <a:buChar char="•"/>
            </a:pPr>
            <a:r>
              <a:rPr lang="pl-PL" sz="2400" dirty="0" smtClean="0">
                <a:solidFill>
                  <a:schemeClr val="tx1"/>
                </a:solidFill>
              </a:rPr>
              <a:t> </a:t>
            </a: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46161065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Policja gospodarcza</a:t>
            </a:r>
          </a:p>
        </p:txBody>
      </p:sp>
      <p:sp>
        <p:nvSpPr>
          <p:cNvPr id="3" name="Podtytuł 2"/>
          <p:cNvSpPr>
            <a:spLocks noGrp="1"/>
          </p:cNvSpPr>
          <p:nvPr>
            <p:ph type="subTitle" idx="1"/>
          </p:nvPr>
        </p:nvSpPr>
        <p:spPr>
          <a:xfrm>
            <a:off x="539552" y="1340768"/>
            <a:ext cx="8064896" cy="5040560"/>
          </a:xfrm>
        </p:spPr>
        <p:txBody>
          <a:bodyPr>
            <a:normAutofit/>
          </a:bodyPr>
          <a:lstStyle/>
          <a:p>
            <a:r>
              <a:rPr lang="pl-PL" sz="2400" dirty="0" smtClean="0">
                <a:solidFill>
                  <a:schemeClr val="tx1"/>
                </a:solidFill>
              </a:rPr>
              <a:t>Ciężary policyjne:</a:t>
            </a:r>
          </a:p>
          <a:p>
            <a:endParaRPr lang="pl-PL" sz="2400" dirty="0">
              <a:solidFill>
                <a:schemeClr val="tx1"/>
              </a:solidFill>
            </a:endParaRPr>
          </a:p>
          <a:p>
            <a:r>
              <a:rPr lang="pl-PL" sz="2400" dirty="0" smtClean="0">
                <a:solidFill>
                  <a:schemeClr val="tx1"/>
                </a:solidFill>
              </a:rPr>
              <a:t>Konieczność spełnienia przez jednostki oraz przedsiębiorców określonych zachowań wynikających z wzorców ustalonych w przepisach policyjnych.</a:t>
            </a:r>
          </a:p>
          <a:p>
            <a:pPr marL="342900" indent="-342900">
              <a:buFontTx/>
              <a:buChar char="-"/>
            </a:pPr>
            <a:r>
              <a:rPr lang="pl-PL" sz="2400" dirty="0" smtClean="0">
                <a:solidFill>
                  <a:schemeClr val="tx1"/>
                </a:solidFill>
              </a:rPr>
              <a:t>Osobiste</a:t>
            </a:r>
          </a:p>
          <a:p>
            <a:pPr marL="342900" indent="-342900">
              <a:buFontTx/>
              <a:buChar char="-"/>
            </a:pPr>
            <a:r>
              <a:rPr lang="pl-PL" sz="2400" dirty="0" smtClean="0">
                <a:solidFill>
                  <a:schemeClr val="tx1"/>
                </a:solidFill>
              </a:rPr>
              <a:t>Materialne </a:t>
            </a: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87503967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Regulacja sektorów infrastrukturalnych</a:t>
            </a:r>
          </a:p>
        </p:txBody>
      </p:sp>
      <p:sp>
        <p:nvSpPr>
          <p:cNvPr id="3" name="Podtytuł 2"/>
          <p:cNvSpPr>
            <a:spLocks noGrp="1"/>
          </p:cNvSpPr>
          <p:nvPr>
            <p:ph type="subTitle" idx="1"/>
          </p:nvPr>
        </p:nvSpPr>
        <p:spPr>
          <a:xfrm>
            <a:off x="539552" y="1340768"/>
            <a:ext cx="8064896" cy="5040560"/>
          </a:xfrm>
        </p:spPr>
        <p:txBody>
          <a:bodyPr>
            <a:normAutofit/>
          </a:bodyPr>
          <a:lstStyle/>
          <a:p>
            <a:r>
              <a:rPr lang="pl-PL" sz="2400" dirty="0" smtClean="0">
                <a:solidFill>
                  <a:schemeClr val="tx1"/>
                </a:solidFill>
              </a:rPr>
              <a:t>Regulacja </a:t>
            </a:r>
            <a:r>
              <a:rPr lang="pl-PL" sz="2400" dirty="0">
                <a:solidFill>
                  <a:schemeClr val="tx1"/>
                </a:solidFill>
              </a:rPr>
              <a:t>jest odnoszona do całości gospodarczego </a:t>
            </a:r>
            <a:r>
              <a:rPr lang="pl-PL" sz="2400" dirty="0" smtClean="0">
                <a:solidFill>
                  <a:schemeClr val="tx1"/>
                </a:solidFill>
              </a:rPr>
              <a:t>instrumentarium sterowania </a:t>
            </a:r>
            <a:r>
              <a:rPr lang="pl-PL" sz="2400" dirty="0">
                <a:solidFill>
                  <a:schemeClr val="tx1"/>
                </a:solidFill>
              </a:rPr>
              <a:t>przez państwo </a:t>
            </a:r>
            <a:r>
              <a:rPr lang="pl-PL" sz="2400" dirty="0" err="1" smtClean="0">
                <a:solidFill>
                  <a:schemeClr val="tx1"/>
                </a:solidFill>
              </a:rPr>
              <a:t>zachowaniami</a:t>
            </a:r>
            <a:r>
              <a:rPr lang="pl-PL" sz="2400" dirty="0" smtClean="0">
                <a:solidFill>
                  <a:schemeClr val="tx1"/>
                </a:solidFill>
              </a:rPr>
              <a:t> </a:t>
            </a:r>
            <a:r>
              <a:rPr lang="pl-PL" sz="2400" dirty="0">
                <a:solidFill>
                  <a:schemeClr val="tx1"/>
                </a:solidFill>
              </a:rPr>
              <a:t>podmiotów gospodarczych</a:t>
            </a:r>
            <a:r>
              <a:rPr lang="pl-PL" sz="2400" dirty="0" smtClean="0">
                <a:solidFill>
                  <a:schemeClr val="tx1"/>
                </a:solidFill>
              </a:rPr>
              <a:t>. </a:t>
            </a:r>
            <a:r>
              <a:rPr lang="pl-PL" sz="2400" i="1" dirty="0" smtClean="0">
                <a:solidFill>
                  <a:schemeClr val="tx1"/>
                </a:solidFill>
              </a:rPr>
              <a:t>K. </a:t>
            </a:r>
            <a:r>
              <a:rPr lang="pl-PL" sz="2400" i="1" dirty="0" err="1" smtClean="0">
                <a:solidFill>
                  <a:schemeClr val="tx1"/>
                </a:solidFill>
              </a:rPr>
              <a:t>Stryczkowski</a:t>
            </a:r>
            <a:endParaRPr lang="pl-PL" sz="2400" i="1" dirty="0" smtClean="0">
              <a:solidFill>
                <a:schemeClr val="tx1"/>
              </a:solidFill>
            </a:endParaRPr>
          </a:p>
          <a:p>
            <a:endParaRPr lang="pl-PL" sz="2400" dirty="0" smtClean="0">
              <a:solidFill>
                <a:schemeClr val="tx1"/>
              </a:solidFill>
            </a:endParaRPr>
          </a:p>
          <a:p>
            <a:r>
              <a:rPr lang="pl-PL" sz="2400" dirty="0" smtClean="0">
                <a:solidFill>
                  <a:schemeClr val="tx1"/>
                </a:solidFill>
              </a:rPr>
              <a:t>Pojęcie przeciwstawne do samoregulacji. </a:t>
            </a:r>
            <a:r>
              <a:rPr lang="pl-PL" sz="2400" i="1" dirty="0" smtClean="0">
                <a:solidFill>
                  <a:schemeClr val="tx1"/>
                </a:solidFill>
              </a:rPr>
              <a:t>M. Szydło</a:t>
            </a:r>
            <a:endParaRPr lang="pl-PL" sz="2400" dirty="0" smtClean="0">
              <a:solidFill>
                <a:schemeClr val="tx1"/>
              </a:solidFill>
            </a:endParaRPr>
          </a:p>
          <a:p>
            <a:endParaRPr lang="pl-PL" sz="2400" dirty="0">
              <a:solidFill>
                <a:schemeClr val="tx1"/>
              </a:solidFill>
            </a:endParaRPr>
          </a:p>
          <a:p>
            <a:r>
              <a:rPr lang="pl-PL" sz="2400" dirty="0" smtClean="0">
                <a:solidFill>
                  <a:schemeClr val="tx1"/>
                </a:solidFill>
              </a:rPr>
              <a:t>Wszelkiego </a:t>
            </a:r>
            <a:r>
              <a:rPr lang="pl-PL" sz="2400" dirty="0">
                <a:solidFill>
                  <a:schemeClr val="tx1"/>
                </a:solidFill>
              </a:rPr>
              <a:t>rodzaju </a:t>
            </a:r>
            <a:r>
              <a:rPr lang="pl-PL" sz="2400" dirty="0" smtClean="0">
                <a:solidFill>
                  <a:schemeClr val="tx1"/>
                </a:solidFill>
              </a:rPr>
              <a:t>normatywna interwencja </a:t>
            </a:r>
            <a:r>
              <a:rPr lang="pl-PL" sz="2400" dirty="0">
                <a:solidFill>
                  <a:schemeClr val="tx1"/>
                </a:solidFill>
              </a:rPr>
              <a:t>organów władzy publicznej</a:t>
            </a:r>
            <a:r>
              <a:rPr lang="pl-PL" sz="2400" dirty="0" smtClean="0">
                <a:solidFill>
                  <a:schemeClr val="tx1"/>
                </a:solidFill>
              </a:rPr>
              <a:t>, bez </a:t>
            </a:r>
            <a:r>
              <a:rPr lang="pl-PL" sz="2400" dirty="0">
                <a:solidFill>
                  <a:schemeClr val="tx1"/>
                </a:solidFill>
              </a:rPr>
              <a:t>względu na to, czy ma charakter ogólny czy indywidualny, ale nakierowanej na określony cel; tak </a:t>
            </a:r>
            <a:r>
              <a:rPr lang="pl-PL" sz="2400" dirty="0" smtClean="0">
                <a:solidFill>
                  <a:schemeClr val="tx1"/>
                </a:solidFill>
              </a:rPr>
              <a:t>rozumiana regulacja </a:t>
            </a:r>
            <a:r>
              <a:rPr lang="pl-PL" sz="2400" dirty="0">
                <a:solidFill>
                  <a:schemeClr val="tx1"/>
                </a:solidFill>
              </a:rPr>
              <a:t>ma oddziaływać na mechanizm rynkowy i przenikać gospodarkę. </a:t>
            </a:r>
            <a:r>
              <a:rPr lang="pl-PL" sz="2400" i="1" dirty="0">
                <a:solidFill>
                  <a:schemeClr val="tx1"/>
                </a:solidFill>
              </a:rPr>
              <a:t>H. </a:t>
            </a:r>
            <a:r>
              <a:rPr lang="pl-PL" sz="2400" i="1" dirty="0" smtClean="0">
                <a:solidFill>
                  <a:schemeClr val="tx1"/>
                </a:solidFill>
              </a:rPr>
              <a:t>Gronkiewicz-Waltz</a:t>
            </a: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389707935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Regulacja sektorów infrastrukturalnych</a:t>
            </a:r>
          </a:p>
        </p:txBody>
      </p:sp>
      <p:sp>
        <p:nvSpPr>
          <p:cNvPr id="3" name="Podtytuł 2"/>
          <p:cNvSpPr>
            <a:spLocks noGrp="1"/>
          </p:cNvSpPr>
          <p:nvPr>
            <p:ph type="subTitle" idx="1"/>
          </p:nvPr>
        </p:nvSpPr>
        <p:spPr>
          <a:xfrm>
            <a:off x="539552" y="1340768"/>
            <a:ext cx="8064896" cy="5040560"/>
          </a:xfrm>
        </p:spPr>
        <p:txBody>
          <a:bodyPr>
            <a:normAutofit lnSpcReduction="10000"/>
          </a:bodyPr>
          <a:lstStyle/>
          <a:p>
            <a:r>
              <a:rPr lang="pl-PL" sz="2400" dirty="0" smtClean="0">
                <a:solidFill>
                  <a:schemeClr val="tx1"/>
                </a:solidFill>
              </a:rPr>
              <a:t>Regulacja jest rozumiana </a:t>
            </a:r>
            <a:r>
              <a:rPr lang="pl-PL" sz="2400" dirty="0">
                <a:solidFill>
                  <a:schemeClr val="tx1"/>
                </a:solidFill>
              </a:rPr>
              <a:t>jako władcze organizowanie przez państwo, w tym organy administracji, warunków </a:t>
            </a:r>
            <a:r>
              <a:rPr lang="pl-PL" sz="2400" dirty="0" smtClean="0">
                <a:solidFill>
                  <a:schemeClr val="tx1"/>
                </a:solidFill>
              </a:rPr>
              <a:t>funkcjonowania rynku</a:t>
            </a:r>
            <a:r>
              <a:rPr lang="pl-PL" sz="2400" dirty="0">
                <a:solidFill>
                  <a:schemeClr val="tx1"/>
                </a:solidFill>
              </a:rPr>
              <a:t>, warunków podejmowania i wykonywania działalności gospodarczej, bez przywiązywania wagi </a:t>
            </a:r>
            <a:r>
              <a:rPr lang="pl-PL" sz="2400" dirty="0" smtClean="0">
                <a:solidFill>
                  <a:schemeClr val="tx1"/>
                </a:solidFill>
              </a:rPr>
              <a:t>do skutku </a:t>
            </a:r>
            <a:r>
              <a:rPr lang="pl-PL" sz="2400" dirty="0">
                <a:solidFill>
                  <a:schemeClr val="tx1"/>
                </a:solidFill>
              </a:rPr>
              <a:t>w postaci ograniczenia wolności gospodarczej. </a:t>
            </a:r>
            <a:endParaRPr lang="pl-PL" sz="2400" dirty="0" smtClean="0">
              <a:solidFill>
                <a:schemeClr val="tx1"/>
              </a:solidFill>
            </a:endParaRPr>
          </a:p>
          <a:p>
            <a:endParaRPr lang="pl-PL" sz="2400" i="1" dirty="0">
              <a:solidFill>
                <a:schemeClr val="tx1"/>
              </a:solidFill>
            </a:endParaRPr>
          </a:p>
          <a:p>
            <a:r>
              <a:rPr lang="pl-PL" sz="2400" dirty="0">
                <a:solidFill>
                  <a:schemeClr val="tx1"/>
                </a:solidFill>
              </a:rPr>
              <a:t>Art. 37. 1. </a:t>
            </a:r>
            <a:r>
              <a:rPr lang="pl-PL" sz="2400" dirty="0" err="1" smtClean="0">
                <a:solidFill>
                  <a:schemeClr val="tx1"/>
                </a:solidFill>
              </a:rPr>
              <a:t>PpU</a:t>
            </a:r>
            <a:r>
              <a:rPr lang="pl-PL" sz="2400" dirty="0" smtClean="0">
                <a:solidFill>
                  <a:schemeClr val="tx1"/>
                </a:solidFill>
              </a:rPr>
              <a:t> </a:t>
            </a:r>
          </a:p>
          <a:p>
            <a:r>
              <a:rPr lang="pl-PL" sz="2400" dirty="0" smtClean="0">
                <a:solidFill>
                  <a:schemeClr val="tx1"/>
                </a:solidFill>
              </a:rPr>
              <a:t>Wykonywanie </a:t>
            </a:r>
            <a:r>
              <a:rPr lang="pl-PL" sz="2400" dirty="0">
                <a:solidFill>
                  <a:schemeClr val="tx1"/>
                </a:solidFill>
              </a:rPr>
              <a:t>działalności gospodarczej w dziedzinach mających szczególne znaczenie ze względu na bezpieczeństwo państwa lub obywateli albo inny ważny interes publiczny wymaga uzyskania koncesji wyłącznie, gdy działalność ta nie może być wykonywana jako wolna albo po uzyskaniu wpisu do rejestru działalności regulowanej albo zezwolenia.</a:t>
            </a:r>
            <a:endParaRPr lang="pl-PL" sz="2400" dirty="0" smtClean="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41118873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Regulacja sektorów infrastrukturalnych</a:t>
            </a:r>
          </a:p>
        </p:txBody>
      </p:sp>
      <p:sp>
        <p:nvSpPr>
          <p:cNvPr id="3" name="Podtytuł 2"/>
          <p:cNvSpPr>
            <a:spLocks noGrp="1"/>
          </p:cNvSpPr>
          <p:nvPr>
            <p:ph type="subTitle" idx="1"/>
          </p:nvPr>
        </p:nvSpPr>
        <p:spPr>
          <a:xfrm>
            <a:off x="539552" y="1340768"/>
            <a:ext cx="8064896" cy="5040560"/>
          </a:xfrm>
        </p:spPr>
        <p:txBody>
          <a:bodyPr>
            <a:normAutofit/>
          </a:bodyPr>
          <a:lstStyle/>
          <a:p>
            <a:r>
              <a:rPr lang="pl-PL" sz="2400" dirty="0">
                <a:solidFill>
                  <a:schemeClr val="tx1"/>
                </a:solidFill>
              </a:rPr>
              <a:t>Art. 43. 1. </a:t>
            </a:r>
            <a:r>
              <a:rPr lang="pl-PL" sz="2400" dirty="0" err="1" smtClean="0">
                <a:solidFill>
                  <a:schemeClr val="tx1"/>
                </a:solidFill>
              </a:rPr>
              <a:t>PpU</a:t>
            </a:r>
            <a:endParaRPr lang="pl-PL" sz="2400" dirty="0" smtClean="0">
              <a:solidFill>
                <a:schemeClr val="tx1"/>
              </a:solidFill>
            </a:endParaRPr>
          </a:p>
          <a:p>
            <a:r>
              <a:rPr lang="pl-PL" sz="2400" dirty="0" smtClean="0">
                <a:solidFill>
                  <a:schemeClr val="tx1"/>
                </a:solidFill>
              </a:rPr>
              <a:t>Jeżeli </a:t>
            </a:r>
            <a:r>
              <a:rPr lang="pl-PL" sz="2400" dirty="0">
                <a:solidFill>
                  <a:schemeClr val="tx1"/>
                </a:solidFill>
              </a:rPr>
              <a:t>odrębne przepisy stanowią, że dany rodzaj działalności jest działalnością regulowaną, przedsiębiorca może wykonywać tę działalność, jeśli spełnia warunki określone tymi przepisami i po uzyskaniu wpisu do właściwego rejestru działalności regulowanej</a:t>
            </a:r>
            <a:r>
              <a:rPr lang="pl-PL" sz="2400" dirty="0" smtClean="0">
                <a:solidFill>
                  <a:schemeClr val="tx1"/>
                </a:solidFill>
              </a:rPr>
              <a:t>.</a:t>
            </a:r>
          </a:p>
          <a:p>
            <a:endParaRPr lang="pl-PL" sz="2400" dirty="0">
              <a:solidFill>
                <a:schemeClr val="tx1"/>
              </a:solidFill>
            </a:endParaRPr>
          </a:p>
          <a:p>
            <a:r>
              <a:rPr lang="pl-PL" sz="2400" dirty="0" smtClean="0">
                <a:solidFill>
                  <a:schemeClr val="tx1"/>
                </a:solidFill>
              </a:rPr>
              <a:t>Art. 5 pkt 5 </a:t>
            </a:r>
            <a:r>
              <a:rPr lang="pl-PL" sz="2400" dirty="0" err="1" smtClean="0">
                <a:solidFill>
                  <a:schemeClr val="tx1"/>
                </a:solidFill>
              </a:rPr>
              <a:t>Usdg</a:t>
            </a:r>
            <a:endParaRPr lang="pl-PL" sz="2400" dirty="0" smtClean="0">
              <a:solidFill>
                <a:schemeClr val="tx1"/>
              </a:solidFill>
            </a:endParaRPr>
          </a:p>
          <a:p>
            <a:r>
              <a:rPr lang="pl-PL" sz="2400" dirty="0">
                <a:solidFill>
                  <a:schemeClr val="tx1"/>
                </a:solidFill>
              </a:rPr>
              <a:t>działalność regulowana – działalność gospodarczą, której wykonywanie wymaga spełnienia szczególnych warunków, określonych przepisami prawa;</a:t>
            </a:r>
            <a:endParaRPr lang="pl-PL" sz="2400" dirty="0" smtClean="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3819034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632848" cy="792087"/>
          </a:xfrm>
        </p:spPr>
        <p:txBody>
          <a:bodyPr>
            <a:normAutofit/>
          </a:bodyPr>
          <a:lstStyle/>
          <a:p>
            <a:r>
              <a:rPr lang="pl-PL" dirty="0" smtClean="0"/>
              <a:t>Wykaz aktów prawnych:</a:t>
            </a:r>
            <a:endParaRPr lang="pl-PL" dirty="0"/>
          </a:p>
        </p:txBody>
      </p:sp>
      <p:sp>
        <p:nvSpPr>
          <p:cNvPr id="3" name="Podtytuł 2"/>
          <p:cNvSpPr>
            <a:spLocks noGrp="1"/>
          </p:cNvSpPr>
          <p:nvPr>
            <p:ph type="subTitle" idx="1"/>
          </p:nvPr>
        </p:nvSpPr>
        <p:spPr>
          <a:xfrm>
            <a:off x="755576" y="1412776"/>
            <a:ext cx="8064896" cy="5040560"/>
          </a:xfrm>
        </p:spPr>
        <p:txBody>
          <a:bodyPr>
            <a:normAutofit fontScale="70000" lnSpcReduction="20000"/>
          </a:bodyPr>
          <a:lstStyle/>
          <a:p>
            <a:r>
              <a:rPr lang="pl-PL" sz="2400" dirty="0"/>
              <a:t>11. Ustawa z dnia 25 września 1981 r. o przedsiębiorstwach państwowych [Dz.U.17.2152] </a:t>
            </a:r>
          </a:p>
          <a:p>
            <a:r>
              <a:rPr lang="pl-PL" sz="2400" dirty="0"/>
              <a:t>12. Ustawa z dnia 16 grudnia 2016 r. o zasadach zarządzania mieniem państwowym [Dz.U.19.1302 ze zm.] </a:t>
            </a:r>
          </a:p>
          <a:p>
            <a:r>
              <a:rPr lang="pl-PL" sz="2400" dirty="0"/>
              <a:t>13. Ustawa z dnia 30 sierpnia 1996 r. o komercjalizacji i niektórych uprawnieniach pracowników [Dz.U.18.2170 ze zm.] </a:t>
            </a:r>
          </a:p>
          <a:p>
            <a:r>
              <a:rPr lang="pl-PL" sz="2400" dirty="0"/>
              <a:t>14. Ustawa z dnia 27 sierpnia 2009 r. o finansach publicznych [Dz.U.19.869 ze zm.] </a:t>
            </a:r>
          </a:p>
          <a:p>
            <a:r>
              <a:rPr lang="pl-PL" sz="2400" dirty="0"/>
              <a:t>15. Ustawa z dnia 8 marca 1990 r. o samorządzie gminnym [Dz.U.19.506 ze zm.] </a:t>
            </a:r>
          </a:p>
          <a:p>
            <a:r>
              <a:rPr lang="pl-PL" sz="2400" dirty="0"/>
              <a:t>16. Ustawa z dnia 5 czerwca 1998 r. o samorządzie powiatowym [Dz.U.19.511 ze zm.] </a:t>
            </a:r>
          </a:p>
          <a:p>
            <a:r>
              <a:rPr lang="pl-PL" sz="2400" dirty="0"/>
              <a:t>17. Ustawa z dnia 5 czerwca 1998 r. o samorządzie województwa [Dz.U.19.512 ze zm.] </a:t>
            </a:r>
          </a:p>
          <a:p>
            <a:r>
              <a:rPr lang="pl-PL" sz="2400" dirty="0"/>
              <a:t>18. Ustawa z dnia 20 grudnia 1996 r. o gospodarce komunalnej [Dz.U.19.712 ze zm.] </a:t>
            </a:r>
          </a:p>
          <a:p>
            <a:r>
              <a:rPr lang="pl-PL" sz="2400" dirty="0"/>
              <a:t>19. Ustawa z dnia 29 stycznia 2004 r. - Prawo zamówień publicznych [Dz.U.18.1986 ze zm.] </a:t>
            </a:r>
          </a:p>
          <a:p>
            <a:r>
              <a:rPr lang="pl-PL" sz="2400" dirty="0"/>
              <a:t>20. Ustawa z dnia 24 marca 1920 r. o nabywaniu nieruchomości przez cudzoziemców [Dz.U.17.2278] </a:t>
            </a:r>
          </a:p>
          <a:p>
            <a:r>
              <a:rPr lang="pl-PL" sz="2400" dirty="0"/>
              <a:t>21. Ustawa z dnia 16 lutego 2007 r. o ochronie konkurencji i konsumentów. [Dz.U.19.369 ze zm.] </a:t>
            </a:r>
          </a:p>
          <a:p>
            <a:r>
              <a:rPr lang="pl-PL" sz="2400" dirty="0"/>
              <a:t>22. Ustawa z dnia 14 marca 1985 r. o Państwowej Inspekcji Sanitarnej. [Dz.U.19.59] </a:t>
            </a:r>
          </a:p>
          <a:p>
            <a:r>
              <a:rPr lang="pl-PL" sz="2400" dirty="0"/>
              <a:t>23. Ustawa z dnia 21 grudnia 2000 r. o dozorze technicznym. [Dz.U.19.667] </a:t>
            </a:r>
          </a:p>
          <a:p>
            <a:r>
              <a:rPr lang="pl-PL" sz="2400" dirty="0"/>
              <a:t>24. Ustawa z dnia 9 maja 2014 r. o informowaniu o cenach towarów i usług [Dz.U.19.178] </a:t>
            </a:r>
          </a:p>
        </p:txBody>
      </p:sp>
    </p:spTree>
    <p:extLst>
      <p:ext uri="{BB962C8B-B14F-4D97-AF65-F5344CB8AC3E}">
        <p14:creationId xmlns:p14="http://schemas.microsoft.com/office/powerpoint/2010/main" val="356893996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Regulacja sektorów infrastrukturalnych</a:t>
            </a:r>
          </a:p>
        </p:txBody>
      </p:sp>
      <p:sp>
        <p:nvSpPr>
          <p:cNvPr id="3" name="Podtytuł 2"/>
          <p:cNvSpPr>
            <a:spLocks noGrp="1"/>
          </p:cNvSpPr>
          <p:nvPr>
            <p:ph type="subTitle" idx="1"/>
          </p:nvPr>
        </p:nvSpPr>
        <p:spPr>
          <a:xfrm>
            <a:off x="539552" y="1340768"/>
            <a:ext cx="8064896" cy="5040560"/>
          </a:xfrm>
        </p:spPr>
        <p:txBody>
          <a:bodyPr>
            <a:normAutofit/>
          </a:bodyPr>
          <a:lstStyle/>
          <a:p>
            <a:r>
              <a:rPr lang="pl-PL" sz="2400" dirty="0" smtClean="0">
                <a:solidFill>
                  <a:schemeClr val="tx1"/>
                </a:solidFill>
              </a:rPr>
              <a:t>Pojęcie </a:t>
            </a:r>
            <a:r>
              <a:rPr lang="pl-PL" sz="2400" dirty="0">
                <a:solidFill>
                  <a:schemeClr val="tx1"/>
                </a:solidFill>
              </a:rPr>
              <a:t>regulacji jest odnoszone</a:t>
            </a:r>
          </a:p>
          <a:p>
            <a:r>
              <a:rPr lang="pl-PL" sz="2400" dirty="0">
                <a:solidFill>
                  <a:schemeClr val="tx1"/>
                </a:solidFill>
              </a:rPr>
              <a:t>do sektorów infrastrukturalnych, do działań organów państwa podejmowanych z myślą o prawidłowym funkcjonowaniu</a:t>
            </a:r>
          </a:p>
          <a:p>
            <a:r>
              <a:rPr lang="pl-PL" sz="2400" dirty="0">
                <a:solidFill>
                  <a:schemeClr val="tx1"/>
                </a:solidFill>
              </a:rPr>
              <a:t>specyficznych sektorów gospodarki (np. telekomunikacyjnego, energetycznych, transportu kolejowego,</a:t>
            </a:r>
          </a:p>
          <a:p>
            <a:r>
              <a:rPr lang="pl-PL" sz="2400" dirty="0">
                <a:solidFill>
                  <a:schemeClr val="tx1"/>
                </a:solidFill>
              </a:rPr>
              <a:t>pocztowego). Chodzi o sektory, w których prowadzenie działalności gospodarczej wiąże się z wykorzystaniem</a:t>
            </a:r>
          </a:p>
          <a:p>
            <a:r>
              <a:rPr lang="pl-PL" sz="2400" dirty="0">
                <a:solidFill>
                  <a:schemeClr val="tx1"/>
                </a:solidFill>
              </a:rPr>
              <a:t>skomplikowanej infrastruktury technicznej nazywanej czasami urządzeniami kluczowymi, np. sieci energetycznych,</a:t>
            </a:r>
          </a:p>
          <a:p>
            <a:r>
              <a:rPr lang="pl-PL" sz="2400" dirty="0">
                <a:solidFill>
                  <a:schemeClr val="tx1"/>
                </a:solidFill>
              </a:rPr>
              <a:t>magazynów paliw, w których podejmuje się szczególne starania dla zaistnienia konkurencji rynkowej i zabezpieczenia</a:t>
            </a:r>
          </a:p>
          <a:p>
            <a:r>
              <a:rPr lang="pl-PL" sz="2400" dirty="0">
                <a:solidFill>
                  <a:schemeClr val="tx1"/>
                </a:solidFill>
              </a:rPr>
              <a:t>realizacji podstawowych usług bytowych dla ludności.</a:t>
            </a:r>
            <a:endParaRPr lang="pl-PL" sz="2400" dirty="0" smtClean="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21224477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Regulacja sektorów infrastrukturalnych</a:t>
            </a:r>
          </a:p>
        </p:txBody>
      </p:sp>
      <p:sp>
        <p:nvSpPr>
          <p:cNvPr id="3" name="Podtytuł 2"/>
          <p:cNvSpPr>
            <a:spLocks noGrp="1"/>
          </p:cNvSpPr>
          <p:nvPr>
            <p:ph type="subTitle" idx="1"/>
          </p:nvPr>
        </p:nvSpPr>
        <p:spPr>
          <a:xfrm>
            <a:off x="539552" y="1340768"/>
            <a:ext cx="8064896" cy="5040560"/>
          </a:xfrm>
        </p:spPr>
        <p:txBody>
          <a:bodyPr>
            <a:normAutofit/>
          </a:bodyPr>
          <a:lstStyle/>
          <a:p>
            <a:r>
              <a:rPr lang="pl-PL" sz="2400" dirty="0" smtClean="0">
                <a:solidFill>
                  <a:schemeClr val="tx1"/>
                </a:solidFill>
              </a:rPr>
              <a:t>Pojęcie </a:t>
            </a:r>
            <a:r>
              <a:rPr lang="pl-PL" sz="2400" dirty="0">
                <a:solidFill>
                  <a:schemeClr val="tx1"/>
                </a:solidFill>
              </a:rPr>
              <a:t>regulacji jest odnoszone</a:t>
            </a:r>
          </a:p>
          <a:p>
            <a:r>
              <a:rPr lang="pl-PL" sz="2400" dirty="0">
                <a:solidFill>
                  <a:schemeClr val="tx1"/>
                </a:solidFill>
              </a:rPr>
              <a:t>do sektorów infrastrukturalnych, do działań organów państwa podejmowanych z myślą o prawidłowym funkcjonowaniu</a:t>
            </a:r>
          </a:p>
          <a:p>
            <a:r>
              <a:rPr lang="pl-PL" sz="2400" dirty="0">
                <a:solidFill>
                  <a:schemeClr val="tx1"/>
                </a:solidFill>
              </a:rPr>
              <a:t>specyficznych sektorów gospodarki (np. telekomunikacyjnego, energetycznych, transportu kolejowego,</a:t>
            </a:r>
          </a:p>
          <a:p>
            <a:r>
              <a:rPr lang="pl-PL" sz="2400" dirty="0">
                <a:solidFill>
                  <a:schemeClr val="tx1"/>
                </a:solidFill>
              </a:rPr>
              <a:t>pocztowego). Chodzi o sektory, w których prowadzenie działalności gospodarczej wiąże się z wykorzystaniem</a:t>
            </a:r>
          </a:p>
          <a:p>
            <a:r>
              <a:rPr lang="pl-PL" sz="2400" dirty="0">
                <a:solidFill>
                  <a:schemeClr val="tx1"/>
                </a:solidFill>
              </a:rPr>
              <a:t>skomplikowanej infrastruktury technicznej nazywanej czasami urządzeniami kluczowymi, np. sieci energetycznych,</a:t>
            </a:r>
          </a:p>
          <a:p>
            <a:r>
              <a:rPr lang="pl-PL" sz="2400" dirty="0">
                <a:solidFill>
                  <a:schemeClr val="tx1"/>
                </a:solidFill>
              </a:rPr>
              <a:t>magazynów paliw, w których podejmuje się szczególne starania dla zaistnienia konkurencji rynkowej i zabezpieczenia</a:t>
            </a:r>
          </a:p>
          <a:p>
            <a:r>
              <a:rPr lang="pl-PL" sz="2400" dirty="0">
                <a:solidFill>
                  <a:schemeClr val="tx1"/>
                </a:solidFill>
              </a:rPr>
              <a:t>realizacji podstawowych usług bytowych dla ludności.</a:t>
            </a:r>
            <a:endParaRPr lang="pl-PL" sz="2400" dirty="0" smtClean="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129219070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Regulacja sektorów infrastrukturalnych</a:t>
            </a:r>
          </a:p>
        </p:txBody>
      </p:sp>
      <p:sp>
        <p:nvSpPr>
          <p:cNvPr id="3" name="Podtytuł 2"/>
          <p:cNvSpPr>
            <a:spLocks noGrp="1"/>
          </p:cNvSpPr>
          <p:nvPr>
            <p:ph type="subTitle" idx="1"/>
          </p:nvPr>
        </p:nvSpPr>
        <p:spPr>
          <a:xfrm>
            <a:off x="539552" y="1340768"/>
            <a:ext cx="8064896" cy="5040560"/>
          </a:xfrm>
        </p:spPr>
        <p:txBody>
          <a:bodyPr>
            <a:normAutofit fontScale="92500" lnSpcReduction="10000"/>
          </a:bodyPr>
          <a:lstStyle/>
          <a:p>
            <a:r>
              <a:rPr lang="pl-PL" sz="2400" dirty="0" smtClean="0">
                <a:solidFill>
                  <a:schemeClr val="tx1"/>
                </a:solidFill>
              </a:rPr>
              <a:t>Regulacja obejmuje </a:t>
            </a:r>
            <a:r>
              <a:rPr lang="pl-PL" sz="2400" dirty="0">
                <a:solidFill>
                  <a:schemeClr val="tx1"/>
                </a:solidFill>
              </a:rPr>
              <a:t>działania </a:t>
            </a:r>
            <a:r>
              <a:rPr lang="pl-PL" sz="2400" dirty="0" smtClean="0">
                <a:solidFill>
                  <a:schemeClr val="tx1"/>
                </a:solidFill>
              </a:rPr>
              <a:t>państwa </a:t>
            </a:r>
            <a:r>
              <a:rPr lang="pl-PL" sz="2400" i="1" dirty="0" smtClean="0">
                <a:solidFill>
                  <a:schemeClr val="tx1"/>
                </a:solidFill>
              </a:rPr>
              <a:t>(M. Szydło),</a:t>
            </a:r>
            <a:r>
              <a:rPr lang="pl-PL" sz="2400" dirty="0" smtClean="0">
                <a:solidFill>
                  <a:schemeClr val="tx1"/>
                </a:solidFill>
              </a:rPr>
              <a:t> </a:t>
            </a:r>
            <a:r>
              <a:rPr lang="pl-PL" sz="2400" dirty="0">
                <a:solidFill>
                  <a:schemeClr val="tx1"/>
                </a:solidFill>
              </a:rPr>
              <a:t>które: </a:t>
            </a:r>
            <a:endParaRPr lang="pl-PL" sz="2400" dirty="0" smtClean="0">
              <a:solidFill>
                <a:schemeClr val="tx1"/>
              </a:solidFill>
            </a:endParaRPr>
          </a:p>
          <a:p>
            <a:endParaRPr lang="pl-PL" sz="2400" dirty="0" smtClean="0">
              <a:solidFill>
                <a:schemeClr val="tx1"/>
              </a:solidFill>
            </a:endParaRPr>
          </a:p>
          <a:p>
            <a:pPr algn="l"/>
            <a:r>
              <a:rPr lang="pl-PL" sz="2400" dirty="0" smtClean="0">
                <a:solidFill>
                  <a:schemeClr val="tx1"/>
                </a:solidFill>
              </a:rPr>
              <a:t>1) zmierzają </a:t>
            </a:r>
            <a:r>
              <a:rPr lang="pl-PL" sz="2400" dirty="0">
                <a:solidFill>
                  <a:schemeClr val="tx1"/>
                </a:solidFill>
              </a:rPr>
              <a:t>do ściśle określonych celów (stworzenie i rozwój konkurencji w sektorze, zapewnienie </a:t>
            </a:r>
            <a:r>
              <a:rPr lang="pl-PL" sz="2400" dirty="0" smtClean="0">
                <a:solidFill>
                  <a:schemeClr val="tx1"/>
                </a:solidFill>
              </a:rPr>
              <a:t>realizacji tzw</a:t>
            </a:r>
            <a:r>
              <a:rPr lang="pl-PL" sz="2400" dirty="0">
                <a:solidFill>
                  <a:schemeClr val="tx1"/>
                </a:solidFill>
              </a:rPr>
              <a:t>. usług publicznych, ochrona dóbr policyjnych i rozwój wspólnego rynku</a:t>
            </a:r>
            <a:r>
              <a:rPr lang="pl-PL" sz="2400" dirty="0" smtClean="0">
                <a:solidFill>
                  <a:schemeClr val="tx1"/>
                </a:solidFill>
              </a:rPr>
              <a:t>);</a:t>
            </a:r>
          </a:p>
          <a:p>
            <a:pPr algn="l"/>
            <a:endParaRPr lang="pl-PL" sz="2400" dirty="0">
              <a:solidFill>
                <a:schemeClr val="tx1"/>
              </a:solidFill>
            </a:endParaRPr>
          </a:p>
          <a:p>
            <a:pPr algn="l"/>
            <a:r>
              <a:rPr lang="pl-PL" sz="2400" dirty="0">
                <a:solidFill>
                  <a:schemeClr val="tx1"/>
                </a:solidFill>
              </a:rPr>
              <a:t>2) polegają na stosowaniu specyficznych środków prawnych wobec pewnych rodzajów zachowań </a:t>
            </a:r>
            <a:r>
              <a:rPr lang="pl-PL" sz="2400" dirty="0" smtClean="0">
                <a:solidFill>
                  <a:schemeClr val="tx1"/>
                </a:solidFill>
              </a:rPr>
              <a:t>gospodarczych (</a:t>
            </a:r>
            <a:r>
              <a:rPr lang="pl-PL" sz="2400" dirty="0">
                <a:solidFill>
                  <a:schemeClr val="tx1"/>
                </a:solidFill>
              </a:rPr>
              <a:t>np. instrumenty dopuszczania do działalności gospodarczej, instrumenty cenotwórcze, </a:t>
            </a:r>
            <a:r>
              <a:rPr lang="pl-PL" sz="2400" dirty="0" smtClean="0">
                <a:solidFill>
                  <a:schemeClr val="tx1"/>
                </a:solidFill>
              </a:rPr>
              <a:t>instrumenty rachunkowości </a:t>
            </a:r>
            <a:r>
              <a:rPr lang="pl-PL" sz="2400" dirty="0">
                <a:solidFill>
                  <a:schemeClr val="tx1"/>
                </a:solidFill>
              </a:rPr>
              <a:t>regulacyjnej, instrumenty dostępowe</a:t>
            </a:r>
            <a:r>
              <a:rPr lang="pl-PL" sz="2400" dirty="0" smtClean="0">
                <a:solidFill>
                  <a:schemeClr val="tx1"/>
                </a:solidFill>
              </a:rPr>
              <a:t>);</a:t>
            </a:r>
          </a:p>
          <a:p>
            <a:pPr algn="l"/>
            <a:endParaRPr lang="pl-PL" sz="2400" dirty="0">
              <a:solidFill>
                <a:schemeClr val="tx1"/>
              </a:solidFill>
            </a:endParaRPr>
          </a:p>
          <a:p>
            <a:pPr algn="l"/>
            <a:r>
              <a:rPr lang="pl-PL" sz="2400" dirty="0">
                <a:solidFill>
                  <a:schemeClr val="tx1"/>
                </a:solidFill>
              </a:rPr>
              <a:t>3) mają wspólną wszystkim państwom członkowskim genezę historyczną jako związane z </a:t>
            </a:r>
            <a:r>
              <a:rPr lang="pl-PL" sz="2400" dirty="0" smtClean="0">
                <a:solidFill>
                  <a:schemeClr val="tx1"/>
                </a:solidFill>
              </a:rPr>
              <a:t>realizowanym przez </a:t>
            </a:r>
            <a:r>
              <a:rPr lang="pl-PL" sz="2400" dirty="0">
                <a:solidFill>
                  <a:schemeClr val="tx1"/>
                </a:solidFill>
              </a:rPr>
              <a:t>Komisję Europejską programem liberalizacji, tj. otwierania na konkurencję.</a:t>
            </a:r>
            <a:endParaRPr lang="pl-PL" sz="2400" dirty="0" smtClean="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142495177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Regulacja sektorów infrastrukturalnych</a:t>
            </a:r>
          </a:p>
        </p:txBody>
      </p:sp>
      <p:sp>
        <p:nvSpPr>
          <p:cNvPr id="3" name="Podtytuł 2"/>
          <p:cNvSpPr>
            <a:spLocks noGrp="1"/>
          </p:cNvSpPr>
          <p:nvPr>
            <p:ph type="subTitle" idx="1"/>
          </p:nvPr>
        </p:nvSpPr>
        <p:spPr>
          <a:xfrm>
            <a:off x="539552" y="1340768"/>
            <a:ext cx="8064896" cy="5040560"/>
          </a:xfrm>
        </p:spPr>
        <p:txBody>
          <a:bodyPr>
            <a:normAutofit/>
          </a:bodyPr>
          <a:lstStyle/>
          <a:p>
            <a:r>
              <a:rPr lang="pl-PL" sz="2400" dirty="0" smtClean="0">
                <a:solidFill>
                  <a:schemeClr val="tx1"/>
                </a:solidFill>
              </a:rPr>
              <a:t>Funkcję </a:t>
            </a:r>
            <a:r>
              <a:rPr lang="pl-PL" sz="2400" dirty="0">
                <a:solidFill>
                  <a:schemeClr val="tx1"/>
                </a:solidFill>
              </a:rPr>
              <a:t>regulacyjną </a:t>
            </a:r>
            <a:r>
              <a:rPr lang="pl-PL" sz="2400" dirty="0" smtClean="0">
                <a:solidFill>
                  <a:schemeClr val="tx1"/>
                </a:solidFill>
              </a:rPr>
              <a:t>realizują wyspecjalizowane </a:t>
            </a:r>
            <a:r>
              <a:rPr lang="pl-PL" sz="2400" dirty="0">
                <a:solidFill>
                  <a:schemeClr val="tx1"/>
                </a:solidFill>
              </a:rPr>
              <a:t>i w wysokim stopniu </a:t>
            </a:r>
            <a:r>
              <a:rPr lang="pl-PL" sz="2400" dirty="0" smtClean="0">
                <a:solidFill>
                  <a:schemeClr val="tx1"/>
                </a:solidFill>
              </a:rPr>
              <a:t>niezależnie działające </a:t>
            </a:r>
            <a:r>
              <a:rPr lang="pl-PL" sz="2400" dirty="0">
                <a:solidFill>
                  <a:schemeClr val="tx1"/>
                </a:solidFill>
              </a:rPr>
              <a:t>organy administracji publicznej wykonujące specyficzne zadania w poszczególnych sektorach </a:t>
            </a:r>
            <a:r>
              <a:rPr lang="pl-PL" sz="2400" dirty="0" smtClean="0">
                <a:solidFill>
                  <a:schemeClr val="tx1"/>
                </a:solidFill>
              </a:rPr>
              <a:t>gospodarki (</a:t>
            </a:r>
            <a:r>
              <a:rPr lang="pl-PL" sz="2400" dirty="0">
                <a:solidFill>
                  <a:schemeClr val="tx1"/>
                </a:solidFill>
              </a:rPr>
              <a:t>sektorach infrastrukturalnych</a:t>
            </a:r>
            <a:r>
              <a:rPr lang="pl-PL" sz="2400" dirty="0" smtClean="0">
                <a:solidFill>
                  <a:schemeClr val="tx1"/>
                </a:solidFill>
              </a:rPr>
              <a:t>)</a:t>
            </a:r>
          </a:p>
          <a:p>
            <a:endParaRPr lang="pl-PL" sz="2400" dirty="0">
              <a:solidFill>
                <a:schemeClr val="tx1"/>
              </a:solidFill>
            </a:endParaRPr>
          </a:p>
          <a:p>
            <a:r>
              <a:rPr lang="pl-PL" sz="2400" dirty="0">
                <a:solidFill>
                  <a:schemeClr val="tx1"/>
                </a:solidFill>
              </a:rPr>
              <a:t>np. </a:t>
            </a:r>
            <a:r>
              <a:rPr lang="pl-PL" sz="2400" dirty="0" smtClean="0">
                <a:solidFill>
                  <a:schemeClr val="tx1"/>
                </a:solidFill>
              </a:rPr>
              <a:t>Prezes </a:t>
            </a:r>
            <a:r>
              <a:rPr lang="pl-PL" sz="2400" dirty="0">
                <a:solidFill>
                  <a:schemeClr val="tx1"/>
                </a:solidFill>
              </a:rPr>
              <a:t>Urzędu Regulacji Energetyki, </a:t>
            </a:r>
            <a:endParaRPr lang="pl-PL" sz="2400" dirty="0" smtClean="0">
              <a:solidFill>
                <a:schemeClr val="tx1"/>
              </a:solidFill>
            </a:endParaRPr>
          </a:p>
          <a:p>
            <a:r>
              <a:rPr lang="pl-PL" sz="2400" dirty="0" smtClean="0">
                <a:solidFill>
                  <a:schemeClr val="tx1"/>
                </a:solidFill>
              </a:rPr>
              <a:t>Prezes Urzędu Komunikacji </a:t>
            </a:r>
            <a:r>
              <a:rPr lang="pl-PL" sz="2400" dirty="0">
                <a:solidFill>
                  <a:schemeClr val="tx1"/>
                </a:solidFill>
              </a:rPr>
              <a:t>Elektronicznej, </a:t>
            </a:r>
            <a:endParaRPr lang="pl-PL" sz="2400" dirty="0" smtClean="0">
              <a:solidFill>
                <a:schemeClr val="tx1"/>
              </a:solidFill>
            </a:endParaRPr>
          </a:p>
          <a:p>
            <a:r>
              <a:rPr lang="pl-PL" sz="2400" dirty="0" smtClean="0">
                <a:solidFill>
                  <a:schemeClr val="tx1"/>
                </a:solidFill>
              </a:rPr>
              <a:t>Prezes </a:t>
            </a:r>
            <a:r>
              <a:rPr lang="pl-PL" sz="2400" dirty="0">
                <a:solidFill>
                  <a:schemeClr val="tx1"/>
                </a:solidFill>
              </a:rPr>
              <a:t>Urzędu Transportu </a:t>
            </a:r>
            <a:r>
              <a:rPr lang="pl-PL" sz="2400" dirty="0" smtClean="0">
                <a:solidFill>
                  <a:schemeClr val="tx1"/>
                </a:solidFill>
              </a:rPr>
              <a:t>Kolejowego …</a:t>
            </a: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428694949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Samorząd gospodarczy (izby gospodarcze) i zawodowy w Polsce.</a:t>
            </a:r>
          </a:p>
        </p:txBody>
      </p:sp>
      <p:sp>
        <p:nvSpPr>
          <p:cNvPr id="3" name="Podtytuł 2"/>
          <p:cNvSpPr>
            <a:spLocks noGrp="1"/>
          </p:cNvSpPr>
          <p:nvPr>
            <p:ph type="subTitle" idx="1"/>
          </p:nvPr>
        </p:nvSpPr>
        <p:spPr>
          <a:xfrm>
            <a:off x="539552" y="1340768"/>
            <a:ext cx="8064896" cy="5040560"/>
          </a:xfrm>
        </p:spPr>
        <p:txBody>
          <a:bodyPr>
            <a:normAutofit/>
          </a:bodyPr>
          <a:lstStyle/>
          <a:p>
            <a:r>
              <a:rPr lang="pl-PL" sz="2400" b="1" dirty="0">
                <a:solidFill>
                  <a:schemeClr val="tx1"/>
                </a:solidFill>
              </a:rPr>
              <a:t>Art. 58. </a:t>
            </a:r>
            <a:r>
              <a:rPr lang="pl-PL" sz="2400" b="1" dirty="0" smtClean="0">
                <a:solidFill>
                  <a:schemeClr val="tx1"/>
                </a:solidFill>
              </a:rPr>
              <a:t>Konstytucji RP </a:t>
            </a:r>
          </a:p>
          <a:p>
            <a:endParaRPr lang="pl-PL" sz="2400" b="1" dirty="0">
              <a:solidFill>
                <a:schemeClr val="tx1"/>
              </a:solidFill>
            </a:endParaRPr>
          </a:p>
          <a:p>
            <a:r>
              <a:rPr lang="pl-PL" sz="2400" dirty="0" smtClean="0">
                <a:solidFill>
                  <a:schemeClr val="tx1"/>
                </a:solidFill>
              </a:rPr>
              <a:t>1</a:t>
            </a:r>
            <a:r>
              <a:rPr lang="pl-PL" sz="2400" dirty="0">
                <a:solidFill>
                  <a:schemeClr val="tx1"/>
                </a:solidFill>
              </a:rPr>
              <a:t>. Każdemu zapewnia się wolność zrzeszania się. </a:t>
            </a:r>
          </a:p>
          <a:p>
            <a:r>
              <a:rPr lang="pl-PL" sz="2400" dirty="0">
                <a:solidFill>
                  <a:schemeClr val="tx1"/>
                </a:solidFill>
              </a:rPr>
              <a:t>2. Zakazane są zrzeszenia, których cel lub działalność są sprzeczne z Konstytucją lub ustawą. O odmowie rejestracji lub zakazie działania takiego zrzeszenia orzeka sąd. </a:t>
            </a:r>
          </a:p>
          <a:p>
            <a:r>
              <a:rPr lang="pl-PL" sz="2400" dirty="0">
                <a:solidFill>
                  <a:schemeClr val="tx1"/>
                </a:solidFill>
              </a:rPr>
              <a:t>3. Ustawa określa rodzaje zrzeszeń podlegających sądowej rejestracji, tryb tej rejestracji oraz formy nadzoru nad tymi zrzeszeniami. </a:t>
            </a:r>
            <a:endParaRPr lang="pl-PL" sz="2400" dirty="0" smtClean="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409115203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Samorząd gospodarczy (izby gospodarcze) i zawodowy w Polsce.</a:t>
            </a:r>
          </a:p>
        </p:txBody>
      </p:sp>
      <p:sp>
        <p:nvSpPr>
          <p:cNvPr id="3" name="Podtytuł 2"/>
          <p:cNvSpPr>
            <a:spLocks noGrp="1"/>
          </p:cNvSpPr>
          <p:nvPr>
            <p:ph type="subTitle" idx="1"/>
          </p:nvPr>
        </p:nvSpPr>
        <p:spPr>
          <a:xfrm>
            <a:off x="539552" y="1340768"/>
            <a:ext cx="8064896" cy="5040560"/>
          </a:xfrm>
        </p:spPr>
        <p:txBody>
          <a:bodyPr>
            <a:normAutofit/>
          </a:bodyPr>
          <a:lstStyle/>
          <a:p>
            <a:r>
              <a:rPr lang="pl-PL" sz="2400" b="1" dirty="0">
                <a:solidFill>
                  <a:schemeClr val="tx1"/>
                </a:solidFill>
              </a:rPr>
              <a:t>Art. 58. </a:t>
            </a:r>
            <a:r>
              <a:rPr lang="pl-PL" sz="2400" b="1" dirty="0" smtClean="0">
                <a:solidFill>
                  <a:schemeClr val="tx1"/>
                </a:solidFill>
              </a:rPr>
              <a:t>Konstytucji RP </a:t>
            </a:r>
          </a:p>
          <a:p>
            <a:endParaRPr lang="pl-PL" sz="2400" b="1" dirty="0">
              <a:solidFill>
                <a:schemeClr val="tx1"/>
              </a:solidFill>
            </a:endParaRPr>
          </a:p>
          <a:p>
            <a:r>
              <a:rPr lang="pl-PL" sz="2400" dirty="0" smtClean="0">
                <a:solidFill>
                  <a:schemeClr val="tx1"/>
                </a:solidFill>
              </a:rPr>
              <a:t>1</a:t>
            </a:r>
            <a:r>
              <a:rPr lang="pl-PL" sz="2400" dirty="0">
                <a:solidFill>
                  <a:schemeClr val="tx1"/>
                </a:solidFill>
              </a:rPr>
              <a:t>. Każdemu zapewnia się wolność zrzeszania się. </a:t>
            </a:r>
          </a:p>
          <a:p>
            <a:r>
              <a:rPr lang="pl-PL" sz="2400" dirty="0">
                <a:solidFill>
                  <a:schemeClr val="tx1"/>
                </a:solidFill>
              </a:rPr>
              <a:t>2. Zakazane są zrzeszenia, których cel lub działalność są sprzeczne z Konstytucją lub ustawą. O odmowie rejestracji lub zakazie działania takiego zrzeszenia orzeka sąd. </a:t>
            </a:r>
          </a:p>
          <a:p>
            <a:r>
              <a:rPr lang="pl-PL" sz="2400" dirty="0">
                <a:solidFill>
                  <a:schemeClr val="tx1"/>
                </a:solidFill>
              </a:rPr>
              <a:t>3. Ustawa określa rodzaje zrzeszeń podlegających sądowej rejestracji, tryb tej rejestracji oraz formy nadzoru nad tymi zrzeszeniami. </a:t>
            </a:r>
            <a:endParaRPr lang="pl-PL" sz="2400" dirty="0" smtClean="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13741565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Samorząd gospodarczy (izby gospodarcze) i zawodowy w Polsce.</a:t>
            </a:r>
          </a:p>
        </p:txBody>
      </p:sp>
      <p:sp>
        <p:nvSpPr>
          <p:cNvPr id="3" name="Podtytuł 2"/>
          <p:cNvSpPr>
            <a:spLocks noGrp="1"/>
          </p:cNvSpPr>
          <p:nvPr>
            <p:ph type="subTitle" idx="1"/>
          </p:nvPr>
        </p:nvSpPr>
        <p:spPr>
          <a:xfrm>
            <a:off x="539552" y="1340768"/>
            <a:ext cx="8064896" cy="5040560"/>
          </a:xfrm>
        </p:spPr>
        <p:txBody>
          <a:bodyPr>
            <a:normAutofit/>
          </a:bodyPr>
          <a:lstStyle/>
          <a:p>
            <a:r>
              <a:rPr lang="pl-PL" sz="2400" b="1" dirty="0">
                <a:solidFill>
                  <a:schemeClr val="tx1"/>
                </a:solidFill>
              </a:rPr>
              <a:t>Art. 17. </a:t>
            </a:r>
            <a:r>
              <a:rPr lang="pl-PL" sz="2400" b="1" dirty="0" smtClean="0">
                <a:solidFill>
                  <a:schemeClr val="tx1"/>
                </a:solidFill>
              </a:rPr>
              <a:t>Konstytucji RP</a:t>
            </a:r>
          </a:p>
          <a:p>
            <a:endParaRPr lang="pl-PL" sz="2400" b="1" dirty="0">
              <a:solidFill>
                <a:schemeClr val="tx1"/>
              </a:solidFill>
            </a:endParaRPr>
          </a:p>
          <a:p>
            <a:r>
              <a:rPr lang="pl-PL" sz="2400" dirty="0" smtClean="0">
                <a:solidFill>
                  <a:schemeClr val="tx1"/>
                </a:solidFill>
              </a:rPr>
              <a:t>1</a:t>
            </a:r>
            <a:r>
              <a:rPr lang="pl-PL" sz="2400" dirty="0">
                <a:solidFill>
                  <a:schemeClr val="tx1"/>
                </a:solidFill>
              </a:rPr>
              <a:t>. W drodze ustawy można tworzyć samorządy zawodowe, reprezentujące osoby wykonujące zawody zaufania publicznego i sprawujące pieczę nad należytym wykonywaniem tych zawodów w granicach interesu publicznego i dla jego ochrony. </a:t>
            </a:r>
          </a:p>
          <a:p>
            <a:r>
              <a:rPr lang="pl-PL" sz="2400" dirty="0">
                <a:solidFill>
                  <a:schemeClr val="tx1"/>
                </a:solidFill>
              </a:rPr>
              <a:t>2. W drodze ustawy można tworzyć również inne rodzaje samorządu. Samorządy te nie mogą naruszać wolności wykonywania zawodu ani ograniczać wolności podejmowania działalności gospodarczej. </a:t>
            </a:r>
            <a:endParaRPr lang="pl-PL" sz="2400" dirty="0" smtClean="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64716654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Samorząd gospodarczy (izby gospodarcze) i zawodowy w Polsce.</a:t>
            </a:r>
          </a:p>
        </p:txBody>
      </p:sp>
      <p:sp>
        <p:nvSpPr>
          <p:cNvPr id="3" name="Podtytuł 2"/>
          <p:cNvSpPr>
            <a:spLocks noGrp="1"/>
          </p:cNvSpPr>
          <p:nvPr>
            <p:ph type="subTitle" idx="1"/>
          </p:nvPr>
        </p:nvSpPr>
        <p:spPr>
          <a:xfrm>
            <a:off x="539552" y="1340768"/>
            <a:ext cx="8064896" cy="5040560"/>
          </a:xfrm>
        </p:spPr>
        <p:txBody>
          <a:bodyPr>
            <a:normAutofit fontScale="85000" lnSpcReduction="20000"/>
          </a:bodyPr>
          <a:lstStyle/>
          <a:p>
            <a:r>
              <a:rPr lang="pl-PL" sz="2400" dirty="0" smtClean="0">
                <a:solidFill>
                  <a:schemeClr val="tx1"/>
                </a:solidFill>
              </a:rPr>
              <a:t>USTAWA z </a:t>
            </a:r>
            <a:r>
              <a:rPr lang="pl-PL" sz="2400" dirty="0">
                <a:solidFill>
                  <a:schemeClr val="tx1"/>
                </a:solidFill>
              </a:rPr>
              <a:t>dnia 30 maja 1989 r</a:t>
            </a:r>
            <a:r>
              <a:rPr lang="pl-PL" sz="2400" dirty="0" smtClean="0">
                <a:solidFill>
                  <a:schemeClr val="tx1"/>
                </a:solidFill>
              </a:rPr>
              <a:t>. o </a:t>
            </a:r>
            <a:r>
              <a:rPr lang="pl-PL" sz="2400" dirty="0">
                <a:solidFill>
                  <a:schemeClr val="tx1"/>
                </a:solidFill>
              </a:rPr>
              <a:t>izbach </a:t>
            </a:r>
            <a:r>
              <a:rPr lang="pl-PL" sz="2400" dirty="0" smtClean="0">
                <a:solidFill>
                  <a:schemeClr val="tx1"/>
                </a:solidFill>
              </a:rPr>
              <a:t>gospodarczych</a:t>
            </a:r>
          </a:p>
          <a:p>
            <a:endParaRPr lang="pl-PL" sz="2400" dirty="0">
              <a:solidFill>
                <a:schemeClr val="tx1"/>
              </a:solidFill>
            </a:endParaRPr>
          </a:p>
          <a:p>
            <a:r>
              <a:rPr lang="pl-PL" sz="2400" dirty="0">
                <a:solidFill>
                  <a:schemeClr val="tx1"/>
                </a:solidFill>
              </a:rPr>
              <a:t>Art. 1. Przedsiębiorcy mogą zrzeszać się w izby gospodarcze działające na podstawie niniejszej ustawy i statutów</a:t>
            </a:r>
            <a:r>
              <a:rPr lang="pl-PL" sz="2400" dirty="0" smtClean="0">
                <a:solidFill>
                  <a:schemeClr val="tx1"/>
                </a:solidFill>
              </a:rPr>
              <a:t>.</a:t>
            </a:r>
          </a:p>
          <a:p>
            <a:endParaRPr lang="pl-PL" sz="2400" dirty="0">
              <a:solidFill>
                <a:schemeClr val="tx1"/>
              </a:solidFill>
            </a:endParaRPr>
          </a:p>
          <a:p>
            <a:r>
              <a:rPr lang="pl-PL" sz="2400" dirty="0">
                <a:solidFill>
                  <a:schemeClr val="tx1"/>
                </a:solidFill>
              </a:rPr>
              <a:t>Art. 2. Izba gospodarcza jest organizacją samorządu gospodarczego, reprezentującą interesy gospodarcze zrzeszonych w niej przedsiębiorców, w szczególności wobec organów władzy publicznej.</a:t>
            </a:r>
          </a:p>
          <a:p>
            <a:r>
              <a:rPr lang="pl-PL" sz="2400" dirty="0">
                <a:solidFill>
                  <a:schemeClr val="tx1"/>
                </a:solidFill>
              </a:rPr>
              <a:t>Art. 3. Izby gospodarcze kształtują i upowszechniają zasady etyki w działalności gospodarczej, w szczególności opracowują i doskonalą normy rzetelnego postępowania w obrocie gospodarczym.</a:t>
            </a:r>
          </a:p>
          <a:p>
            <a:r>
              <a:rPr lang="pl-PL" sz="2400" dirty="0">
                <a:solidFill>
                  <a:schemeClr val="tx1"/>
                </a:solidFill>
              </a:rPr>
              <a:t>Art. 4. 1. Izba gospodarcza jest uprawniona do wyrażania opinii o projektach rozwiązań odnoszących się do funkcjonowania gospodarki oraz może uczestniczyć, na zasadach określonych w odrębnych przepisach, w przygotowywaniu projektów aktów prawnych w tym zakresie.</a:t>
            </a:r>
          </a:p>
          <a:p>
            <a:r>
              <a:rPr lang="pl-PL" sz="2400" dirty="0">
                <a:solidFill>
                  <a:schemeClr val="tx1"/>
                </a:solidFill>
              </a:rPr>
              <a:t>2. Izba gospodarcza może dokonywać ocen wdrażania i funkcjonowania przepisów prawnych dotyczących prowadzenia działalności gospodarczej.</a:t>
            </a:r>
            <a:endParaRPr lang="pl-PL" sz="2400" dirty="0" smtClean="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1020530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Samorząd gospodarczy (izby gospodarcze) i zawodowy w Polsce.</a:t>
            </a:r>
          </a:p>
        </p:txBody>
      </p:sp>
      <p:sp>
        <p:nvSpPr>
          <p:cNvPr id="3" name="Podtytuł 2"/>
          <p:cNvSpPr>
            <a:spLocks noGrp="1"/>
          </p:cNvSpPr>
          <p:nvPr>
            <p:ph type="subTitle" idx="1"/>
          </p:nvPr>
        </p:nvSpPr>
        <p:spPr>
          <a:xfrm>
            <a:off x="539552" y="1340768"/>
            <a:ext cx="8064896" cy="5040560"/>
          </a:xfrm>
        </p:spPr>
        <p:txBody>
          <a:bodyPr>
            <a:normAutofit fontScale="62500" lnSpcReduction="20000"/>
          </a:bodyPr>
          <a:lstStyle/>
          <a:p>
            <a:r>
              <a:rPr lang="pl-PL" sz="2400" dirty="0" smtClean="0">
                <a:solidFill>
                  <a:schemeClr val="tx1"/>
                </a:solidFill>
              </a:rPr>
              <a:t>USTAWA z </a:t>
            </a:r>
            <a:r>
              <a:rPr lang="pl-PL" sz="2400" dirty="0">
                <a:solidFill>
                  <a:schemeClr val="tx1"/>
                </a:solidFill>
              </a:rPr>
              <a:t>dnia 30 maja 1989 r</a:t>
            </a:r>
            <a:r>
              <a:rPr lang="pl-PL" sz="2400" dirty="0" smtClean="0">
                <a:solidFill>
                  <a:schemeClr val="tx1"/>
                </a:solidFill>
              </a:rPr>
              <a:t>. o </a:t>
            </a:r>
            <a:r>
              <a:rPr lang="pl-PL" sz="2400" dirty="0">
                <a:solidFill>
                  <a:schemeClr val="tx1"/>
                </a:solidFill>
              </a:rPr>
              <a:t>izbach </a:t>
            </a:r>
            <a:r>
              <a:rPr lang="pl-PL" sz="2400" dirty="0" smtClean="0">
                <a:solidFill>
                  <a:schemeClr val="tx1"/>
                </a:solidFill>
              </a:rPr>
              <a:t>gospodarczych</a:t>
            </a:r>
          </a:p>
          <a:p>
            <a:endParaRPr lang="pl-PL" sz="2400" dirty="0">
              <a:solidFill>
                <a:schemeClr val="tx1"/>
              </a:solidFill>
            </a:endParaRPr>
          </a:p>
          <a:p>
            <a:r>
              <a:rPr lang="pl-PL" sz="2400" dirty="0" smtClean="0">
                <a:solidFill>
                  <a:schemeClr val="tx1"/>
                </a:solidFill>
              </a:rPr>
              <a:t>Izba określa </a:t>
            </a:r>
            <a:r>
              <a:rPr lang="pl-PL" sz="2400" dirty="0">
                <a:solidFill>
                  <a:schemeClr val="tx1"/>
                </a:solidFill>
              </a:rPr>
              <a:t>samodzielnie w statucie swoje zadania, w szczególności zaś może:</a:t>
            </a:r>
          </a:p>
          <a:p>
            <a:r>
              <a:rPr lang="pl-PL" sz="2400" dirty="0">
                <a:solidFill>
                  <a:schemeClr val="tx1"/>
                </a:solidFill>
              </a:rPr>
              <a:t>1) przyczyniać się do tworzenia warunków rozwoju życia gospodarczego oraz wspierać inicjatywy gospodarcze</a:t>
            </a:r>
          </a:p>
          <a:p>
            <a:r>
              <a:rPr lang="pl-PL" sz="2400" dirty="0">
                <a:solidFill>
                  <a:schemeClr val="tx1"/>
                </a:solidFill>
              </a:rPr>
              <a:t>członków;</a:t>
            </a:r>
          </a:p>
          <a:p>
            <a:r>
              <a:rPr lang="pl-PL" sz="2400" dirty="0">
                <a:solidFill>
                  <a:schemeClr val="tx1"/>
                </a:solidFill>
              </a:rPr>
              <a:t>2) popierać, we współpracy z właściwymi organami oświatowymi, rozwój kształcenia zawodowego, wspierać</a:t>
            </a:r>
          </a:p>
          <a:p>
            <a:r>
              <a:rPr lang="pl-PL" sz="2400" dirty="0">
                <a:solidFill>
                  <a:schemeClr val="tx1"/>
                </a:solidFill>
              </a:rPr>
              <a:t>naukę zawodu w zakładach pracy oraz doskonalenie zawodowe pracowników;</a:t>
            </a:r>
          </a:p>
          <a:p>
            <a:r>
              <a:rPr lang="pl-PL" sz="2400" dirty="0">
                <a:solidFill>
                  <a:schemeClr val="tx1"/>
                </a:solidFill>
              </a:rPr>
              <a:t>3) delegować swoich przedstawicieli, na zaproszenie organów państwowych, do uczestniczenia w pracach</a:t>
            </a:r>
          </a:p>
          <a:p>
            <a:r>
              <a:rPr lang="pl-PL" sz="2400" dirty="0">
                <a:solidFill>
                  <a:schemeClr val="tx1"/>
                </a:solidFill>
              </a:rPr>
              <a:t>instytucji doradczo-opiniodawczych w sprawach działalności wytwórczej, handlowej, budowlanej i usługowej;</a:t>
            </a:r>
          </a:p>
          <a:p>
            <a:r>
              <a:rPr lang="pl-PL" sz="2400" dirty="0">
                <a:solidFill>
                  <a:schemeClr val="tx1"/>
                </a:solidFill>
              </a:rPr>
              <a:t>4) organizować i stwarzać warunki do rozstrzygania sporów w drodze postępowania polubownego i pojednawczego</a:t>
            </a:r>
          </a:p>
          <a:p>
            <a:r>
              <a:rPr lang="pl-PL" sz="2400" dirty="0">
                <a:solidFill>
                  <a:schemeClr val="tx1"/>
                </a:solidFill>
              </a:rPr>
              <a:t>oraz uczestniczyć na odrębnie określonych zasadach w postępowaniu sądowym w związku</a:t>
            </a:r>
          </a:p>
          <a:p>
            <a:r>
              <a:rPr lang="pl-PL" sz="2400" dirty="0">
                <a:solidFill>
                  <a:schemeClr val="tx1"/>
                </a:solidFill>
              </a:rPr>
              <a:t>z działalnością gospodarczą jej członków;</a:t>
            </a:r>
          </a:p>
          <a:p>
            <a:r>
              <a:rPr lang="pl-PL" sz="2400" dirty="0">
                <a:solidFill>
                  <a:schemeClr val="tx1"/>
                </a:solidFill>
              </a:rPr>
              <a:t>5) wydawać opinie o istniejących zwyczajach dotyczących działalności gospodarczej;</a:t>
            </a:r>
          </a:p>
          <a:p>
            <a:r>
              <a:rPr lang="pl-PL" sz="2400" dirty="0">
                <a:solidFill>
                  <a:schemeClr val="tx1"/>
                </a:solidFill>
              </a:rPr>
              <a:t>6) informować o funkcjonowaniu przedsiębiorców oraz wyrażać opinie o stanie rozwoju gospodarczego na</a:t>
            </a:r>
          </a:p>
          <a:p>
            <a:r>
              <a:rPr lang="pl-PL" sz="2400" dirty="0">
                <a:solidFill>
                  <a:schemeClr val="tx1"/>
                </a:solidFill>
              </a:rPr>
              <a:t>obszarze działania izby.</a:t>
            </a:r>
            <a:endParaRPr lang="pl-PL" sz="2400" dirty="0" smtClean="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111848989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Samorząd gospodarczy (izby gospodarcze) i zawodowy w Polsce.</a:t>
            </a:r>
          </a:p>
        </p:txBody>
      </p:sp>
      <p:sp>
        <p:nvSpPr>
          <p:cNvPr id="3" name="Podtytuł 2"/>
          <p:cNvSpPr>
            <a:spLocks noGrp="1"/>
          </p:cNvSpPr>
          <p:nvPr>
            <p:ph type="subTitle" idx="1"/>
          </p:nvPr>
        </p:nvSpPr>
        <p:spPr>
          <a:xfrm>
            <a:off x="539552" y="1340768"/>
            <a:ext cx="8064896" cy="5040560"/>
          </a:xfrm>
        </p:spPr>
        <p:txBody>
          <a:bodyPr>
            <a:normAutofit/>
          </a:bodyPr>
          <a:lstStyle/>
          <a:p>
            <a:r>
              <a:rPr lang="pl-PL" sz="2400" dirty="0">
                <a:solidFill>
                  <a:schemeClr val="tx1"/>
                </a:solidFill>
              </a:rPr>
              <a:t>Izby gospodarcze mogą tworzyć terenowe jednostki organizacyjne posiadające osobowość prawną, jeżeli statut</a:t>
            </a:r>
          </a:p>
          <a:p>
            <a:r>
              <a:rPr lang="pl-PL" sz="2400" dirty="0">
                <a:solidFill>
                  <a:schemeClr val="tx1"/>
                </a:solidFill>
              </a:rPr>
              <a:t>izby to przewiduje. Izby gospodarcze oraz ich jednostki organizacyjne podlegają obowiązkowi wpisu do Krajowego</a:t>
            </a:r>
          </a:p>
          <a:p>
            <a:r>
              <a:rPr lang="pl-PL" sz="2400" dirty="0">
                <a:solidFill>
                  <a:schemeClr val="tx1"/>
                </a:solidFill>
              </a:rPr>
              <a:t>Rejestru Sądowego. Uzyskują one osobowość prawną z chwilą wpisania do tego rejestru. Izby gospodarcze</a:t>
            </a:r>
          </a:p>
          <a:p>
            <a:r>
              <a:rPr lang="pl-PL" sz="2400" dirty="0">
                <a:solidFill>
                  <a:schemeClr val="tx1"/>
                </a:solidFill>
              </a:rPr>
              <a:t>mogą prowadzić działalność gospodarczą na zasadzie działalności akcesoryjnej, tak jak prowadzą ją </a:t>
            </a:r>
            <a:r>
              <a:rPr lang="pl-PL" sz="2400" dirty="0" smtClean="0">
                <a:solidFill>
                  <a:schemeClr val="tx1"/>
                </a:solidFill>
              </a:rPr>
              <a:t>stowarzyszenia.</a:t>
            </a:r>
          </a:p>
          <a:p>
            <a:endParaRPr lang="pl-PL" sz="2400" dirty="0">
              <a:solidFill>
                <a:schemeClr val="tx1"/>
              </a:solidFill>
            </a:endParaRPr>
          </a:p>
          <a:p>
            <a:r>
              <a:rPr lang="pl-PL" sz="2400" dirty="0">
                <a:solidFill>
                  <a:schemeClr val="tx1"/>
                </a:solidFill>
              </a:rPr>
              <a:t>Izby gospodarcze mogą się zrzeszać na zasadzie dobrowolności w Krajowej Izbie Gospodarczej.</a:t>
            </a:r>
            <a:endParaRPr lang="pl-PL" sz="2400" dirty="0" smtClean="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3565343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632848" cy="792087"/>
          </a:xfrm>
        </p:spPr>
        <p:txBody>
          <a:bodyPr>
            <a:normAutofit/>
          </a:bodyPr>
          <a:lstStyle/>
          <a:p>
            <a:r>
              <a:rPr lang="pl-PL" dirty="0" smtClean="0"/>
              <a:t>Wykaz aktów prawnych:</a:t>
            </a:r>
            <a:endParaRPr lang="pl-PL" dirty="0"/>
          </a:p>
        </p:txBody>
      </p:sp>
      <p:sp>
        <p:nvSpPr>
          <p:cNvPr id="3" name="Podtytuł 2"/>
          <p:cNvSpPr>
            <a:spLocks noGrp="1"/>
          </p:cNvSpPr>
          <p:nvPr>
            <p:ph type="subTitle" idx="1"/>
          </p:nvPr>
        </p:nvSpPr>
        <p:spPr>
          <a:xfrm>
            <a:off x="755576" y="1412776"/>
            <a:ext cx="8064896" cy="5040560"/>
          </a:xfrm>
        </p:spPr>
        <p:txBody>
          <a:bodyPr>
            <a:normAutofit fontScale="77500" lnSpcReduction="20000"/>
          </a:bodyPr>
          <a:lstStyle/>
          <a:p>
            <a:r>
              <a:rPr lang="pl-PL" sz="2400" dirty="0"/>
              <a:t>25. Ustawa z dnia 21 sierpnia 1997 r. o ograniczeniu prowadzenia działalności gospodarczej przez osoby pełniące funkcje publiczne [Dz.U.17.1393] </a:t>
            </a:r>
          </a:p>
          <a:p>
            <a:r>
              <a:rPr lang="pl-PL" sz="2400" dirty="0"/>
              <a:t>26. Ustawa z dnia 6 kwietnia 1984 r. o fundacjach [Dz.U.18.1491] </a:t>
            </a:r>
          </a:p>
          <a:p>
            <a:r>
              <a:rPr lang="pl-PL" sz="2400" dirty="0"/>
              <a:t>27. Ustawa z dnia 7 kwietnia 1989 r. - Prawo o stowarzyszeniach [Dz.U.19.713] </a:t>
            </a:r>
          </a:p>
          <a:p>
            <a:r>
              <a:rPr lang="pl-PL" sz="2400" dirty="0"/>
              <a:t>28. Ustawa z dnia 16 września 1982 r. - Prawo spółdzielcze [Dz.U.18.1285 ze zm.] </a:t>
            </a:r>
          </a:p>
          <a:p>
            <a:r>
              <a:rPr lang="pl-PL" sz="2400" dirty="0"/>
              <a:t>29. Ustawa z dnia 30 maja 1989 r. o izbach gospodarczych [Dz.U.19.579] </a:t>
            </a:r>
          </a:p>
          <a:p>
            <a:r>
              <a:rPr lang="pl-PL" sz="2400" dirty="0"/>
              <a:t>30. Ustawa z dnia 22 marca 1989 r. o rzemiośle [Dz.U.18.1267 ze zm.] </a:t>
            </a:r>
          </a:p>
          <a:p>
            <a:r>
              <a:rPr lang="pl-PL" sz="2400" dirty="0"/>
              <a:t>31. Rozporządzenie Prezydenta RP z dnia 7 czerwca 1927 r. o prawie przemysłowym. [Dz.U.27.53.468] </a:t>
            </a:r>
          </a:p>
          <a:p>
            <a:r>
              <a:rPr lang="pl-PL" sz="2400" dirty="0"/>
              <a:t>32. Ustawa z dnia 20 kwietnia 2004 r. o promocji zatrudnienia i instytucjach rynku pracy.[Dz.U.18.1265 ze zm.] </a:t>
            </a:r>
          </a:p>
          <a:p>
            <a:r>
              <a:rPr lang="pl-PL" sz="2400" dirty="0"/>
              <a:t>33. Ustawa z dnia 30 kwietnia 2004 r. o postępowaniu w sprawach dotyczących pomocy publicznej. [Dz.U.19.1482 ze zm.] </a:t>
            </a:r>
          </a:p>
          <a:p>
            <a:r>
              <a:rPr lang="pl-PL" sz="2400" dirty="0"/>
              <a:t>34. Ustawa z dnia 10 kwietnia 1997 r. Prawo energetyczne [Dz.U.19.755 ze zm.] </a:t>
            </a:r>
          </a:p>
          <a:p>
            <a:r>
              <a:rPr lang="pl-PL" sz="2400" dirty="0"/>
              <a:t>35. Art. 34-37, art. 45-66, art. 101-109 Traktatu o funkcjonowaniu Unii Europejskiej [Dz. Urz. UE z 7.06.2016 r., C 202.47] </a:t>
            </a:r>
            <a:endParaRPr lang="pl-PL" sz="2400" dirty="0">
              <a:solidFill>
                <a:schemeClr val="tx1"/>
              </a:solidFill>
            </a:endParaRPr>
          </a:p>
          <a:p>
            <a:r>
              <a:rPr lang="pl-PL" sz="2400" dirty="0" smtClean="0"/>
              <a:t> </a:t>
            </a:r>
            <a:endParaRPr lang="pl-PL" sz="2400" dirty="0"/>
          </a:p>
        </p:txBody>
      </p:sp>
    </p:spTree>
    <p:extLst>
      <p:ext uri="{BB962C8B-B14F-4D97-AF65-F5344CB8AC3E}">
        <p14:creationId xmlns:p14="http://schemas.microsoft.com/office/powerpoint/2010/main" val="72704768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Samorząd gospodarczy (izby gospodarcze) i zawodowy w Polsce.</a:t>
            </a:r>
          </a:p>
        </p:txBody>
      </p:sp>
      <p:sp>
        <p:nvSpPr>
          <p:cNvPr id="3" name="Podtytuł 2"/>
          <p:cNvSpPr>
            <a:spLocks noGrp="1"/>
          </p:cNvSpPr>
          <p:nvPr>
            <p:ph type="subTitle" idx="1"/>
          </p:nvPr>
        </p:nvSpPr>
        <p:spPr>
          <a:xfrm>
            <a:off x="539552" y="1340768"/>
            <a:ext cx="8064896" cy="5040560"/>
          </a:xfrm>
        </p:spPr>
        <p:txBody>
          <a:bodyPr>
            <a:normAutofit fontScale="85000" lnSpcReduction="20000"/>
          </a:bodyPr>
          <a:lstStyle/>
          <a:p>
            <a:r>
              <a:rPr lang="pl-PL" sz="2400" dirty="0">
                <a:solidFill>
                  <a:schemeClr val="tx1"/>
                </a:solidFill>
              </a:rPr>
              <a:t>Izby działające na podstawie przepisów </a:t>
            </a:r>
            <a:r>
              <a:rPr lang="pl-PL" sz="2400" dirty="0" smtClean="0">
                <a:solidFill>
                  <a:schemeClr val="tx1"/>
                </a:solidFill>
              </a:rPr>
              <a:t>szczególnych</a:t>
            </a:r>
          </a:p>
          <a:p>
            <a:endParaRPr lang="pl-PL" sz="2400" dirty="0">
              <a:solidFill>
                <a:schemeClr val="tx1"/>
              </a:solidFill>
            </a:endParaRPr>
          </a:p>
          <a:p>
            <a:r>
              <a:rPr lang="pl-PL" sz="2400" dirty="0">
                <a:solidFill>
                  <a:schemeClr val="tx1"/>
                </a:solidFill>
              </a:rPr>
              <a:t>Krajowe zakłady ubezpieczeń i zagraniczne zakłady ubezpieczeń wykonujące działalność na terytorium Rzeczypospolitej</a:t>
            </a:r>
          </a:p>
          <a:p>
            <a:r>
              <a:rPr lang="pl-PL" sz="2400" dirty="0">
                <a:solidFill>
                  <a:schemeClr val="tx1"/>
                </a:solidFill>
              </a:rPr>
              <a:t>Polskiej tworzą ubezpieczeniowy samorząd gospodarczy. Jednostką tego ubezpieczeniowego samorządu</a:t>
            </a:r>
          </a:p>
          <a:p>
            <a:r>
              <a:rPr lang="pl-PL" sz="2400" dirty="0">
                <a:solidFill>
                  <a:schemeClr val="tx1"/>
                </a:solidFill>
              </a:rPr>
              <a:t>gospodarczego jest Polska 642 Izba Ubezpieczeń. Jest ona organizacją reprezentującą krajowe i zagraniczne</a:t>
            </a:r>
          </a:p>
          <a:p>
            <a:r>
              <a:rPr lang="pl-PL" sz="2400" dirty="0">
                <a:solidFill>
                  <a:schemeClr val="tx1"/>
                </a:solidFill>
              </a:rPr>
              <a:t>zakłady ubezpieczeń, które z mocy ustawy są członkami izby działającej na rzecz rozwiązywania problemów rynku</a:t>
            </a:r>
          </a:p>
          <a:p>
            <a:r>
              <a:rPr lang="pl-PL" sz="2400" dirty="0">
                <a:solidFill>
                  <a:schemeClr val="tx1"/>
                </a:solidFill>
              </a:rPr>
              <a:t>ubezpieczeń w Rzeczypospolitej Polskiej. Członkostwo w izbie jest obowiązkowe i powstaje z chwilą podjęcia</a:t>
            </a:r>
          </a:p>
          <a:p>
            <a:r>
              <a:rPr lang="pl-PL" sz="2400" dirty="0">
                <a:solidFill>
                  <a:schemeClr val="tx1"/>
                </a:solidFill>
              </a:rPr>
              <a:t>przez zakład ubezpieczeń działalności ubezpieczeniowej na terytorium Rzeczypospolitej Polskiej. Izba reprezentuje</a:t>
            </a:r>
          </a:p>
          <a:p>
            <a:r>
              <a:rPr lang="pl-PL" sz="2400" dirty="0">
                <a:solidFill>
                  <a:schemeClr val="tx1"/>
                </a:solidFill>
              </a:rPr>
              <a:t>również zakłady reasekuracji, które mogą być członkami izby na zasadzie dobrowolności. Izba posiada z mocy</a:t>
            </a:r>
          </a:p>
          <a:p>
            <a:r>
              <a:rPr lang="pl-PL" sz="2400" dirty="0">
                <a:solidFill>
                  <a:schemeClr val="tx1"/>
                </a:solidFill>
              </a:rPr>
              <a:t>ustawy osobowość prawną.</a:t>
            </a:r>
            <a:endParaRPr lang="pl-PL" sz="2400" dirty="0" smtClean="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251412065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Samorząd gospodarczy (izby gospodarcze) i zawodowy w Polsce.</a:t>
            </a:r>
          </a:p>
        </p:txBody>
      </p:sp>
      <p:sp>
        <p:nvSpPr>
          <p:cNvPr id="3" name="Podtytuł 2"/>
          <p:cNvSpPr>
            <a:spLocks noGrp="1"/>
          </p:cNvSpPr>
          <p:nvPr>
            <p:ph type="subTitle" idx="1"/>
          </p:nvPr>
        </p:nvSpPr>
        <p:spPr>
          <a:xfrm>
            <a:off x="539552" y="1340768"/>
            <a:ext cx="8064896" cy="5040560"/>
          </a:xfrm>
        </p:spPr>
        <p:txBody>
          <a:bodyPr>
            <a:normAutofit fontScale="85000" lnSpcReduction="20000"/>
          </a:bodyPr>
          <a:lstStyle/>
          <a:p>
            <a:r>
              <a:rPr lang="pl-PL" sz="2400" dirty="0">
                <a:solidFill>
                  <a:schemeClr val="tx1"/>
                </a:solidFill>
              </a:rPr>
              <a:t>Izby działające na podstawie przepisów </a:t>
            </a:r>
            <a:r>
              <a:rPr lang="pl-PL" sz="2400" dirty="0" smtClean="0">
                <a:solidFill>
                  <a:schemeClr val="tx1"/>
                </a:solidFill>
              </a:rPr>
              <a:t>szczególnych</a:t>
            </a:r>
          </a:p>
          <a:p>
            <a:endParaRPr lang="pl-PL" sz="2400" dirty="0">
              <a:solidFill>
                <a:schemeClr val="tx1"/>
              </a:solidFill>
            </a:endParaRPr>
          </a:p>
          <a:p>
            <a:r>
              <a:rPr lang="pl-PL" sz="2400" dirty="0">
                <a:solidFill>
                  <a:schemeClr val="tx1"/>
                </a:solidFill>
              </a:rPr>
              <a:t>Podstawowe zadania izby to reprezentowanie i podejmowanie działań w celu ochrony wspólnych </a:t>
            </a:r>
            <a:r>
              <a:rPr lang="pl-PL" sz="2400" dirty="0" smtClean="0">
                <a:solidFill>
                  <a:schemeClr val="tx1"/>
                </a:solidFill>
              </a:rPr>
              <a:t>interesów członków </a:t>
            </a:r>
            <a:r>
              <a:rPr lang="pl-PL" sz="2400" dirty="0">
                <a:solidFill>
                  <a:schemeClr val="tx1"/>
                </a:solidFill>
              </a:rPr>
              <a:t>izby, współdziałanie w zapobieganiu zagrożeniom rynku ubezpieczeń, kształtowanie, </a:t>
            </a:r>
            <a:r>
              <a:rPr lang="pl-PL" sz="2400" dirty="0" smtClean="0">
                <a:solidFill>
                  <a:schemeClr val="tx1"/>
                </a:solidFill>
              </a:rPr>
              <a:t>upowszechnianie i </a:t>
            </a:r>
            <a:r>
              <a:rPr lang="pl-PL" sz="2400" dirty="0">
                <a:solidFill>
                  <a:schemeClr val="tx1"/>
                </a:solidFill>
              </a:rPr>
              <a:t>czuwanie nad przestrzeganiem zasad uczciwej konkurencji i zasad etyki w działalności ubezpieczeniowej. </a:t>
            </a:r>
            <a:r>
              <a:rPr lang="pl-PL" sz="2400" dirty="0" smtClean="0">
                <a:solidFill>
                  <a:schemeClr val="tx1"/>
                </a:solidFill>
              </a:rPr>
              <a:t>Do szczególnych </a:t>
            </a:r>
            <a:r>
              <a:rPr lang="pl-PL" sz="2400" dirty="0">
                <a:solidFill>
                  <a:schemeClr val="tx1"/>
                </a:solidFill>
              </a:rPr>
              <a:t>jej zadań, obok reprezentowania członków izby wobec organów władzy publicznej oraz </a:t>
            </a:r>
            <a:r>
              <a:rPr lang="pl-PL" sz="2400" dirty="0" smtClean="0">
                <a:solidFill>
                  <a:schemeClr val="tx1"/>
                </a:solidFill>
              </a:rPr>
              <a:t>podejmowania działań </a:t>
            </a:r>
            <a:r>
              <a:rPr lang="pl-PL" sz="2400" dirty="0">
                <a:solidFill>
                  <a:schemeClr val="tx1"/>
                </a:solidFill>
              </a:rPr>
              <a:t>w celu ochrony ich interesów, należy tworzenie i wykonywanie informatycznych baz danych w </a:t>
            </a:r>
            <a:r>
              <a:rPr lang="pl-PL" sz="2400" dirty="0" smtClean="0">
                <a:solidFill>
                  <a:schemeClr val="tx1"/>
                </a:solidFill>
              </a:rPr>
              <a:t>zakresie statystyki </a:t>
            </a:r>
            <a:r>
              <a:rPr lang="pl-PL" sz="2400" dirty="0">
                <a:solidFill>
                  <a:schemeClr val="tx1"/>
                </a:solidFill>
              </a:rPr>
              <a:t>ubezpieczeniowej, a w szczególności baz danych o przebiegu szkodowości w </a:t>
            </a:r>
            <a:r>
              <a:rPr lang="pl-PL" sz="2400" dirty="0" smtClean="0">
                <a:solidFill>
                  <a:schemeClr val="tx1"/>
                </a:solidFill>
              </a:rPr>
              <a:t>poszczególnych rodzajach </a:t>
            </a:r>
            <a:r>
              <a:rPr lang="pl-PL" sz="2400" dirty="0">
                <a:solidFill>
                  <a:schemeClr val="tx1"/>
                </a:solidFill>
              </a:rPr>
              <a:t>ubezpieczeń oraz baz danych niezbędnych do przeciwdziałania przestępczości ubezpieczeniowej oraz </a:t>
            </a:r>
            <a:r>
              <a:rPr lang="pl-PL" sz="2400" dirty="0" smtClean="0">
                <a:solidFill>
                  <a:schemeClr val="tx1"/>
                </a:solidFill>
              </a:rPr>
              <a:t>o osobach</a:t>
            </a:r>
            <a:r>
              <a:rPr lang="pl-PL" sz="2400" dirty="0">
                <a:solidFill>
                  <a:schemeClr val="tx1"/>
                </a:solidFill>
              </a:rPr>
              <a:t>, przeciwko którym było prowadzone postępowanie karne w związku z podejrzeniem popełnienia </a:t>
            </a:r>
            <a:r>
              <a:rPr lang="pl-PL" sz="2400" dirty="0" smtClean="0">
                <a:solidFill>
                  <a:schemeClr val="tx1"/>
                </a:solidFill>
              </a:rPr>
              <a:t>przez nie </a:t>
            </a:r>
            <a:r>
              <a:rPr lang="pl-PL" sz="2400" dirty="0">
                <a:solidFill>
                  <a:schemeClr val="tx1"/>
                </a:solidFill>
              </a:rPr>
              <a:t>przestępstwa na szkodę zakładu ubezpieczeń, zakończone wyrokiem skazującym lub warunkowym </a:t>
            </a:r>
            <a:r>
              <a:rPr lang="pl-PL" sz="2400" dirty="0" smtClean="0">
                <a:solidFill>
                  <a:schemeClr val="tx1"/>
                </a:solidFill>
              </a:rPr>
              <a:t>umorzeniem postępowania</a:t>
            </a:r>
            <a:r>
              <a:rPr lang="pl-PL" sz="2400" dirty="0">
                <a:solidFill>
                  <a:schemeClr val="tx1"/>
                </a:solidFill>
              </a:rPr>
              <a:t>. Obowiązkiem izby jest udostępnianie tych danych swoim członkom.</a:t>
            </a:r>
            <a:endParaRPr lang="pl-PL" sz="2400" dirty="0" smtClean="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187877406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Samorząd gospodarczy (izby gospodarcze) i zawodowy w Polsce.</a:t>
            </a:r>
          </a:p>
        </p:txBody>
      </p:sp>
      <p:sp>
        <p:nvSpPr>
          <p:cNvPr id="3" name="Podtytuł 2"/>
          <p:cNvSpPr>
            <a:spLocks noGrp="1"/>
          </p:cNvSpPr>
          <p:nvPr>
            <p:ph type="subTitle" idx="1"/>
          </p:nvPr>
        </p:nvSpPr>
        <p:spPr>
          <a:xfrm>
            <a:off x="539552" y="1340768"/>
            <a:ext cx="8064896" cy="5040560"/>
          </a:xfrm>
        </p:spPr>
        <p:txBody>
          <a:bodyPr>
            <a:normAutofit/>
          </a:bodyPr>
          <a:lstStyle/>
          <a:p>
            <a:r>
              <a:rPr lang="pl-PL" sz="2400" dirty="0" smtClean="0">
                <a:solidFill>
                  <a:schemeClr val="tx1"/>
                </a:solidFill>
              </a:rPr>
              <a:t>Samorząd zawodowy rzemiosła</a:t>
            </a:r>
          </a:p>
          <a:p>
            <a:endParaRPr lang="pl-PL" sz="2400" dirty="0">
              <a:solidFill>
                <a:schemeClr val="tx1"/>
              </a:solidFill>
            </a:endParaRPr>
          </a:p>
          <a:p>
            <a:r>
              <a:rPr lang="pl-PL" sz="2400" dirty="0" smtClean="0">
                <a:solidFill>
                  <a:schemeClr val="tx1"/>
                </a:solidFill>
              </a:rPr>
              <a:t>Ustawa </a:t>
            </a:r>
            <a:r>
              <a:rPr lang="pl-PL" sz="2400" dirty="0">
                <a:solidFill>
                  <a:schemeClr val="tx1"/>
                </a:solidFill>
              </a:rPr>
              <a:t>z 22.3.1989 r. o </a:t>
            </a:r>
            <a:r>
              <a:rPr lang="pl-PL" sz="2400" dirty="0" smtClean="0">
                <a:solidFill>
                  <a:schemeClr val="tx1"/>
                </a:solidFill>
              </a:rPr>
              <a:t>rzemiośle</a:t>
            </a:r>
          </a:p>
          <a:p>
            <a:endParaRPr lang="pl-PL" sz="2400" dirty="0">
              <a:solidFill>
                <a:schemeClr val="tx1"/>
              </a:solidFill>
            </a:endParaRPr>
          </a:p>
          <a:p>
            <a:r>
              <a:rPr lang="pl-PL" sz="2400" dirty="0">
                <a:solidFill>
                  <a:schemeClr val="tx1"/>
                </a:solidFill>
              </a:rPr>
              <a:t>Rzemiosłem </a:t>
            </a:r>
            <a:r>
              <a:rPr lang="pl-PL" sz="2400" dirty="0" smtClean="0">
                <a:solidFill>
                  <a:schemeClr val="tx1"/>
                </a:solidFill>
              </a:rPr>
              <a:t>jest </a:t>
            </a:r>
            <a:r>
              <a:rPr lang="pl-PL" sz="2400" dirty="0">
                <a:solidFill>
                  <a:schemeClr val="tx1"/>
                </a:solidFill>
              </a:rPr>
              <a:t>zawodowe wykonywanie działalności</a:t>
            </a:r>
          </a:p>
          <a:p>
            <a:r>
              <a:rPr lang="pl-PL" sz="2400" dirty="0">
                <a:solidFill>
                  <a:schemeClr val="tx1"/>
                </a:solidFill>
              </a:rPr>
              <a:t>gospodarczej przez osobę fizyczną lub spółkę cywilną osób fizycznych, z wykorzystaniem zawodowych</a:t>
            </a:r>
          </a:p>
          <a:p>
            <a:r>
              <a:rPr lang="pl-PL" sz="2400" dirty="0">
                <a:solidFill>
                  <a:schemeClr val="tx1"/>
                </a:solidFill>
              </a:rPr>
              <a:t>kwalifikacji tej osoby i jej pracy własnej, w imieniu własnym tej osoby i na jej rachunek, jeżeli jest ona </a:t>
            </a:r>
            <a:r>
              <a:rPr lang="pl-PL" sz="2400" dirty="0" err="1">
                <a:solidFill>
                  <a:schemeClr val="tx1"/>
                </a:solidFill>
              </a:rPr>
              <a:t>mikroprzedsiębiorcą</a:t>
            </a:r>
            <a:r>
              <a:rPr lang="pl-PL" sz="2400" dirty="0">
                <a:solidFill>
                  <a:schemeClr val="tx1"/>
                </a:solidFill>
              </a:rPr>
              <a:t>,</a:t>
            </a:r>
          </a:p>
          <a:p>
            <a:r>
              <a:rPr lang="pl-PL" sz="2400" dirty="0">
                <a:solidFill>
                  <a:schemeClr val="tx1"/>
                </a:solidFill>
              </a:rPr>
              <a:t>małym przedsiębiorcą albo średnim przedsiębiorcą w rozumieniu Prawa </a:t>
            </a:r>
            <a:r>
              <a:rPr lang="pl-PL" sz="2400" dirty="0" err="1">
                <a:solidFill>
                  <a:schemeClr val="tx1"/>
                </a:solidFill>
              </a:rPr>
              <a:t>Przedsiebiorców</a:t>
            </a:r>
            <a:r>
              <a:rPr lang="pl-PL" sz="2400" dirty="0">
                <a:solidFill>
                  <a:schemeClr val="tx1"/>
                </a:solidFill>
              </a:rPr>
              <a:t>.</a:t>
            </a:r>
            <a:endParaRPr lang="pl-PL" sz="2400" dirty="0" smtClean="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68168266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Samorząd gospodarczy (izby gospodarcze) i zawodowy w Polsce.</a:t>
            </a:r>
          </a:p>
        </p:txBody>
      </p:sp>
      <p:sp>
        <p:nvSpPr>
          <p:cNvPr id="3" name="Podtytuł 2"/>
          <p:cNvSpPr>
            <a:spLocks noGrp="1"/>
          </p:cNvSpPr>
          <p:nvPr>
            <p:ph type="subTitle" idx="1"/>
          </p:nvPr>
        </p:nvSpPr>
        <p:spPr>
          <a:xfrm>
            <a:off x="539552" y="1340768"/>
            <a:ext cx="8064896" cy="5040560"/>
          </a:xfrm>
        </p:spPr>
        <p:txBody>
          <a:bodyPr>
            <a:normAutofit fontScale="92500" lnSpcReduction="20000"/>
          </a:bodyPr>
          <a:lstStyle/>
          <a:p>
            <a:r>
              <a:rPr lang="pl-PL" sz="2400" dirty="0" smtClean="0">
                <a:solidFill>
                  <a:schemeClr val="tx1"/>
                </a:solidFill>
              </a:rPr>
              <a:t>Samorząd zawodowy rzemiosła</a:t>
            </a:r>
          </a:p>
          <a:p>
            <a:endParaRPr lang="pl-PL" sz="2400" dirty="0">
              <a:solidFill>
                <a:schemeClr val="tx1"/>
              </a:solidFill>
            </a:endParaRPr>
          </a:p>
          <a:p>
            <a:r>
              <a:rPr lang="pl-PL" sz="2400" dirty="0">
                <a:solidFill>
                  <a:schemeClr val="tx1"/>
                </a:solidFill>
              </a:rPr>
              <a:t>Do zadań samorządu gospodarczego rzemiosła należy w szczególności:</a:t>
            </a:r>
          </a:p>
          <a:p>
            <a:r>
              <a:rPr lang="pl-PL" sz="2400" dirty="0">
                <a:solidFill>
                  <a:schemeClr val="tx1"/>
                </a:solidFill>
              </a:rPr>
              <a:t>1) promocja działalności gospodarczej i społeczno-zawodowej rzemiosła,</a:t>
            </a:r>
          </a:p>
          <a:p>
            <a:r>
              <a:rPr lang="pl-PL" sz="2400" dirty="0">
                <a:solidFill>
                  <a:schemeClr val="tx1"/>
                </a:solidFill>
              </a:rPr>
              <a:t>2) nadzór nad organizacją i przebiegiem procesu przygotowania zawodowego w rzemiośle,</a:t>
            </a:r>
          </a:p>
          <a:p>
            <a:r>
              <a:rPr lang="pl-PL" sz="2400" dirty="0">
                <a:solidFill>
                  <a:schemeClr val="tx1"/>
                </a:solidFill>
              </a:rPr>
              <a:t>3) udzielanie pomocy rzemieślnikom i innym przedsiębiorcom zrzeszonym w organizacjach samorządu gospodarczego</a:t>
            </a:r>
          </a:p>
          <a:p>
            <a:r>
              <a:rPr lang="pl-PL" sz="2400" dirty="0">
                <a:solidFill>
                  <a:schemeClr val="tx1"/>
                </a:solidFill>
              </a:rPr>
              <a:t>rzemiosła,</a:t>
            </a:r>
          </a:p>
          <a:p>
            <a:r>
              <a:rPr lang="pl-PL" sz="2400" dirty="0">
                <a:solidFill>
                  <a:schemeClr val="tx1"/>
                </a:solidFill>
              </a:rPr>
              <a:t>4) reprezentowanie interesów środowiska rzemieślniczego wobec organów administracji publicznej</a:t>
            </a:r>
            <a:r>
              <a:rPr lang="pl-PL" sz="2400" dirty="0" smtClean="0">
                <a:solidFill>
                  <a:schemeClr val="tx1"/>
                </a:solidFill>
              </a:rPr>
              <a:t>,</a:t>
            </a:r>
          </a:p>
          <a:p>
            <a:r>
              <a:rPr lang="pl-PL" sz="2400" dirty="0">
                <a:solidFill>
                  <a:schemeClr val="tx1"/>
                </a:solidFill>
              </a:rPr>
              <a:t>5) uczestniczenie w realizacji zadań z zakresu oświaty i wychowania w celu zapewnienia wykwalifikowanych</a:t>
            </a:r>
          </a:p>
          <a:p>
            <a:r>
              <a:rPr lang="pl-PL" sz="2400" dirty="0">
                <a:solidFill>
                  <a:schemeClr val="tx1"/>
                </a:solidFill>
              </a:rPr>
              <a:t>kadr dla gospodarki, w tym prowadzenie szkół.</a:t>
            </a:r>
            <a:endParaRPr lang="pl-PL" sz="2400" dirty="0" smtClean="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328611962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Samorząd gospodarczy (izby gospodarcze) i zawodowy w Polsce.</a:t>
            </a:r>
          </a:p>
        </p:txBody>
      </p:sp>
      <p:sp>
        <p:nvSpPr>
          <p:cNvPr id="3" name="Podtytuł 2"/>
          <p:cNvSpPr>
            <a:spLocks noGrp="1"/>
          </p:cNvSpPr>
          <p:nvPr>
            <p:ph type="subTitle" idx="1"/>
          </p:nvPr>
        </p:nvSpPr>
        <p:spPr>
          <a:xfrm>
            <a:off x="539552" y="1340768"/>
            <a:ext cx="8064896" cy="5040560"/>
          </a:xfrm>
        </p:spPr>
        <p:txBody>
          <a:bodyPr>
            <a:normAutofit/>
          </a:bodyPr>
          <a:lstStyle/>
          <a:p>
            <a:r>
              <a:rPr lang="pl-PL" sz="2400" dirty="0" smtClean="0">
                <a:solidFill>
                  <a:schemeClr val="tx1"/>
                </a:solidFill>
              </a:rPr>
              <a:t>Samorząd zawodowy rolników</a:t>
            </a:r>
          </a:p>
          <a:p>
            <a:endParaRPr lang="pl-PL" sz="2400" dirty="0">
              <a:solidFill>
                <a:schemeClr val="tx1"/>
              </a:solidFill>
            </a:endParaRPr>
          </a:p>
          <a:p>
            <a:r>
              <a:rPr lang="pl-PL" sz="2400" dirty="0" smtClean="0">
                <a:solidFill>
                  <a:schemeClr val="tx1"/>
                </a:solidFill>
              </a:rPr>
              <a:t>Samorządy zawodowe niektórych przedsiębiorców</a:t>
            </a:r>
          </a:p>
          <a:p>
            <a:endParaRPr lang="pl-PL" sz="2400" dirty="0">
              <a:solidFill>
                <a:schemeClr val="tx1"/>
              </a:solidFill>
            </a:endParaRPr>
          </a:p>
          <a:p>
            <a:r>
              <a:rPr lang="pl-PL" sz="2400" dirty="0" smtClean="0">
                <a:solidFill>
                  <a:schemeClr val="tx1"/>
                </a:solidFill>
              </a:rPr>
              <a:t>Organizacje pracodawców</a:t>
            </a: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12309158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Pomocy publiczna a wspieranie gospodarki. </a:t>
            </a:r>
            <a:r>
              <a:rPr lang="pl-PL" sz="2400" dirty="0" smtClean="0"/>
              <a:t/>
            </a:r>
            <a:br>
              <a:rPr lang="pl-PL" sz="2400" dirty="0" smtClean="0"/>
            </a:br>
            <a:r>
              <a:rPr lang="pl-PL" sz="2400" dirty="0" smtClean="0"/>
              <a:t>Rzecznik </a:t>
            </a:r>
            <a:r>
              <a:rPr lang="pl-PL" sz="2400" dirty="0"/>
              <a:t>Małych i Średnich Przedsiębiorców</a:t>
            </a:r>
          </a:p>
        </p:txBody>
      </p:sp>
      <p:sp>
        <p:nvSpPr>
          <p:cNvPr id="3" name="Podtytuł 2"/>
          <p:cNvSpPr>
            <a:spLocks noGrp="1"/>
          </p:cNvSpPr>
          <p:nvPr>
            <p:ph type="subTitle" idx="1"/>
          </p:nvPr>
        </p:nvSpPr>
        <p:spPr>
          <a:xfrm>
            <a:off x="539552" y="1340768"/>
            <a:ext cx="8064896" cy="5040560"/>
          </a:xfrm>
        </p:spPr>
        <p:txBody>
          <a:bodyPr>
            <a:normAutofit/>
          </a:bodyPr>
          <a:lstStyle/>
          <a:p>
            <a:r>
              <a:rPr lang="pl-PL" sz="2400" dirty="0">
                <a:solidFill>
                  <a:schemeClr val="tx1"/>
                </a:solidFill>
              </a:rPr>
              <a:t>Funkcja wspierania gospodarki przez państwo jest definiowana jako „oddziaływanie państwa na </a:t>
            </a:r>
            <a:r>
              <a:rPr lang="pl-PL" sz="2400" dirty="0" smtClean="0">
                <a:solidFill>
                  <a:schemeClr val="tx1"/>
                </a:solidFill>
              </a:rPr>
              <a:t>gospodarkę przez </a:t>
            </a:r>
            <a:r>
              <a:rPr lang="pl-PL" sz="2400" dirty="0">
                <a:solidFill>
                  <a:schemeClr val="tx1"/>
                </a:solidFill>
              </a:rPr>
              <a:t>poprawę prawnej i faktycznej pozycji podmiotów gospodarczych</a:t>
            </a:r>
            <a:r>
              <a:rPr lang="pl-PL" sz="2400" dirty="0" smtClean="0">
                <a:solidFill>
                  <a:schemeClr val="tx1"/>
                </a:solidFill>
              </a:rPr>
              <a:t>”.</a:t>
            </a:r>
          </a:p>
          <a:p>
            <a:endParaRPr lang="pl-PL" sz="2400" dirty="0" smtClean="0">
              <a:solidFill>
                <a:schemeClr val="tx1"/>
              </a:solidFill>
            </a:endParaRPr>
          </a:p>
          <a:p>
            <a:r>
              <a:rPr lang="pl-PL" sz="2400" dirty="0" smtClean="0">
                <a:solidFill>
                  <a:schemeClr val="tx1"/>
                </a:solidFill>
              </a:rPr>
              <a:t> </a:t>
            </a:r>
            <a:r>
              <a:rPr lang="pl-PL" sz="2400" dirty="0">
                <a:solidFill>
                  <a:schemeClr val="tx1"/>
                </a:solidFill>
              </a:rPr>
              <a:t>Wspieranie gospodarki może być </a:t>
            </a:r>
            <a:r>
              <a:rPr lang="pl-PL" sz="2400" dirty="0" smtClean="0">
                <a:solidFill>
                  <a:schemeClr val="tx1"/>
                </a:solidFill>
              </a:rPr>
              <a:t>rozumiane w </a:t>
            </a:r>
            <a:r>
              <a:rPr lang="pl-PL" sz="2400" dirty="0">
                <a:solidFill>
                  <a:schemeClr val="tx1"/>
                </a:solidFill>
              </a:rPr>
              <a:t>kategoriach wszelkich środków stosowanych przez szeroko rozumiane państwo, bezpośrednio lub pośrednio</a:t>
            </a:r>
            <a:r>
              <a:rPr lang="pl-PL" sz="2400" dirty="0" smtClean="0">
                <a:solidFill>
                  <a:schemeClr val="tx1"/>
                </a:solidFill>
              </a:rPr>
              <a:t>, w </a:t>
            </a:r>
            <a:r>
              <a:rPr lang="pl-PL" sz="2400" dirty="0">
                <a:solidFill>
                  <a:schemeClr val="tx1"/>
                </a:solidFill>
              </a:rPr>
              <a:t>sposób ogólny bądź specyficzny, w celu wspierania prywatnych podmiotów gospodarczych, aby </a:t>
            </a:r>
            <a:r>
              <a:rPr lang="pl-PL" sz="2400" dirty="0" smtClean="0">
                <a:solidFill>
                  <a:schemeClr val="tx1"/>
                </a:solidFill>
              </a:rPr>
              <a:t>realizować przez </a:t>
            </a:r>
            <a:r>
              <a:rPr lang="pl-PL" sz="2400" dirty="0">
                <a:solidFill>
                  <a:schemeClr val="tx1"/>
                </a:solidFill>
              </a:rPr>
              <a:t>to cele strukturalne, ekonomiczne lub </a:t>
            </a:r>
            <a:r>
              <a:rPr lang="pl-PL" sz="2400" dirty="0" smtClean="0">
                <a:solidFill>
                  <a:schemeClr val="tx1"/>
                </a:solidFill>
              </a:rPr>
              <a:t>socjalne</a:t>
            </a: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13793718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Pomocy publiczna a wspieranie gospodarki. </a:t>
            </a:r>
            <a:r>
              <a:rPr lang="pl-PL" sz="2400" dirty="0" smtClean="0"/>
              <a:t/>
            </a:r>
            <a:br>
              <a:rPr lang="pl-PL" sz="2400" dirty="0" smtClean="0"/>
            </a:br>
            <a:r>
              <a:rPr lang="pl-PL" sz="2400" dirty="0" smtClean="0"/>
              <a:t>Rzecznik </a:t>
            </a:r>
            <a:r>
              <a:rPr lang="pl-PL" sz="2400" dirty="0"/>
              <a:t>Małych i Średnich Przedsiębiorców</a:t>
            </a:r>
          </a:p>
        </p:txBody>
      </p:sp>
      <p:sp>
        <p:nvSpPr>
          <p:cNvPr id="3" name="Podtytuł 2"/>
          <p:cNvSpPr>
            <a:spLocks noGrp="1"/>
          </p:cNvSpPr>
          <p:nvPr>
            <p:ph type="subTitle" idx="1"/>
          </p:nvPr>
        </p:nvSpPr>
        <p:spPr>
          <a:xfrm>
            <a:off x="539552" y="1340768"/>
            <a:ext cx="8064896" cy="5040560"/>
          </a:xfrm>
        </p:spPr>
        <p:txBody>
          <a:bodyPr>
            <a:normAutofit/>
          </a:bodyPr>
          <a:lstStyle/>
          <a:p>
            <a:r>
              <a:rPr lang="pl-PL" sz="2400" dirty="0">
                <a:solidFill>
                  <a:schemeClr val="tx1"/>
                </a:solidFill>
              </a:rPr>
              <a:t>Udzielanie przedsiębiorcom różnych </a:t>
            </a:r>
            <a:r>
              <a:rPr lang="pl-PL" sz="2400" dirty="0" smtClean="0">
                <a:solidFill>
                  <a:schemeClr val="tx1"/>
                </a:solidFill>
              </a:rPr>
              <a:t>form wsparcia </a:t>
            </a:r>
            <a:r>
              <a:rPr lang="pl-PL" sz="2400" dirty="0">
                <a:solidFill>
                  <a:schemeClr val="tx1"/>
                </a:solidFill>
              </a:rPr>
              <a:t>o wartości majątkowej ma na celu nie tylko poprawę sytuacji gospodarczej takich podmiotów, stwarzanie im możliwości pełniejszego korzystania z wolności działalności gospodarczej, ale także stanowi </a:t>
            </a:r>
            <a:r>
              <a:rPr lang="pl-PL" sz="2400" dirty="0" smtClean="0">
                <a:solidFill>
                  <a:schemeClr val="tx1"/>
                </a:solidFill>
              </a:rPr>
              <a:t>instrument włączania </a:t>
            </a:r>
            <a:r>
              <a:rPr lang="pl-PL" sz="2400" dirty="0">
                <a:solidFill>
                  <a:schemeClr val="tx1"/>
                </a:solidFill>
              </a:rPr>
              <a:t>ich w realizację celów motywowanych zróżnicowanymi interesami </a:t>
            </a:r>
            <a:r>
              <a:rPr lang="pl-PL" sz="2400" dirty="0" smtClean="0">
                <a:solidFill>
                  <a:schemeClr val="tx1"/>
                </a:solidFill>
              </a:rPr>
              <a:t>publicznymi.</a:t>
            </a:r>
          </a:p>
          <a:p>
            <a:endParaRPr lang="pl-PL" sz="2400" dirty="0">
              <a:solidFill>
                <a:schemeClr val="tx1"/>
              </a:solidFill>
            </a:endParaRPr>
          </a:p>
          <a:p>
            <a:r>
              <a:rPr lang="pl-PL" sz="2400" dirty="0">
                <a:solidFill>
                  <a:schemeClr val="tx1"/>
                </a:solidFill>
              </a:rPr>
              <a:t>Wspieranie gospodarki wyraża się przede wszystkim w dokonywaniu przez państwo różnego rodzaju </a:t>
            </a:r>
            <a:r>
              <a:rPr lang="pl-PL" sz="2400" dirty="0" smtClean="0">
                <a:solidFill>
                  <a:schemeClr val="tx1"/>
                </a:solidFill>
              </a:rPr>
              <a:t>świadczeń o </a:t>
            </a:r>
            <a:r>
              <a:rPr lang="pl-PL" sz="2400" dirty="0">
                <a:solidFill>
                  <a:schemeClr val="tx1"/>
                </a:solidFill>
              </a:rPr>
              <a:t>wartości majątkowej (udzielaniu korzyści) na rzecz przedsiębiorców, bez elementu wzajemności </a:t>
            </a:r>
            <a:r>
              <a:rPr lang="pl-PL" sz="2400" dirty="0" smtClean="0">
                <a:solidFill>
                  <a:schemeClr val="tx1"/>
                </a:solidFill>
              </a:rPr>
              <a:t>świadczenia ze </a:t>
            </a:r>
            <a:r>
              <a:rPr lang="pl-PL" sz="2400" dirty="0">
                <a:solidFill>
                  <a:schemeClr val="tx1"/>
                </a:solidFill>
              </a:rPr>
              <a:t>strony wspieranych podmiotów</a:t>
            </a:r>
            <a:endParaRPr lang="pl-PL" sz="2400" dirty="0" smtClean="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6329035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Pomocy publiczna a wspieranie gospodarki. </a:t>
            </a:r>
            <a:r>
              <a:rPr lang="pl-PL" sz="2400" dirty="0" smtClean="0"/>
              <a:t/>
            </a:r>
            <a:br>
              <a:rPr lang="pl-PL" sz="2400" dirty="0" smtClean="0"/>
            </a:br>
            <a:r>
              <a:rPr lang="pl-PL" sz="2400" dirty="0" smtClean="0"/>
              <a:t>Rzecznik </a:t>
            </a:r>
            <a:r>
              <a:rPr lang="pl-PL" sz="2400" dirty="0"/>
              <a:t>Małych i Średnich Przedsiębiorców</a:t>
            </a:r>
          </a:p>
        </p:txBody>
      </p:sp>
      <p:sp>
        <p:nvSpPr>
          <p:cNvPr id="3" name="Podtytuł 2"/>
          <p:cNvSpPr>
            <a:spLocks noGrp="1"/>
          </p:cNvSpPr>
          <p:nvPr>
            <p:ph type="subTitle" idx="1"/>
          </p:nvPr>
        </p:nvSpPr>
        <p:spPr>
          <a:xfrm>
            <a:off x="539552" y="1340768"/>
            <a:ext cx="8064896" cy="5040560"/>
          </a:xfrm>
        </p:spPr>
        <p:txBody>
          <a:bodyPr>
            <a:normAutofit/>
          </a:bodyPr>
          <a:lstStyle/>
          <a:p>
            <a:endParaRPr lang="pl-PL" sz="2400" dirty="0" smtClean="0">
              <a:solidFill>
                <a:schemeClr val="tx1"/>
              </a:solidFill>
            </a:endParaRPr>
          </a:p>
          <a:p>
            <a:endParaRPr lang="pl-PL" sz="2400" dirty="0">
              <a:solidFill>
                <a:schemeClr val="tx1"/>
              </a:solidFill>
            </a:endParaRPr>
          </a:p>
          <a:p>
            <a:r>
              <a:rPr lang="pl-PL" sz="2400" dirty="0" smtClean="0">
                <a:solidFill>
                  <a:schemeClr val="tx1"/>
                </a:solidFill>
              </a:rPr>
              <a:t>Wobec </a:t>
            </a:r>
            <a:r>
              <a:rPr lang="pl-PL" sz="2400" dirty="0">
                <a:solidFill>
                  <a:schemeClr val="tx1"/>
                </a:solidFill>
              </a:rPr>
              <a:t>przyjęcia zasady społecznej gospodarki rynkowej (art. 20 Konstytucji RP) jako podstawy ustroju gospodarczego</a:t>
            </a:r>
          </a:p>
          <a:p>
            <a:r>
              <a:rPr lang="pl-PL" sz="2400" dirty="0">
                <a:solidFill>
                  <a:schemeClr val="tx1"/>
                </a:solidFill>
              </a:rPr>
              <a:t>zakotwiczonej w ogólnej zasadzie sprawiedliwości społecznej (art. 2 Konstytucji RP) wspieranie gospodarki</a:t>
            </a:r>
          </a:p>
          <a:p>
            <a:r>
              <a:rPr lang="pl-PL" sz="2400" dirty="0">
                <a:solidFill>
                  <a:schemeClr val="tx1"/>
                </a:solidFill>
              </a:rPr>
              <a:t>powinno służyć również osiąganiu celów o charakterze ogólnospołecznym.</a:t>
            </a:r>
            <a:endParaRPr lang="pl-PL" sz="2400" dirty="0" smtClean="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425600327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Pomocy publiczna a wspieranie gospodarki. </a:t>
            </a:r>
            <a:r>
              <a:rPr lang="pl-PL" sz="2400" dirty="0" smtClean="0"/>
              <a:t/>
            </a:r>
            <a:br>
              <a:rPr lang="pl-PL" sz="2400" dirty="0" smtClean="0"/>
            </a:br>
            <a:r>
              <a:rPr lang="pl-PL" sz="2400" dirty="0" smtClean="0"/>
              <a:t>Rzecznik </a:t>
            </a:r>
            <a:r>
              <a:rPr lang="pl-PL" sz="2400" dirty="0"/>
              <a:t>Małych i Średnich Przedsiębiorców</a:t>
            </a:r>
          </a:p>
        </p:txBody>
      </p:sp>
      <p:sp>
        <p:nvSpPr>
          <p:cNvPr id="3" name="Podtytuł 2"/>
          <p:cNvSpPr>
            <a:spLocks noGrp="1"/>
          </p:cNvSpPr>
          <p:nvPr>
            <p:ph type="subTitle" idx="1"/>
          </p:nvPr>
        </p:nvSpPr>
        <p:spPr>
          <a:xfrm>
            <a:off x="539552" y="1340768"/>
            <a:ext cx="8064896" cy="5040560"/>
          </a:xfrm>
        </p:spPr>
        <p:txBody>
          <a:bodyPr>
            <a:normAutofit/>
          </a:bodyPr>
          <a:lstStyle/>
          <a:p>
            <a:endParaRPr lang="pl-PL" sz="2400" dirty="0" smtClean="0">
              <a:solidFill>
                <a:schemeClr val="tx1"/>
              </a:solidFill>
            </a:endParaRPr>
          </a:p>
          <a:p>
            <a:r>
              <a:rPr lang="pl-PL" sz="2400" dirty="0">
                <a:solidFill>
                  <a:schemeClr val="tx1"/>
                </a:solidFill>
              </a:rPr>
              <a:t>Ustawa z dnia 6 marca 2018 r. o Rzeczniku Małych i Średnich </a:t>
            </a:r>
            <a:r>
              <a:rPr lang="pl-PL" sz="2400" dirty="0" smtClean="0">
                <a:solidFill>
                  <a:schemeClr val="tx1"/>
                </a:solidFill>
              </a:rPr>
              <a:t>Przedsiębiorców</a:t>
            </a:r>
          </a:p>
          <a:p>
            <a:endParaRPr lang="pl-PL" sz="2400" dirty="0">
              <a:solidFill>
                <a:schemeClr val="tx1"/>
              </a:solidFill>
            </a:endParaRPr>
          </a:p>
          <a:p>
            <a:r>
              <a:rPr lang="pl-PL" sz="2400" dirty="0">
                <a:solidFill>
                  <a:schemeClr val="tx1"/>
                </a:solidFill>
              </a:rPr>
              <a:t>Rzecznik Małych i Średnich Przedsiębiorców, zwany dalej „Rzecznikiem”, stoi na straży praw </a:t>
            </a:r>
            <a:r>
              <a:rPr lang="pl-PL" sz="2400" dirty="0" err="1" smtClean="0">
                <a:solidFill>
                  <a:schemeClr val="tx1"/>
                </a:solidFill>
              </a:rPr>
              <a:t>mikroprzedsiębiorców</a:t>
            </a:r>
            <a:r>
              <a:rPr lang="pl-PL" sz="2400" dirty="0" smtClean="0">
                <a:solidFill>
                  <a:schemeClr val="tx1"/>
                </a:solidFill>
              </a:rPr>
              <a:t> oraz </a:t>
            </a:r>
            <a:r>
              <a:rPr lang="pl-PL" sz="2400" dirty="0">
                <a:solidFill>
                  <a:schemeClr val="tx1"/>
                </a:solidFill>
              </a:rPr>
              <a:t>małych i średnich przedsiębiorców, w szczególności </a:t>
            </a:r>
            <a:r>
              <a:rPr lang="pl-PL" sz="2400" dirty="0" smtClean="0">
                <a:solidFill>
                  <a:schemeClr val="tx1"/>
                </a:solidFill>
              </a:rPr>
              <a:t> poszanowania </a:t>
            </a:r>
            <a:r>
              <a:rPr lang="pl-PL" sz="2400" dirty="0">
                <a:solidFill>
                  <a:schemeClr val="tx1"/>
                </a:solidFill>
              </a:rPr>
              <a:t>zasady wolności działalności gospodarczej,</a:t>
            </a:r>
          </a:p>
          <a:p>
            <a:r>
              <a:rPr lang="pl-PL" sz="2400" dirty="0">
                <a:solidFill>
                  <a:schemeClr val="tx1"/>
                </a:solidFill>
              </a:rPr>
              <a:t>pogłębiania zaufania przedsiębiorców do władzy publicznej, bezstronności i równego traktowania, zrównoważonego</a:t>
            </a:r>
          </a:p>
          <a:p>
            <a:r>
              <a:rPr lang="pl-PL" sz="2400" dirty="0">
                <a:solidFill>
                  <a:schemeClr val="tx1"/>
                </a:solidFill>
              </a:rPr>
              <a:t>rozwoju oraz zasady uczciwej konkurencji i poszanowania dobrych obyczajów oraz słusznych interesów przedsiębiorców.</a:t>
            </a: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332191982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Pomocy publiczna a wspieranie gospodarki. </a:t>
            </a:r>
            <a:r>
              <a:rPr lang="pl-PL" sz="2400" dirty="0" smtClean="0"/>
              <a:t/>
            </a:r>
            <a:br>
              <a:rPr lang="pl-PL" sz="2400" dirty="0" smtClean="0"/>
            </a:br>
            <a:r>
              <a:rPr lang="pl-PL" sz="2400" dirty="0" smtClean="0"/>
              <a:t>Rzecznik </a:t>
            </a:r>
            <a:r>
              <a:rPr lang="pl-PL" sz="2400" dirty="0"/>
              <a:t>Małych i Średnich Przedsiębiorców</a:t>
            </a:r>
          </a:p>
        </p:txBody>
      </p:sp>
      <p:sp>
        <p:nvSpPr>
          <p:cNvPr id="3" name="Podtytuł 2"/>
          <p:cNvSpPr>
            <a:spLocks noGrp="1"/>
          </p:cNvSpPr>
          <p:nvPr>
            <p:ph type="subTitle" idx="1"/>
          </p:nvPr>
        </p:nvSpPr>
        <p:spPr>
          <a:xfrm>
            <a:off x="539552" y="1340768"/>
            <a:ext cx="8064896" cy="5040560"/>
          </a:xfrm>
        </p:spPr>
        <p:txBody>
          <a:bodyPr>
            <a:normAutofit fontScale="70000" lnSpcReduction="20000"/>
          </a:bodyPr>
          <a:lstStyle/>
          <a:p>
            <a:endParaRPr lang="pl-PL" sz="2400" dirty="0" smtClean="0">
              <a:solidFill>
                <a:schemeClr val="tx1"/>
              </a:solidFill>
            </a:endParaRPr>
          </a:p>
          <a:p>
            <a:r>
              <a:rPr lang="pl-PL" sz="2400" dirty="0">
                <a:solidFill>
                  <a:schemeClr val="tx1"/>
                </a:solidFill>
              </a:rPr>
              <a:t>Do zadań Rzecznika należy:</a:t>
            </a:r>
          </a:p>
          <a:p>
            <a:r>
              <a:rPr lang="pl-PL" sz="2400" dirty="0">
                <a:solidFill>
                  <a:schemeClr val="tx1"/>
                </a:solidFill>
              </a:rPr>
              <a:t>1) opiniowanie projektów aktów normatywnych dotyczących interesów przedsiębiorców oraz zasad podejmowania,</a:t>
            </a:r>
          </a:p>
          <a:p>
            <a:r>
              <a:rPr lang="pl-PL" sz="2400" dirty="0">
                <a:solidFill>
                  <a:schemeClr val="tx1"/>
                </a:solidFill>
              </a:rPr>
              <a:t>wykonywania lub zakończenia działalności gospodarczej na terytorium Rzeczypospolitej Polskiej;</a:t>
            </a:r>
          </a:p>
          <a:p>
            <a:r>
              <a:rPr lang="pl-PL" sz="2400" dirty="0">
                <a:solidFill>
                  <a:schemeClr val="tx1"/>
                </a:solidFill>
              </a:rPr>
              <a:t>2) pomoc w organizacji mediacji między przedsiębiorcami a organami administracji publicznej;</a:t>
            </a:r>
          </a:p>
          <a:p>
            <a:r>
              <a:rPr lang="pl-PL" sz="2400" dirty="0">
                <a:solidFill>
                  <a:schemeClr val="tx1"/>
                </a:solidFill>
              </a:rPr>
              <a:t>3) współpraca z organizacjami pozarządowymi, społecznymi i zawodowymi, do których celów statutowych należy</a:t>
            </a:r>
          </a:p>
          <a:p>
            <a:r>
              <a:rPr lang="pl-PL" sz="2400" dirty="0">
                <a:solidFill>
                  <a:schemeClr val="tx1"/>
                </a:solidFill>
              </a:rPr>
              <a:t>ochrona praw przedsiębiorców oraz współdziałanie ze stowarzyszeniami, ruchami obywatelskimi, innymi dobrowolnymi</a:t>
            </a:r>
          </a:p>
          <a:p>
            <a:r>
              <a:rPr lang="pl-PL" sz="2400" dirty="0">
                <a:solidFill>
                  <a:schemeClr val="tx1"/>
                </a:solidFill>
              </a:rPr>
              <a:t>zrzeszeniami i fundacjami oraz z zagranicznymi i międzynarodowymi organami i organizacjami na rzecz ochrony</a:t>
            </a:r>
          </a:p>
          <a:p>
            <a:r>
              <a:rPr lang="pl-PL" sz="2400" dirty="0">
                <a:solidFill>
                  <a:schemeClr val="tx1"/>
                </a:solidFill>
              </a:rPr>
              <a:t>praw przedsiębiorców oraz poszanowania zasady wolności działalności gospodarczej i równego traktowania;</a:t>
            </a:r>
          </a:p>
          <a:p>
            <a:r>
              <a:rPr lang="pl-PL" sz="2400" dirty="0">
                <a:solidFill>
                  <a:schemeClr val="tx1"/>
                </a:solidFill>
              </a:rPr>
              <a:t>4) inicjowanie i organizowanie działalności edukacyjnej i informacyjnej w zakresie związanym z wykonywaniem działalności</a:t>
            </a:r>
          </a:p>
          <a:p>
            <a:r>
              <a:rPr lang="pl-PL" sz="2400" dirty="0">
                <a:solidFill>
                  <a:schemeClr val="tx1"/>
                </a:solidFill>
              </a:rPr>
              <a:t>gospodarczej na terytorium Rzeczypospolitej Polskiej, w szczególności w dziedzinie przedsiębiorczości oraz</a:t>
            </a:r>
          </a:p>
          <a:p>
            <a:r>
              <a:rPr lang="pl-PL" sz="2400" dirty="0">
                <a:solidFill>
                  <a:schemeClr val="tx1"/>
                </a:solidFill>
              </a:rPr>
              <a:t>prawa gospodarczego;</a:t>
            </a: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1306478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
            </a:r>
            <a:br>
              <a:rPr lang="pl-PL" dirty="0"/>
            </a:br>
            <a:r>
              <a:rPr lang="pl-PL" dirty="0"/>
              <a:t> Pojęcie prawa gospodarczego </a:t>
            </a:r>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r>
              <a:rPr lang="pl-PL" sz="2400" dirty="0" smtClean="0">
                <a:solidFill>
                  <a:schemeClr val="tx1"/>
                </a:solidFill>
              </a:rPr>
              <a:t>Przedmiotem regulacji prawnych są zagadnienia związane z działalnością gospodarczą, czy też funkcjonowaniem gospodarki.</a:t>
            </a:r>
          </a:p>
          <a:p>
            <a:endParaRPr lang="pl-PL" sz="2400" dirty="0">
              <a:solidFill>
                <a:schemeClr val="tx1"/>
              </a:solidFill>
            </a:endParaRPr>
          </a:p>
          <a:p>
            <a:r>
              <a:rPr lang="pl-PL" sz="2400" dirty="0" smtClean="0">
                <a:solidFill>
                  <a:schemeClr val="tx1"/>
                </a:solidFill>
              </a:rPr>
              <a:t>Normy prawa regulujące zachowania uczestników życia gospodarczego.</a:t>
            </a:r>
          </a:p>
          <a:p>
            <a:endParaRPr lang="pl-PL" sz="2400" dirty="0" smtClean="0">
              <a:solidFill>
                <a:schemeClr val="tx1"/>
              </a:solidFill>
            </a:endParaRPr>
          </a:p>
          <a:p>
            <a:endParaRPr lang="pl-PL" sz="2400" dirty="0">
              <a:solidFill>
                <a:schemeClr val="tx1"/>
              </a:solidFill>
            </a:endParaRPr>
          </a:p>
        </p:txBody>
      </p:sp>
    </p:spTree>
    <p:extLst>
      <p:ext uri="{BB962C8B-B14F-4D97-AF65-F5344CB8AC3E}">
        <p14:creationId xmlns:p14="http://schemas.microsoft.com/office/powerpoint/2010/main" val="50677612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Pomocy publiczna a wspieranie gospodarki. </a:t>
            </a:r>
            <a:r>
              <a:rPr lang="pl-PL" sz="2400" dirty="0" smtClean="0"/>
              <a:t/>
            </a:r>
            <a:br>
              <a:rPr lang="pl-PL" sz="2400" dirty="0" smtClean="0"/>
            </a:br>
            <a:r>
              <a:rPr lang="pl-PL" sz="2400" dirty="0" smtClean="0"/>
              <a:t>Rzecznik </a:t>
            </a:r>
            <a:r>
              <a:rPr lang="pl-PL" sz="2400" dirty="0"/>
              <a:t>Małych i Średnich Przedsiębiorców</a:t>
            </a:r>
          </a:p>
        </p:txBody>
      </p:sp>
      <p:sp>
        <p:nvSpPr>
          <p:cNvPr id="3" name="Podtytuł 2"/>
          <p:cNvSpPr>
            <a:spLocks noGrp="1"/>
          </p:cNvSpPr>
          <p:nvPr>
            <p:ph type="subTitle" idx="1"/>
          </p:nvPr>
        </p:nvSpPr>
        <p:spPr>
          <a:xfrm>
            <a:off x="539552" y="1340768"/>
            <a:ext cx="8064896" cy="5040560"/>
          </a:xfrm>
        </p:spPr>
        <p:txBody>
          <a:bodyPr>
            <a:normAutofit fontScale="70000" lnSpcReduction="20000"/>
          </a:bodyPr>
          <a:lstStyle/>
          <a:p>
            <a:endParaRPr lang="pl-PL" sz="2400" dirty="0" smtClean="0">
              <a:solidFill>
                <a:schemeClr val="tx1"/>
              </a:solidFill>
            </a:endParaRPr>
          </a:p>
          <a:p>
            <a:r>
              <a:rPr lang="pl-PL" sz="2400" dirty="0">
                <a:solidFill>
                  <a:schemeClr val="tx1"/>
                </a:solidFill>
              </a:rPr>
              <a:t>W zakresie ochrony praw przedsiębiorców Rzecznik może:</a:t>
            </a:r>
          </a:p>
          <a:p>
            <a:r>
              <a:rPr lang="pl-PL" sz="2400" dirty="0">
                <a:solidFill>
                  <a:schemeClr val="tx1"/>
                </a:solidFill>
              </a:rPr>
              <a:t>1) występować do właściwych organów z wnioskami o podjęcie inicjatywy ustawodawczej albo wydanie lub zmianę</a:t>
            </a:r>
          </a:p>
          <a:p>
            <a:r>
              <a:rPr lang="pl-PL" sz="2400" dirty="0">
                <a:solidFill>
                  <a:schemeClr val="tx1"/>
                </a:solidFill>
              </a:rPr>
              <a:t>innych aktów normatywnych w sprawach dotyczących działalności gospodarczej;</a:t>
            </a:r>
          </a:p>
          <a:p>
            <a:r>
              <a:rPr lang="pl-PL" sz="2400" dirty="0">
                <a:solidFill>
                  <a:schemeClr val="tx1"/>
                </a:solidFill>
              </a:rPr>
              <a:t>2) występować do właściwych organów z wnioskiem o wydanie objaśnień prawnych, o których mowa w art. 33 ustawy</a:t>
            </a:r>
          </a:p>
          <a:p>
            <a:r>
              <a:rPr lang="pl-PL" sz="2400" dirty="0">
                <a:solidFill>
                  <a:schemeClr val="tx1"/>
                </a:solidFill>
              </a:rPr>
              <a:t>z dnia 6 marca 2018 r. – Prawo przedsiębiorców, jeśli przepisy będące przedmiotem wniosku budzą wątpliwości</a:t>
            </a:r>
          </a:p>
          <a:p>
            <a:r>
              <a:rPr lang="pl-PL" sz="2400" dirty="0">
                <a:solidFill>
                  <a:schemeClr val="tx1"/>
                </a:solidFill>
              </a:rPr>
              <a:t>w praktyce lub ich stosowanie wywołało rozbieżności w rozstrzygnięciach wydawanych przez właściwy organ administracji</a:t>
            </a:r>
          </a:p>
          <a:p>
            <a:r>
              <a:rPr lang="pl-PL" sz="2400" dirty="0">
                <a:solidFill>
                  <a:schemeClr val="tx1"/>
                </a:solidFill>
              </a:rPr>
              <a:t>publicznej;</a:t>
            </a:r>
          </a:p>
          <a:p>
            <a:r>
              <a:rPr lang="pl-PL" sz="2400" dirty="0">
                <a:solidFill>
                  <a:schemeClr val="tx1"/>
                </a:solidFill>
              </a:rPr>
              <a:t>3) informować właściwe organy nadzoru lub kontroli o dostrzeżonych nieprawidłowościach w funkcjonowaniu organów</a:t>
            </a:r>
          </a:p>
          <a:p>
            <a:r>
              <a:rPr lang="pl-PL" sz="2400" dirty="0">
                <a:solidFill>
                  <a:schemeClr val="tx1"/>
                </a:solidFill>
              </a:rPr>
              <a:t>administracji publicznej;</a:t>
            </a:r>
          </a:p>
          <a:p>
            <a:r>
              <a:rPr lang="pl-PL" sz="2400" dirty="0">
                <a:solidFill>
                  <a:schemeClr val="tx1"/>
                </a:solidFill>
              </a:rPr>
              <a:t>4) występować do właściwego ministra lub organu upoważnionego ustawowo do opracowywania i wnoszenia do rozpatrzenia</a:t>
            </a:r>
          </a:p>
          <a:p>
            <a:r>
              <a:rPr lang="pl-PL" sz="2400" dirty="0">
                <a:solidFill>
                  <a:schemeClr val="tx1"/>
                </a:solidFill>
              </a:rPr>
              <a:t>przez Radę Ministrów projektów aktów normatywnych z wnioskiem, o którym mowa w art. 69 ust. 1 ustawy</a:t>
            </a:r>
          </a:p>
          <a:p>
            <a:r>
              <a:rPr lang="pl-PL" sz="2400" dirty="0">
                <a:solidFill>
                  <a:schemeClr val="tx1"/>
                </a:solidFill>
              </a:rPr>
              <a:t>z dnia 6 marca 2018 r. – Prawo przedsiębiorców;</a:t>
            </a: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95084756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Pomocy publiczna a wspieranie gospodarki. </a:t>
            </a:r>
            <a:r>
              <a:rPr lang="pl-PL" sz="2400" dirty="0" smtClean="0"/>
              <a:t/>
            </a:r>
            <a:br>
              <a:rPr lang="pl-PL" sz="2400" dirty="0" smtClean="0"/>
            </a:br>
            <a:r>
              <a:rPr lang="pl-PL" sz="2400" dirty="0" smtClean="0"/>
              <a:t>Rzecznik </a:t>
            </a:r>
            <a:r>
              <a:rPr lang="pl-PL" sz="2400" dirty="0"/>
              <a:t>Małych i Średnich Przedsiębiorców</a:t>
            </a:r>
          </a:p>
        </p:txBody>
      </p:sp>
      <p:sp>
        <p:nvSpPr>
          <p:cNvPr id="3" name="Podtytuł 2"/>
          <p:cNvSpPr>
            <a:spLocks noGrp="1"/>
          </p:cNvSpPr>
          <p:nvPr>
            <p:ph type="subTitle" idx="1"/>
          </p:nvPr>
        </p:nvSpPr>
        <p:spPr>
          <a:xfrm>
            <a:off x="539552" y="1340768"/>
            <a:ext cx="8064896" cy="5040560"/>
          </a:xfrm>
        </p:spPr>
        <p:txBody>
          <a:bodyPr>
            <a:normAutofit fontScale="70000" lnSpcReduction="20000"/>
          </a:bodyPr>
          <a:lstStyle/>
          <a:p>
            <a:endParaRPr lang="pl-PL" sz="2400" dirty="0" smtClean="0">
              <a:solidFill>
                <a:schemeClr val="tx1"/>
              </a:solidFill>
            </a:endParaRPr>
          </a:p>
          <a:p>
            <a:r>
              <a:rPr lang="pl-PL" sz="2400" dirty="0">
                <a:solidFill>
                  <a:schemeClr val="tx1"/>
                </a:solidFill>
              </a:rPr>
              <a:t>5) występować do Sądu Najwyższego z wnioskiem, o którym mowa w art. 83 § 1 ustawy z dnia 8 grudnia 2017 r.</a:t>
            </a:r>
          </a:p>
          <a:p>
            <a:r>
              <a:rPr lang="pl-PL" sz="2400" dirty="0">
                <a:solidFill>
                  <a:schemeClr val="tx1"/>
                </a:solidFill>
              </a:rPr>
              <a:t>o Sądzie Najwyższym (Dz. U. z 2018 r. poz. 5 i 650);</a:t>
            </a:r>
          </a:p>
          <a:p>
            <a:r>
              <a:rPr lang="pl-PL" sz="2400" dirty="0">
                <a:solidFill>
                  <a:schemeClr val="tx1"/>
                </a:solidFill>
              </a:rPr>
              <a:t>6) wnosić skargę nadzwyczajną, na podstawie art. 89 § 2 ustawy z dnia 8 grudnia 2017 r. o Sądzie Najwyższym;</a:t>
            </a:r>
          </a:p>
          <a:p>
            <a:r>
              <a:rPr lang="pl-PL" sz="2400" dirty="0">
                <a:solidFill>
                  <a:schemeClr val="tx1"/>
                </a:solidFill>
              </a:rPr>
              <a:t>7) występować do Naczelnego Sądu Administracyjnego z wnioskami o podjęcie uchwały mającej na celu wyjaśnienie</a:t>
            </a:r>
          </a:p>
          <a:p>
            <a:r>
              <a:rPr lang="pl-PL" sz="2400" dirty="0">
                <a:solidFill>
                  <a:schemeClr val="tx1"/>
                </a:solidFill>
              </a:rPr>
              <a:t>przepisów prawnych, których stosowanie wywołało rozbieżności w orzecznictwie sądów administracyjnych;</a:t>
            </a:r>
          </a:p>
          <a:p>
            <a:r>
              <a:rPr lang="pl-PL" sz="2400" dirty="0">
                <a:solidFill>
                  <a:schemeClr val="tx1"/>
                </a:solidFill>
              </a:rPr>
              <a:t>8) zwrócić się o wszczęcie postępowania administracyjnego, wnosić skargi i skargi kasacyjne do sądu administracyjnego,</a:t>
            </a:r>
          </a:p>
          <a:p>
            <a:r>
              <a:rPr lang="pl-PL" sz="2400" dirty="0">
                <a:solidFill>
                  <a:schemeClr val="tx1"/>
                </a:solidFill>
              </a:rPr>
              <a:t>a także uczestniczyć w tych postępowaniach – na prawach przysługujących prokuratorowi;</a:t>
            </a:r>
          </a:p>
          <a:p>
            <a:r>
              <a:rPr lang="pl-PL" sz="2400" dirty="0">
                <a:solidFill>
                  <a:schemeClr val="tx1"/>
                </a:solidFill>
              </a:rPr>
              <a:t>9) żądać wszczęcia przez uprawnionego oskarżyciela postępowania przygotowawczego w sprawach o przestępstwa</a:t>
            </a:r>
          </a:p>
          <a:p>
            <a:r>
              <a:rPr lang="pl-PL" sz="2400" dirty="0">
                <a:solidFill>
                  <a:schemeClr val="tx1"/>
                </a:solidFill>
              </a:rPr>
              <a:t>wszczynane z urzędu;</a:t>
            </a:r>
          </a:p>
          <a:p>
            <a:r>
              <a:rPr lang="pl-PL" sz="2400" dirty="0">
                <a:solidFill>
                  <a:schemeClr val="tx1"/>
                </a:solidFill>
              </a:rPr>
              <a:t>10) informować właściwe organy o dostrzeżonych barierach i utrudnieniach w zakresie wykonywania działalności gospodarczej</a:t>
            </a:r>
          </a:p>
          <a:p>
            <a:r>
              <a:rPr lang="pl-PL" sz="2400" dirty="0">
                <a:solidFill>
                  <a:schemeClr val="tx1"/>
                </a:solidFill>
              </a:rPr>
              <a:t>na terytorium Rzeczypospolitej Polskiej.</a:t>
            </a: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3114819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Publiczne prawo gospodarcze a prywatne prawo gospodarcze.</a:t>
            </a:r>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r>
              <a:rPr lang="pl-PL" sz="2400" dirty="0" smtClean="0">
                <a:solidFill>
                  <a:schemeClr val="tx1"/>
                </a:solidFill>
              </a:rPr>
              <a:t>Prywatne </a:t>
            </a:r>
            <a:r>
              <a:rPr lang="pl-PL" sz="2400" dirty="0">
                <a:solidFill>
                  <a:schemeClr val="tx1"/>
                </a:solidFill>
              </a:rPr>
              <a:t>prawo gospodarcze </a:t>
            </a:r>
            <a:r>
              <a:rPr lang="pl-PL" sz="2400" dirty="0" smtClean="0">
                <a:solidFill>
                  <a:schemeClr val="tx1"/>
                </a:solidFill>
              </a:rPr>
              <a:t>– regulacje dot. stosunków </a:t>
            </a:r>
            <a:r>
              <a:rPr lang="pl-PL" sz="2400" dirty="0">
                <a:solidFill>
                  <a:schemeClr val="tx1"/>
                </a:solidFill>
              </a:rPr>
              <a:t>prawne pomiędzy uczestnikami obrotu gospodarczego. Opierają się ona na zasadzie wzajemnej autonomiczności i równorzędności podmiotów. </a:t>
            </a:r>
            <a:endParaRPr lang="pl-PL" sz="2400" dirty="0" smtClean="0">
              <a:solidFill>
                <a:schemeClr val="tx1"/>
              </a:solidFill>
            </a:endParaRPr>
          </a:p>
          <a:p>
            <a:r>
              <a:rPr lang="pl-PL" sz="2400" dirty="0" smtClean="0">
                <a:solidFill>
                  <a:schemeClr val="tx1"/>
                </a:solidFill>
              </a:rPr>
              <a:t>Przedsiębiorca, stosunki majątkowe</a:t>
            </a:r>
            <a:endParaRPr lang="pl-PL" sz="2400" dirty="0">
              <a:solidFill>
                <a:schemeClr val="tx1"/>
              </a:solidFill>
            </a:endParaRPr>
          </a:p>
          <a:p>
            <a:endParaRPr lang="pl-PL" sz="2400" dirty="0" smtClean="0">
              <a:solidFill>
                <a:schemeClr val="tx1"/>
              </a:solidFill>
            </a:endParaRPr>
          </a:p>
          <a:p>
            <a:r>
              <a:rPr lang="pl-PL" sz="2400" dirty="0">
                <a:solidFill>
                  <a:schemeClr val="tx1"/>
                </a:solidFill>
              </a:rPr>
              <a:t>Publiczne prawo gospodarcze określa funkcje państwa w gospodarce, zadanie oraz kompetencje organów państwowych, mechanizm podejmowania decyzji przez organy państwowe oraz praw a i obowiązki adresatów.</a:t>
            </a:r>
            <a:endParaRPr lang="pl-PL" sz="2400" dirty="0" smtClean="0">
              <a:solidFill>
                <a:schemeClr val="tx1"/>
              </a:solidFill>
            </a:endParaRPr>
          </a:p>
          <a:p>
            <a:endParaRPr lang="pl-PL" sz="2400" dirty="0">
              <a:solidFill>
                <a:schemeClr val="tx1"/>
              </a:solidFill>
            </a:endParaRPr>
          </a:p>
        </p:txBody>
      </p:sp>
    </p:spTree>
    <p:extLst>
      <p:ext uri="{BB962C8B-B14F-4D97-AF65-F5344CB8AC3E}">
        <p14:creationId xmlns:p14="http://schemas.microsoft.com/office/powerpoint/2010/main" val="2286370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Publiczne prawo gospodarcze a prywatne prawo gospodarcze.</a:t>
            </a:r>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r>
              <a:rPr lang="pl-PL" sz="2400" dirty="0">
                <a:solidFill>
                  <a:schemeClr val="tx1"/>
                </a:solidFill>
              </a:rPr>
              <a:t>Kryteria pozwalające rozróżnić normy prawa gospodarczego publicznego od prawa prywatnego:</a:t>
            </a:r>
          </a:p>
          <a:p>
            <a:endParaRPr lang="pl-PL" sz="2400" dirty="0">
              <a:solidFill>
                <a:schemeClr val="tx1"/>
              </a:solidFill>
            </a:endParaRPr>
          </a:p>
          <a:p>
            <a:r>
              <a:rPr lang="pl-PL" sz="2400" dirty="0">
                <a:solidFill>
                  <a:schemeClr val="tx1"/>
                </a:solidFill>
              </a:rPr>
              <a:t>Kryterium interesu publicznego</a:t>
            </a:r>
          </a:p>
          <a:p>
            <a:r>
              <a:rPr lang="pl-PL" sz="2400" dirty="0">
                <a:solidFill>
                  <a:schemeClr val="tx1"/>
                </a:solidFill>
              </a:rPr>
              <a:t>Kryterium metody regulacji</a:t>
            </a:r>
          </a:p>
          <a:p>
            <a:r>
              <a:rPr lang="pl-PL" sz="2400" dirty="0">
                <a:solidFill>
                  <a:schemeClr val="tx1"/>
                </a:solidFill>
              </a:rPr>
              <a:t>Kryterium adresata normy</a:t>
            </a:r>
          </a:p>
          <a:p>
            <a:endParaRPr lang="pl-PL" sz="2400" dirty="0">
              <a:solidFill>
                <a:schemeClr val="tx1"/>
              </a:solidFill>
            </a:endParaRPr>
          </a:p>
        </p:txBody>
      </p:sp>
    </p:spTree>
    <p:extLst>
      <p:ext uri="{BB962C8B-B14F-4D97-AF65-F5344CB8AC3E}">
        <p14:creationId xmlns:p14="http://schemas.microsoft.com/office/powerpoint/2010/main" val="2235852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Publiczne prawo gospodarcze jako część prawa publicznego.</a:t>
            </a:r>
          </a:p>
        </p:txBody>
      </p:sp>
      <p:sp>
        <p:nvSpPr>
          <p:cNvPr id="3" name="Podtytuł 2"/>
          <p:cNvSpPr>
            <a:spLocks noGrp="1"/>
          </p:cNvSpPr>
          <p:nvPr>
            <p:ph type="subTitle" idx="1"/>
          </p:nvPr>
        </p:nvSpPr>
        <p:spPr>
          <a:xfrm>
            <a:off x="755576" y="1412776"/>
            <a:ext cx="8064896" cy="5040560"/>
          </a:xfrm>
        </p:spPr>
        <p:txBody>
          <a:bodyPr>
            <a:normAutofit fontScale="92500" lnSpcReduction="10000"/>
          </a:bodyPr>
          <a:lstStyle/>
          <a:p>
            <a:endParaRPr lang="pl-PL" sz="2400" dirty="0" smtClean="0">
              <a:solidFill>
                <a:schemeClr val="tx1"/>
              </a:solidFill>
            </a:endParaRPr>
          </a:p>
          <a:p>
            <a:r>
              <a:rPr lang="pl-PL" sz="2400" dirty="0">
                <a:solidFill>
                  <a:schemeClr val="tx1"/>
                </a:solidFill>
              </a:rPr>
              <a:t>Materialne prawo publiczne</a:t>
            </a:r>
            <a:r>
              <a:rPr lang="pl-PL" sz="2400" dirty="0" smtClean="0">
                <a:solidFill>
                  <a:schemeClr val="tx1"/>
                </a:solidFill>
              </a:rPr>
              <a:t>:</a:t>
            </a:r>
            <a:endParaRPr lang="pl-PL" sz="2400" dirty="0">
              <a:solidFill>
                <a:schemeClr val="tx1"/>
              </a:solidFill>
            </a:endParaRPr>
          </a:p>
          <a:p>
            <a:r>
              <a:rPr lang="pl-PL" sz="2400" dirty="0">
                <a:solidFill>
                  <a:schemeClr val="tx1"/>
                </a:solidFill>
              </a:rPr>
              <a:t>Część prawa składająca się  norm bezwzględnie obowiązujących, które służą realizacji dobra publicznego (interesu publicznego), to jest określają treść tego interesu, określają i wskazują te zachowania jednostek gospodarczych, jakich ten interes wymaga, tworzą i wyposażają w odpowiednie instrumenty prawne organy władzy publicznej powołane do stosowania tych norm.</a:t>
            </a:r>
          </a:p>
          <a:p>
            <a:endParaRPr lang="pl-PL" sz="2400" dirty="0" smtClean="0">
              <a:solidFill>
                <a:schemeClr val="tx1"/>
              </a:solidFill>
            </a:endParaRPr>
          </a:p>
          <a:p>
            <a:r>
              <a:rPr lang="pl-PL" sz="2400" dirty="0">
                <a:solidFill>
                  <a:schemeClr val="tx1"/>
                </a:solidFill>
              </a:rPr>
              <a:t>Przedmiotem regulacji prawnych są zagadnienia związane z działalnością gospodarczą, czy też funkcjonowaniem gospodarki.</a:t>
            </a:r>
          </a:p>
          <a:p>
            <a:endParaRPr lang="pl-PL" sz="2400" dirty="0">
              <a:solidFill>
                <a:schemeClr val="tx1"/>
              </a:solidFill>
            </a:endParaRPr>
          </a:p>
          <a:p>
            <a:r>
              <a:rPr lang="pl-PL" sz="2400" dirty="0">
                <a:solidFill>
                  <a:schemeClr val="tx1"/>
                </a:solidFill>
              </a:rPr>
              <a:t>Normy prawa regulujące zachowania uczestników życia gospodarczego.</a:t>
            </a:r>
          </a:p>
          <a:p>
            <a:endParaRPr lang="pl-PL" sz="2400" dirty="0">
              <a:solidFill>
                <a:schemeClr val="tx1"/>
              </a:solidFill>
            </a:endParaRPr>
          </a:p>
        </p:txBody>
      </p:sp>
    </p:spTree>
    <p:extLst>
      <p:ext uri="{BB962C8B-B14F-4D97-AF65-F5344CB8AC3E}">
        <p14:creationId xmlns:p14="http://schemas.microsoft.com/office/powerpoint/2010/main" val="1828356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Pojęcie publicznego prawa gospodarczego.</a:t>
            </a:r>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r>
              <a:rPr lang="pl-PL" sz="2400" dirty="0" smtClean="0">
                <a:solidFill>
                  <a:schemeClr val="tx1"/>
                </a:solidFill>
              </a:rPr>
              <a:t>Regulacje prawne :</a:t>
            </a:r>
          </a:p>
          <a:p>
            <a:pPr algn="just"/>
            <a:endParaRPr lang="pl-PL" sz="2400" dirty="0" smtClean="0">
              <a:solidFill>
                <a:schemeClr val="tx1"/>
              </a:solidFill>
            </a:endParaRPr>
          </a:p>
          <a:p>
            <a:pPr marL="457200" indent="-457200" algn="just">
              <a:buAutoNum type="arabicPeriod"/>
            </a:pPr>
            <a:r>
              <a:rPr lang="pl-PL" sz="2400" dirty="0" smtClean="0">
                <a:solidFill>
                  <a:schemeClr val="tx1"/>
                </a:solidFill>
              </a:rPr>
              <a:t>Tworzą prawne </a:t>
            </a:r>
            <a:r>
              <a:rPr lang="pl-PL" sz="2400" dirty="0">
                <a:solidFill>
                  <a:schemeClr val="tx1"/>
                </a:solidFill>
              </a:rPr>
              <a:t>gwarancje wolności gospodarczej, swobody dysponowania własnością, swobody umów i wreszcie wolności zrzeszania się, będą swoistymi filarami gospodarki rynkowej</a:t>
            </a:r>
            <a:r>
              <a:rPr lang="pl-PL" sz="2400" dirty="0" smtClean="0">
                <a:solidFill>
                  <a:schemeClr val="tx1"/>
                </a:solidFill>
              </a:rPr>
              <a:t>.</a:t>
            </a:r>
          </a:p>
          <a:p>
            <a:pPr marL="457200" indent="-457200" algn="just">
              <a:buAutoNum type="arabicPeriod"/>
            </a:pPr>
            <a:r>
              <a:rPr lang="pl-PL" sz="2400" dirty="0" smtClean="0">
                <a:solidFill>
                  <a:schemeClr val="tx1"/>
                </a:solidFill>
              </a:rPr>
              <a:t>Mają </a:t>
            </a:r>
            <a:r>
              <a:rPr lang="pl-PL" sz="2400" dirty="0">
                <a:solidFill>
                  <a:schemeClr val="tx1"/>
                </a:solidFill>
              </a:rPr>
              <a:t>za zadanie porządkowanie lub nawet sterownie przez państwo w imię tzw. interesu publicznego.</a:t>
            </a:r>
          </a:p>
        </p:txBody>
      </p:sp>
    </p:spTree>
    <p:extLst>
      <p:ext uri="{BB962C8B-B14F-4D97-AF65-F5344CB8AC3E}">
        <p14:creationId xmlns:p14="http://schemas.microsoft.com/office/powerpoint/2010/main" val="3858287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Pojęcie publicznego prawa gospodarczego.</a:t>
            </a:r>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r>
              <a:rPr lang="pl-PL" sz="2400" dirty="0" smtClean="0">
                <a:solidFill>
                  <a:schemeClr val="tx1"/>
                </a:solidFill>
              </a:rPr>
              <a:t>Materialne prawo publiczne:</a:t>
            </a:r>
          </a:p>
          <a:p>
            <a:endParaRPr lang="pl-PL" sz="2400" dirty="0" smtClean="0">
              <a:solidFill>
                <a:schemeClr val="tx1"/>
              </a:solidFill>
            </a:endParaRPr>
          </a:p>
          <a:p>
            <a:r>
              <a:rPr lang="pl-PL" sz="2400" dirty="0" smtClean="0">
                <a:solidFill>
                  <a:schemeClr val="tx1"/>
                </a:solidFill>
              </a:rPr>
              <a:t>Część prawa składająca się  norm bezwzględnie obowiązujących, które służą realizacji dobra publicznego (interesu publicznego), to jest określają treść tego interesu, określają i wskazują te zachowania jednostek gospodarczych, jakich ten interes wymaga, tworzą i wyposażają w odpowiednie instrumenty prawne organy władzy publicznej powołane do stosowania tych norm.</a:t>
            </a:r>
          </a:p>
          <a:p>
            <a:endParaRPr lang="pl-PL" sz="2400" dirty="0" smtClean="0">
              <a:solidFill>
                <a:schemeClr val="tx1"/>
              </a:solidFill>
            </a:endParaRPr>
          </a:p>
        </p:txBody>
      </p:sp>
    </p:spTree>
    <p:extLst>
      <p:ext uri="{BB962C8B-B14F-4D97-AF65-F5344CB8AC3E}">
        <p14:creationId xmlns:p14="http://schemas.microsoft.com/office/powerpoint/2010/main" val="1728525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Pojęcie publicznego prawa gospodarczego.</a:t>
            </a:r>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pPr algn="just"/>
            <a:endParaRPr lang="pl-PL" sz="2400" dirty="0" smtClean="0">
              <a:solidFill>
                <a:schemeClr val="tx1"/>
              </a:solidFill>
            </a:endParaRPr>
          </a:p>
          <a:p>
            <a:pPr algn="just"/>
            <a:r>
              <a:rPr lang="pl-PL" sz="2400" dirty="0" smtClean="0">
                <a:solidFill>
                  <a:schemeClr val="tx1"/>
                </a:solidFill>
              </a:rPr>
              <a:t>Zespół norm regulujących pozycję organów administracji publicznej (organów wykonywania funkcji administracji publicznej) oraz ich sytuację ustaloną w celu określenia statusu podmiotów działalności gospodarczej w formach władczych lub przy stosowaniu innych publicznoprawnych form działania tej administracji tworzy w polskim systemie prawa odrębną grupę norm prawnych – prawo administracyjne gospodarcze.</a:t>
            </a:r>
            <a:endParaRPr lang="pl-PL" sz="2400" dirty="0">
              <a:solidFill>
                <a:schemeClr val="tx1"/>
              </a:solidFill>
            </a:endParaRPr>
          </a:p>
        </p:txBody>
      </p:sp>
    </p:spTree>
    <p:extLst>
      <p:ext uri="{BB962C8B-B14F-4D97-AF65-F5344CB8AC3E}">
        <p14:creationId xmlns:p14="http://schemas.microsoft.com/office/powerpoint/2010/main" val="1361255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4680520" cy="792087"/>
          </a:xfrm>
        </p:spPr>
        <p:txBody>
          <a:bodyPr/>
          <a:lstStyle/>
          <a:p>
            <a:r>
              <a:rPr lang="pl-PL" dirty="0" smtClean="0"/>
              <a:t>Plan zajęć:</a:t>
            </a:r>
            <a:endParaRPr lang="pl-PL" dirty="0"/>
          </a:p>
        </p:txBody>
      </p:sp>
      <p:sp>
        <p:nvSpPr>
          <p:cNvPr id="3" name="Podtytuł 2"/>
          <p:cNvSpPr>
            <a:spLocks noGrp="1"/>
          </p:cNvSpPr>
          <p:nvPr>
            <p:ph type="subTitle" idx="1"/>
          </p:nvPr>
        </p:nvSpPr>
        <p:spPr>
          <a:xfrm>
            <a:off x="755576" y="1412776"/>
            <a:ext cx="8064896" cy="5040560"/>
          </a:xfrm>
        </p:spPr>
        <p:txBody>
          <a:bodyPr/>
          <a:lstStyle/>
          <a:p>
            <a:pPr marL="342900" indent="-342900" algn="l">
              <a:buFontTx/>
              <a:buChar char="-"/>
            </a:pPr>
            <a:r>
              <a:rPr lang="pl-PL" sz="2400" dirty="0" smtClean="0">
                <a:solidFill>
                  <a:schemeClr val="tx1"/>
                </a:solidFill>
              </a:rPr>
              <a:t>Pojęcie </a:t>
            </a:r>
            <a:r>
              <a:rPr lang="pl-PL" sz="2400" dirty="0">
                <a:solidFill>
                  <a:schemeClr val="tx1"/>
                </a:solidFill>
              </a:rPr>
              <a:t>publicznego prawa </a:t>
            </a:r>
            <a:r>
              <a:rPr lang="pl-PL" sz="2400" dirty="0" smtClean="0">
                <a:solidFill>
                  <a:schemeClr val="tx1"/>
                </a:solidFill>
              </a:rPr>
              <a:t>gospodarczego.</a:t>
            </a:r>
          </a:p>
          <a:p>
            <a:pPr marL="342900" indent="-342900" algn="l">
              <a:buFontTx/>
              <a:buChar char="-"/>
            </a:pPr>
            <a:r>
              <a:rPr lang="pl-PL" sz="2400" dirty="0">
                <a:solidFill>
                  <a:schemeClr val="tx1"/>
                </a:solidFill>
              </a:rPr>
              <a:t>Źródła publicznego prawa gospodarczego. </a:t>
            </a:r>
            <a:endParaRPr lang="pl-PL" sz="2400" dirty="0" smtClean="0">
              <a:solidFill>
                <a:schemeClr val="tx1"/>
              </a:solidFill>
            </a:endParaRPr>
          </a:p>
          <a:p>
            <a:pPr marL="342900" indent="-342900" algn="l">
              <a:buFontTx/>
              <a:buChar char="-"/>
            </a:pPr>
            <a:r>
              <a:rPr lang="pl-PL" sz="2400" dirty="0">
                <a:solidFill>
                  <a:schemeClr val="tx1"/>
                </a:solidFill>
              </a:rPr>
              <a:t>Pojęcie wolności działalności gospodarczej i jej ograniczeń</a:t>
            </a:r>
            <a:r>
              <a:rPr lang="pl-PL" sz="2400" dirty="0" smtClean="0">
                <a:solidFill>
                  <a:schemeClr val="tx1"/>
                </a:solidFill>
              </a:rPr>
              <a:t>.</a:t>
            </a:r>
          </a:p>
          <a:p>
            <a:pPr marL="342900" indent="-342900" algn="l">
              <a:buFontTx/>
              <a:buChar char="-"/>
            </a:pPr>
            <a:r>
              <a:rPr lang="pl-PL" sz="2400" dirty="0" smtClean="0">
                <a:solidFill>
                  <a:schemeClr val="tx1"/>
                </a:solidFill>
              </a:rPr>
              <a:t>Pojęcie działalności gospodarczej i jej wyznaczniki.  </a:t>
            </a:r>
            <a:endParaRPr lang="pl-PL" sz="2400" dirty="0">
              <a:solidFill>
                <a:schemeClr val="tx1"/>
              </a:solidFill>
            </a:endParaRPr>
          </a:p>
          <a:p>
            <a:pPr marL="342900" indent="-342900" algn="l">
              <a:buFontTx/>
              <a:buChar char="-"/>
            </a:pPr>
            <a:endParaRPr lang="pl-PL" sz="2400" dirty="0">
              <a:solidFill>
                <a:schemeClr val="tx1"/>
              </a:solidFill>
            </a:endParaRPr>
          </a:p>
        </p:txBody>
      </p:sp>
    </p:spTree>
    <p:extLst>
      <p:ext uri="{BB962C8B-B14F-4D97-AF65-F5344CB8AC3E}">
        <p14:creationId xmlns:p14="http://schemas.microsoft.com/office/powerpoint/2010/main" val="21131956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Pojęcie publicznego prawa gospodarczego.</a:t>
            </a:r>
          </a:p>
        </p:txBody>
      </p:sp>
      <p:sp>
        <p:nvSpPr>
          <p:cNvPr id="3" name="Podtytuł 2"/>
          <p:cNvSpPr>
            <a:spLocks noGrp="1"/>
          </p:cNvSpPr>
          <p:nvPr>
            <p:ph type="subTitle" idx="1"/>
          </p:nvPr>
        </p:nvSpPr>
        <p:spPr>
          <a:xfrm>
            <a:off x="755576" y="1412776"/>
            <a:ext cx="8064896" cy="5040560"/>
          </a:xfrm>
        </p:spPr>
        <p:txBody>
          <a:bodyPr>
            <a:normAutofit fontScale="92500"/>
          </a:bodyPr>
          <a:lstStyle/>
          <a:p>
            <a:endParaRPr lang="pl-PL" sz="2400" dirty="0" smtClean="0">
              <a:solidFill>
                <a:schemeClr val="tx1"/>
              </a:solidFill>
            </a:endParaRPr>
          </a:p>
          <a:p>
            <a:r>
              <a:rPr lang="pl-PL" sz="2400" dirty="0">
                <a:solidFill>
                  <a:schemeClr val="tx1"/>
                </a:solidFill>
              </a:rPr>
              <a:t>Rola organów publicznych działających w oparciu o prawo </a:t>
            </a:r>
            <a:r>
              <a:rPr lang="pl-PL" sz="2400" dirty="0" smtClean="0">
                <a:solidFill>
                  <a:schemeClr val="tx1"/>
                </a:solidFill>
              </a:rPr>
              <a:t>publiczne:</a:t>
            </a:r>
          </a:p>
          <a:p>
            <a:endParaRPr lang="pl-PL" sz="2400" dirty="0">
              <a:solidFill>
                <a:schemeClr val="tx1"/>
              </a:solidFill>
            </a:endParaRPr>
          </a:p>
          <a:p>
            <a:endParaRPr lang="pl-PL" sz="2400" dirty="0" smtClean="0">
              <a:solidFill>
                <a:schemeClr val="tx1"/>
              </a:solidFill>
            </a:endParaRPr>
          </a:p>
          <a:p>
            <a:pPr marL="457200" indent="-457200" algn="just">
              <a:buAutoNum type="arabicPeriod"/>
            </a:pPr>
            <a:r>
              <a:rPr lang="pl-PL" sz="2400" dirty="0" smtClean="0">
                <a:solidFill>
                  <a:schemeClr val="tx1"/>
                </a:solidFill>
              </a:rPr>
              <a:t>Na </a:t>
            </a:r>
            <a:r>
              <a:rPr lang="pl-PL" sz="2400" dirty="0">
                <a:solidFill>
                  <a:schemeClr val="tx1"/>
                </a:solidFill>
              </a:rPr>
              <a:t>podstawie upoważnień wynikających z norm powszechnie obowiązujących ma określać za pomocą aktów generalnych i indywidualnych szczegółowe obowiązki lub prawa jednostki</a:t>
            </a:r>
            <a:r>
              <a:rPr lang="pl-PL" sz="2400" dirty="0" smtClean="0">
                <a:solidFill>
                  <a:schemeClr val="tx1"/>
                </a:solidFill>
              </a:rPr>
              <a:t>.</a:t>
            </a:r>
          </a:p>
          <a:p>
            <a:pPr marL="457200" indent="-457200" algn="just">
              <a:buFont typeface="Arial" pitchFamily="34" charset="0"/>
              <a:buAutoNum type="arabicPeriod"/>
            </a:pPr>
            <a:r>
              <a:rPr lang="pl-PL" sz="2400" dirty="0">
                <a:solidFill>
                  <a:schemeClr val="tx1"/>
                </a:solidFill>
              </a:rPr>
              <a:t>Ma również sprawować nadzór nad przestrzeganiem przez jednostki ustalonych dla nich praw i obowiązków.</a:t>
            </a:r>
          </a:p>
          <a:p>
            <a:pPr marL="457200" indent="-457200" algn="just">
              <a:buAutoNum type="arabicPeriod"/>
            </a:pPr>
            <a:r>
              <a:rPr lang="pl-PL" sz="2400" dirty="0">
                <a:solidFill>
                  <a:schemeClr val="tx1"/>
                </a:solidFill>
              </a:rPr>
              <a:t>O</a:t>
            </a:r>
            <a:r>
              <a:rPr lang="pl-PL" sz="2400" dirty="0" smtClean="0">
                <a:solidFill>
                  <a:schemeClr val="tx1"/>
                </a:solidFill>
              </a:rPr>
              <a:t>kreśla również </a:t>
            </a:r>
            <a:r>
              <a:rPr lang="pl-PL" sz="2400" dirty="0">
                <a:solidFill>
                  <a:schemeClr val="tx1"/>
                </a:solidFill>
              </a:rPr>
              <a:t>zasady działania władzy publicznej na obszarze prawa </a:t>
            </a:r>
            <a:r>
              <a:rPr lang="pl-PL" sz="2400" dirty="0" smtClean="0">
                <a:solidFill>
                  <a:schemeClr val="tx1"/>
                </a:solidFill>
              </a:rPr>
              <a:t>prywatnego</a:t>
            </a:r>
            <a:r>
              <a:rPr lang="pl-PL" sz="2400" dirty="0">
                <a:solidFill>
                  <a:schemeClr val="tx1"/>
                </a:solidFill>
              </a:rPr>
              <a:t> </a:t>
            </a:r>
            <a:r>
              <a:rPr lang="pl-PL" sz="2400" dirty="0" smtClean="0">
                <a:solidFill>
                  <a:schemeClr val="tx1"/>
                </a:solidFill>
              </a:rPr>
              <a:t>(zarządzanie mieniem publicznym)</a:t>
            </a:r>
          </a:p>
        </p:txBody>
      </p:sp>
    </p:spTree>
    <p:extLst>
      <p:ext uri="{BB962C8B-B14F-4D97-AF65-F5344CB8AC3E}">
        <p14:creationId xmlns:p14="http://schemas.microsoft.com/office/powerpoint/2010/main" val="784423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smtClean="0"/>
              <a:t>Podział prawa publicznego gospodarczego.</a:t>
            </a:r>
            <a:endParaRPr lang="pl-PL" dirty="0"/>
          </a:p>
        </p:txBody>
      </p:sp>
      <p:sp>
        <p:nvSpPr>
          <p:cNvPr id="3" name="Podtytuł 2"/>
          <p:cNvSpPr>
            <a:spLocks noGrp="1"/>
          </p:cNvSpPr>
          <p:nvPr>
            <p:ph type="subTitle" idx="1"/>
          </p:nvPr>
        </p:nvSpPr>
        <p:spPr>
          <a:xfrm>
            <a:off x="755576" y="1412776"/>
            <a:ext cx="8064896" cy="5040560"/>
          </a:xfrm>
        </p:spPr>
        <p:txBody>
          <a:bodyPr>
            <a:normAutofit lnSpcReduction="10000"/>
          </a:bodyPr>
          <a:lstStyle/>
          <a:p>
            <a:endParaRPr lang="pl-PL" sz="2400" dirty="0" smtClean="0">
              <a:solidFill>
                <a:schemeClr val="tx1"/>
              </a:solidFill>
            </a:endParaRPr>
          </a:p>
          <a:p>
            <a:pPr algn="just"/>
            <a:r>
              <a:rPr lang="pl-PL" sz="2400" dirty="0">
                <a:solidFill>
                  <a:schemeClr val="tx1"/>
                </a:solidFill>
              </a:rPr>
              <a:t>1.	Normy stanowiące o organizacji administracji publicznej uprawnionej i równocześnie odpowiedzialnej za interwencjonizm państwa w gospodarce. Przedmiot regulacji zaznacza się również w formach prawnych realizacji zadań administracji gospodarczej (środki prawne realizacji zadań). Tak wyznaczony </a:t>
            </a:r>
            <a:r>
              <a:rPr lang="pl-PL" sz="2400" dirty="0" smtClean="0">
                <a:solidFill>
                  <a:schemeClr val="tx1"/>
                </a:solidFill>
              </a:rPr>
              <a:t>przedmiot </a:t>
            </a:r>
            <a:r>
              <a:rPr lang="pl-PL" sz="2400" dirty="0">
                <a:solidFill>
                  <a:schemeClr val="tx1"/>
                </a:solidFill>
              </a:rPr>
              <a:t>regulacji prawa administracyjnego (publicznego) wyznacza ustrój gospodarczy państwa oraz zasady jego przestrzegania (ochrony</a:t>
            </a:r>
            <a:r>
              <a:rPr lang="pl-PL" sz="2400" dirty="0" smtClean="0">
                <a:solidFill>
                  <a:schemeClr val="tx1"/>
                </a:solidFill>
              </a:rPr>
              <a:t>) - </a:t>
            </a:r>
            <a:r>
              <a:rPr lang="pl-PL" sz="2400" b="1" dirty="0">
                <a:solidFill>
                  <a:schemeClr val="tx1"/>
                </a:solidFill>
              </a:rPr>
              <a:t>ustrojowe prawo administracyjne gospodarcze</a:t>
            </a:r>
          </a:p>
          <a:p>
            <a:pPr algn="just"/>
            <a:endParaRPr lang="pl-PL" sz="2400" dirty="0">
              <a:solidFill>
                <a:schemeClr val="tx1"/>
              </a:solidFill>
            </a:endParaRPr>
          </a:p>
          <a:p>
            <a:pPr algn="just"/>
            <a:r>
              <a:rPr lang="pl-PL" sz="2400" dirty="0">
                <a:solidFill>
                  <a:schemeClr val="tx1"/>
                </a:solidFill>
              </a:rPr>
              <a:t>2.	</a:t>
            </a:r>
            <a:r>
              <a:rPr lang="pl-PL" sz="2400" b="1" dirty="0">
                <a:solidFill>
                  <a:schemeClr val="tx1"/>
                </a:solidFill>
              </a:rPr>
              <a:t>Materialne prawo administracyjne gospodarcze </a:t>
            </a:r>
            <a:r>
              <a:rPr lang="pl-PL" sz="2400" dirty="0">
                <a:solidFill>
                  <a:schemeClr val="tx1"/>
                </a:solidFill>
              </a:rPr>
              <a:t>wypełniają regulacje normatywne, określające przesłanki prowadzenia i podejmowania działalności gospodarczej.</a:t>
            </a:r>
          </a:p>
        </p:txBody>
      </p:sp>
    </p:spTree>
    <p:extLst>
      <p:ext uri="{BB962C8B-B14F-4D97-AF65-F5344CB8AC3E}">
        <p14:creationId xmlns:p14="http://schemas.microsoft.com/office/powerpoint/2010/main" val="3562621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Pojęcie publicznego prawa gospodarczego.</a:t>
            </a:r>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pPr algn="just"/>
            <a:endParaRPr lang="pl-PL" sz="2400" dirty="0" smtClean="0">
              <a:solidFill>
                <a:schemeClr val="tx1"/>
              </a:solidFill>
            </a:endParaRPr>
          </a:p>
          <a:p>
            <a:pPr algn="just"/>
            <a:r>
              <a:rPr lang="pl-PL" sz="2400" dirty="0" smtClean="0">
                <a:solidFill>
                  <a:schemeClr val="tx1"/>
                </a:solidFill>
              </a:rPr>
              <a:t>Przedmiotem regulacji </a:t>
            </a:r>
            <a:r>
              <a:rPr lang="pl-PL" sz="2400" dirty="0">
                <a:solidFill>
                  <a:schemeClr val="tx1"/>
                </a:solidFill>
              </a:rPr>
              <a:t>norm prawa gospodarczego są stosunki prawne pozostające w bezpośrednim lub </a:t>
            </a:r>
            <a:r>
              <a:rPr lang="pl-PL" sz="2400" dirty="0" smtClean="0">
                <a:solidFill>
                  <a:schemeClr val="tx1"/>
                </a:solidFill>
              </a:rPr>
              <a:t>pośrednim związku </a:t>
            </a:r>
            <a:r>
              <a:rPr lang="pl-PL" sz="2400" dirty="0">
                <a:solidFill>
                  <a:schemeClr val="tx1"/>
                </a:solidFill>
              </a:rPr>
              <a:t>z wykonywaniem działalności gospodarczej, w których co najmniej jedną stroną jest </a:t>
            </a:r>
            <a:r>
              <a:rPr lang="pl-PL" sz="2400" dirty="0" smtClean="0">
                <a:solidFill>
                  <a:schemeClr val="tx1"/>
                </a:solidFill>
              </a:rPr>
              <a:t>podmiot posiadający </a:t>
            </a:r>
            <a:r>
              <a:rPr lang="pl-PL" sz="2400" dirty="0">
                <a:solidFill>
                  <a:schemeClr val="tx1"/>
                </a:solidFill>
              </a:rPr>
              <a:t>status prawny przedsiębiorcy lub ubiegający się o jego uzyskanie.</a:t>
            </a:r>
          </a:p>
        </p:txBody>
      </p:sp>
    </p:spTree>
    <p:extLst>
      <p:ext uri="{BB962C8B-B14F-4D97-AF65-F5344CB8AC3E}">
        <p14:creationId xmlns:p14="http://schemas.microsoft.com/office/powerpoint/2010/main" val="20772257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Pojęcie publicznego prawa gospodarczego.</a:t>
            </a:r>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pPr algn="just"/>
            <a:endParaRPr lang="pl-PL" sz="2400" dirty="0" smtClean="0">
              <a:solidFill>
                <a:schemeClr val="tx1"/>
              </a:solidFill>
            </a:endParaRPr>
          </a:p>
          <a:p>
            <a:pPr algn="just"/>
            <a:r>
              <a:rPr lang="pl-PL" sz="2400" dirty="0" smtClean="0">
                <a:solidFill>
                  <a:schemeClr val="tx1"/>
                </a:solidFill>
              </a:rPr>
              <a:t>Prawo </a:t>
            </a:r>
            <a:r>
              <a:rPr lang="pl-PL" sz="2400" dirty="0">
                <a:solidFill>
                  <a:schemeClr val="tx1"/>
                </a:solidFill>
              </a:rPr>
              <a:t>gospodarcze, </a:t>
            </a:r>
            <a:r>
              <a:rPr lang="pl-PL" sz="2400" dirty="0" smtClean="0">
                <a:solidFill>
                  <a:schemeClr val="tx1"/>
                </a:solidFill>
              </a:rPr>
              <a:t>rozumiane jest jako swoista </a:t>
            </a:r>
            <a:r>
              <a:rPr lang="pl-PL" sz="2400" dirty="0">
                <a:solidFill>
                  <a:schemeClr val="tx1"/>
                </a:solidFill>
              </a:rPr>
              <a:t>metoda badania zjawisk prawnych, </a:t>
            </a:r>
            <a:r>
              <a:rPr lang="pl-PL" sz="2400" dirty="0" smtClean="0">
                <a:solidFill>
                  <a:schemeClr val="tx1"/>
                </a:solidFill>
              </a:rPr>
              <a:t>jest </a:t>
            </a:r>
            <a:r>
              <a:rPr lang="pl-PL" sz="2400" dirty="0">
                <a:solidFill>
                  <a:schemeClr val="tx1"/>
                </a:solidFill>
              </a:rPr>
              <a:t>szczególnego rodzaju sposobem </a:t>
            </a:r>
            <a:r>
              <a:rPr lang="pl-PL" sz="2400" dirty="0" smtClean="0">
                <a:solidFill>
                  <a:schemeClr val="tx1"/>
                </a:solidFill>
              </a:rPr>
              <a:t>postrzegania i </a:t>
            </a:r>
            <a:r>
              <a:rPr lang="pl-PL" sz="2400" dirty="0">
                <a:solidFill>
                  <a:schemeClr val="tx1"/>
                </a:solidFill>
              </a:rPr>
              <a:t>oceny tradycyjnych instytucji prawnych pod kątem ich przydatności do osiągania zamierzonych </a:t>
            </a:r>
            <a:r>
              <a:rPr lang="pl-PL" sz="2400" dirty="0" smtClean="0">
                <a:solidFill>
                  <a:schemeClr val="tx1"/>
                </a:solidFill>
              </a:rPr>
              <a:t>celów ekonomicznych</a:t>
            </a:r>
            <a:r>
              <a:rPr lang="pl-PL" sz="2400" dirty="0">
                <a:solidFill>
                  <a:schemeClr val="tx1"/>
                </a:solidFill>
              </a:rPr>
              <a:t>, determinowanych zarówno podstawowymi wymogami gospodarki rynkowej, jak też </a:t>
            </a:r>
            <a:r>
              <a:rPr lang="pl-PL" sz="2400" dirty="0" smtClean="0">
                <a:solidFill>
                  <a:schemeClr val="tx1"/>
                </a:solidFill>
              </a:rPr>
              <a:t>konstytucyjnymi zasadami </a:t>
            </a:r>
            <a:r>
              <a:rPr lang="pl-PL" sz="2400" dirty="0">
                <a:solidFill>
                  <a:schemeClr val="tx1"/>
                </a:solidFill>
              </a:rPr>
              <a:t>ustroju społeczno-gospodarczego oraz celów określonych w długo- i </a:t>
            </a:r>
            <a:r>
              <a:rPr lang="pl-PL" sz="2400" dirty="0" smtClean="0">
                <a:solidFill>
                  <a:schemeClr val="tx1"/>
                </a:solidFill>
              </a:rPr>
              <a:t>średnioterminowych programach </a:t>
            </a:r>
            <a:r>
              <a:rPr lang="pl-PL" sz="2400" dirty="0">
                <a:solidFill>
                  <a:schemeClr val="tx1"/>
                </a:solidFill>
              </a:rPr>
              <a:t>polityki gospodarczej państwa.</a:t>
            </a:r>
          </a:p>
        </p:txBody>
      </p:sp>
    </p:spTree>
    <p:extLst>
      <p:ext uri="{BB962C8B-B14F-4D97-AF65-F5344CB8AC3E}">
        <p14:creationId xmlns:p14="http://schemas.microsoft.com/office/powerpoint/2010/main" val="32036338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Funkcje państwa wobec gospodarki w społecznej gospodarce rynkowej.</a:t>
            </a:r>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pPr algn="just"/>
            <a:endParaRPr lang="pl-PL" sz="2400" dirty="0" smtClean="0">
              <a:solidFill>
                <a:schemeClr val="tx1"/>
              </a:solidFill>
            </a:endParaRPr>
          </a:p>
        </p:txBody>
      </p:sp>
      <p:sp>
        <p:nvSpPr>
          <p:cNvPr id="4" name="Prostokąt 3"/>
          <p:cNvSpPr/>
          <p:nvPr/>
        </p:nvSpPr>
        <p:spPr>
          <a:xfrm>
            <a:off x="1115616" y="1916832"/>
            <a:ext cx="6912768" cy="1754326"/>
          </a:xfrm>
          <a:prstGeom prst="rect">
            <a:avLst/>
          </a:prstGeom>
        </p:spPr>
        <p:txBody>
          <a:bodyPr wrap="square">
            <a:spAutoFit/>
          </a:bodyPr>
          <a:lstStyle/>
          <a:p>
            <a:r>
              <a:rPr lang="pl-PL" dirty="0"/>
              <a:t>Art. 20 Konstytucji RP</a:t>
            </a:r>
          </a:p>
          <a:p>
            <a:endParaRPr lang="pl-PL" dirty="0"/>
          </a:p>
          <a:p>
            <a:pPr algn="just"/>
            <a:r>
              <a:rPr lang="pl-PL" dirty="0"/>
              <a:t>Społeczna  gospodarka  rynkowa  oparta  na  wolności  działalności gospodarczej, własności prywatnej oraz solidarności, dialogu i współpracy partnerów społecznych stanowi podstawę ustroju gospodarczego Rzeczypospolitej Polskiej.</a:t>
            </a:r>
          </a:p>
        </p:txBody>
      </p:sp>
    </p:spTree>
    <p:extLst>
      <p:ext uri="{BB962C8B-B14F-4D97-AF65-F5344CB8AC3E}">
        <p14:creationId xmlns:p14="http://schemas.microsoft.com/office/powerpoint/2010/main" val="40952621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Zasady ogólne prawa publicznego</a:t>
            </a:r>
            <a:r>
              <a:rPr lang="pl-PL" dirty="0" smtClean="0"/>
              <a:t>.</a:t>
            </a:r>
            <a:endParaRPr lang="pl-PL" dirty="0"/>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pPr algn="just"/>
            <a:endParaRPr lang="pl-PL" sz="2400" dirty="0" smtClean="0">
              <a:solidFill>
                <a:schemeClr val="tx1"/>
              </a:solidFill>
            </a:endParaRPr>
          </a:p>
        </p:txBody>
      </p:sp>
      <p:sp>
        <p:nvSpPr>
          <p:cNvPr id="4" name="Prostokąt 3"/>
          <p:cNvSpPr/>
          <p:nvPr/>
        </p:nvSpPr>
        <p:spPr>
          <a:xfrm>
            <a:off x="1115616" y="1916832"/>
            <a:ext cx="6912768" cy="3416320"/>
          </a:xfrm>
          <a:prstGeom prst="rect">
            <a:avLst/>
          </a:prstGeom>
        </p:spPr>
        <p:txBody>
          <a:bodyPr wrap="square">
            <a:spAutoFit/>
          </a:bodyPr>
          <a:lstStyle/>
          <a:p>
            <a:pPr marL="342900" indent="-342900">
              <a:buAutoNum type="arabicPeriod"/>
            </a:pPr>
            <a:r>
              <a:rPr lang="pl-PL" dirty="0" smtClean="0"/>
              <a:t>Zasada legalizmu</a:t>
            </a:r>
          </a:p>
          <a:p>
            <a:pPr marL="342900" indent="-342900">
              <a:buAutoNum type="arabicPeriod"/>
            </a:pPr>
            <a:r>
              <a:rPr lang="pl-PL" dirty="0" smtClean="0"/>
              <a:t>Zarówno jednostka jak i władza publiczna poddana jest prawu</a:t>
            </a:r>
          </a:p>
          <a:p>
            <a:pPr marL="342900" indent="-342900">
              <a:buAutoNum type="arabicPeriod"/>
            </a:pPr>
            <a:r>
              <a:rPr lang="pl-PL" dirty="0" smtClean="0"/>
              <a:t>Prawo jednostki do sądu</a:t>
            </a:r>
          </a:p>
          <a:p>
            <a:pPr marL="342900" indent="-342900">
              <a:buAutoNum type="arabicPeriod"/>
            </a:pPr>
            <a:r>
              <a:rPr lang="pl-PL" dirty="0" smtClean="0"/>
              <a:t>Tworzenie podstaw do zapewnienia dobra publicznego</a:t>
            </a:r>
          </a:p>
          <a:p>
            <a:pPr marL="342900" indent="-342900">
              <a:buAutoNum type="arabicPeriod"/>
            </a:pPr>
            <a:r>
              <a:rPr lang="pl-PL" dirty="0" smtClean="0"/>
              <a:t>Domniemanie, że administracja publiczna realizuje dobro publiczne w formach </a:t>
            </a:r>
            <a:r>
              <a:rPr lang="pl-PL" dirty="0" err="1" smtClean="0"/>
              <a:t>niewładczych</a:t>
            </a:r>
            <a:r>
              <a:rPr lang="pl-PL" dirty="0" smtClean="0"/>
              <a:t>, a wykorzystywanie władztwa publicznego jest wyjątkiem</a:t>
            </a:r>
          </a:p>
          <a:p>
            <a:pPr marL="342900" indent="-342900">
              <a:buAutoNum type="arabicPeriod"/>
            </a:pPr>
            <a:r>
              <a:rPr lang="pl-PL" dirty="0" smtClean="0"/>
              <a:t>W dziedzinie zarządu mieniem czynności prawne i inne działania organów powinny być zgodne z normami prawa prywatnego oraz prawa publicznego</a:t>
            </a:r>
          </a:p>
          <a:p>
            <a:pPr marL="342900" indent="-342900">
              <a:buAutoNum type="arabicPeriod"/>
            </a:pPr>
            <a:r>
              <a:rPr lang="pl-PL" dirty="0" smtClean="0"/>
              <a:t>Organ władzy publicznej ma obowiązek podjęcia działań, jeżeli dobro publiczne tego wymaga</a:t>
            </a:r>
          </a:p>
        </p:txBody>
      </p:sp>
    </p:spTree>
    <p:extLst>
      <p:ext uri="{BB962C8B-B14F-4D97-AF65-F5344CB8AC3E}">
        <p14:creationId xmlns:p14="http://schemas.microsoft.com/office/powerpoint/2010/main" val="20665806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Zasady </a:t>
            </a:r>
            <a:r>
              <a:rPr lang="pl-PL" dirty="0" smtClean="0"/>
              <a:t>ogólne prawa publicznego.</a:t>
            </a:r>
            <a:endParaRPr lang="pl-PL" dirty="0"/>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pPr algn="just"/>
            <a:endParaRPr lang="pl-PL" sz="2400" dirty="0" smtClean="0">
              <a:solidFill>
                <a:schemeClr val="tx1"/>
              </a:solidFill>
            </a:endParaRPr>
          </a:p>
        </p:txBody>
      </p:sp>
      <p:sp>
        <p:nvSpPr>
          <p:cNvPr id="4" name="Prostokąt 3"/>
          <p:cNvSpPr/>
          <p:nvPr/>
        </p:nvSpPr>
        <p:spPr>
          <a:xfrm>
            <a:off x="1115616" y="1916832"/>
            <a:ext cx="6912768" cy="2308324"/>
          </a:xfrm>
          <a:prstGeom prst="rect">
            <a:avLst/>
          </a:prstGeom>
        </p:spPr>
        <p:txBody>
          <a:bodyPr wrap="square">
            <a:spAutoFit/>
          </a:bodyPr>
          <a:lstStyle/>
          <a:p>
            <a:pPr marL="342900" indent="-342900">
              <a:buAutoNum type="arabicPeriod"/>
            </a:pPr>
            <a:r>
              <a:rPr lang="pl-PL" dirty="0"/>
              <a:t>Zasada równości wobec prawa i władz publicznych</a:t>
            </a:r>
          </a:p>
          <a:p>
            <a:pPr marL="342900" indent="-342900">
              <a:buAutoNum type="arabicPeriod"/>
            </a:pPr>
            <a:r>
              <a:rPr lang="pl-PL" dirty="0"/>
              <a:t>Zasada wolności gospodarczej</a:t>
            </a:r>
          </a:p>
          <a:p>
            <a:pPr marL="342900" indent="-342900">
              <a:buAutoNum type="arabicPeriod"/>
            </a:pPr>
            <a:r>
              <a:rPr lang="pl-PL" dirty="0"/>
              <a:t>Zasada ochrony własności</a:t>
            </a:r>
          </a:p>
          <a:p>
            <a:pPr marL="342900" indent="-342900">
              <a:buAutoNum type="arabicPeriod"/>
            </a:pPr>
            <a:r>
              <a:rPr lang="pl-PL" dirty="0"/>
              <a:t>Zasada, że administracja ma władczo wkraczać za pomocą aktów generalnych i aktów administracyjnych tylko wtedy gdy ma do tego upoważnienie wynikające z </a:t>
            </a:r>
            <a:r>
              <a:rPr lang="pl-PL" dirty="0" smtClean="0"/>
              <a:t>przepisów ustrojowych</a:t>
            </a:r>
          </a:p>
          <a:p>
            <a:pPr marL="342900" indent="-342900">
              <a:buAutoNum type="arabicPeriod"/>
            </a:pPr>
            <a:r>
              <a:rPr lang="pl-PL" dirty="0" smtClean="0"/>
              <a:t>Zasada ochrony wolności i praw nabytych</a:t>
            </a:r>
          </a:p>
          <a:p>
            <a:pPr marL="342900" indent="-342900">
              <a:buAutoNum type="arabicPeriod"/>
            </a:pPr>
            <a:r>
              <a:rPr lang="pl-PL" dirty="0" smtClean="0"/>
              <a:t>Zasada trwałości decyzji</a:t>
            </a:r>
            <a:endParaRPr lang="pl-PL" dirty="0"/>
          </a:p>
        </p:txBody>
      </p:sp>
    </p:spTree>
    <p:extLst>
      <p:ext uri="{BB962C8B-B14F-4D97-AF65-F5344CB8AC3E}">
        <p14:creationId xmlns:p14="http://schemas.microsoft.com/office/powerpoint/2010/main" val="40048408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Zasady </a:t>
            </a:r>
            <a:r>
              <a:rPr lang="pl-PL" dirty="0" smtClean="0"/>
              <a:t>swoiste prawa publicznego gospodarczego.</a:t>
            </a:r>
            <a:endParaRPr lang="pl-PL" dirty="0"/>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pPr algn="just"/>
            <a:endParaRPr lang="pl-PL" sz="2400" dirty="0" smtClean="0">
              <a:solidFill>
                <a:schemeClr val="tx1"/>
              </a:solidFill>
            </a:endParaRPr>
          </a:p>
        </p:txBody>
      </p:sp>
      <p:sp>
        <p:nvSpPr>
          <p:cNvPr id="4" name="Prostokąt 3"/>
          <p:cNvSpPr/>
          <p:nvPr/>
        </p:nvSpPr>
        <p:spPr>
          <a:xfrm>
            <a:off x="1115616" y="1916832"/>
            <a:ext cx="6912768" cy="1754326"/>
          </a:xfrm>
          <a:prstGeom prst="rect">
            <a:avLst/>
          </a:prstGeom>
        </p:spPr>
        <p:txBody>
          <a:bodyPr wrap="square">
            <a:spAutoFit/>
          </a:bodyPr>
          <a:lstStyle/>
          <a:p>
            <a:pPr marL="342900" indent="-342900">
              <a:buAutoNum type="arabicPeriod"/>
            </a:pPr>
            <a:r>
              <a:rPr lang="pl-PL" dirty="0" smtClean="0"/>
              <a:t>Zasada ochrony bezpieczeństwa publicznego i porządku publicznego</a:t>
            </a:r>
          </a:p>
          <a:p>
            <a:pPr marL="342900" indent="-342900">
              <a:buAutoNum type="arabicPeriod"/>
            </a:pPr>
            <a:r>
              <a:rPr lang="pl-PL" dirty="0" smtClean="0"/>
              <a:t>Zasada ochrony prawidłowego funkcjonowania gospodarki rynkowej</a:t>
            </a:r>
          </a:p>
          <a:p>
            <a:pPr marL="342900" indent="-342900">
              <a:buAutoNum type="arabicPeriod"/>
            </a:pPr>
            <a:r>
              <a:rPr lang="pl-PL" dirty="0" smtClean="0"/>
              <a:t>Zasada ochrony zasobów narodowych</a:t>
            </a:r>
          </a:p>
          <a:p>
            <a:pPr marL="342900" indent="-342900">
              <a:buAutoNum type="arabicPeriod"/>
            </a:pPr>
            <a:r>
              <a:rPr lang="pl-PL" dirty="0" smtClean="0"/>
              <a:t>Zasadę ochrony interesów politycznych i gospodarczych państwa w stosunkach z zagranicą</a:t>
            </a:r>
          </a:p>
          <a:p>
            <a:pPr marL="342900" indent="-342900">
              <a:buAutoNum type="arabicPeriod"/>
            </a:pPr>
            <a:r>
              <a:rPr lang="pl-PL" dirty="0" smtClean="0"/>
              <a:t>Zasada prawidłowego gospodarowania mieniem publicznym</a:t>
            </a:r>
            <a:endParaRPr lang="pl-PL" dirty="0"/>
          </a:p>
        </p:txBody>
      </p:sp>
    </p:spTree>
    <p:extLst>
      <p:ext uri="{BB962C8B-B14F-4D97-AF65-F5344CB8AC3E}">
        <p14:creationId xmlns:p14="http://schemas.microsoft.com/office/powerpoint/2010/main" val="4978291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Źródła publicznego prawa gospodarczego. </a:t>
            </a:r>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r>
              <a:rPr lang="pl-PL" sz="2400" dirty="0" smtClean="0">
                <a:solidFill>
                  <a:schemeClr val="tx1"/>
                </a:solidFill>
              </a:rPr>
              <a:t>Art. 87 Konstytucji RP</a:t>
            </a:r>
          </a:p>
          <a:p>
            <a:endParaRPr lang="pl-PL" sz="2400" dirty="0" smtClean="0">
              <a:solidFill>
                <a:schemeClr val="tx1"/>
              </a:solidFill>
            </a:endParaRPr>
          </a:p>
          <a:p>
            <a:pPr marL="457200" indent="-457200" algn="just">
              <a:buAutoNum type="arabicPeriod"/>
            </a:pPr>
            <a:r>
              <a:rPr lang="pl-PL" sz="2400" dirty="0" smtClean="0">
                <a:solidFill>
                  <a:schemeClr val="tx1"/>
                </a:solidFill>
              </a:rPr>
              <a:t>Konstytucja RP</a:t>
            </a:r>
          </a:p>
          <a:p>
            <a:pPr marL="457200" indent="-457200" algn="just">
              <a:buAutoNum type="arabicPeriod"/>
            </a:pPr>
            <a:r>
              <a:rPr lang="pl-PL" sz="2400" dirty="0" smtClean="0">
                <a:solidFill>
                  <a:schemeClr val="tx1"/>
                </a:solidFill>
              </a:rPr>
              <a:t>Ratyfikowane umowy międzynarodowe</a:t>
            </a:r>
          </a:p>
          <a:p>
            <a:pPr marL="457200" indent="-457200" algn="just">
              <a:buAutoNum type="arabicPeriod"/>
            </a:pPr>
            <a:r>
              <a:rPr lang="pl-PL" sz="2400" dirty="0" smtClean="0">
                <a:solidFill>
                  <a:schemeClr val="tx1"/>
                </a:solidFill>
              </a:rPr>
              <a:t>Ustawy </a:t>
            </a:r>
          </a:p>
          <a:p>
            <a:pPr marL="457200" indent="-457200" algn="just">
              <a:buAutoNum type="arabicPeriod"/>
            </a:pPr>
            <a:r>
              <a:rPr lang="pl-PL" sz="2400" dirty="0" smtClean="0">
                <a:solidFill>
                  <a:schemeClr val="tx1"/>
                </a:solidFill>
              </a:rPr>
              <a:t>Rozporządzenia</a:t>
            </a:r>
          </a:p>
          <a:p>
            <a:pPr marL="457200" indent="-457200" algn="just">
              <a:buAutoNum type="arabicPeriod"/>
            </a:pPr>
            <a:r>
              <a:rPr lang="pl-PL" sz="2400" dirty="0" smtClean="0">
                <a:solidFill>
                  <a:schemeClr val="tx1"/>
                </a:solidFill>
              </a:rPr>
              <a:t>Akty prawa miejscowego</a:t>
            </a:r>
          </a:p>
          <a:p>
            <a:pPr marL="457200" indent="-457200" algn="just">
              <a:buAutoNum type="arabicPeriod"/>
            </a:pPr>
            <a:r>
              <a:rPr lang="pl-PL" sz="2400" dirty="0">
                <a:solidFill>
                  <a:schemeClr val="tx1"/>
                </a:solidFill>
              </a:rPr>
              <a:t>Uchwały Rady Ministrów i zarządzenia ministrów</a:t>
            </a:r>
          </a:p>
        </p:txBody>
      </p:sp>
    </p:spTree>
    <p:extLst>
      <p:ext uri="{BB962C8B-B14F-4D97-AF65-F5344CB8AC3E}">
        <p14:creationId xmlns:p14="http://schemas.microsoft.com/office/powerpoint/2010/main" val="9273988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Źródła publicznego prawa gospodarczego. </a:t>
            </a:r>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r>
              <a:rPr lang="pl-PL" sz="2400" dirty="0" smtClean="0">
                <a:solidFill>
                  <a:schemeClr val="tx1"/>
                </a:solidFill>
              </a:rPr>
              <a:t>Art. 87 Konstytucji RP</a:t>
            </a:r>
          </a:p>
          <a:p>
            <a:endParaRPr lang="pl-PL" sz="2400" dirty="0" smtClean="0">
              <a:solidFill>
                <a:schemeClr val="tx1"/>
              </a:solidFill>
            </a:endParaRPr>
          </a:p>
          <a:p>
            <a:pPr marL="457200" indent="-457200" algn="just">
              <a:buAutoNum type="arabicPeriod"/>
            </a:pPr>
            <a:r>
              <a:rPr lang="pl-PL" sz="2400" dirty="0" smtClean="0">
                <a:solidFill>
                  <a:schemeClr val="tx1"/>
                </a:solidFill>
              </a:rPr>
              <a:t>Źródłami  </a:t>
            </a:r>
            <a:r>
              <a:rPr lang="pl-PL" sz="2400" dirty="0">
                <a:solidFill>
                  <a:schemeClr val="tx1"/>
                </a:solidFill>
              </a:rPr>
              <a:t>powszechnie  obowiązującego  prawa  Rzeczypospolitej </a:t>
            </a:r>
            <a:r>
              <a:rPr lang="pl-PL" sz="2400" dirty="0" smtClean="0">
                <a:solidFill>
                  <a:schemeClr val="tx1"/>
                </a:solidFill>
              </a:rPr>
              <a:t>Polskiej  </a:t>
            </a:r>
            <a:r>
              <a:rPr lang="pl-PL" sz="2400" dirty="0">
                <a:solidFill>
                  <a:schemeClr val="tx1"/>
                </a:solidFill>
              </a:rPr>
              <a:t>są:  Konstytucja,  ustawy,  ratyfikowane  umowy  międzynarodowe  oraz </a:t>
            </a:r>
            <a:r>
              <a:rPr lang="pl-PL" sz="2400" dirty="0" smtClean="0">
                <a:solidFill>
                  <a:schemeClr val="tx1"/>
                </a:solidFill>
              </a:rPr>
              <a:t>rozporządzenia.</a:t>
            </a:r>
          </a:p>
          <a:p>
            <a:pPr marL="457200" indent="-457200" algn="just">
              <a:buAutoNum type="arabicPeriod"/>
            </a:pPr>
            <a:r>
              <a:rPr lang="pl-PL" sz="2400" dirty="0" smtClean="0">
                <a:solidFill>
                  <a:schemeClr val="tx1"/>
                </a:solidFill>
              </a:rPr>
              <a:t>Źródłami powszechnie </a:t>
            </a:r>
            <a:r>
              <a:rPr lang="pl-PL" sz="2400" dirty="0">
                <a:solidFill>
                  <a:schemeClr val="tx1"/>
                </a:solidFill>
              </a:rPr>
              <a:t>obowiązującego prawa Rzeczypospolitej Polskiej są </a:t>
            </a:r>
            <a:r>
              <a:rPr lang="pl-PL" sz="2400" dirty="0" smtClean="0">
                <a:solidFill>
                  <a:schemeClr val="tx1"/>
                </a:solidFill>
              </a:rPr>
              <a:t>na </a:t>
            </a:r>
            <a:r>
              <a:rPr lang="pl-PL" sz="2400" dirty="0">
                <a:solidFill>
                  <a:schemeClr val="tx1"/>
                </a:solidFill>
              </a:rPr>
              <a:t>obszarze działania organów, które je ustanowiły, akty prawa </a:t>
            </a:r>
            <a:r>
              <a:rPr lang="pl-PL" sz="2400" dirty="0" smtClean="0">
                <a:solidFill>
                  <a:schemeClr val="tx1"/>
                </a:solidFill>
              </a:rPr>
              <a:t>miejscowego.</a:t>
            </a:r>
            <a:endParaRPr lang="pl-PL" sz="2400" dirty="0">
              <a:solidFill>
                <a:schemeClr val="tx1"/>
              </a:solidFill>
            </a:endParaRPr>
          </a:p>
        </p:txBody>
      </p:sp>
    </p:spTree>
    <p:extLst>
      <p:ext uri="{BB962C8B-B14F-4D97-AF65-F5344CB8AC3E}">
        <p14:creationId xmlns:p14="http://schemas.microsoft.com/office/powerpoint/2010/main" val="4150708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4680520" cy="792087"/>
          </a:xfrm>
        </p:spPr>
        <p:txBody>
          <a:bodyPr/>
          <a:lstStyle/>
          <a:p>
            <a:r>
              <a:rPr lang="pl-PL" dirty="0" smtClean="0"/>
              <a:t>Plan zajęć:</a:t>
            </a:r>
            <a:endParaRPr lang="pl-PL" dirty="0"/>
          </a:p>
        </p:txBody>
      </p:sp>
      <p:sp>
        <p:nvSpPr>
          <p:cNvPr id="3" name="Podtytuł 2"/>
          <p:cNvSpPr>
            <a:spLocks noGrp="1"/>
          </p:cNvSpPr>
          <p:nvPr>
            <p:ph type="subTitle" idx="1"/>
          </p:nvPr>
        </p:nvSpPr>
        <p:spPr>
          <a:xfrm>
            <a:off x="755576" y="1412776"/>
            <a:ext cx="8064896" cy="5040560"/>
          </a:xfrm>
        </p:spPr>
        <p:txBody>
          <a:bodyPr/>
          <a:lstStyle/>
          <a:p>
            <a:pPr marL="342900" indent="-342900" algn="l">
              <a:buFontTx/>
              <a:buChar char="-"/>
            </a:pPr>
            <a:r>
              <a:rPr lang="pl-PL" sz="2400" dirty="0" smtClean="0">
                <a:solidFill>
                  <a:schemeClr val="tx1"/>
                </a:solidFill>
              </a:rPr>
              <a:t>Organy </a:t>
            </a:r>
            <a:r>
              <a:rPr lang="pl-PL" sz="2400" dirty="0">
                <a:solidFill>
                  <a:schemeClr val="tx1"/>
                </a:solidFill>
              </a:rPr>
              <a:t>administracji gospodarczej, w tym: organy unijne, minister właściwy do spraw gospodarki, organy samorządowe w obszarze działalności gospodarczej. </a:t>
            </a:r>
          </a:p>
          <a:p>
            <a:pPr marL="342900" indent="-342900" algn="l">
              <a:buFontTx/>
              <a:buChar char="-"/>
            </a:pPr>
            <a:r>
              <a:rPr lang="pl-PL" sz="2400" dirty="0">
                <a:solidFill>
                  <a:schemeClr val="tx1"/>
                </a:solidFill>
              </a:rPr>
              <a:t>Pojęcie przedsiębiorcy. Przedsiębiorcy wykonujący akcesoryjną działalność gospodarczą. Mikro-, mali i średni przedsiębiorcy. </a:t>
            </a:r>
            <a:endParaRPr lang="pl-PL" sz="2400" dirty="0" smtClean="0">
              <a:solidFill>
                <a:schemeClr val="tx1"/>
              </a:solidFill>
            </a:endParaRPr>
          </a:p>
          <a:p>
            <a:pPr marL="342900" indent="-342900" algn="l">
              <a:buFontTx/>
              <a:buChar char="-"/>
            </a:pPr>
            <a:r>
              <a:rPr lang="pl-PL" sz="2400" dirty="0">
                <a:solidFill>
                  <a:schemeClr val="tx1"/>
                </a:solidFill>
              </a:rPr>
              <a:t>Ogólne zasady podejmowania i wykonywania działalności gospodarczej. </a:t>
            </a:r>
          </a:p>
        </p:txBody>
      </p:sp>
    </p:spTree>
    <p:extLst>
      <p:ext uri="{BB962C8B-B14F-4D97-AF65-F5344CB8AC3E}">
        <p14:creationId xmlns:p14="http://schemas.microsoft.com/office/powerpoint/2010/main" val="4372622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Źródła publicznego prawa gospodarczego. </a:t>
            </a:r>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r>
              <a:rPr lang="pl-PL" sz="2400" dirty="0" smtClean="0">
                <a:solidFill>
                  <a:schemeClr val="tx1"/>
                </a:solidFill>
              </a:rPr>
              <a:t>Art. 90 Konstytucji RP</a:t>
            </a:r>
          </a:p>
          <a:p>
            <a:endParaRPr lang="pl-PL" sz="2400" dirty="0" smtClean="0">
              <a:solidFill>
                <a:schemeClr val="tx1"/>
              </a:solidFill>
            </a:endParaRPr>
          </a:p>
          <a:p>
            <a:pPr marL="457200" indent="-457200" algn="just">
              <a:buAutoNum type="arabicPeriod"/>
            </a:pPr>
            <a:r>
              <a:rPr lang="pl-PL" sz="2400" dirty="0" smtClean="0">
                <a:solidFill>
                  <a:schemeClr val="tx1"/>
                </a:solidFill>
              </a:rPr>
              <a:t> Rzeczpospolita Polska może na podstawie umowy międzynarodowej  przekazać  organizacji  międzynarodowej  lub  organowi  międzynarodowemu  kompetencje organów władzy państwowej w niektórych sprawach. </a:t>
            </a:r>
            <a:endParaRPr lang="pl-PL" sz="2400" dirty="0">
              <a:solidFill>
                <a:schemeClr val="tx1"/>
              </a:solidFill>
            </a:endParaRPr>
          </a:p>
        </p:txBody>
      </p:sp>
    </p:spTree>
    <p:extLst>
      <p:ext uri="{BB962C8B-B14F-4D97-AF65-F5344CB8AC3E}">
        <p14:creationId xmlns:p14="http://schemas.microsoft.com/office/powerpoint/2010/main" val="34933473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Źródła publicznego prawa gospodarczego. </a:t>
            </a:r>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r>
              <a:rPr lang="pl-PL" sz="2400" dirty="0" smtClean="0">
                <a:solidFill>
                  <a:schemeClr val="tx1"/>
                </a:solidFill>
              </a:rPr>
              <a:t>Art. 8 Konstytucji RP</a:t>
            </a:r>
          </a:p>
          <a:p>
            <a:endParaRPr lang="pl-PL" sz="2400" dirty="0" smtClean="0">
              <a:solidFill>
                <a:schemeClr val="tx1"/>
              </a:solidFill>
            </a:endParaRPr>
          </a:p>
          <a:p>
            <a:pPr marL="457200" indent="-457200" algn="just">
              <a:buAutoNum type="arabicPeriod"/>
            </a:pPr>
            <a:r>
              <a:rPr lang="pl-PL" sz="2400" dirty="0" smtClean="0">
                <a:solidFill>
                  <a:schemeClr val="tx1"/>
                </a:solidFill>
              </a:rPr>
              <a:t>Konstytucja </a:t>
            </a:r>
            <a:r>
              <a:rPr lang="pl-PL" sz="2400" dirty="0">
                <a:solidFill>
                  <a:schemeClr val="tx1"/>
                </a:solidFill>
              </a:rPr>
              <a:t>jest najwyższym prawem Rzeczypospolitej Polskiej</a:t>
            </a:r>
            <a:r>
              <a:rPr lang="pl-PL" sz="2400" dirty="0" smtClean="0">
                <a:solidFill>
                  <a:schemeClr val="tx1"/>
                </a:solidFill>
              </a:rPr>
              <a:t>.</a:t>
            </a:r>
          </a:p>
          <a:p>
            <a:pPr marL="457200" indent="-457200" algn="just">
              <a:buAutoNum type="arabicPeriod"/>
            </a:pPr>
            <a:r>
              <a:rPr lang="pl-PL" sz="2400" dirty="0">
                <a:solidFill>
                  <a:schemeClr val="tx1"/>
                </a:solidFill>
              </a:rPr>
              <a:t>Przepisy Konstytucji stosuje się bezpośrednio, chyba że Konstytucja stanowi </a:t>
            </a:r>
            <a:r>
              <a:rPr lang="pl-PL" sz="2400" dirty="0" smtClean="0">
                <a:solidFill>
                  <a:schemeClr val="tx1"/>
                </a:solidFill>
              </a:rPr>
              <a:t>inaczej</a:t>
            </a:r>
            <a:r>
              <a:rPr lang="pl-PL" sz="2400" dirty="0">
                <a:solidFill>
                  <a:schemeClr val="tx1"/>
                </a:solidFill>
              </a:rPr>
              <a:t>.</a:t>
            </a:r>
          </a:p>
        </p:txBody>
      </p:sp>
    </p:spTree>
    <p:extLst>
      <p:ext uri="{BB962C8B-B14F-4D97-AF65-F5344CB8AC3E}">
        <p14:creationId xmlns:p14="http://schemas.microsoft.com/office/powerpoint/2010/main" val="3034778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Źródła publicznego prawa gospodarczego. </a:t>
            </a:r>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r>
              <a:rPr lang="pl-PL" sz="2400" dirty="0" smtClean="0">
                <a:solidFill>
                  <a:schemeClr val="tx1"/>
                </a:solidFill>
              </a:rPr>
              <a:t>Art. 8 Konstytucji RP</a:t>
            </a:r>
          </a:p>
          <a:p>
            <a:endParaRPr lang="pl-PL" sz="2400" dirty="0" smtClean="0">
              <a:solidFill>
                <a:schemeClr val="tx1"/>
              </a:solidFill>
            </a:endParaRPr>
          </a:p>
          <a:p>
            <a:pPr marL="457200" indent="-457200" algn="just">
              <a:buAutoNum type="arabicPeriod"/>
            </a:pPr>
            <a:r>
              <a:rPr lang="pl-PL" sz="2400" dirty="0" smtClean="0">
                <a:solidFill>
                  <a:schemeClr val="tx1"/>
                </a:solidFill>
              </a:rPr>
              <a:t>Konstytucja </a:t>
            </a:r>
            <a:r>
              <a:rPr lang="pl-PL" sz="2400" dirty="0">
                <a:solidFill>
                  <a:schemeClr val="tx1"/>
                </a:solidFill>
              </a:rPr>
              <a:t>jest najwyższym prawem Rzeczypospolitej Polskiej</a:t>
            </a:r>
            <a:r>
              <a:rPr lang="pl-PL" sz="2400" dirty="0" smtClean="0">
                <a:solidFill>
                  <a:schemeClr val="tx1"/>
                </a:solidFill>
              </a:rPr>
              <a:t>.</a:t>
            </a:r>
          </a:p>
          <a:p>
            <a:pPr marL="457200" indent="-457200" algn="just">
              <a:buAutoNum type="arabicPeriod"/>
            </a:pPr>
            <a:r>
              <a:rPr lang="pl-PL" sz="2400" dirty="0">
                <a:solidFill>
                  <a:schemeClr val="tx1"/>
                </a:solidFill>
              </a:rPr>
              <a:t>Przepisy Konstytucji stosuje się bezpośrednio, chyba że Konstytucja stanowi </a:t>
            </a:r>
            <a:r>
              <a:rPr lang="pl-PL" sz="2400" dirty="0" smtClean="0">
                <a:solidFill>
                  <a:schemeClr val="tx1"/>
                </a:solidFill>
              </a:rPr>
              <a:t>inaczej</a:t>
            </a:r>
            <a:r>
              <a:rPr lang="pl-PL" sz="2400" dirty="0">
                <a:solidFill>
                  <a:schemeClr val="tx1"/>
                </a:solidFill>
              </a:rPr>
              <a:t>.</a:t>
            </a:r>
          </a:p>
        </p:txBody>
      </p:sp>
    </p:spTree>
    <p:extLst>
      <p:ext uri="{BB962C8B-B14F-4D97-AF65-F5344CB8AC3E}">
        <p14:creationId xmlns:p14="http://schemas.microsoft.com/office/powerpoint/2010/main" val="3828883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Źródła publicznego prawa gospodarczego. </a:t>
            </a:r>
          </a:p>
        </p:txBody>
      </p:sp>
      <p:sp>
        <p:nvSpPr>
          <p:cNvPr id="3" name="Podtytuł 2"/>
          <p:cNvSpPr>
            <a:spLocks noGrp="1"/>
          </p:cNvSpPr>
          <p:nvPr>
            <p:ph type="subTitle" idx="1"/>
          </p:nvPr>
        </p:nvSpPr>
        <p:spPr>
          <a:xfrm>
            <a:off x="755576" y="1412776"/>
            <a:ext cx="8064896" cy="5040560"/>
          </a:xfrm>
        </p:spPr>
        <p:txBody>
          <a:bodyPr>
            <a:normAutofit fontScale="92500" lnSpcReduction="20000"/>
          </a:bodyPr>
          <a:lstStyle/>
          <a:p>
            <a:endParaRPr lang="pl-PL" sz="2400" dirty="0" smtClean="0">
              <a:solidFill>
                <a:schemeClr val="tx1"/>
              </a:solidFill>
            </a:endParaRPr>
          </a:p>
          <a:p>
            <a:r>
              <a:rPr lang="pl-PL" sz="2400" dirty="0">
                <a:solidFill>
                  <a:schemeClr val="tx1"/>
                </a:solidFill>
              </a:rPr>
              <a:t>Ustawa z dnia 6 marca 2018 r. - Prawo </a:t>
            </a:r>
            <a:r>
              <a:rPr lang="pl-PL" sz="2400" dirty="0" smtClean="0">
                <a:solidFill>
                  <a:schemeClr val="tx1"/>
                </a:solidFill>
              </a:rPr>
              <a:t>przedsiębiorców</a:t>
            </a:r>
          </a:p>
          <a:p>
            <a:endParaRPr lang="pl-PL" sz="2400" dirty="0">
              <a:solidFill>
                <a:schemeClr val="tx1"/>
              </a:solidFill>
            </a:endParaRPr>
          </a:p>
          <a:p>
            <a:r>
              <a:rPr lang="pl-PL" sz="2400" dirty="0">
                <a:solidFill>
                  <a:schemeClr val="tx1"/>
                </a:solidFill>
              </a:rPr>
              <a:t>Ustawa z dnia 6 marca 2018 r. - Przepisy wprowadzające ustawę - Prawo przedsiębiorców oraz inne ustawy dotyczące działalności </a:t>
            </a:r>
            <a:r>
              <a:rPr lang="pl-PL" sz="2400" dirty="0" smtClean="0">
                <a:solidFill>
                  <a:schemeClr val="tx1"/>
                </a:solidFill>
              </a:rPr>
              <a:t>gospodarczej</a:t>
            </a:r>
          </a:p>
          <a:p>
            <a:endParaRPr lang="pl-PL" sz="2400" dirty="0">
              <a:solidFill>
                <a:schemeClr val="tx1"/>
              </a:solidFill>
            </a:endParaRPr>
          </a:p>
          <a:p>
            <a:r>
              <a:rPr lang="pl-PL" sz="2400" dirty="0">
                <a:solidFill>
                  <a:schemeClr val="tx1"/>
                </a:solidFill>
              </a:rPr>
              <a:t>Ustawa z dnia 6 marca 2018 r. o Rzeczniku Małych i Średnich </a:t>
            </a:r>
            <a:r>
              <a:rPr lang="pl-PL" sz="2400" dirty="0" smtClean="0">
                <a:solidFill>
                  <a:schemeClr val="tx1"/>
                </a:solidFill>
              </a:rPr>
              <a:t>Przedsiębiorców</a:t>
            </a:r>
          </a:p>
          <a:p>
            <a:endParaRPr lang="pl-PL" sz="2400" dirty="0" smtClean="0">
              <a:solidFill>
                <a:schemeClr val="tx1"/>
              </a:solidFill>
            </a:endParaRPr>
          </a:p>
          <a:p>
            <a:r>
              <a:rPr lang="pl-PL" sz="2400" dirty="0">
                <a:solidFill>
                  <a:schemeClr val="tx1"/>
                </a:solidFill>
              </a:rPr>
              <a:t>Ustawa z dnia 6 marca 2018 r. o Centralnej Ewidencji i Informacji o Działalności Gospodarczej i Punkcie Informacji dla </a:t>
            </a:r>
            <a:r>
              <a:rPr lang="pl-PL" sz="2400" dirty="0" smtClean="0">
                <a:solidFill>
                  <a:schemeClr val="tx1"/>
                </a:solidFill>
              </a:rPr>
              <a:t>Przedsiębiorcy</a:t>
            </a:r>
          </a:p>
          <a:p>
            <a:endParaRPr lang="pl-PL" sz="2400" dirty="0" smtClean="0">
              <a:solidFill>
                <a:schemeClr val="tx1"/>
              </a:solidFill>
            </a:endParaRPr>
          </a:p>
          <a:p>
            <a:r>
              <a:rPr lang="pl-PL" sz="2400" dirty="0">
                <a:solidFill>
                  <a:schemeClr val="tx1"/>
                </a:solidFill>
              </a:rPr>
              <a:t>Ustawa z dnia 6 marca 2018 r. o zasadach uczestnictwa przedsiębiorców zagranicznych i innych osób zagranicznych w obrocie gospodarczym na terytorium Rzeczypospolitej Polskiej</a:t>
            </a:r>
          </a:p>
          <a:p>
            <a:endParaRPr lang="pl-PL" sz="2400" dirty="0">
              <a:solidFill>
                <a:schemeClr val="tx1"/>
              </a:solidFill>
            </a:endParaRPr>
          </a:p>
          <a:p>
            <a:endParaRPr lang="pl-PL" sz="2400" dirty="0" smtClean="0">
              <a:solidFill>
                <a:schemeClr val="tx1"/>
              </a:solidFill>
            </a:endParaRPr>
          </a:p>
        </p:txBody>
      </p:sp>
    </p:spTree>
    <p:extLst>
      <p:ext uri="{BB962C8B-B14F-4D97-AF65-F5344CB8AC3E}">
        <p14:creationId xmlns:p14="http://schemas.microsoft.com/office/powerpoint/2010/main" val="5132480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Źródła publicznego prawa gospodarczego. </a:t>
            </a:r>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r>
              <a:rPr lang="pl-PL" sz="2400" dirty="0" smtClean="0">
                <a:solidFill>
                  <a:schemeClr val="tx1"/>
                </a:solidFill>
              </a:rPr>
              <a:t>Art. 92 Konstytucji RP</a:t>
            </a:r>
          </a:p>
          <a:p>
            <a:endParaRPr lang="pl-PL" sz="2400" dirty="0" smtClean="0">
              <a:solidFill>
                <a:schemeClr val="tx1"/>
              </a:solidFill>
            </a:endParaRPr>
          </a:p>
          <a:p>
            <a:r>
              <a:rPr lang="pl-PL" sz="2400" dirty="0" smtClean="0">
                <a:solidFill>
                  <a:schemeClr val="tx1"/>
                </a:solidFill>
              </a:rPr>
              <a:t>1. Rozporządzenia  są  wydawane  przez  organy  wskazane  w </a:t>
            </a:r>
          </a:p>
          <a:p>
            <a:pPr algn="just"/>
            <a:r>
              <a:rPr lang="pl-PL" sz="2400" dirty="0" smtClean="0">
                <a:solidFill>
                  <a:schemeClr val="tx1"/>
                </a:solidFill>
              </a:rPr>
              <a:t>Konstytucji</a:t>
            </a:r>
            <a:r>
              <a:rPr lang="pl-PL" sz="2400" dirty="0">
                <a:solidFill>
                  <a:schemeClr val="tx1"/>
                </a:solidFill>
              </a:rPr>
              <a:t>, na podstawie szczegółowego upoważnienia </a:t>
            </a:r>
            <a:r>
              <a:rPr lang="pl-PL" sz="2400" dirty="0" smtClean="0">
                <a:solidFill>
                  <a:schemeClr val="tx1"/>
                </a:solidFill>
              </a:rPr>
              <a:t>zawartego </a:t>
            </a:r>
            <a:r>
              <a:rPr lang="pl-PL" sz="2400" dirty="0">
                <a:solidFill>
                  <a:schemeClr val="tx1"/>
                </a:solidFill>
              </a:rPr>
              <a:t>w </a:t>
            </a:r>
            <a:r>
              <a:rPr lang="pl-PL" sz="2400" dirty="0" smtClean="0">
                <a:solidFill>
                  <a:schemeClr val="tx1"/>
                </a:solidFill>
              </a:rPr>
              <a:t>ustawie  </a:t>
            </a:r>
            <a:r>
              <a:rPr lang="pl-PL" sz="2400" dirty="0">
                <a:solidFill>
                  <a:schemeClr val="tx1"/>
                </a:solidFill>
              </a:rPr>
              <a:t>i  w  </a:t>
            </a:r>
            <a:r>
              <a:rPr lang="pl-PL" sz="2400" dirty="0" smtClean="0">
                <a:solidFill>
                  <a:schemeClr val="tx1"/>
                </a:solidFill>
              </a:rPr>
              <a:t>celu </a:t>
            </a:r>
            <a:r>
              <a:rPr lang="pl-PL" sz="2400" dirty="0">
                <a:solidFill>
                  <a:schemeClr val="tx1"/>
                </a:solidFill>
              </a:rPr>
              <a:t>jej wykonania. Upoważnienie powinno określać organ właściwy do wydania </a:t>
            </a:r>
            <a:r>
              <a:rPr lang="pl-PL" sz="2400" dirty="0" smtClean="0">
                <a:solidFill>
                  <a:schemeClr val="tx1"/>
                </a:solidFill>
              </a:rPr>
              <a:t>rozporządzenia  </a:t>
            </a:r>
            <a:r>
              <a:rPr lang="pl-PL" sz="2400" dirty="0">
                <a:solidFill>
                  <a:schemeClr val="tx1"/>
                </a:solidFill>
              </a:rPr>
              <a:t>i  zakres  spraw  przekazanych  do  uregulowania  oraz  wytyczne </a:t>
            </a:r>
            <a:r>
              <a:rPr lang="pl-PL" sz="2400" dirty="0" smtClean="0">
                <a:solidFill>
                  <a:schemeClr val="tx1"/>
                </a:solidFill>
              </a:rPr>
              <a:t>dotyczące </a:t>
            </a:r>
            <a:r>
              <a:rPr lang="pl-PL" sz="2400" dirty="0">
                <a:solidFill>
                  <a:schemeClr val="tx1"/>
                </a:solidFill>
              </a:rPr>
              <a:t>treści aktu</a:t>
            </a:r>
            <a:r>
              <a:rPr lang="pl-PL" sz="2400" dirty="0" smtClean="0">
                <a:solidFill>
                  <a:schemeClr val="tx1"/>
                </a:solidFill>
              </a:rPr>
              <a:t>.</a:t>
            </a:r>
          </a:p>
          <a:p>
            <a:pPr algn="just"/>
            <a:r>
              <a:rPr lang="pl-PL" sz="2400" dirty="0">
                <a:solidFill>
                  <a:schemeClr val="tx1"/>
                </a:solidFill>
              </a:rPr>
              <a:t>2. Organ upoważniony do wydania rozporządzenia nie może przekazać </a:t>
            </a:r>
            <a:r>
              <a:rPr lang="pl-PL" sz="2400" dirty="0" smtClean="0">
                <a:solidFill>
                  <a:schemeClr val="tx1"/>
                </a:solidFill>
              </a:rPr>
              <a:t>swoich kompetencji</a:t>
            </a:r>
            <a:r>
              <a:rPr lang="pl-PL" sz="2400" dirty="0">
                <a:solidFill>
                  <a:schemeClr val="tx1"/>
                </a:solidFill>
              </a:rPr>
              <a:t>, o których mowa w ust. 1, innemu organowi</a:t>
            </a:r>
            <a:endParaRPr lang="pl-PL" sz="2400" dirty="0" smtClean="0">
              <a:solidFill>
                <a:schemeClr val="tx1"/>
              </a:solidFill>
            </a:endParaRPr>
          </a:p>
          <a:p>
            <a:pPr algn="just"/>
            <a:endParaRPr lang="pl-PL" sz="2400" dirty="0" smtClean="0">
              <a:solidFill>
                <a:schemeClr val="tx1"/>
              </a:solidFill>
            </a:endParaRPr>
          </a:p>
          <a:p>
            <a:pPr algn="just"/>
            <a:endParaRPr lang="pl-PL" sz="2400" dirty="0">
              <a:solidFill>
                <a:schemeClr val="tx1"/>
              </a:solidFill>
            </a:endParaRPr>
          </a:p>
          <a:p>
            <a:endParaRPr lang="pl-PL" sz="2400" dirty="0">
              <a:solidFill>
                <a:schemeClr val="tx1"/>
              </a:solidFill>
            </a:endParaRPr>
          </a:p>
          <a:p>
            <a:endParaRPr lang="pl-PL" sz="2400" dirty="0" smtClean="0">
              <a:solidFill>
                <a:schemeClr val="tx1"/>
              </a:solidFill>
            </a:endParaRPr>
          </a:p>
        </p:txBody>
      </p:sp>
    </p:spTree>
    <p:extLst>
      <p:ext uri="{BB962C8B-B14F-4D97-AF65-F5344CB8AC3E}">
        <p14:creationId xmlns:p14="http://schemas.microsoft.com/office/powerpoint/2010/main" val="5311602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Pojęcie wolności działalności gospodarczej i jej ograniczeń.</a:t>
            </a:r>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r>
              <a:rPr lang="pl-PL" sz="2400" dirty="0" smtClean="0">
                <a:solidFill>
                  <a:schemeClr val="tx1"/>
                </a:solidFill>
              </a:rPr>
              <a:t>Warunki prawne istotne z punktu widzenia skutecznego działania mechanizmów rynkowych:</a:t>
            </a:r>
          </a:p>
          <a:p>
            <a:endParaRPr lang="pl-PL" sz="2400" dirty="0">
              <a:solidFill>
                <a:schemeClr val="tx1"/>
              </a:solidFill>
            </a:endParaRPr>
          </a:p>
          <a:p>
            <a:pPr marL="457200" indent="-457200" algn="just">
              <a:buAutoNum type="arabicParenR"/>
            </a:pPr>
            <a:r>
              <a:rPr lang="pl-PL" sz="2400" dirty="0" smtClean="0">
                <a:solidFill>
                  <a:schemeClr val="tx1"/>
                </a:solidFill>
              </a:rPr>
              <a:t>ochronę </a:t>
            </a:r>
            <a:r>
              <a:rPr lang="pl-PL" sz="2400" dirty="0">
                <a:solidFill>
                  <a:schemeClr val="tx1"/>
                </a:solidFill>
              </a:rPr>
              <a:t>prawa </a:t>
            </a:r>
            <a:r>
              <a:rPr lang="pl-PL" sz="2400" dirty="0" smtClean="0">
                <a:solidFill>
                  <a:schemeClr val="tx1"/>
                </a:solidFill>
              </a:rPr>
              <a:t>własności</a:t>
            </a:r>
          </a:p>
          <a:p>
            <a:pPr algn="just"/>
            <a:r>
              <a:rPr lang="pl-PL" sz="2400" dirty="0" smtClean="0">
                <a:solidFill>
                  <a:schemeClr val="tx1"/>
                </a:solidFill>
              </a:rPr>
              <a:t>2</a:t>
            </a:r>
            <a:r>
              <a:rPr lang="pl-PL" sz="2400" dirty="0">
                <a:solidFill>
                  <a:schemeClr val="tx1"/>
                </a:solidFill>
              </a:rPr>
              <a:t>) </a:t>
            </a:r>
            <a:r>
              <a:rPr lang="pl-PL" sz="2400" dirty="0" smtClean="0">
                <a:solidFill>
                  <a:schemeClr val="tx1"/>
                </a:solidFill>
              </a:rPr>
              <a:t>  wolność gospodarczą</a:t>
            </a:r>
          </a:p>
          <a:p>
            <a:pPr algn="just"/>
            <a:r>
              <a:rPr lang="pl-PL" sz="2400" dirty="0" smtClean="0">
                <a:solidFill>
                  <a:schemeClr val="tx1"/>
                </a:solidFill>
              </a:rPr>
              <a:t>3)   </a:t>
            </a:r>
            <a:r>
              <a:rPr lang="pl-PL" sz="2400" dirty="0">
                <a:solidFill>
                  <a:schemeClr val="tx1"/>
                </a:solidFill>
              </a:rPr>
              <a:t>swobodę zawierania </a:t>
            </a:r>
            <a:r>
              <a:rPr lang="pl-PL" sz="2400" dirty="0" smtClean="0">
                <a:solidFill>
                  <a:schemeClr val="tx1"/>
                </a:solidFill>
              </a:rPr>
              <a:t>umów</a:t>
            </a:r>
            <a:endParaRPr lang="pl-PL" sz="2400" dirty="0">
              <a:solidFill>
                <a:schemeClr val="tx1"/>
              </a:solidFill>
            </a:endParaRPr>
          </a:p>
          <a:p>
            <a:pPr algn="just"/>
            <a:r>
              <a:rPr lang="pl-PL" sz="2400" dirty="0">
                <a:solidFill>
                  <a:schemeClr val="tx1"/>
                </a:solidFill>
              </a:rPr>
              <a:t>4) </a:t>
            </a:r>
            <a:r>
              <a:rPr lang="pl-PL" sz="2400" dirty="0" smtClean="0">
                <a:solidFill>
                  <a:schemeClr val="tx1"/>
                </a:solidFill>
              </a:rPr>
              <a:t>  ochronę </a:t>
            </a:r>
            <a:r>
              <a:rPr lang="pl-PL" sz="2400" dirty="0">
                <a:solidFill>
                  <a:schemeClr val="tx1"/>
                </a:solidFill>
              </a:rPr>
              <a:t>swobodnej i uczciwej </a:t>
            </a:r>
            <a:r>
              <a:rPr lang="pl-PL" sz="2400" dirty="0" smtClean="0">
                <a:solidFill>
                  <a:schemeClr val="tx1"/>
                </a:solidFill>
              </a:rPr>
              <a:t>konkurencji</a:t>
            </a:r>
            <a:endParaRPr lang="pl-PL" sz="2400" dirty="0">
              <a:solidFill>
                <a:schemeClr val="tx1"/>
              </a:solidFill>
            </a:endParaRPr>
          </a:p>
          <a:p>
            <a:endParaRPr lang="pl-PL" sz="2400" dirty="0" smtClean="0">
              <a:solidFill>
                <a:schemeClr val="tx1"/>
              </a:solidFill>
            </a:endParaRPr>
          </a:p>
        </p:txBody>
      </p:sp>
    </p:spTree>
    <p:extLst>
      <p:ext uri="{BB962C8B-B14F-4D97-AF65-F5344CB8AC3E}">
        <p14:creationId xmlns:p14="http://schemas.microsoft.com/office/powerpoint/2010/main" val="32472101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Pojęcie wolności działalności gospodarczej i jej ograniczeń.</a:t>
            </a:r>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r>
              <a:rPr lang="pl-PL" sz="2400" dirty="0" smtClean="0">
                <a:solidFill>
                  <a:schemeClr val="tx1"/>
                </a:solidFill>
              </a:rPr>
              <a:t>Art. 20 Konstytucji RP</a:t>
            </a:r>
          </a:p>
          <a:p>
            <a:endParaRPr lang="pl-PL" sz="2400" dirty="0">
              <a:solidFill>
                <a:schemeClr val="tx1"/>
              </a:solidFill>
            </a:endParaRPr>
          </a:p>
          <a:p>
            <a:r>
              <a:rPr lang="pl-PL" sz="2400" dirty="0" smtClean="0">
                <a:solidFill>
                  <a:schemeClr val="tx1"/>
                </a:solidFill>
              </a:rPr>
              <a:t>Społeczna  </a:t>
            </a:r>
            <a:r>
              <a:rPr lang="pl-PL" sz="2400" dirty="0">
                <a:solidFill>
                  <a:schemeClr val="tx1"/>
                </a:solidFill>
              </a:rPr>
              <a:t>gospodarka  rynkowa  oparta  na  wolności  działalności gospodarczej, własności prywatnej oraz solidarności, dialogu i współpracy partnerów społecznych stanowi podstawę ustroju gospodarczego Rzeczypospolitej Polskiej.</a:t>
            </a:r>
          </a:p>
          <a:p>
            <a:endParaRPr lang="pl-PL" sz="2400" dirty="0" smtClean="0">
              <a:solidFill>
                <a:schemeClr val="tx1"/>
              </a:solidFill>
            </a:endParaRPr>
          </a:p>
        </p:txBody>
      </p:sp>
    </p:spTree>
    <p:extLst>
      <p:ext uri="{BB962C8B-B14F-4D97-AF65-F5344CB8AC3E}">
        <p14:creationId xmlns:p14="http://schemas.microsoft.com/office/powerpoint/2010/main" val="31788257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Pojęcie wolności działalności gospodarczej i jej ograniczeń.</a:t>
            </a:r>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r>
              <a:rPr lang="pl-PL" sz="2400" dirty="0" smtClean="0">
                <a:solidFill>
                  <a:schemeClr val="tx1"/>
                </a:solidFill>
              </a:rPr>
              <a:t>Art. 21 Konstytucji RP</a:t>
            </a:r>
          </a:p>
          <a:p>
            <a:endParaRPr lang="pl-PL" sz="2400" dirty="0">
              <a:solidFill>
                <a:schemeClr val="tx1"/>
              </a:solidFill>
            </a:endParaRPr>
          </a:p>
          <a:p>
            <a:pPr marL="457200" indent="-457200" algn="just">
              <a:buAutoNum type="arabicPeriod"/>
            </a:pPr>
            <a:r>
              <a:rPr lang="pl-PL" sz="2400" dirty="0" smtClean="0">
                <a:solidFill>
                  <a:schemeClr val="tx1"/>
                </a:solidFill>
              </a:rPr>
              <a:t>Rzeczpospolita </a:t>
            </a:r>
            <a:r>
              <a:rPr lang="pl-PL" sz="2400" dirty="0">
                <a:solidFill>
                  <a:schemeClr val="tx1"/>
                </a:solidFill>
              </a:rPr>
              <a:t>Polska chroni własność i prawo </a:t>
            </a:r>
            <a:r>
              <a:rPr lang="pl-PL" sz="2400" dirty="0" smtClean="0">
                <a:solidFill>
                  <a:schemeClr val="tx1"/>
                </a:solidFill>
              </a:rPr>
              <a:t>dziedziczenia.</a:t>
            </a:r>
          </a:p>
          <a:p>
            <a:pPr marL="457200" indent="-457200" algn="just">
              <a:buAutoNum type="arabicPeriod"/>
            </a:pPr>
            <a:r>
              <a:rPr lang="pl-PL" sz="2400" dirty="0" smtClean="0">
                <a:solidFill>
                  <a:schemeClr val="tx1"/>
                </a:solidFill>
              </a:rPr>
              <a:t>Wywłaszczenie </a:t>
            </a:r>
            <a:r>
              <a:rPr lang="pl-PL" sz="2400" dirty="0">
                <a:solidFill>
                  <a:schemeClr val="tx1"/>
                </a:solidFill>
              </a:rPr>
              <a:t>jest dopuszczalne </a:t>
            </a:r>
            <a:r>
              <a:rPr lang="pl-PL" sz="2400" dirty="0" smtClean="0">
                <a:solidFill>
                  <a:schemeClr val="tx1"/>
                </a:solidFill>
              </a:rPr>
              <a:t>jedynie </a:t>
            </a:r>
            <a:r>
              <a:rPr lang="pl-PL" sz="2400" dirty="0">
                <a:solidFill>
                  <a:schemeClr val="tx1"/>
                </a:solidFill>
              </a:rPr>
              <a:t>wówczas, gdy jest dokonywane na </a:t>
            </a:r>
            <a:r>
              <a:rPr lang="pl-PL" sz="2400" dirty="0" smtClean="0">
                <a:solidFill>
                  <a:schemeClr val="tx1"/>
                </a:solidFill>
              </a:rPr>
              <a:t>cele </a:t>
            </a:r>
            <a:r>
              <a:rPr lang="pl-PL" sz="2400" dirty="0">
                <a:solidFill>
                  <a:schemeClr val="tx1"/>
                </a:solidFill>
              </a:rPr>
              <a:t>publiczne i za słusznym odszkodowaniem</a:t>
            </a:r>
            <a:endParaRPr lang="pl-PL" sz="2400" dirty="0" smtClean="0">
              <a:solidFill>
                <a:schemeClr val="tx1"/>
              </a:solidFill>
            </a:endParaRPr>
          </a:p>
        </p:txBody>
      </p:sp>
    </p:spTree>
    <p:extLst>
      <p:ext uri="{BB962C8B-B14F-4D97-AF65-F5344CB8AC3E}">
        <p14:creationId xmlns:p14="http://schemas.microsoft.com/office/powerpoint/2010/main" val="3745768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Pojęcie wolności działalności gospodarczej i jej ograniczeń.</a:t>
            </a:r>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r>
              <a:rPr lang="pl-PL" sz="2400" dirty="0" smtClean="0">
                <a:solidFill>
                  <a:schemeClr val="tx1"/>
                </a:solidFill>
              </a:rPr>
              <a:t>Art. 22 Konstytucji RP</a:t>
            </a:r>
          </a:p>
          <a:p>
            <a:endParaRPr lang="pl-PL" sz="2400" dirty="0" smtClean="0">
              <a:solidFill>
                <a:schemeClr val="tx1"/>
              </a:solidFill>
            </a:endParaRPr>
          </a:p>
          <a:p>
            <a:r>
              <a:rPr lang="pl-PL" sz="2400" dirty="0">
                <a:solidFill>
                  <a:schemeClr val="tx1"/>
                </a:solidFill>
              </a:rPr>
              <a:t>Ograniczenie  wolności  działalności  gospodarczej  jest  dopuszczalne </a:t>
            </a:r>
            <a:r>
              <a:rPr lang="pl-PL" sz="2400" dirty="0" smtClean="0">
                <a:solidFill>
                  <a:schemeClr val="tx1"/>
                </a:solidFill>
              </a:rPr>
              <a:t>tylko </a:t>
            </a:r>
            <a:r>
              <a:rPr lang="pl-PL" sz="2400" dirty="0">
                <a:solidFill>
                  <a:schemeClr val="tx1"/>
                </a:solidFill>
              </a:rPr>
              <a:t>w drodze ustawy i tylko ze względu na ważny interes publiczny.</a:t>
            </a:r>
          </a:p>
        </p:txBody>
      </p:sp>
    </p:spTree>
    <p:extLst>
      <p:ext uri="{BB962C8B-B14F-4D97-AF65-F5344CB8AC3E}">
        <p14:creationId xmlns:p14="http://schemas.microsoft.com/office/powerpoint/2010/main" val="33266623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Pojęcie wolności działalności gospodarczej i jej ograniczeń.</a:t>
            </a:r>
          </a:p>
        </p:txBody>
      </p:sp>
      <p:sp>
        <p:nvSpPr>
          <p:cNvPr id="3" name="Podtytuł 2"/>
          <p:cNvSpPr>
            <a:spLocks noGrp="1"/>
          </p:cNvSpPr>
          <p:nvPr>
            <p:ph type="subTitle" idx="1"/>
          </p:nvPr>
        </p:nvSpPr>
        <p:spPr>
          <a:xfrm>
            <a:off x="755576" y="1412776"/>
            <a:ext cx="8064896" cy="5040560"/>
          </a:xfrm>
        </p:spPr>
        <p:txBody>
          <a:bodyPr>
            <a:normAutofit fontScale="92500" lnSpcReduction="10000"/>
          </a:bodyPr>
          <a:lstStyle/>
          <a:p>
            <a:endParaRPr lang="pl-PL" sz="2400" dirty="0" smtClean="0">
              <a:solidFill>
                <a:schemeClr val="tx1"/>
              </a:solidFill>
            </a:endParaRPr>
          </a:p>
          <a:p>
            <a:r>
              <a:rPr lang="pl-PL" sz="2400" dirty="0" smtClean="0">
                <a:solidFill>
                  <a:schemeClr val="tx1"/>
                </a:solidFill>
              </a:rPr>
              <a:t>Art. 31 Konstytucji RP</a:t>
            </a:r>
          </a:p>
          <a:p>
            <a:endParaRPr lang="pl-PL" sz="2400" dirty="0">
              <a:solidFill>
                <a:schemeClr val="tx1"/>
              </a:solidFill>
            </a:endParaRPr>
          </a:p>
          <a:p>
            <a:pPr marL="457200" indent="-457200" algn="just">
              <a:buAutoNum type="arabicPeriod"/>
            </a:pPr>
            <a:r>
              <a:rPr lang="pl-PL" sz="2400" dirty="0" smtClean="0">
                <a:solidFill>
                  <a:schemeClr val="tx1"/>
                </a:solidFill>
              </a:rPr>
              <a:t>Wolność </a:t>
            </a:r>
            <a:r>
              <a:rPr lang="pl-PL" sz="2400" dirty="0">
                <a:solidFill>
                  <a:schemeClr val="tx1"/>
                </a:solidFill>
              </a:rPr>
              <a:t>człowieka podlega ochronie </a:t>
            </a:r>
            <a:r>
              <a:rPr lang="pl-PL" sz="2400" dirty="0" smtClean="0">
                <a:solidFill>
                  <a:schemeClr val="tx1"/>
                </a:solidFill>
              </a:rPr>
              <a:t>prawnej.</a:t>
            </a:r>
          </a:p>
          <a:p>
            <a:pPr marL="457200" indent="-457200" algn="just">
              <a:buAutoNum type="arabicPeriod"/>
            </a:pPr>
            <a:r>
              <a:rPr lang="pl-PL" sz="2400" dirty="0" smtClean="0">
                <a:solidFill>
                  <a:schemeClr val="tx1"/>
                </a:solidFill>
              </a:rPr>
              <a:t>Każdy  </a:t>
            </a:r>
            <a:r>
              <a:rPr lang="pl-PL" sz="2400" dirty="0">
                <a:solidFill>
                  <a:schemeClr val="tx1"/>
                </a:solidFill>
              </a:rPr>
              <a:t>jest  obowiązany  szanować  wolności  i  prawa  innych.  Nikogo  nie </a:t>
            </a:r>
            <a:r>
              <a:rPr lang="pl-PL" sz="2400" dirty="0" smtClean="0">
                <a:solidFill>
                  <a:schemeClr val="tx1"/>
                </a:solidFill>
              </a:rPr>
              <a:t> wolno </a:t>
            </a:r>
            <a:r>
              <a:rPr lang="pl-PL" sz="2400" dirty="0">
                <a:solidFill>
                  <a:schemeClr val="tx1"/>
                </a:solidFill>
              </a:rPr>
              <a:t>zmuszać do czynienia tego, czego prawo mu nie </a:t>
            </a:r>
            <a:r>
              <a:rPr lang="pl-PL" sz="2400" dirty="0" smtClean="0">
                <a:solidFill>
                  <a:schemeClr val="tx1"/>
                </a:solidFill>
              </a:rPr>
              <a:t>nakazuje.</a:t>
            </a:r>
          </a:p>
          <a:p>
            <a:pPr marL="457200" indent="-457200" algn="just">
              <a:buAutoNum type="arabicPeriod"/>
            </a:pPr>
            <a:r>
              <a:rPr lang="pl-PL" sz="2400" dirty="0" smtClean="0">
                <a:solidFill>
                  <a:schemeClr val="tx1"/>
                </a:solidFill>
              </a:rPr>
              <a:t>Ograniczenia  </a:t>
            </a:r>
            <a:r>
              <a:rPr lang="pl-PL" sz="2400" dirty="0">
                <a:solidFill>
                  <a:schemeClr val="tx1"/>
                </a:solidFill>
              </a:rPr>
              <a:t>w  zakresie  korzystania  z  konstytucyjnych  wolności  i  praw </a:t>
            </a:r>
            <a:r>
              <a:rPr lang="pl-PL" sz="2400" dirty="0" smtClean="0">
                <a:solidFill>
                  <a:schemeClr val="tx1"/>
                </a:solidFill>
              </a:rPr>
              <a:t>mogą  </a:t>
            </a:r>
            <a:r>
              <a:rPr lang="pl-PL" sz="2400" dirty="0">
                <a:solidFill>
                  <a:schemeClr val="tx1"/>
                </a:solidFill>
              </a:rPr>
              <a:t>być  ustanawiane  tylko  w  ustawie  i  tylko  wtedy,  gdy  </a:t>
            </a:r>
            <a:r>
              <a:rPr lang="pl-PL" sz="2400" dirty="0" smtClean="0">
                <a:solidFill>
                  <a:schemeClr val="tx1"/>
                </a:solidFill>
              </a:rPr>
              <a:t>są  </a:t>
            </a:r>
            <a:r>
              <a:rPr lang="pl-PL" sz="2400" dirty="0">
                <a:solidFill>
                  <a:schemeClr val="tx1"/>
                </a:solidFill>
              </a:rPr>
              <a:t>konieczne  w </a:t>
            </a:r>
            <a:r>
              <a:rPr lang="pl-PL" sz="2400" dirty="0" smtClean="0">
                <a:solidFill>
                  <a:schemeClr val="tx1"/>
                </a:solidFill>
              </a:rPr>
              <a:t>demokratycznym </a:t>
            </a:r>
            <a:r>
              <a:rPr lang="pl-PL" sz="2400" dirty="0">
                <a:solidFill>
                  <a:schemeClr val="tx1"/>
                </a:solidFill>
              </a:rPr>
              <a:t>państwie dla jego bezpieczeństwa lub porządku publicznego, bądź </a:t>
            </a:r>
            <a:r>
              <a:rPr lang="pl-PL" sz="2400" dirty="0" smtClean="0">
                <a:solidFill>
                  <a:schemeClr val="tx1"/>
                </a:solidFill>
              </a:rPr>
              <a:t>dla  </a:t>
            </a:r>
            <a:r>
              <a:rPr lang="pl-PL" sz="2400" dirty="0">
                <a:solidFill>
                  <a:schemeClr val="tx1"/>
                </a:solidFill>
              </a:rPr>
              <a:t>ochrony  środowiska,  zdrowia  i  moralności  publicznej,  albo  wolności  i  praw </a:t>
            </a:r>
            <a:r>
              <a:rPr lang="pl-PL" sz="2400" dirty="0" smtClean="0">
                <a:solidFill>
                  <a:schemeClr val="tx1"/>
                </a:solidFill>
              </a:rPr>
              <a:t>innych </a:t>
            </a:r>
            <a:r>
              <a:rPr lang="pl-PL" sz="2400" dirty="0">
                <a:solidFill>
                  <a:schemeClr val="tx1"/>
                </a:solidFill>
              </a:rPr>
              <a:t>osób. Ograniczenia te nie mogą naruszać istoty wolności i praw.</a:t>
            </a:r>
            <a:endParaRPr lang="pl-PL" sz="2400" dirty="0" smtClean="0">
              <a:solidFill>
                <a:schemeClr val="tx1"/>
              </a:solidFill>
            </a:endParaRPr>
          </a:p>
        </p:txBody>
      </p:sp>
    </p:spTree>
    <p:extLst>
      <p:ext uri="{BB962C8B-B14F-4D97-AF65-F5344CB8AC3E}">
        <p14:creationId xmlns:p14="http://schemas.microsoft.com/office/powerpoint/2010/main" val="1103253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4680520" cy="792087"/>
          </a:xfrm>
        </p:spPr>
        <p:txBody>
          <a:bodyPr/>
          <a:lstStyle/>
          <a:p>
            <a:r>
              <a:rPr lang="pl-PL" dirty="0" smtClean="0"/>
              <a:t>Plan zajęć:</a:t>
            </a:r>
            <a:endParaRPr lang="pl-PL" dirty="0"/>
          </a:p>
        </p:txBody>
      </p:sp>
      <p:sp>
        <p:nvSpPr>
          <p:cNvPr id="3" name="Podtytuł 2"/>
          <p:cNvSpPr>
            <a:spLocks noGrp="1"/>
          </p:cNvSpPr>
          <p:nvPr>
            <p:ph type="subTitle" idx="1"/>
          </p:nvPr>
        </p:nvSpPr>
        <p:spPr>
          <a:xfrm>
            <a:off x="755576" y="1412776"/>
            <a:ext cx="8064896" cy="5040560"/>
          </a:xfrm>
        </p:spPr>
        <p:txBody>
          <a:bodyPr/>
          <a:lstStyle/>
          <a:p>
            <a:pPr marL="342900" indent="-342900" algn="l">
              <a:buFontTx/>
              <a:buChar char="-"/>
            </a:pPr>
            <a:r>
              <a:rPr lang="pl-PL" sz="2400" dirty="0" smtClean="0">
                <a:solidFill>
                  <a:schemeClr val="tx1"/>
                </a:solidFill>
              </a:rPr>
              <a:t>Koncesja </a:t>
            </a:r>
            <a:r>
              <a:rPr lang="pl-PL" sz="2400" dirty="0">
                <a:solidFill>
                  <a:schemeClr val="tx1"/>
                </a:solidFill>
              </a:rPr>
              <a:t>i zezwolenie jako decyzje administracyjne uprawniające do wykonywania działalności gospodarczej. Istota prawna działalności gospodarczej regulowanej</a:t>
            </a:r>
            <a:r>
              <a:rPr lang="pl-PL" sz="2400" dirty="0" smtClean="0">
                <a:solidFill>
                  <a:schemeClr val="tx1"/>
                </a:solidFill>
              </a:rPr>
              <a:t>.</a:t>
            </a:r>
          </a:p>
          <a:p>
            <a:pPr marL="342900" indent="-342900" algn="l">
              <a:buFontTx/>
              <a:buChar char="-"/>
            </a:pPr>
            <a:r>
              <a:rPr lang="pl-PL" sz="2400" dirty="0">
                <a:solidFill>
                  <a:schemeClr val="tx1"/>
                </a:solidFill>
              </a:rPr>
              <a:t>Kontrola działalności gospodarczej i jej ograniczenia. Kontrola jako element nadzoru materialnoprawnego nad działalnością </a:t>
            </a:r>
            <a:r>
              <a:rPr lang="pl-PL" sz="2400" dirty="0" smtClean="0">
                <a:solidFill>
                  <a:schemeClr val="tx1"/>
                </a:solidFill>
              </a:rPr>
              <a:t>gospodarczą.</a:t>
            </a:r>
          </a:p>
          <a:p>
            <a:pPr marL="342900" indent="-342900" algn="l">
              <a:buFontTx/>
              <a:buChar char="-"/>
            </a:pPr>
            <a:r>
              <a:rPr lang="pl-PL" sz="2400" dirty="0">
                <a:solidFill>
                  <a:schemeClr val="tx1"/>
                </a:solidFill>
              </a:rPr>
              <a:t>Prywatyzacja pośrednia (pojęcie i przebieg procesu). Pojęcie prywatyzacji bezpośredniej.</a:t>
            </a:r>
          </a:p>
        </p:txBody>
      </p:sp>
    </p:spTree>
    <p:extLst>
      <p:ext uri="{BB962C8B-B14F-4D97-AF65-F5344CB8AC3E}">
        <p14:creationId xmlns:p14="http://schemas.microsoft.com/office/powerpoint/2010/main" val="3430487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Pojęcie wolności działalności gospodarczej i jej ograniczeń.</a:t>
            </a:r>
          </a:p>
        </p:txBody>
      </p:sp>
      <p:sp>
        <p:nvSpPr>
          <p:cNvPr id="3" name="Podtytuł 2"/>
          <p:cNvSpPr>
            <a:spLocks noGrp="1"/>
          </p:cNvSpPr>
          <p:nvPr>
            <p:ph type="subTitle" idx="1"/>
          </p:nvPr>
        </p:nvSpPr>
        <p:spPr>
          <a:xfrm>
            <a:off x="755576" y="1412776"/>
            <a:ext cx="8064896" cy="5040560"/>
          </a:xfrm>
        </p:spPr>
        <p:txBody>
          <a:bodyPr>
            <a:normAutofit fontScale="92500" lnSpcReduction="20000"/>
          </a:bodyPr>
          <a:lstStyle/>
          <a:p>
            <a:endParaRPr lang="pl-PL" sz="2400" dirty="0" smtClean="0">
              <a:solidFill>
                <a:schemeClr val="tx1"/>
              </a:solidFill>
            </a:endParaRPr>
          </a:p>
          <a:p>
            <a:pPr algn="just"/>
            <a:r>
              <a:rPr lang="pl-PL" sz="2400" dirty="0">
                <a:solidFill>
                  <a:schemeClr val="tx1"/>
                </a:solidFill>
              </a:rPr>
              <a:t>1.	Podstawę ustroju gospodarczego państwa stanowi system gospodarki rynkowej, ale z drugiej strony zakładana jest również realizacja podstawowych interesów RP</a:t>
            </a:r>
          </a:p>
          <a:p>
            <a:pPr algn="just"/>
            <a:r>
              <a:rPr lang="pl-PL" sz="2400" dirty="0">
                <a:solidFill>
                  <a:schemeClr val="tx1"/>
                </a:solidFill>
              </a:rPr>
              <a:t>2.	System gospodarki rynkowej opiera się na zasadzie wolności działalności gospodarczej, która traktowana jest jako zasada ustroju gospodarczego państwa oraz jako gwarancja wolności podstawowych, w tym w szczególności własności prywatnej.</a:t>
            </a:r>
          </a:p>
          <a:p>
            <a:pPr algn="just"/>
            <a:r>
              <a:rPr lang="pl-PL" sz="2400" dirty="0">
                <a:solidFill>
                  <a:schemeClr val="tx1"/>
                </a:solidFill>
              </a:rPr>
              <a:t>3.	Zasada wolności działalności gospodarczej nie jest rozumiana w sposób absolutny, a jej realizacja dopuszczalna jest w granicach wyznaczonych przepisami ustaw, które powinny uwzględniać ważny interes publiczny.</a:t>
            </a:r>
          </a:p>
          <a:p>
            <a:pPr algn="just"/>
            <a:r>
              <a:rPr lang="pl-PL" sz="2400" dirty="0">
                <a:solidFill>
                  <a:schemeClr val="tx1"/>
                </a:solidFill>
              </a:rPr>
              <a:t>4.	Korzystanie z wolności działalności gospodarczej nie może przy tym naruszać przyrodzonej i niezbywalnej godności człowieka (art. 30 Konstytucji RP) i powinno być urzeczywistnieniem zasady sprawiedliwości społecznej w państwie.</a:t>
            </a:r>
          </a:p>
        </p:txBody>
      </p:sp>
    </p:spTree>
    <p:extLst>
      <p:ext uri="{BB962C8B-B14F-4D97-AF65-F5344CB8AC3E}">
        <p14:creationId xmlns:p14="http://schemas.microsoft.com/office/powerpoint/2010/main" val="41513598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Pojęcie wolności działalności gospodarczej i jej ograniczeń.</a:t>
            </a:r>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pPr algn="just"/>
            <a:r>
              <a:rPr lang="pl-PL" sz="2400" dirty="0">
                <a:solidFill>
                  <a:schemeClr val="tx1"/>
                </a:solidFill>
              </a:rPr>
              <a:t>1.	</a:t>
            </a:r>
            <a:r>
              <a:rPr lang="pl-PL" sz="2400" dirty="0" smtClean="0">
                <a:solidFill>
                  <a:schemeClr val="tx1"/>
                </a:solidFill>
              </a:rPr>
              <a:t>Wolność </a:t>
            </a:r>
            <a:r>
              <a:rPr lang="pl-PL" sz="2400" dirty="0">
                <a:solidFill>
                  <a:schemeClr val="tx1"/>
                </a:solidFill>
              </a:rPr>
              <a:t>gospodarcza jako wolność prawnie chroniona i prawo (wolność) podstawowe.</a:t>
            </a:r>
          </a:p>
          <a:p>
            <a:pPr algn="just"/>
            <a:r>
              <a:rPr lang="pl-PL" sz="2400" dirty="0">
                <a:solidFill>
                  <a:schemeClr val="tx1"/>
                </a:solidFill>
              </a:rPr>
              <a:t>2.	Publiczne prawo podmiotowe o charakterze negatywnym (prawo do obrony) jako element wolności gospodarczej (wolności prawnie chronionej)</a:t>
            </a:r>
          </a:p>
          <a:p>
            <a:pPr algn="just"/>
            <a:r>
              <a:rPr lang="pl-PL" sz="2400" dirty="0">
                <a:solidFill>
                  <a:schemeClr val="tx1"/>
                </a:solidFill>
              </a:rPr>
              <a:t>3.	Prawo do ochrony przed bezprawną ingerencją w wolność ze strony podmiotów innych niż organy władz publicznych jako element wolności działalności gospodarczej (wolności prawnie chronionej)</a:t>
            </a:r>
          </a:p>
          <a:p>
            <a:pPr algn="just"/>
            <a:r>
              <a:rPr lang="pl-PL" sz="2400" dirty="0">
                <a:solidFill>
                  <a:schemeClr val="tx1"/>
                </a:solidFill>
              </a:rPr>
              <a:t>4.	Prawo do pozytywnych (materialnych) świadczeń ze strony państwa (organów władzy publicznej)</a:t>
            </a:r>
          </a:p>
        </p:txBody>
      </p:sp>
    </p:spTree>
    <p:extLst>
      <p:ext uri="{BB962C8B-B14F-4D97-AF65-F5344CB8AC3E}">
        <p14:creationId xmlns:p14="http://schemas.microsoft.com/office/powerpoint/2010/main" val="23728233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Pojęcie wolności działalności gospodarczej i jej ograniczeń.</a:t>
            </a:r>
          </a:p>
        </p:txBody>
      </p:sp>
      <p:sp>
        <p:nvSpPr>
          <p:cNvPr id="3" name="Podtytuł 2"/>
          <p:cNvSpPr>
            <a:spLocks noGrp="1"/>
          </p:cNvSpPr>
          <p:nvPr>
            <p:ph type="subTitle" idx="1"/>
          </p:nvPr>
        </p:nvSpPr>
        <p:spPr>
          <a:xfrm>
            <a:off x="755576" y="1412776"/>
            <a:ext cx="8064896" cy="5040560"/>
          </a:xfrm>
        </p:spPr>
        <p:txBody>
          <a:bodyPr>
            <a:normAutofit lnSpcReduction="10000"/>
          </a:bodyPr>
          <a:lstStyle/>
          <a:p>
            <a:endParaRPr lang="pl-PL" sz="2400" dirty="0" smtClean="0">
              <a:solidFill>
                <a:schemeClr val="tx1"/>
              </a:solidFill>
            </a:endParaRPr>
          </a:p>
          <a:p>
            <a:r>
              <a:rPr lang="pl-PL" sz="2400" dirty="0" smtClean="0">
                <a:solidFill>
                  <a:schemeClr val="tx1"/>
                </a:solidFill>
              </a:rPr>
              <a:t>Ustawa Prawo przedsiębiorców:</a:t>
            </a:r>
          </a:p>
          <a:p>
            <a:pPr algn="just"/>
            <a:r>
              <a:rPr lang="pl-PL" sz="2400" dirty="0" smtClean="0">
                <a:solidFill>
                  <a:schemeClr val="tx1"/>
                </a:solidFill>
              </a:rPr>
              <a:t>Kierując </a:t>
            </a:r>
            <a:r>
              <a:rPr lang="pl-PL" sz="2400" dirty="0">
                <a:solidFill>
                  <a:schemeClr val="tx1"/>
                </a:solidFill>
              </a:rPr>
              <a:t>się </a:t>
            </a:r>
            <a:r>
              <a:rPr lang="pl-PL" sz="2400" dirty="0" smtClean="0">
                <a:solidFill>
                  <a:schemeClr val="tx1"/>
                </a:solidFill>
              </a:rPr>
              <a:t>konstytucyjną </a:t>
            </a:r>
            <a:r>
              <a:rPr lang="pl-PL" sz="2400" dirty="0">
                <a:solidFill>
                  <a:schemeClr val="tx1"/>
                </a:solidFill>
              </a:rPr>
              <a:t>zasadą wolności działalności gospodarczej, </a:t>
            </a:r>
            <a:r>
              <a:rPr lang="pl-PL" sz="2400" dirty="0" smtClean="0">
                <a:solidFill>
                  <a:schemeClr val="tx1"/>
                </a:solidFill>
              </a:rPr>
              <a:t>a także innymi    </a:t>
            </a:r>
            <a:r>
              <a:rPr lang="pl-PL" sz="2400" dirty="0">
                <a:solidFill>
                  <a:schemeClr val="tx1"/>
                </a:solidFill>
              </a:rPr>
              <a:t>zasadami    konstytucyjnymi </a:t>
            </a:r>
            <a:r>
              <a:rPr lang="pl-PL" sz="2400" dirty="0" smtClean="0">
                <a:solidFill>
                  <a:schemeClr val="tx1"/>
                </a:solidFill>
              </a:rPr>
              <a:t>mającymi  </a:t>
            </a:r>
            <a:r>
              <a:rPr lang="pl-PL" sz="2400" dirty="0">
                <a:solidFill>
                  <a:schemeClr val="tx1"/>
                </a:solidFill>
              </a:rPr>
              <a:t>znaczenie  dla  przedsiębiorców </a:t>
            </a:r>
            <a:r>
              <a:rPr lang="pl-PL" sz="2400" dirty="0" smtClean="0">
                <a:solidFill>
                  <a:schemeClr val="tx1"/>
                </a:solidFill>
              </a:rPr>
              <a:t>i wykonywanej  </a:t>
            </a:r>
            <a:r>
              <a:rPr lang="pl-PL" sz="2400" dirty="0">
                <a:solidFill>
                  <a:schemeClr val="tx1"/>
                </a:solidFill>
              </a:rPr>
              <a:t>przez  nich  działalności  gospodarczej,  </a:t>
            </a:r>
            <a:r>
              <a:rPr lang="pl-PL" sz="2400" dirty="0" smtClean="0">
                <a:solidFill>
                  <a:schemeClr val="tx1"/>
                </a:solidFill>
              </a:rPr>
              <a:t>w tym zasadami praworządności</a:t>
            </a:r>
            <a:r>
              <a:rPr lang="pl-PL" sz="2400" dirty="0">
                <a:solidFill>
                  <a:schemeClr val="tx1"/>
                </a:solidFill>
              </a:rPr>
              <a:t>, pewności prawa, niedyskryminacji oraz </a:t>
            </a:r>
            <a:r>
              <a:rPr lang="pl-PL" sz="2400" dirty="0" smtClean="0">
                <a:solidFill>
                  <a:schemeClr val="tx1"/>
                </a:solidFill>
              </a:rPr>
              <a:t>zrównoważonego </a:t>
            </a:r>
            <a:r>
              <a:rPr lang="pl-PL" sz="2400" dirty="0">
                <a:solidFill>
                  <a:schemeClr val="tx1"/>
                </a:solidFill>
              </a:rPr>
              <a:t>rozwoju</a:t>
            </a:r>
            <a:r>
              <a:rPr lang="pl-PL" sz="2400" dirty="0" smtClean="0">
                <a:solidFill>
                  <a:schemeClr val="tx1"/>
                </a:solidFill>
              </a:rPr>
              <a:t>, uznając</a:t>
            </a:r>
            <a:r>
              <a:rPr lang="pl-PL" sz="2400" dirty="0">
                <a:solidFill>
                  <a:schemeClr val="tx1"/>
                </a:solidFill>
              </a:rPr>
              <a:t>,  że  ochrona  </a:t>
            </a:r>
            <a:r>
              <a:rPr lang="pl-PL" sz="2400" dirty="0" smtClean="0">
                <a:solidFill>
                  <a:schemeClr val="tx1"/>
                </a:solidFill>
              </a:rPr>
              <a:t>i wspieranie  </a:t>
            </a:r>
            <a:r>
              <a:rPr lang="pl-PL" sz="2400" dirty="0">
                <a:solidFill>
                  <a:schemeClr val="tx1"/>
                </a:solidFill>
              </a:rPr>
              <a:t>wolności  działalności  gospodarczej </a:t>
            </a:r>
            <a:r>
              <a:rPr lang="pl-PL" sz="2400" dirty="0" smtClean="0">
                <a:solidFill>
                  <a:schemeClr val="tx1"/>
                </a:solidFill>
              </a:rPr>
              <a:t>przyczyniają </a:t>
            </a:r>
            <a:r>
              <a:rPr lang="pl-PL" sz="2400" dirty="0">
                <a:solidFill>
                  <a:schemeClr val="tx1"/>
                </a:solidFill>
              </a:rPr>
              <a:t>się do rozwoju gospodarki oraz do wzrostu dobrobytu społecznego</a:t>
            </a:r>
            <a:r>
              <a:rPr lang="pl-PL" sz="2400" dirty="0" smtClean="0">
                <a:solidFill>
                  <a:schemeClr val="tx1"/>
                </a:solidFill>
              </a:rPr>
              <a:t>, dążąc </a:t>
            </a:r>
            <a:r>
              <a:rPr lang="pl-PL" sz="2400" dirty="0">
                <a:solidFill>
                  <a:schemeClr val="tx1"/>
                </a:solidFill>
              </a:rPr>
              <a:t>do zagwarantowania praw przedsiębiorców oraz uwzględniając potrzebę </a:t>
            </a:r>
            <a:r>
              <a:rPr lang="pl-PL" sz="2400" dirty="0" smtClean="0">
                <a:solidFill>
                  <a:schemeClr val="tx1"/>
                </a:solidFill>
              </a:rPr>
              <a:t>zapewnienia  ciągłego  </a:t>
            </a:r>
            <a:r>
              <a:rPr lang="pl-PL" sz="2400" dirty="0">
                <a:solidFill>
                  <a:schemeClr val="tx1"/>
                </a:solidFill>
              </a:rPr>
              <a:t>rozwoju  </a:t>
            </a:r>
            <a:r>
              <a:rPr lang="pl-PL" sz="2400" dirty="0" smtClean="0">
                <a:solidFill>
                  <a:schemeClr val="tx1"/>
                </a:solidFill>
              </a:rPr>
              <a:t>działalności  </a:t>
            </a:r>
            <a:r>
              <a:rPr lang="pl-PL" sz="2400" dirty="0">
                <a:solidFill>
                  <a:schemeClr val="tx1"/>
                </a:solidFill>
              </a:rPr>
              <a:t>gospodarczej  </a:t>
            </a:r>
            <a:r>
              <a:rPr lang="pl-PL" sz="2400" dirty="0" smtClean="0">
                <a:solidFill>
                  <a:schemeClr val="tx1"/>
                </a:solidFill>
              </a:rPr>
              <a:t>w warunkach   </a:t>
            </a:r>
            <a:r>
              <a:rPr lang="pl-PL" sz="2400" dirty="0">
                <a:solidFill>
                  <a:schemeClr val="tx1"/>
                </a:solidFill>
              </a:rPr>
              <a:t>wolnej </a:t>
            </a:r>
            <a:r>
              <a:rPr lang="pl-PL" sz="2400" dirty="0" smtClean="0">
                <a:solidFill>
                  <a:schemeClr val="tx1"/>
                </a:solidFill>
              </a:rPr>
              <a:t>konkurencji</a:t>
            </a:r>
            <a:r>
              <a:rPr lang="pl-PL" sz="2400" dirty="0">
                <a:solidFill>
                  <a:schemeClr val="tx1"/>
                </a:solidFill>
              </a:rPr>
              <a:t>,</a:t>
            </a:r>
          </a:p>
          <a:p>
            <a:pPr algn="just"/>
            <a:r>
              <a:rPr lang="pl-PL" sz="2400" dirty="0">
                <a:solidFill>
                  <a:schemeClr val="tx1"/>
                </a:solidFill>
              </a:rPr>
              <a:t>uchwala się, co następuje:</a:t>
            </a:r>
          </a:p>
        </p:txBody>
      </p:sp>
    </p:spTree>
    <p:extLst>
      <p:ext uri="{BB962C8B-B14F-4D97-AF65-F5344CB8AC3E}">
        <p14:creationId xmlns:p14="http://schemas.microsoft.com/office/powerpoint/2010/main" val="39968908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Pojęcie wolności działalności gospodarczej i jej ograniczeń.</a:t>
            </a:r>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r>
              <a:rPr lang="pl-PL" sz="2400" dirty="0" smtClean="0">
                <a:solidFill>
                  <a:schemeClr val="tx1"/>
                </a:solidFill>
              </a:rPr>
              <a:t>Art. 2 </a:t>
            </a:r>
            <a:r>
              <a:rPr lang="pl-PL" sz="2400" dirty="0" err="1" smtClean="0">
                <a:solidFill>
                  <a:schemeClr val="tx1"/>
                </a:solidFill>
              </a:rPr>
              <a:t>PpU</a:t>
            </a:r>
            <a:endParaRPr lang="pl-PL" sz="2400" dirty="0" smtClean="0">
              <a:solidFill>
                <a:schemeClr val="tx1"/>
              </a:solidFill>
            </a:endParaRPr>
          </a:p>
          <a:p>
            <a:endParaRPr lang="pl-PL" sz="2400" dirty="0">
              <a:solidFill>
                <a:schemeClr val="tx1"/>
              </a:solidFill>
            </a:endParaRPr>
          </a:p>
          <a:p>
            <a:r>
              <a:rPr lang="pl-PL" sz="2400" dirty="0">
                <a:solidFill>
                  <a:schemeClr val="tx1"/>
                </a:solidFill>
              </a:rPr>
              <a:t>Podejmowanie,  wykonywanie  i</a:t>
            </a:r>
          </a:p>
          <a:p>
            <a:r>
              <a:rPr lang="pl-PL" sz="2400" dirty="0">
                <a:solidFill>
                  <a:schemeClr val="tx1"/>
                </a:solidFill>
              </a:rPr>
              <a:t>zakończenie działalności gospodarczej </a:t>
            </a:r>
          </a:p>
          <a:p>
            <a:r>
              <a:rPr lang="pl-PL" sz="2400" dirty="0">
                <a:solidFill>
                  <a:schemeClr val="tx1"/>
                </a:solidFill>
              </a:rPr>
              <a:t>jest wolne dla każdego na równych prawach.</a:t>
            </a:r>
          </a:p>
        </p:txBody>
      </p:sp>
    </p:spTree>
    <p:extLst>
      <p:ext uri="{BB962C8B-B14F-4D97-AF65-F5344CB8AC3E}">
        <p14:creationId xmlns:p14="http://schemas.microsoft.com/office/powerpoint/2010/main" val="8115415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Pojęcie wolności działalności gospodarczej i jej ograniczeń.</a:t>
            </a:r>
          </a:p>
        </p:txBody>
      </p:sp>
      <p:sp>
        <p:nvSpPr>
          <p:cNvPr id="3" name="Podtytuł 2"/>
          <p:cNvSpPr>
            <a:spLocks noGrp="1"/>
          </p:cNvSpPr>
          <p:nvPr>
            <p:ph type="subTitle" idx="1"/>
          </p:nvPr>
        </p:nvSpPr>
        <p:spPr>
          <a:xfrm>
            <a:off x="755576" y="1412776"/>
            <a:ext cx="8064896" cy="5040560"/>
          </a:xfrm>
        </p:spPr>
        <p:txBody>
          <a:bodyPr>
            <a:normAutofit fontScale="85000" lnSpcReduction="10000"/>
          </a:bodyPr>
          <a:lstStyle/>
          <a:p>
            <a:endParaRPr lang="pl-PL" sz="2400" dirty="0" smtClean="0">
              <a:solidFill>
                <a:schemeClr val="tx1"/>
              </a:solidFill>
            </a:endParaRPr>
          </a:p>
          <a:p>
            <a:r>
              <a:rPr lang="pl-PL" sz="2400" dirty="0" smtClean="0">
                <a:solidFill>
                  <a:schemeClr val="tx1"/>
                </a:solidFill>
              </a:rPr>
              <a:t>Swoboda działalności w ujęciu podmiotowym</a:t>
            </a:r>
            <a:r>
              <a:rPr lang="pl-PL" sz="2400" dirty="0">
                <a:solidFill>
                  <a:schemeClr val="tx1"/>
                </a:solidFill>
              </a:rPr>
              <a:t> </a:t>
            </a:r>
            <a:r>
              <a:rPr lang="pl-PL" sz="2400" dirty="0" smtClean="0">
                <a:solidFill>
                  <a:schemeClr val="tx1"/>
                </a:solidFill>
              </a:rPr>
              <a:t>(art. 8 </a:t>
            </a:r>
            <a:r>
              <a:rPr lang="pl-PL" sz="2400" dirty="0" err="1" smtClean="0">
                <a:solidFill>
                  <a:schemeClr val="tx1"/>
                </a:solidFill>
              </a:rPr>
              <a:t>PpU</a:t>
            </a:r>
            <a:r>
              <a:rPr lang="pl-PL" sz="2400" dirty="0" smtClean="0">
                <a:solidFill>
                  <a:schemeClr val="tx1"/>
                </a:solidFill>
              </a:rPr>
              <a:t>)</a:t>
            </a:r>
          </a:p>
          <a:p>
            <a:r>
              <a:rPr lang="pl-PL" sz="1700" dirty="0" smtClean="0">
                <a:solidFill>
                  <a:schemeClr val="tx1"/>
                </a:solidFill>
              </a:rPr>
              <a:t>„Przedsiębiorca </a:t>
            </a:r>
            <a:r>
              <a:rPr lang="pl-PL" sz="1700" dirty="0">
                <a:solidFill>
                  <a:schemeClr val="tx1"/>
                </a:solidFill>
              </a:rPr>
              <a:t>może podejmować wszelkie działania, z wyjątkiem tych, których zakazują przepisy prawa. Przedsiębiorca może być obowiązany do określonego zachowania tylko na podstawie przepisów </a:t>
            </a:r>
            <a:r>
              <a:rPr lang="pl-PL" sz="1700" dirty="0" smtClean="0">
                <a:solidFill>
                  <a:schemeClr val="tx1"/>
                </a:solidFill>
              </a:rPr>
              <a:t>prawa”</a:t>
            </a:r>
          </a:p>
          <a:p>
            <a:endParaRPr lang="pl-PL" sz="2000" dirty="0">
              <a:solidFill>
                <a:schemeClr val="tx1"/>
              </a:solidFill>
            </a:endParaRPr>
          </a:p>
          <a:p>
            <a:r>
              <a:rPr lang="pl-PL" sz="2000" dirty="0" smtClean="0">
                <a:solidFill>
                  <a:schemeClr val="tx1"/>
                </a:solidFill>
              </a:rPr>
              <a:t>Domniemanie swobody podejmowania i prowadzenia działalności przez wszystkich przedsiębiorców:</a:t>
            </a:r>
          </a:p>
          <a:p>
            <a:pPr algn="just"/>
            <a:r>
              <a:rPr lang="pl-PL" sz="2000" dirty="0" smtClean="0">
                <a:solidFill>
                  <a:schemeClr val="tx1"/>
                </a:solidFill>
              </a:rPr>
              <a:t>- swoboda podejmowania działalności (z wyjątkiem sytuacji regulowanych zezwoleniem lub koncesją)</a:t>
            </a:r>
          </a:p>
          <a:p>
            <a:pPr algn="just"/>
            <a:r>
              <a:rPr lang="pl-PL" sz="2000" dirty="0" smtClean="0">
                <a:solidFill>
                  <a:schemeClr val="tx1"/>
                </a:solidFill>
              </a:rPr>
              <a:t>- swoboda prowadzenia działalności (z uwzględnieniem ograniczeń o charakterze policyjno-administracyjnym)</a:t>
            </a:r>
          </a:p>
          <a:p>
            <a:pPr algn="just"/>
            <a:r>
              <a:rPr lang="pl-PL" sz="2000" dirty="0" smtClean="0">
                <a:solidFill>
                  <a:schemeClr val="tx1"/>
                </a:solidFill>
              </a:rPr>
              <a:t>- swoboda w konkurowaniu z innymi podmiotami (z wyjątkiem sytuacji nieuczciwej konkurencji)</a:t>
            </a:r>
          </a:p>
          <a:p>
            <a:pPr algn="just"/>
            <a:r>
              <a:rPr lang="pl-PL" sz="2000" dirty="0" smtClean="0">
                <a:solidFill>
                  <a:schemeClr val="tx1"/>
                </a:solidFill>
              </a:rPr>
              <a:t>- swoboda w zakresie zbywania własnych towarów i usług oraz kształtowania cen (z wyjątkiem sytuacji monopolistycznych)</a:t>
            </a:r>
          </a:p>
          <a:p>
            <a:pPr algn="just"/>
            <a:r>
              <a:rPr lang="pl-PL" sz="2000" dirty="0" smtClean="0">
                <a:solidFill>
                  <a:schemeClr val="tx1"/>
                </a:solidFill>
              </a:rPr>
              <a:t>- swoboda w zakresie decyzji o zaangażowaniu kapitału</a:t>
            </a:r>
          </a:p>
          <a:p>
            <a:pPr algn="just"/>
            <a:r>
              <a:rPr lang="pl-PL" sz="2000" dirty="0" smtClean="0">
                <a:solidFill>
                  <a:schemeClr val="tx1"/>
                </a:solidFill>
              </a:rPr>
              <a:t>- swoboda w zatrudnianiu</a:t>
            </a:r>
          </a:p>
          <a:p>
            <a:pPr algn="just"/>
            <a:r>
              <a:rPr lang="pl-PL" sz="2000" dirty="0" smtClean="0">
                <a:solidFill>
                  <a:schemeClr val="tx1"/>
                </a:solidFill>
              </a:rPr>
              <a:t>- swoboda w zakresie sposobu prowadzenia działalności</a:t>
            </a:r>
          </a:p>
          <a:p>
            <a:pPr marL="342900" indent="-342900">
              <a:buFontTx/>
              <a:buChar char="-"/>
            </a:pPr>
            <a:endParaRPr lang="pl-PL" sz="2000" dirty="0">
              <a:solidFill>
                <a:schemeClr val="tx1"/>
              </a:solidFill>
            </a:endParaRPr>
          </a:p>
        </p:txBody>
      </p:sp>
    </p:spTree>
    <p:extLst>
      <p:ext uri="{BB962C8B-B14F-4D97-AF65-F5344CB8AC3E}">
        <p14:creationId xmlns:p14="http://schemas.microsoft.com/office/powerpoint/2010/main" val="4046214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Pojęcie wolności działalności gospodarczej i jej ograniczeń.</a:t>
            </a:r>
          </a:p>
        </p:txBody>
      </p:sp>
      <p:sp>
        <p:nvSpPr>
          <p:cNvPr id="3" name="Podtytuł 2"/>
          <p:cNvSpPr>
            <a:spLocks noGrp="1"/>
          </p:cNvSpPr>
          <p:nvPr>
            <p:ph type="subTitle" idx="1"/>
          </p:nvPr>
        </p:nvSpPr>
        <p:spPr>
          <a:xfrm>
            <a:off x="755576" y="1412776"/>
            <a:ext cx="8064896" cy="5040560"/>
          </a:xfrm>
        </p:spPr>
        <p:txBody>
          <a:bodyPr>
            <a:normAutofit lnSpcReduction="10000"/>
          </a:bodyPr>
          <a:lstStyle/>
          <a:p>
            <a:endParaRPr lang="pl-PL" sz="2400" dirty="0" smtClean="0">
              <a:solidFill>
                <a:schemeClr val="tx1"/>
              </a:solidFill>
            </a:endParaRPr>
          </a:p>
          <a:p>
            <a:r>
              <a:rPr lang="pl-PL" sz="2400" dirty="0" smtClean="0">
                <a:solidFill>
                  <a:schemeClr val="tx1"/>
                </a:solidFill>
              </a:rPr>
              <a:t>Prawne ograniczenia działalności gospodarczej muszą spełniać następujące wymogi:</a:t>
            </a:r>
          </a:p>
          <a:p>
            <a:pPr marL="457200" indent="-457200" algn="l">
              <a:buAutoNum type="arabicPeriod"/>
            </a:pPr>
            <a:r>
              <a:rPr lang="pl-PL" sz="2000" dirty="0" smtClean="0">
                <a:solidFill>
                  <a:schemeClr val="tx1"/>
                </a:solidFill>
              </a:rPr>
              <a:t>Wymóg celu ze </a:t>
            </a:r>
            <a:r>
              <a:rPr lang="pl-PL" sz="2000" dirty="0">
                <a:solidFill>
                  <a:schemeClr val="tx1"/>
                </a:solidFill>
              </a:rPr>
              <a:t>względu na który ograniczenie ma nastąpić </a:t>
            </a:r>
            <a:r>
              <a:rPr lang="pl-PL" sz="2000" dirty="0" smtClean="0">
                <a:solidFill>
                  <a:schemeClr val="tx1"/>
                </a:solidFill>
              </a:rPr>
              <a:t>– konieczność realizacji dobra wspólnego, określonego celu publicznego.</a:t>
            </a:r>
          </a:p>
          <a:p>
            <a:pPr marL="457200" indent="-457200" algn="l">
              <a:buAutoNum type="arabicPeriod"/>
            </a:pPr>
            <a:r>
              <a:rPr lang="pl-PL" sz="2000" dirty="0" smtClean="0">
                <a:solidFill>
                  <a:schemeClr val="tx1"/>
                </a:solidFill>
              </a:rPr>
              <a:t>Wymóg ustanowienia odpowiednich prawnych nakazów lub zakazów jako środków zapewniających realizację celu – środki muszą być dla ustawodawcy dozwolone.</a:t>
            </a:r>
          </a:p>
          <a:p>
            <a:pPr marL="457200" indent="-457200" algn="l">
              <a:buAutoNum type="arabicPeriod"/>
            </a:pPr>
            <a:r>
              <a:rPr lang="pl-PL" sz="2000" dirty="0" smtClean="0">
                <a:solidFill>
                  <a:schemeClr val="tx1"/>
                </a:solidFill>
              </a:rPr>
              <a:t>Wymóg przydatności ograniczenia danego prawa – musi być oparte na racjonalnych przesłankach.</a:t>
            </a:r>
          </a:p>
          <a:p>
            <a:pPr marL="457200" indent="-457200" algn="l">
              <a:buAutoNum type="arabicPeriod"/>
            </a:pPr>
            <a:r>
              <a:rPr lang="pl-PL" sz="2000" dirty="0" smtClean="0">
                <a:solidFill>
                  <a:schemeClr val="tx1"/>
                </a:solidFill>
              </a:rPr>
              <a:t>Wymóg konieczności ograniczenia danego prawa – ograniczenie jedynie w zakresie niezbędnym do realizacji określonego celu</a:t>
            </a:r>
          </a:p>
          <a:p>
            <a:pPr marL="457200" indent="-457200" algn="l">
              <a:buAutoNum type="arabicPeriod"/>
            </a:pPr>
            <a:r>
              <a:rPr lang="pl-PL" sz="2000" dirty="0" smtClean="0">
                <a:solidFill>
                  <a:schemeClr val="tx1"/>
                </a:solidFill>
              </a:rPr>
              <a:t>Wymóg zachowania proporcjonalności – utrzymanie proporcji między stopniem uciążliwości a wynikającymi korzyściami dla interesu publicznego</a:t>
            </a:r>
            <a:endParaRPr lang="pl-PL" sz="2000" dirty="0">
              <a:solidFill>
                <a:schemeClr val="tx1"/>
              </a:solidFill>
            </a:endParaRPr>
          </a:p>
          <a:p>
            <a:pPr algn="l"/>
            <a:endParaRPr lang="pl-PL" sz="2000" dirty="0" smtClean="0">
              <a:solidFill>
                <a:schemeClr val="tx1"/>
              </a:solidFill>
            </a:endParaRPr>
          </a:p>
          <a:p>
            <a:pPr marL="342900" indent="-342900">
              <a:buFontTx/>
              <a:buChar char="-"/>
            </a:pPr>
            <a:endParaRPr lang="pl-PL" sz="2000" dirty="0">
              <a:solidFill>
                <a:schemeClr val="tx1"/>
              </a:solidFill>
            </a:endParaRPr>
          </a:p>
        </p:txBody>
      </p:sp>
    </p:spTree>
    <p:extLst>
      <p:ext uri="{BB962C8B-B14F-4D97-AF65-F5344CB8AC3E}">
        <p14:creationId xmlns:p14="http://schemas.microsoft.com/office/powerpoint/2010/main" val="3852476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Pojęcie działalności gospodarczej i jej wyznaczniki. .</a:t>
            </a:r>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r>
              <a:rPr lang="pl-PL" sz="2400" dirty="0" smtClean="0">
                <a:solidFill>
                  <a:schemeClr val="tx1"/>
                </a:solidFill>
              </a:rPr>
              <a:t>Art. 3 </a:t>
            </a:r>
            <a:r>
              <a:rPr lang="pl-PL" sz="2400" dirty="0" err="1" smtClean="0">
                <a:solidFill>
                  <a:schemeClr val="tx1"/>
                </a:solidFill>
              </a:rPr>
              <a:t>PpU</a:t>
            </a:r>
            <a:endParaRPr lang="pl-PL" sz="2400" dirty="0" smtClean="0">
              <a:solidFill>
                <a:schemeClr val="tx1"/>
              </a:solidFill>
            </a:endParaRPr>
          </a:p>
          <a:p>
            <a:endParaRPr lang="pl-PL" sz="2400" dirty="0">
              <a:solidFill>
                <a:schemeClr val="tx1"/>
              </a:solidFill>
            </a:endParaRPr>
          </a:p>
          <a:p>
            <a:r>
              <a:rPr lang="pl-PL" sz="2400" dirty="0">
                <a:solidFill>
                  <a:schemeClr val="tx1"/>
                </a:solidFill>
              </a:rPr>
              <a:t>Działalnością gospodarczą </a:t>
            </a:r>
            <a:r>
              <a:rPr lang="pl-PL" sz="2400" dirty="0" smtClean="0">
                <a:solidFill>
                  <a:schemeClr val="tx1"/>
                </a:solidFill>
              </a:rPr>
              <a:t>jest </a:t>
            </a:r>
            <a:r>
              <a:rPr lang="pl-PL" sz="2400" dirty="0">
                <a:solidFill>
                  <a:schemeClr val="tx1"/>
                </a:solidFill>
              </a:rPr>
              <a:t>zorganizowana działalność zarobkowa, </a:t>
            </a:r>
          </a:p>
          <a:p>
            <a:r>
              <a:rPr lang="pl-PL" sz="2400" dirty="0">
                <a:solidFill>
                  <a:schemeClr val="tx1"/>
                </a:solidFill>
              </a:rPr>
              <a:t>wykonywana we własnym imieniu </a:t>
            </a:r>
            <a:r>
              <a:rPr lang="pl-PL" sz="2400" dirty="0" smtClean="0">
                <a:solidFill>
                  <a:schemeClr val="tx1"/>
                </a:solidFill>
              </a:rPr>
              <a:t>i w sposób </a:t>
            </a:r>
            <a:r>
              <a:rPr lang="pl-PL" sz="2400" dirty="0">
                <a:solidFill>
                  <a:schemeClr val="tx1"/>
                </a:solidFill>
              </a:rPr>
              <a:t>ciągły.</a:t>
            </a:r>
          </a:p>
        </p:txBody>
      </p:sp>
    </p:spTree>
    <p:extLst>
      <p:ext uri="{BB962C8B-B14F-4D97-AF65-F5344CB8AC3E}">
        <p14:creationId xmlns:p14="http://schemas.microsoft.com/office/powerpoint/2010/main" val="26270022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Pojęcie działalności gospodarczej i jej wyznaczniki</a:t>
            </a:r>
            <a:r>
              <a:rPr lang="pl-PL" dirty="0" smtClean="0"/>
              <a:t>.</a:t>
            </a:r>
            <a:endParaRPr lang="pl-PL" dirty="0"/>
          </a:p>
        </p:txBody>
      </p:sp>
      <p:sp>
        <p:nvSpPr>
          <p:cNvPr id="3" name="Podtytuł 2"/>
          <p:cNvSpPr>
            <a:spLocks noGrp="1"/>
          </p:cNvSpPr>
          <p:nvPr>
            <p:ph type="subTitle" idx="1"/>
          </p:nvPr>
        </p:nvSpPr>
        <p:spPr>
          <a:xfrm>
            <a:off x="755576" y="1412776"/>
            <a:ext cx="8064896" cy="5040560"/>
          </a:xfrm>
        </p:spPr>
        <p:txBody>
          <a:bodyPr>
            <a:normAutofit fontScale="85000" lnSpcReduction="10000"/>
          </a:bodyPr>
          <a:lstStyle/>
          <a:p>
            <a:endParaRPr lang="pl-PL" sz="2400" dirty="0" smtClean="0">
              <a:solidFill>
                <a:schemeClr val="tx1"/>
              </a:solidFill>
            </a:endParaRPr>
          </a:p>
          <a:p>
            <a:pPr marL="342900" indent="-342900">
              <a:buFontTx/>
              <a:buChar char="-"/>
            </a:pPr>
            <a:r>
              <a:rPr lang="pl-PL" sz="2400" dirty="0" smtClean="0">
                <a:solidFill>
                  <a:schemeClr val="tx1"/>
                </a:solidFill>
              </a:rPr>
              <a:t>działalność zarobkowa - jest </a:t>
            </a:r>
            <a:r>
              <a:rPr lang="pl-PL" sz="2400" dirty="0">
                <a:solidFill>
                  <a:schemeClr val="tx1"/>
                </a:solidFill>
              </a:rPr>
              <a:t>nastawiona na zarobek </a:t>
            </a:r>
            <a:endParaRPr lang="pl-PL" sz="2400" dirty="0" smtClean="0">
              <a:solidFill>
                <a:schemeClr val="tx1"/>
              </a:solidFill>
            </a:endParaRPr>
          </a:p>
          <a:p>
            <a:pPr marL="342900" indent="-342900">
              <a:buFontTx/>
              <a:buChar char="-"/>
            </a:pPr>
            <a:endParaRPr lang="pl-PL" sz="2400" dirty="0" smtClean="0">
              <a:solidFill>
                <a:schemeClr val="tx1"/>
              </a:solidFill>
            </a:endParaRPr>
          </a:p>
          <a:p>
            <a:pPr marL="342900" indent="-342900">
              <a:buFontTx/>
              <a:buChar char="-"/>
            </a:pPr>
            <a:r>
              <a:rPr lang="pl-PL" sz="2400" dirty="0">
                <a:solidFill>
                  <a:schemeClr val="tx1"/>
                </a:solidFill>
              </a:rPr>
              <a:t>działalność zorganizowana – w szerokim sensie oznacza to poddanie działalności gospodarczej regulacji prawnej, która spełnia funkcję organizacji działalności gospodarczej, wskazując wymogi, które muszą być spełnione do podjęcia i prowadzenia działalności </a:t>
            </a:r>
            <a:r>
              <a:rPr lang="pl-PL" sz="2400" dirty="0" smtClean="0">
                <a:solidFill>
                  <a:schemeClr val="tx1"/>
                </a:solidFill>
              </a:rPr>
              <a:t>gospodarczej.</a:t>
            </a:r>
          </a:p>
          <a:p>
            <a:pPr marL="342900" indent="-342900">
              <a:buFontTx/>
              <a:buChar char="-"/>
            </a:pPr>
            <a:endParaRPr lang="pl-PL" sz="2400" dirty="0">
              <a:solidFill>
                <a:schemeClr val="tx1"/>
              </a:solidFill>
            </a:endParaRPr>
          </a:p>
          <a:p>
            <a:pPr marL="342900" indent="-342900">
              <a:buFontTx/>
              <a:buChar char="-"/>
            </a:pPr>
            <a:r>
              <a:rPr lang="pl-PL" sz="2400" dirty="0">
                <a:solidFill>
                  <a:schemeClr val="tx1"/>
                </a:solidFill>
              </a:rPr>
              <a:t>działalność ciągła – działalność nie może być wykonywana </a:t>
            </a:r>
            <a:r>
              <a:rPr lang="pl-PL" sz="2400" dirty="0" err="1">
                <a:solidFill>
                  <a:schemeClr val="tx1"/>
                </a:solidFill>
              </a:rPr>
              <a:t>incydencjalnie</a:t>
            </a:r>
            <a:r>
              <a:rPr lang="pl-PL" sz="2400" dirty="0">
                <a:solidFill>
                  <a:schemeClr val="tx1"/>
                </a:solidFill>
              </a:rPr>
              <a:t>, jednostkowo lub okazjonalnie. </a:t>
            </a:r>
            <a:endParaRPr lang="pl-PL" sz="2400" dirty="0" smtClean="0">
              <a:solidFill>
                <a:schemeClr val="tx1"/>
              </a:solidFill>
            </a:endParaRPr>
          </a:p>
          <a:p>
            <a:pPr marL="342900" indent="-342900">
              <a:buFontTx/>
              <a:buChar char="-"/>
            </a:pPr>
            <a:endParaRPr lang="pl-PL" sz="2400" dirty="0">
              <a:solidFill>
                <a:schemeClr val="tx1"/>
              </a:solidFill>
            </a:endParaRPr>
          </a:p>
          <a:p>
            <a:pPr marL="342900" indent="-342900">
              <a:buFontTx/>
              <a:buChar char="-"/>
            </a:pPr>
            <a:r>
              <a:rPr lang="pl-PL" sz="2400" dirty="0">
                <a:solidFill>
                  <a:schemeClr val="tx1"/>
                </a:solidFill>
              </a:rPr>
              <a:t>- działalność we własnym imieniu – działalność prowadzona samodzielnie w tym znaczeniu, iż prowadzi ją konkretny podmiot, który w ramach stosunków prawnych, w których występuje, jest podmiotem w sensie prawnym samodzielnym, a wszelkie prawa i obowiązki związane z prowadzoną działalnością nabywa bezpośrednio.</a:t>
            </a:r>
          </a:p>
        </p:txBody>
      </p:sp>
    </p:spTree>
    <p:extLst>
      <p:ext uri="{BB962C8B-B14F-4D97-AF65-F5344CB8AC3E}">
        <p14:creationId xmlns:p14="http://schemas.microsoft.com/office/powerpoint/2010/main" val="376682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Pojęcie działalności gospodarczej i jej wyznaczniki</a:t>
            </a:r>
            <a:r>
              <a:rPr lang="pl-PL" dirty="0" smtClean="0"/>
              <a:t>.</a:t>
            </a:r>
            <a:endParaRPr lang="pl-PL" dirty="0"/>
          </a:p>
        </p:txBody>
      </p:sp>
      <p:sp>
        <p:nvSpPr>
          <p:cNvPr id="3" name="Podtytuł 2"/>
          <p:cNvSpPr>
            <a:spLocks noGrp="1"/>
          </p:cNvSpPr>
          <p:nvPr>
            <p:ph type="subTitle" idx="1"/>
          </p:nvPr>
        </p:nvSpPr>
        <p:spPr>
          <a:xfrm>
            <a:off x="755576" y="1412776"/>
            <a:ext cx="8064896" cy="5040560"/>
          </a:xfrm>
        </p:spPr>
        <p:txBody>
          <a:bodyPr>
            <a:normAutofit fontScale="85000" lnSpcReduction="10000"/>
          </a:bodyPr>
          <a:lstStyle/>
          <a:p>
            <a:endParaRPr lang="pl-PL" sz="2400" dirty="0" smtClean="0">
              <a:solidFill>
                <a:schemeClr val="tx1"/>
              </a:solidFill>
            </a:endParaRPr>
          </a:p>
          <a:p>
            <a:pPr marL="342900" indent="-342900">
              <a:buFontTx/>
              <a:buChar char="-"/>
            </a:pPr>
            <a:r>
              <a:rPr lang="pl-PL" sz="2400" dirty="0" smtClean="0">
                <a:solidFill>
                  <a:schemeClr val="tx1"/>
                </a:solidFill>
              </a:rPr>
              <a:t>działalność zarobkowa - jest </a:t>
            </a:r>
            <a:r>
              <a:rPr lang="pl-PL" sz="2400" dirty="0">
                <a:solidFill>
                  <a:schemeClr val="tx1"/>
                </a:solidFill>
              </a:rPr>
              <a:t>nastawiona na zarobek </a:t>
            </a:r>
            <a:endParaRPr lang="pl-PL" sz="2400" dirty="0" smtClean="0">
              <a:solidFill>
                <a:schemeClr val="tx1"/>
              </a:solidFill>
            </a:endParaRPr>
          </a:p>
          <a:p>
            <a:pPr marL="342900" indent="-342900">
              <a:buFontTx/>
              <a:buChar char="-"/>
            </a:pPr>
            <a:endParaRPr lang="pl-PL" sz="2400" dirty="0" smtClean="0">
              <a:solidFill>
                <a:schemeClr val="tx1"/>
              </a:solidFill>
            </a:endParaRPr>
          </a:p>
          <a:p>
            <a:pPr marL="342900" indent="-342900">
              <a:buFontTx/>
              <a:buChar char="-"/>
            </a:pPr>
            <a:r>
              <a:rPr lang="pl-PL" sz="2400" dirty="0">
                <a:solidFill>
                  <a:schemeClr val="tx1"/>
                </a:solidFill>
              </a:rPr>
              <a:t>działalność zorganizowana – w szerokim sensie oznacza to poddanie działalności gospodarczej regulacji prawnej, która spełnia funkcję organizacji działalności gospodarczej, wskazując wymogi, które muszą być spełnione do podjęcia i prowadzenia działalności </a:t>
            </a:r>
            <a:r>
              <a:rPr lang="pl-PL" sz="2400" dirty="0" smtClean="0">
                <a:solidFill>
                  <a:schemeClr val="tx1"/>
                </a:solidFill>
              </a:rPr>
              <a:t>gospodarczej.</a:t>
            </a:r>
          </a:p>
          <a:p>
            <a:pPr marL="342900" indent="-342900">
              <a:buFontTx/>
              <a:buChar char="-"/>
            </a:pPr>
            <a:endParaRPr lang="pl-PL" sz="2400" dirty="0">
              <a:solidFill>
                <a:schemeClr val="tx1"/>
              </a:solidFill>
            </a:endParaRPr>
          </a:p>
          <a:p>
            <a:pPr marL="342900" indent="-342900">
              <a:buFontTx/>
              <a:buChar char="-"/>
            </a:pPr>
            <a:r>
              <a:rPr lang="pl-PL" sz="2400" dirty="0">
                <a:solidFill>
                  <a:schemeClr val="tx1"/>
                </a:solidFill>
              </a:rPr>
              <a:t>działalność ciągła – działalność nie może być wykonywana </a:t>
            </a:r>
            <a:r>
              <a:rPr lang="pl-PL" sz="2400" dirty="0" err="1">
                <a:solidFill>
                  <a:schemeClr val="tx1"/>
                </a:solidFill>
              </a:rPr>
              <a:t>incydencjalnie</a:t>
            </a:r>
            <a:r>
              <a:rPr lang="pl-PL" sz="2400" dirty="0">
                <a:solidFill>
                  <a:schemeClr val="tx1"/>
                </a:solidFill>
              </a:rPr>
              <a:t>, jednostkowo lub okazjonalnie. </a:t>
            </a:r>
            <a:endParaRPr lang="pl-PL" sz="2400" dirty="0" smtClean="0">
              <a:solidFill>
                <a:schemeClr val="tx1"/>
              </a:solidFill>
            </a:endParaRPr>
          </a:p>
          <a:p>
            <a:pPr marL="342900" indent="-342900">
              <a:buFontTx/>
              <a:buChar char="-"/>
            </a:pPr>
            <a:endParaRPr lang="pl-PL" sz="2400" dirty="0">
              <a:solidFill>
                <a:schemeClr val="tx1"/>
              </a:solidFill>
            </a:endParaRPr>
          </a:p>
          <a:p>
            <a:pPr marL="342900" indent="-342900">
              <a:buFontTx/>
              <a:buChar char="-"/>
            </a:pPr>
            <a:r>
              <a:rPr lang="pl-PL" sz="2400" dirty="0">
                <a:solidFill>
                  <a:schemeClr val="tx1"/>
                </a:solidFill>
              </a:rPr>
              <a:t>- działalność we własnym imieniu – działalność prowadzona samodzielnie w tym znaczeniu, iż prowadzi ją konkretny podmiot, który w ramach stosunków prawnych, w których występuje, jest podmiotem w sensie prawnym samodzielnym, a wszelkie prawa i obowiązki związane z prowadzoną działalnością nabywa bezpośrednio.</a:t>
            </a:r>
          </a:p>
        </p:txBody>
      </p:sp>
    </p:spTree>
    <p:extLst>
      <p:ext uri="{BB962C8B-B14F-4D97-AF65-F5344CB8AC3E}">
        <p14:creationId xmlns:p14="http://schemas.microsoft.com/office/powerpoint/2010/main" val="26170109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Pojęcie działalności gospodarczej i jej wyznaczniki</a:t>
            </a:r>
            <a:r>
              <a:rPr lang="pl-PL" dirty="0" smtClean="0"/>
              <a:t>.</a:t>
            </a:r>
            <a:endParaRPr lang="pl-PL" dirty="0"/>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r>
              <a:rPr lang="pl-PL" sz="2400" dirty="0" smtClean="0">
                <a:solidFill>
                  <a:schemeClr val="tx1"/>
                </a:solidFill>
              </a:rPr>
              <a:t>Art. 5 </a:t>
            </a:r>
            <a:r>
              <a:rPr lang="pl-PL" sz="2400" dirty="0" err="1" smtClean="0">
                <a:solidFill>
                  <a:schemeClr val="tx1"/>
                </a:solidFill>
              </a:rPr>
              <a:t>PpU</a:t>
            </a:r>
            <a:endParaRPr lang="pl-PL" sz="2400" dirty="0" smtClean="0">
              <a:solidFill>
                <a:schemeClr val="tx1"/>
              </a:solidFill>
            </a:endParaRPr>
          </a:p>
          <a:p>
            <a:endParaRPr lang="pl-PL" sz="2400" dirty="0">
              <a:solidFill>
                <a:schemeClr val="tx1"/>
              </a:solidFill>
            </a:endParaRPr>
          </a:p>
          <a:p>
            <a:r>
              <a:rPr lang="pl-PL" sz="2400" dirty="0">
                <a:solidFill>
                  <a:schemeClr val="tx1"/>
                </a:solidFill>
              </a:rPr>
              <a:t>1. Nie stanowi działalności gospodarczej działalność wykonywana przez </a:t>
            </a:r>
            <a:r>
              <a:rPr lang="pl-PL" sz="2400" dirty="0" smtClean="0">
                <a:solidFill>
                  <a:schemeClr val="tx1"/>
                </a:solidFill>
              </a:rPr>
              <a:t>osobę </a:t>
            </a:r>
            <a:r>
              <a:rPr lang="pl-PL" sz="2400" dirty="0">
                <a:solidFill>
                  <a:schemeClr val="tx1"/>
                </a:solidFill>
              </a:rPr>
              <a:t>fizyczną, której przychód należny </a:t>
            </a:r>
            <a:r>
              <a:rPr lang="pl-PL" sz="2400" dirty="0" smtClean="0">
                <a:solidFill>
                  <a:schemeClr val="tx1"/>
                </a:solidFill>
              </a:rPr>
              <a:t>z tej </a:t>
            </a:r>
            <a:r>
              <a:rPr lang="pl-PL" sz="2400" dirty="0">
                <a:solidFill>
                  <a:schemeClr val="tx1"/>
                </a:solidFill>
              </a:rPr>
              <a:t>działalności nie </a:t>
            </a:r>
            <a:r>
              <a:rPr lang="pl-PL" sz="2400" dirty="0" smtClean="0">
                <a:solidFill>
                  <a:schemeClr val="tx1"/>
                </a:solidFill>
              </a:rPr>
              <a:t>przekracza w żadnym miesiącu </a:t>
            </a:r>
            <a:r>
              <a:rPr lang="pl-PL" sz="2400" dirty="0">
                <a:solidFill>
                  <a:schemeClr val="tx1"/>
                </a:solidFill>
              </a:rPr>
              <a:t>50% kwoty minimalnego wynagrodzenia, </a:t>
            </a:r>
            <a:r>
              <a:rPr lang="pl-PL" sz="2400" dirty="0" smtClean="0">
                <a:solidFill>
                  <a:schemeClr val="tx1"/>
                </a:solidFill>
              </a:rPr>
              <a:t>o którym </a:t>
            </a:r>
            <a:r>
              <a:rPr lang="pl-PL" sz="2400" dirty="0">
                <a:solidFill>
                  <a:schemeClr val="tx1"/>
                </a:solidFill>
              </a:rPr>
              <a:t>mowa </a:t>
            </a:r>
            <a:r>
              <a:rPr lang="pl-PL" sz="2400" dirty="0" smtClean="0">
                <a:solidFill>
                  <a:schemeClr val="tx1"/>
                </a:solidFill>
              </a:rPr>
              <a:t>w ustawie z dnia 10 października  2002 r</a:t>
            </a:r>
            <a:r>
              <a:rPr lang="pl-PL" sz="2400" dirty="0">
                <a:solidFill>
                  <a:schemeClr val="tx1"/>
                </a:solidFill>
              </a:rPr>
              <a:t>.  </a:t>
            </a:r>
            <a:r>
              <a:rPr lang="pl-PL" sz="2400" dirty="0" smtClean="0">
                <a:solidFill>
                  <a:schemeClr val="tx1"/>
                </a:solidFill>
              </a:rPr>
              <a:t>O minimalnym  </a:t>
            </a:r>
            <a:r>
              <a:rPr lang="pl-PL" sz="2400" dirty="0">
                <a:solidFill>
                  <a:schemeClr val="tx1"/>
                </a:solidFill>
              </a:rPr>
              <a:t>wynagrodzeniu  za </a:t>
            </a:r>
            <a:r>
              <a:rPr lang="pl-PL" sz="2400" dirty="0" smtClean="0">
                <a:solidFill>
                  <a:schemeClr val="tx1"/>
                </a:solidFill>
              </a:rPr>
              <a:t> pracę,   i która  w okresie   </a:t>
            </a:r>
            <a:r>
              <a:rPr lang="pl-PL" sz="2400" dirty="0">
                <a:solidFill>
                  <a:schemeClr val="tx1"/>
                </a:solidFill>
              </a:rPr>
              <a:t>ostatnich   </a:t>
            </a:r>
            <a:r>
              <a:rPr lang="pl-PL" sz="2400" dirty="0" smtClean="0">
                <a:solidFill>
                  <a:schemeClr val="tx1"/>
                </a:solidFill>
              </a:rPr>
              <a:t>60 miesięcy  </a:t>
            </a:r>
            <a:r>
              <a:rPr lang="pl-PL" sz="2400" dirty="0">
                <a:solidFill>
                  <a:schemeClr val="tx1"/>
                </a:solidFill>
              </a:rPr>
              <a:t>nie </a:t>
            </a:r>
            <a:r>
              <a:rPr lang="pl-PL" sz="2400" dirty="0" smtClean="0">
                <a:solidFill>
                  <a:schemeClr val="tx1"/>
                </a:solidFill>
              </a:rPr>
              <a:t> wykonywała działalności gospodarczej.</a:t>
            </a:r>
          </a:p>
        </p:txBody>
      </p:sp>
    </p:spTree>
    <p:extLst>
      <p:ext uri="{BB962C8B-B14F-4D97-AF65-F5344CB8AC3E}">
        <p14:creationId xmlns:p14="http://schemas.microsoft.com/office/powerpoint/2010/main" val="1714569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4680520" cy="792087"/>
          </a:xfrm>
        </p:spPr>
        <p:txBody>
          <a:bodyPr/>
          <a:lstStyle/>
          <a:p>
            <a:r>
              <a:rPr lang="pl-PL" dirty="0" smtClean="0"/>
              <a:t>Plan zajęć:</a:t>
            </a:r>
            <a:endParaRPr lang="pl-PL" dirty="0"/>
          </a:p>
        </p:txBody>
      </p:sp>
      <p:sp>
        <p:nvSpPr>
          <p:cNvPr id="3" name="Podtytuł 2"/>
          <p:cNvSpPr>
            <a:spLocks noGrp="1"/>
          </p:cNvSpPr>
          <p:nvPr>
            <p:ph type="subTitle" idx="1"/>
          </p:nvPr>
        </p:nvSpPr>
        <p:spPr>
          <a:xfrm>
            <a:off x="755576" y="1412776"/>
            <a:ext cx="8064896" cy="5040560"/>
          </a:xfrm>
        </p:spPr>
        <p:txBody>
          <a:bodyPr/>
          <a:lstStyle/>
          <a:p>
            <a:pPr marL="342900" indent="-342900" algn="l">
              <a:buFontTx/>
              <a:buChar char="-"/>
            </a:pPr>
            <a:r>
              <a:rPr lang="pl-PL" sz="2400" dirty="0" smtClean="0">
                <a:solidFill>
                  <a:schemeClr val="tx1"/>
                </a:solidFill>
              </a:rPr>
              <a:t>Policja </a:t>
            </a:r>
            <a:r>
              <a:rPr lang="pl-PL" sz="2400" dirty="0">
                <a:solidFill>
                  <a:schemeClr val="tx1"/>
                </a:solidFill>
              </a:rPr>
              <a:t>gospodarcza (na przykładzie dozoru technicznego oraz ciężarów policyjnych) a reglamentacja </a:t>
            </a:r>
            <a:r>
              <a:rPr lang="pl-PL" sz="2400" dirty="0" smtClean="0">
                <a:solidFill>
                  <a:schemeClr val="tx1"/>
                </a:solidFill>
              </a:rPr>
              <a:t>gospodarcza.</a:t>
            </a:r>
          </a:p>
          <a:p>
            <a:pPr marL="342900" indent="-342900" algn="l">
              <a:buFontTx/>
              <a:buChar char="-"/>
            </a:pPr>
            <a:r>
              <a:rPr lang="pl-PL" sz="2400" dirty="0">
                <a:solidFill>
                  <a:schemeClr val="tx1"/>
                </a:solidFill>
              </a:rPr>
              <a:t>Regulacja sektorów infrastrukturalnych (pojęcie, cele, właściwe organy) </a:t>
            </a:r>
            <a:r>
              <a:rPr lang="pl-PL" sz="2400" dirty="0" smtClean="0">
                <a:solidFill>
                  <a:schemeClr val="tx1"/>
                </a:solidFill>
              </a:rPr>
              <a:t>.</a:t>
            </a:r>
          </a:p>
          <a:p>
            <a:pPr marL="342900" indent="-342900" algn="l">
              <a:buFontTx/>
              <a:buChar char="-"/>
            </a:pPr>
            <a:r>
              <a:rPr lang="pl-PL" sz="2400" dirty="0">
                <a:solidFill>
                  <a:schemeClr val="tx1"/>
                </a:solidFill>
              </a:rPr>
              <a:t>Samorząd gospodarczy (izby gospodarcze) i zawodowy w Polsce. </a:t>
            </a:r>
          </a:p>
        </p:txBody>
      </p:sp>
    </p:spTree>
    <p:extLst>
      <p:ext uri="{BB962C8B-B14F-4D97-AF65-F5344CB8AC3E}">
        <p14:creationId xmlns:p14="http://schemas.microsoft.com/office/powerpoint/2010/main" val="13711745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Pojęcie działalności gospodarczej i jej wyznaczniki</a:t>
            </a:r>
            <a:r>
              <a:rPr lang="pl-PL" dirty="0" smtClean="0"/>
              <a:t>.</a:t>
            </a:r>
            <a:endParaRPr lang="pl-PL" dirty="0"/>
          </a:p>
        </p:txBody>
      </p:sp>
      <p:sp>
        <p:nvSpPr>
          <p:cNvPr id="3" name="Podtytuł 2"/>
          <p:cNvSpPr>
            <a:spLocks noGrp="1"/>
          </p:cNvSpPr>
          <p:nvPr>
            <p:ph type="subTitle" idx="1"/>
          </p:nvPr>
        </p:nvSpPr>
        <p:spPr>
          <a:xfrm>
            <a:off x="755576" y="1412776"/>
            <a:ext cx="8064896" cy="5040560"/>
          </a:xfrm>
        </p:spPr>
        <p:txBody>
          <a:bodyPr>
            <a:normAutofit fontScale="85000" lnSpcReduction="20000"/>
          </a:bodyPr>
          <a:lstStyle/>
          <a:p>
            <a:endParaRPr lang="pl-PL" sz="2400" dirty="0" smtClean="0">
              <a:solidFill>
                <a:schemeClr val="tx1"/>
              </a:solidFill>
            </a:endParaRPr>
          </a:p>
          <a:p>
            <a:r>
              <a:rPr lang="pl-PL" sz="2400" dirty="0" smtClean="0">
                <a:solidFill>
                  <a:schemeClr val="tx1"/>
                </a:solidFill>
              </a:rPr>
              <a:t>Art. 6 </a:t>
            </a:r>
            <a:r>
              <a:rPr lang="pl-PL" sz="2400" dirty="0" err="1" smtClean="0">
                <a:solidFill>
                  <a:schemeClr val="tx1"/>
                </a:solidFill>
              </a:rPr>
              <a:t>PpU</a:t>
            </a:r>
            <a:endParaRPr lang="pl-PL" sz="2400" dirty="0" smtClean="0">
              <a:solidFill>
                <a:schemeClr val="tx1"/>
              </a:solidFill>
            </a:endParaRPr>
          </a:p>
          <a:p>
            <a:r>
              <a:rPr lang="pl-PL" sz="2400" dirty="0">
                <a:solidFill>
                  <a:schemeClr val="tx1"/>
                </a:solidFill>
              </a:rPr>
              <a:t>Przepisów ustawy nie </a:t>
            </a:r>
            <a:r>
              <a:rPr lang="pl-PL" sz="2400" dirty="0" smtClean="0">
                <a:solidFill>
                  <a:schemeClr val="tx1"/>
                </a:solidFill>
              </a:rPr>
              <a:t>stosuje </a:t>
            </a:r>
            <a:r>
              <a:rPr lang="pl-PL" sz="2400" dirty="0">
                <a:solidFill>
                  <a:schemeClr val="tx1"/>
                </a:solidFill>
              </a:rPr>
              <a:t>się do:</a:t>
            </a:r>
          </a:p>
          <a:p>
            <a:pPr marL="457200" indent="-457200" algn="l">
              <a:buAutoNum type="arabicPeriod"/>
            </a:pPr>
            <a:r>
              <a:rPr lang="pl-PL" sz="2400" dirty="0" smtClean="0">
                <a:solidFill>
                  <a:schemeClr val="tx1"/>
                </a:solidFill>
              </a:rPr>
              <a:t>działalności  </a:t>
            </a:r>
            <a:r>
              <a:rPr lang="pl-PL" sz="2400" dirty="0">
                <a:solidFill>
                  <a:schemeClr val="tx1"/>
                </a:solidFill>
              </a:rPr>
              <a:t>wytwórczej  </a:t>
            </a:r>
            <a:r>
              <a:rPr lang="pl-PL" sz="2400" dirty="0" smtClean="0">
                <a:solidFill>
                  <a:schemeClr val="tx1"/>
                </a:solidFill>
              </a:rPr>
              <a:t>w rolnictwie  w zakresie  </a:t>
            </a:r>
            <a:r>
              <a:rPr lang="pl-PL" sz="2400" dirty="0">
                <a:solidFill>
                  <a:schemeClr val="tx1"/>
                </a:solidFill>
              </a:rPr>
              <a:t>upraw  rolnych  oraz  chowu </a:t>
            </a:r>
            <a:r>
              <a:rPr lang="pl-PL" sz="2400" dirty="0" smtClean="0">
                <a:solidFill>
                  <a:schemeClr val="tx1"/>
                </a:solidFill>
              </a:rPr>
              <a:t>i hodowli  </a:t>
            </a:r>
            <a:r>
              <a:rPr lang="pl-PL" sz="2400" dirty="0">
                <a:solidFill>
                  <a:schemeClr val="tx1"/>
                </a:solidFill>
              </a:rPr>
              <a:t>zwierząt,  ogrodnictwa,  </a:t>
            </a:r>
            <a:r>
              <a:rPr lang="pl-PL" sz="2400" dirty="0" smtClean="0">
                <a:solidFill>
                  <a:schemeClr val="tx1"/>
                </a:solidFill>
              </a:rPr>
              <a:t>warzywnictwa</a:t>
            </a:r>
            <a:r>
              <a:rPr lang="pl-PL" sz="2400" dirty="0">
                <a:solidFill>
                  <a:schemeClr val="tx1"/>
                </a:solidFill>
              </a:rPr>
              <a:t>,  leśnictwa  </a:t>
            </a:r>
            <a:r>
              <a:rPr lang="pl-PL" sz="2400" dirty="0" smtClean="0">
                <a:solidFill>
                  <a:schemeClr val="tx1"/>
                </a:solidFill>
              </a:rPr>
              <a:t>i rybactwa śródlądowego;</a:t>
            </a:r>
          </a:p>
          <a:p>
            <a:pPr marL="457200" indent="-457200" algn="l">
              <a:buAutoNum type="arabicPeriod"/>
            </a:pPr>
            <a:r>
              <a:rPr lang="pl-PL" sz="2400" dirty="0">
                <a:solidFill>
                  <a:schemeClr val="tx1"/>
                </a:solidFill>
              </a:rPr>
              <a:t>wynajmowania  przez  rolników  pokoi,  sprzedaży  posiłków  domowych </a:t>
            </a:r>
            <a:r>
              <a:rPr lang="pl-PL" sz="2400" dirty="0" smtClean="0">
                <a:solidFill>
                  <a:schemeClr val="tx1"/>
                </a:solidFill>
              </a:rPr>
              <a:t>i świadczenia w gospodarstwach </a:t>
            </a:r>
            <a:r>
              <a:rPr lang="pl-PL" sz="2400" dirty="0">
                <a:solidFill>
                  <a:schemeClr val="tx1"/>
                </a:solidFill>
              </a:rPr>
              <a:t>rolnych innych usług związanych </a:t>
            </a:r>
            <a:r>
              <a:rPr lang="pl-PL" sz="2400" dirty="0" smtClean="0">
                <a:solidFill>
                  <a:schemeClr val="tx1"/>
                </a:solidFill>
              </a:rPr>
              <a:t>z pobytem turystów;</a:t>
            </a:r>
          </a:p>
          <a:p>
            <a:pPr marL="457200" indent="-457200" algn="l">
              <a:buAutoNum type="arabicPeriod"/>
            </a:pPr>
            <a:r>
              <a:rPr lang="pl-PL" sz="2400" dirty="0">
                <a:solidFill>
                  <a:schemeClr val="tx1"/>
                </a:solidFill>
              </a:rPr>
              <a:t>wyrobu wina przez producentów będących rolnikami wyrabiającymi mniej niż </a:t>
            </a:r>
            <a:r>
              <a:rPr lang="pl-PL" sz="2400" dirty="0" smtClean="0">
                <a:solidFill>
                  <a:schemeClr val="tx1"/>
                </a:solidFill>
              </a:rPr>
              <a:t> 100 hektolitrów  </a:t>
            </a:r>
            <a:r>
              <a:rPr lang="pl-PL" sz="2400" dirty="0">
                <a:solidFill>
                  <a:schemeClr val="tx1"/>
                </a:solidFill>
              </a:rPr>
              <a:t>wina  </a:t>
            </a:r>
            <a:r>
              <a:rPr lang="pl-PL" sz="2400" dirty="0" smtClean="0">
                <a:solidFill>
                  <a:schemeClr val="tx1"/>
                </a:solidFill>
              </a:rPr>
              <a:t>w ciągu  </a:t>
            </a:r>
            <a:r>
              <a:rPr lang="pl-PL" sz="2400" dirty="0">
                <a:solidFill>
                  <a:schemeClr val="tx1"/>
                </a:solidFill>
              </a:rPr>
              <a:t>roku  gospodarczego,  </a:t>
            </a:r>
            <a:r>
              <a:rPr lang="pl-PL" sz="2400" dirty="0" smtClean="0">
                <a:solidFill>
                  <a:schemeClr val="tx1"/>
                </a:solidFill>
              </a:rPr>
              <a:t>o których  </a:t>
            </a:r>
            <a:r>
              <a:rPr lang="pl-PL" sz="2400" dirty="0">
                <a:solidFill>
                  <a:schemeClr val="tx1"/>
                </a:solidFill>
              </a:rPr>
              <a:t>mowa </a:t>
            </a:r>
            <a:r>
              <a:rPr lang="pl-PL" sz="2400" dirty="0" smtClean="0">
                <a:solidFill>
                  <a:schemeClr val="tx1"/>
                </a:solidFill>
              </a:rPr>
              <a:t>w art. 17 ust. 3  </a:t>
            </a:r>
            <a:r>
              <a:rPr lang="pl-PL" sz="2400" dirty="0">
                <a:solidFill>
                  <a:schemeClr val="tx1"/>
                </a:solidFill>
              </a:rPr>
              <a:t>ustawy  </a:t>
            </a:r>
            <a:r>
              <a:rPr lang="pl-PL" sz="2400" dirty="0" smtClean="0">
                <a:solidFill>
                  <a:schemeClr val="tx1"/>
                </a:solidFill>
              </a:rPr>
              <a:t>z dnia  12 maja  2011 r</a:t>
            </a:r>
            <a:r>
              <a:rPr lang="pl-PL" sz="2400" dirty="0">
                <a:solidFill>
                  <a:schemeClr val="tx1"/>
                </a:solidFill>
              </a:rPr>
              <a:t>.  </a:t>
            </a:r>
            <a:r>
              <a:rPr lang="pl-PL" sz="2400" dirty="0" smtClean="0">
                <a:solidFill>
                  <a:schemeClr val="tx1"/>
                </a:solidFill>
              </a:rPr>
              <a:t>O wyrobie  i rozlewie </a:t>
            </a:r>
            <a:r>
              <a:rPr lang="pl-PL" sz="2400" dirty="0">
                <a:solidFill>
                  <a:schemeClr val="tx1"/>
                </a:solidFill>
              </a:rPr>
              <a:t>wyrobów </a:t>
            </a:r>
            <a:r>
              <a:rPr lang="pl-PL" sz="2400" dirty="0" smtClean="0">
                <a:solidFill>
                  <a:schemeClr val="tx1"/>
                </a:solidFill>
              </a:rPr>
              <a:t>winiarskich</a:t>
            </a:r>
            <a:r>
              <a:rPr lang="pl-PL" sz="2400" dirty="0">
                <a:solidFill>
                  <a:schemeClr val="tx1"/>
                </a:solidFill>
              </a:rPr>
              <a:t>, obrocie tymi wyrobami </a:t>
            </a:r>
            <a:r>
              <a:rPr lang="pl-PL" sz="2400" dirty="0" smtClean="0">
                <a:solidFill>
                  <a:schemeClr val="tx1"/>
                </a:solidFill>
              </a:rPr>
              <a:t>i organizacji </a:t>
            </a:r>
            <a:r>
              <a:rPr lang="pl-PL" sz="2400" dirty="0">
                <a:solidFill>
                  <a:schemeClr val="tx1"/>
                </a:solidFill>
              </a:rPr>
              <a:t>rynku </a:t>
            </a:r>
            <a:r>
              <a:rPr lang="pl-PL" sz="2400" dirty="0" smtClean="0">
                <a:solidFill>
                  <a:schemeClr val="tx1"/>
                </a:solidFill>
              </a:rPr>
              <a:t>wina;</a:t>
            </a:r>
          </a:p>
          <a:p>
            <a:pPr marL="457200" indent="-457200" algn="l">
              <a:buAutoNum type="arabicPeriod"/>
            </a:pPr>
            <a:r>
              <a:rPr lang="pl-PL" sz="2400" dirty="0">
                <a:solidFill>
                  <a:schemeClr val="tx1"/>
                </a:solidFill>
              </a:rPr>
              <a:t>działalności  rolników  </a:t>
            </a:r>
            <a:r>
              <a:rPr lang="pl-PL" sz="2400" dirty="0" smtClean="0">
                <a:solidFill>
                  <a:schemeClr val="tx1"/>
                </a:solidFill>
              </a:rPr>
              <a:t>w zakresie  </a:t>
            </a:r>
            <a:r>
              <a:rPr lang="pl-PL" sz="2400" dirty="0">
                <a:solidFill>
                  <a:schemeClr val="tx1"/>
                </a:solidFill>
              </a:rPr>
              <a:t>sprzedaży,  </a:t>
            </a:r>
            <a:r>
              <a:rPr lang="pl-PL" sz="2400" dirty="0" smtClean="0">
                <a:solidFill>
                  <a:schemeClr val="tx1"/>
                </a:solidFill>
              </a:rPr>
              <a:t>o której  </a:t>
            </a:r>
            <a:r>
              <a:rPr lang="pl-PL" sz="2400" dirty="0">
                <a:solidFill>
                  <a:schemeClr val="tx1"/>
                </a:solidFill>
              </a:rPr>
              <a:t>mowa  </a:t>
            </a:r>
            <a:r>
              <a:rPr lang="pl-PL" sz="2400" dirty="0" smtClean="0">
                <a:solidFill>
                  <a:schemeClr val="tx1"/>
                </a:solidFill>
              </a:rPr>
              <a:t>w art. 20 ust. 1c ustawy  z dnia  26 lipca  1991 r</a:t>
            </a:r>
            <a:r>
              <a:rPr lang="pl-PL" sz="2400" dirty="0">
                <a:solidFill>
                  <a:schemeClr val="tx1"/>
                </a:solidFill>
              </a:rPr>
              <a:t>.  </a:t>
            </a:r>
            <a:r>
              <a:rPr lang="pl-PL" sz="2400" smtClean="0">
                <a:solidFill>
                  <a:schemeClr val="tx1"/>
                </a:solidFill>
              </a:rPr>
              <a:t>O podatku  </a:t>
            </a:r>
            <a:r>
              <a:rPr lang="pl-PL" sz="2400" dirty="0">
                <a:solidFill>
                  <a:schemeClr val="tx1"/>
                </a:solidFill>
              </a:rPr>
              <a:t>dochodowym  od  </a:t>
            </a:r>
            <a:r>
              <a:rPr lang="pl-PL" sz="2400">
                <a:solidFill>
                  <a:schemeClr val="tx1"/>
                </a:solidFill>
              </a:rPr>
              <a:t>osób  </a:t>
            </a:r>
            <a:r>
              <a:rPr lang="pl-PL" sz="2400" smtClean="0">
                <a:solidFill>
                  <a:schemeClr val="tx1"/>
                </a:solidFill>
              </a:rPr>
              <a:t>fizycznych.</a:t>
            </a:r>
            <a:endParaRPr lang="pl-PL" sz="2400" dirty="0">
              <a:solidFill>
                <a:schemeClr val="tx1"/>
              </a:solidFill>
            </a:endParaRPr>
          </a:p>
          <a:p>
            <a:pPr marL="457200" indent="-457200">
              <a:buAutoNum type="arabicPeriod"/>
            </a:pPr>
            <a:endParaRPr lang="pl-PL" sz="2400" dirty="0" smtClean="0">
              <a:solidFill>
                <a:schemeClr val="tx1"/>
              </a:solidFill>
            </a:endParaRPr>
          </a:p>
        </p:txBody>
      </p:sp>
    </p:spTree>
    <p:extLst>
      <p:ext uri="{BB962C8B-B14F-4D97-AF65-F5344CB8AC3E}">
        <p14:creationId xmlns:p14="http://schemas.microsoft.com/office/powerpoint/2010/main" val="31993746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Organy administracji </a:t>
            </a:r>
            <a:r>
              <a:rPr lang="pl-PL" dirty="0" smtClean="0"/>
              <a:t>gospodarczej</a:t>
            </a:r>
            <a:endParaRPr lang="pl-PL" dirty="0"/>
          </a:p>
        </p:txBody>
      </p:sp>
      <p:sp>
        <p:nvSpPr>
          <p:cNvPr id="3" name="Podtytuł 2"/>
          <p:cNvSpPr>
            <a:spLocks noGrp="1"/>
          </p:cNvSpPr>
          <p:nvPr>
            <p:ph type="subTitle" idx="1"/>
          </p:nvPr>
        </p:nvSpPr>
        <p:spPr>
          <a:xfrm>
            <a:off x="755576" y="1412776"/>
            <a:ext cx="8064896" cy="5040560"/>
          </a:xfrm>
        </p:spPr>
        <p:txBody>
          <a:bodyPr>
            <a:normAutofit/>
          </a:bodyPr>
          <a:lstStyle/>
          <a:p>
            <a:r>
              <a:rPr lang="pl-PL" sz="2400" dirty="0" smtClean="0">
                <a:solidFill>
                  <a:schemeClr val="tx1"/>
                </a:solidFill>
              </a:rPr>
              <a:t>Art. 7, pkt. 4</a:t>
            </a:r>
            <a:r>
              <a:rPr lang="pl-PL" sz="2400" dirty="0">
                <a:solidFill>
                  <a:schemeClr val="tx1"/>
                </a:solidFill>
              </a:rPr>
              <a:t>) </a:t>
            </a:r>
            <a:r>
              <a:rPr lang="pl-PL" sz="2400" dirty="0" err="1">
                <a:solidFill>
                  <a:schemeClr val="tx1"/>
                </a:solidFill>
              </a:rPr>
              <a:t>PpU</a:t>
            </a:r>
            <a:r>
              <a:rPr lang="pl-PL" sz="2400" dirty="0">
                <a:solidFill>
                  <a:schemeClr val="tx1"/>
                </a:solidFill>
              </a:rPr>
              <a:t> </a:t>
            </a:r>
            <a:endParaRPr lang="pl-PL" sz="2400" dirty="0" smtClean="0">
              <a:solidFill>
                <a:schemeClr val="tx1"/>
              </a:solidFill>
            </a:endParaRPr>
          </a:p>
          <a:p>
            <a:r>
              <a:rPr lang="pl-PL" sz="2400" dirty="0" smtClean="0">
                <a:solidFill>
                  <a:schemeClr val="tx1"/>
                </a:solidFill>
              </a:rPr>
              <a:t>organ </a:t>
            </a:r>
            <a:r>
              <a:rPr lang="pl-PL" sz="2400" dirty="0">
                <a:solidFill>
                  <a:schemeClr val="tx1"/>
                </a:solidFill>
              </a:rPr>
              <a:t>– właściwy w sprawach podejmowania, wykonywania lub zakończenia działalności gospodarczej organ administracji publicznej, inny organ władzy publicznej, z wyłączeniem sądów, a także organ samorządu </a:t>
            </a:r>
            <a:r>
              <a:rPr lang="pl-PL" sz="2400" dirty="0" smtClean="0">
                <a:solidFill>
                  <a:schemeClr val="tx1"/>
                </a:solidFill>
              </a:rPr>
              <a:t>zawodowego.</a:t>
            </a:r>
          </a:p>
          <a:p>
            <a:endParaRPr lang="pl-PL" sz="2400" dirty="0">
              <a:solidFill>
                <a:schemeClr val="tx1"/>
              </a:solidFill>
            </a:endParaRPr>
          </a:p>
          <a:p>
            <a:r>
              <a:rPr lang="pl-PL" sz="2400" dirty="0">
                <a:solidFill>
                  <a:schemeClr val="tx1"/>
                </a:solidFill>
              </a:rPr>
              <a:t>Art. 1. </a:t>
            </a:r>
            <a:r>
              <a:rPr lang="pl-PL" sz="2400" dirty="0" err="1" smtClean="0">
                <a:solidFill>
                  <a:schemeClr val="tx1"/>
                </a:solidFill>
              </a:rPr>
              <a:t>PpU</a:t>
            </a:r>
            <a:r>
              <a:rPr lang="pl-PL" sz="2400" dirty="0" smtClean="0">
                <a:solidFill>
                  <a:schemeClr val="tx1"/>
                </a:solidFill>
              </a:rPr>
              <a:t> </a:t>
            </a:r>
          </a:p>
          <a:p>
            <a:r>
              <a:rPr lang="pl-PL" sz="2400" dirty="0" smtClean="0">
                <a:solidFill>
                  <a:srgbClr val="FF0000"/>
                </a:solidFill>
              </a:rPr>
              <a:t>Ustawa </a:t>
            </a:r>
            <a:r>
              <a:rPr lang="pl-PL" sz="2400" dirty="0">
                <a:solidFill>
                  <a:srgbClr val="FF0000"/>
                </a:solidFill>
              </a:rPr>
              <a:t>określa zasady podejmowania, wykonywania i zakończenia działalności gospodarczej na terytorium Rzeczypospolitej Polskiej, w tym prawa i obowiązki przedsiębiorców oraz zadania organów </a:t>
            </a:r>
            <a:r>
              <a:rPr lang="pl-PL" sz="2400" dirty="0">
                <a:solidFill>
                  <a:schemeClr val="tx1"/>
                </a:solidFill>
              </a:rPr>
              <a:t>władzy publicznej w tym zakresie.</a:t>
            </a:r>
            <a:endParaRPr lang="pl-PL" sz="2400" dirty="0" smtClean="0">
              <a:solidFill>
                <a:schemeClr val="tx1"/>
              </a:solidFill>
            </a:endParaRPr>
          </a:p>
        </p:txBody>
      </p:sp>
    </p:spTree>
    <p:extLst>
      <p:ext uri="{BB962C8B-B14F-4D97-AF65-F5344CB8AC3E}">
        <p14:creationId xmlns:p14="http://schemas.microsoft.com/office/powerpoint/2010/main" val="16827017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Organy administracji </a:t>
            </a:r>
            <a:r>
              <a:rPr lang="pl-PL" dirty="0" smtClean="0"/>
              <a:t>gospodarczej</a:t>
            </a:r>
            <a:endParaRPr lang="pl-PL" dirty="0"/>
          </a:p>
        </p:txBody>
      </p:sp>
      <p:sp>
        <p:nvSpPr>
          <p:cNvPr id="3" name="Podtytuł 2"/>
          <p:cNvSpPr>
            <a:spLocks noGrp="1"/>
          </p:cNvSpPr>
          <p:nvPr>
            <p:ph type="subTitle" idx="1"/>
          </p:nvPr>
        </p:nvSpPr>
        <p:spPr>
          <a:xfrm>
            <a:off x="755576" y="1412776"/>
            <a:ext cx="8064896" cy="5040560"/>
          </a:xfrm>
        </p:spPr>
        <p:txBody>
          <a:bodyPr>
            <a:normAutofit fontScale="85000" lnSpcReduction="10000"/>
          </a:bodyPr>
          <a:lstStyle/>
          <a:p>
            <a:r>
              <a:rPr lang="pl-PL" sz="2400" dirty="0" smtClean="0">
                <a:solidFill>
                  <a:schemeClr val="tx1"/>
                </a:solidFill>
              </a:rPr>
              <a:t>Art. 10 </a:t>
            </a:r>
            <a:r>
              <a:rPr lang="pl-PL" sz="2400" dirty="0" err="1" smtClean="0">
                <a:solidFill>
                  <a:schemeClr val="tx1"/>
                </a:solidFill>
              </a:rPr>
              <a:t>PpU</a:t>
            </a:r>
            <a:r>
              <a:rPr lang="pl-PL" sz="2400" dirty="0" smtClean="0">
                <a:solidFill>
                  <a:schemeClr val="tx1"/>
                </a:solidFill>
              </a:rPr>
              <a:t>.</a:t>
            </a:r>
          </a:p>
          <a:p>
            <a:endParaRPr lang="pl-PL" sz="2400" dirty="0" smtClean="0">
              <a:solidFill>
                <a:schemeClr val="tx1"/>
              </a:solidFill>
            </a:endParaRPr>
          </a:p>
          <a:p>
            <a:r>
              <a:rPr lang="pl-PL" sz="2400" dirty="0" smtClean="0">
                <a:solidFill>
                  <a:schemeClr val="tx1"/>
                </a:solidFill>
              </a:rPr>
              <a:t>1</a:t>
            </a:r>
            <a:r>
              <a:rPr lang="pl-PL" sz="2400" dirty="0">
                <a:solidFill>
                  <a:schemeClr val="tx1"/>
                </a:solidFill>
              </a:rPr>
              <a:t>. Organ kieruje się w swoich działaniach zasadą zaufania do przedsiębiorcy, zakładając, że działa on zgodnie z prawem, uczciwie oraz z poszanowaniem dobrych obyczajów.</a:t>
            </a:r>
          </a:p>
          <a:p>
            <a:r>
              <a:rPr lang="pl-PL" sz="2400" dirty="0">
                <a:solidFill>
                  <a:schemeClr val="tx1"/>
                </a:solidFill>
              </a:rPr>
              <a:t>2. Jeżeli przedmiotem postępowania przed organem jest nałożenie na przedsiębiorcę obowiązku bądź ograniczenie lub odebranie uprawnienia, a w tym zakresie pozostają niedające się usunąć wątpliwości co do stanu faktycznego, organ rozstrzyga je na korzyść przedsiębiorcy</a:t>
            </a:r>
            <a:r>
              <a:rPr lang="pl-PL" sz="2400" dirty="0" smtClean="0">
                <a:solidFill>
                  <a:schemeClr val="tx1"/>
                </a:solidFill>
              </a:rPr>
              <a:t>.</a:t>
            </a:r>
          </a:p>
          <a:p>
            <a:r>
              <a:rPr lang="pl-PL" sz="2400" dirty="0">
                <a:solidFill>
                  <a:schemeClr val="tx1"/>
                </a:solidFill>
              </a:rPr>
              <a:t>3. Przepisu ust. 2 nie stosuje się, jeżeli:</a:t>
            </a:r>
          </a:p>
          <a:p>
            <a:r>
              <a:rPr lang="pl-PL" sz="2400" dirty="0">
                <a:solidFill>
                  <a:schemeClr val="tx1"/>
                </a:solidFill>
              </a:rPr>
              <a:t>1) w postępowaniu uczestniczą podmioty o spornych interesach lub wynik postępowania ma bezpośredni wpływ na interesy osób trzecich;</a:t>
            </a:r>
          </a:p>
          <a:p>
            <a:r>
              <a:rPr lang="pl-PL" sz="2400" dirty="0">
                <a:solidFill>
                  <a:schemeClr val="tx1"/>
                </a:solidFill>
              </a:rPr>
              <a:t>2) odrębne przepisy wymagają od przedsiębiorcy wykazania określonych faktów;</a:t>
            </a:r>
          </a:p>
          <a:p>
            <a:r>
              <a:rPr lang="pl-PL" sz="2400" dirty="0">
                <a:solidFill>
                  <a:schemeClr val="tx1"/>
                </a:solidFill>
              </a:rPr>
              <a:t>3) wymaga tego ważny interes publiczny, w tym istotne interesy państwa, a w szczególności jego bezpieczeństwa, obronności lub porządku publicznego.</a:t>
            </a:r>
          </a:p>
        </p:txBody>
      </p:sp>
    </p:spTree>
    <p:extLst>
      <p:ext uri="{BB962C8B-B14F-4D97-AF65-F5344CB8AC3E}">
        <p14:creationId xmlns:p14="http://schemas.microsoft.com/office/powerpoint/2010/main" val="9318885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Organy administracji </a:t>
            </a:r>
            <a:r>
              <a:rPr lang="pl-PL" dirty="0" smtClean="0"/>
              <a:t>gospodarczej</a:t>
            </a:r>
            <a:endParaRPr lang="pl-PL" dirty="0"/>
          </a:p>
        </p:txBody>
      </p:sp>
      <p:sp>
        <p:nvSpPr>
          <p:cNvPr id="3" name="Podtytuł 2"/>
          <p:cNvSpPr>
            <a:spLocks noGrp="1"/>
          </p:cNvSpPr>
          <p:nvPr>
            <p:ph type="subTitle" idx="1"/>
          </p:nvPr>
        </p:nvSpPr>
        <p:spPr>
          <a:xfrm>
            <a:off x="755576" y="1412776"/>
            <a:ext cx="8064896" cy="5040560"/>
          </a:xfrm>
        </p:spPr>
        <p:txBody>
          <a:bodyPr>
            <a:normAutofit lnSpcReduction="10000"/>
          </a:bodyPr>
          <a:lstStyle/>
          <a:p>
            <a:r>
              <a:rPr lang="pl-PL" sz="2400" dirty="0">
                <a:solidFill>
                  <a:schemeClr val="tx1"/>
                </a:solidFill>
              </a:rPr>
              <a:t>Art. </a:t>
            </a:r>
            <a:r>
              <a:rPr lang="pl-PL" sz="2400" dirty="0" smtClean="0">
                <a:solidFill>
                  <a:schemeClr val="tx1"/>
                </a:solidFill>
              </a:rPr>
              <a:t>11</a:t>
            </a:r>
          </a:p>
          <a:p>
            <a:endParaRPr lang="pl-PL" sz="2400" dirty="0" smtClean="0">
              <a:solidFill>
                <a:schemeClr val="tx1"/>
              </a:solidFill>
            </a:endParaRPr>
          </a:p>
          <a:p>
            <a:r>
              <a:rPr lang="pl-PL" sz="2400" dirty="0" smtClean="0">
                <a:solidFill>
                  <a:schemeClr val="tx1"/>
                </a:solidFill>
              </a:rPr>
              <a:t>1</a:t>
            </a:r>
            <a:r>
              <a:rPr lang="pl-PL" sz="2400" dirty="0">
                <a:solidFill>
                  <a:schemeClr val="tx1"/>
                </a:solidFill>
              </a:rPr>
              <a:t>. Jeżeli przedmiotem postępowania przed organem jest nałożenie na przedsiębiorcę obowiązku bądź ograniczenie lub odebranie uprawnienia, a w sprawie pozostają wątpliwości co do treści normy prawnej, wątpliwości te są rozstrzygane na korzyść przedsiębiorcy, chyba że sprzeciwiają się temu sporne interesy stron albo interesy osób trzecich, na które wynik postępowania ma bezpośredni wpływ.</a:t>
            </a:r>
          </a:p>
          <a:p>
            <a:r>
              <a:rPr lang="pl-PL" sz="2400" dirty="0">
                <a:solidFill>
                  <a:schemeClr val="tx1"/>
                </a:solidFill>
              </a:rPr>
              <a:t>2. Przepisu ust. 1 nie stosuje się, jeśli wymaga tego ważny interes publiczny, w tym istotne interesy państwa, a w szczególności jego bezpieczeństwa, obronności lub porządku publicznego.</a:t>
            </a:r>
          </a:p>
        </p:txBody>
      </p:sp>
    </p:spTree>
    <p:extLst>
      <p:ext uri="{BB962C8B-B14F-4D97-AF65-F5344CB8AC3E}">
        <p14:creationId xmlns:p14="http://schemas.microsoft.com/office/powerpoint/2010/main" val="35681716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Organy administracji </a:t>
            </a:r>
            <a:r>
              <a:rPr lang="pl-PL" dirty="0" smtClean="0"/>
              <a:t>gospodarczej</a:t>
            </a:r>
            <a:endParaRPr lang="pl-PL" dirty="0"/>
          </a:p>
        </p:txBody>
      </p:sp>
      <p:sp>
        <p:nvSpPr>
          <p:cNvPr id="3" name="Podtytuł 2"/>
          <p:cNvSpPr>
            <a:spLocks noGrp="1"/>
          </p:cNvSpPr>
          <p:nvPr>
            <p:ph type="subTitle" idx="1"/>
          </p:nvPr>
        </p:nvSpPr>
        <p:spPr>
          <a:xfrm>
            <a:off x="755576" y="1412776"/>
            <a:ext cx="8064896" cy="5040560"/>
          </a:xfrm>
        </p:spPr>
        <p:txBody>
          <a:bodyPr>
            <a:normAutofit/>
          </a:bodyPr>
          <a:lstStyle/>
          <a:p>
            <a:r>
              <a:rPr lang="pl-PL" sz="2400" dirty="0">
                <a:solidFill>
                  <a:schemeClr val="tx1"/>
                </a:solidFill>
              </a:rPr>
              <a:t>Art. </a:t>
            </a:r>
            <a:r>
              <a:rPr lang="pl-PL" sz="2400" dirty="0" smtClean="0">
                <a:solidFill>
                  <a:schemeClr val="tx1"/>
                </a:solidFill>
              </a:rPr>
              <a:t>12</a:t>
            </a:r>
          </a:p>
          <a:p>
            <a:endParaRPr lang="pl-PL" sz="2400" dirty="0" smtClean="0">
              <a:solidFill>
                <a:schemeClr val="tx1"/>
              </a:solidFill>
            </a:endParaRPr>
          </a:p>
          <a:p>
            <a:r>
              <a:rPr lang="pl-PL" sz="2400" dirty="0" smtClean="0">
                <a:solidFill>
                  <a:schemeClr val="tx1"/>
                </a:solidFill>
              </a:rPr>
              <a:t>Organ </a:t>
            </a:r>
            <a:r>
              <a:rPr lang="pl-PL" sz="2400" dirty="0">
                <a:solidFill>
                  <a:schemeClr val="tx1"/>
                </a:solidFill>
              </a:rPr>
              <a:t>prowadzi postępowanie w sposób budzący zaufanie przedsiębiorców do władzy publicznej, kierując się zasadami proporcjonalności, bezstronności i równego traktowania</a:t>
            </a:r>
            <a:r>
              <a:rPr lang="pl-PL" sz="2400" dirty="0" smtClean="0">
                <a:solidFill>
                  <a:schemeClr val="tx1"/>
                </a:solidFill>
              </a:rPr>
              <a:t>.</a:t>
            </a:r>
          </a:p>
          <a:p>
            <a:endParaRPr lang="pl-PL" sz="2400" dirty="0">
              <a:solidFill>
                <a:schemeClr val="tx1"/>
              </a:solidFill>
            </a:endParaRPr>
          </a:p>
          <a:p>
            <a:r>
              <a:rPr lang="pl-PL" sz="2400" dirty="0">
                <a:solidFill>
                  <a:schemeClr val="tx1"/>
                </a:solidFill>
              </a:rPr>
              <a:t>Art. 27. </a:t>
            </a:r>
            <a:endParaRPr lang="pl-PL" sz="2400" dirty="0" smtClean="0">
              <a:solidFill>
                <a:schemeClr val="tx1"/>
              </a:solidFill>
            </a:endParaRPr>
          </a:p>
          <a:p>
            <a:endParaRPr lang="pl-PL" sz="2400" dirty="0">
              <a:solidFill>
                <a:schemeClr val="tx1"/>
              </a:solidFill>
            </a:endParaRPr>
          </a:p>
          <a:p>
            <a:r>
              <a:rPr lang="pl-PL" sz="2400" dirty="0" smtClean="0">
                <a:solidFill>
                  <a:schemeClr val="tx1"/>
                </a:solidFill>
              </a:rPr>
              <a:t>Organy </a:t>
            </a:r>
            <a:r>
              <a:rPr lang="pl-PL" sz="2400" dirty="0">
                <a:solidFill>
                  <a:schemeClr val="tx1"/>
                </a:solidFill>
              </a:rPr>
              <a:t>działają w sprawach związanych z wykonywaniem działalności gospodarczej wnikliwie i szybko, posługując się możliwie najprostszymi środkami prowadzącymi do ich załatwienia.</a:t>
            </a:r>
          </a:p>
        </p:txBody>
      </p:sp>
    </p:spTree>
    <p:extLst>
      <p:ext uri="{BB962C8B-B14F-4D97-AF65-F5344CB8AC3E}">
        <p14:creationId xmlns:p14="http://schemas.microsoft.com/office/powerpoint/2010/main" val="13037264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Organy administracji </a:t>
            </a:r>
            <a:r>
              <a:rPr lang="pl-PL" dirty="0" smtClean="0"/>
              <a:t>gospodarczej</a:t>
            </a:r>
            <a:endParaRPr lang="pl-PL" dirty="0"/>
          </a:p>
        </p:txBody>
      </p:sp>
      <p:sp>
        <p:nvSpPr>
          <p:cNvPr id="3" name="Podtytuł 2"/>
          <p:cNvSpPr>
            <a:spLocks noGrp="1"/>
          </p:cNvSpPr>
          <p:nvPr>
            <p:ph type="subTitle" idx="1"/>
          </p:nvPr>
        </p:nvSpPr>
        <p:spPr>
          <a:xfrm>
            <a:off x="755576" y="1412776"/>
            <a:ext cx="8064896" cy="5040560"/>
          </a:xfrm>
        </p:spPr>
        <p:txBody>
          <a:bodyPr>
            <a:normAutofit fontScale="92500" lnSpcReduction="10000"/>
          </a:bodyPr>
          <a:lstStyle/>
          <a:p>
            <a:r>
              <a:rPr lang="pl-PL" sz="2400" dirty="0">
                <a:solidFill>
                  <a:schemeClr val="tx1"/>
                </a:solidFill>
              </a:rPr>
              <a:t>Art. </a:t>
            </a:r>
            <a:r>
              <a:rPr lang="pl-PL" sz="2400" dirty="0" smtClean="0">
                <a:solidFill>
                  <a:schemeClr val="tx1"/>
                </a:solidFill>
              </a:rPr>
              <a:t>12</a:t>
            </a:r>
          </a:p>
          <a:p>
            <a:r>
              <a:rPr lang="pl-PL" sz="2400" dirty="0" smtClean="0">
                <a:solidFill>
                  <a:schemeClr val="tx1"/>
                </a:solidFill>
              </a:rPr>
              <a:t>Organ </a:t>
            </a:r>
            <a:r>
              <a:rPr lang="pl-PL" sz="2400" dirty="0">
                <a:solidFill>
                  <a:schemeClr val="tx1"/>
                </a:solidFill>
              </a:rPr>
              <a:t>prowadzi postępowanie w sposób budzący zaufanie przedsiębiorców do władzy publicznej, kierując się zasadami proporcjonalności, bezstronności i równego traktowania</a:t>
            </a:r>
            <a:r>
              <a:rPr lang="pl-PL" sz="2400" dirty="0" smtClean="0">
                <a:solidFill>
                  <a:schemeClr val="tx1"/>
                </a:solidFill>
              </a:rPr>
              <a:t>.</a:t>
            </a:r>
          </a:p>
          <a:p>
            <a:endParaRPr lang="pl-PL" sz="2400" dirty="0">
              <a:solidFill>
                <a:schemeClr val="tx1"/>
              </a:solidFill>
            </a:endParaRPr>
          </a:p>
          <a:p>
            <a:r>
              <a:rPr lang="pl-PL" sz="2400" dirty="0">
                <a:solidFill>
                  <a:schemeClr val="tx1"/>
                </a:solidFill>
              </a:rPr>
              <a:t>Art. 27. </a:t>
            </a:r>
            <a:endParaRPr lang="pl-PL" sz="2400" dirty="0" smtClean="0">
              <a:solidFill>
                <a:schemeClr val="tx1"/>
              </a:solidFill>
            </a:endParaRPr>
          </a:p>
          <a:p>
            <a:r>
              <a:rPr lang="pl-PL" sz="2400" dirty="0" smtClean="0">
                <a:solidFill>
                  <a:schemeClr val="tx1"/>
                </a:solidFill>
              </a:rPr>
              <a:t>Organy </a:t>
            </a:r>
            <a:r>
              <a:rPr lang="pl-PL" sz="2400" dirty="0">
                <a:solidFill>
                  <a:schemeClr val="tx1"/>
                </a:solidFill>
              </a:rPr>
              <a:t>działają w sprawach związanych z wykonywaniem działalności gospodarczej wnikliwie i szybko, posługując się możliwie najprostszymi środkami prowadzącymi do ich załatwienia</a:t>
            </a:r>
            <a:r>
              <a:rPr lang="pl-PL" sz="2400" dirty="0" smtClean="0">
                <a:solidFill>
                  <a:schemeClr val="tx1"/>
                </a:solidFill>
              </a:rPr>
              <a:t>.</a:t>
            </a:r>
          </a:p>
          <a:p>
            <a:endParaRPr lang="pl-PL" sz="2400" dirty="0">
              <a:solidFill>
                <a:schemeClr val="tx1"/>
              </a:solidFill>
            </a:endParaRPr>
          </a:p>
          <a:p>
            <a:r>
              <a:rPr lang="pl-PL" sz="2400" dirty="0">
                <a:solidFill>
                  <a:schemeClr val="tx1"/>
                </a:solidFill>
              </a:rPr>
              <a:t>Art. 14</a:t>
            </a:r>
            <a:r>
              <a:rPr lang="pl-PL" sz="2400" dirty="0" smtClean="0">
                <a:solidFill>
                  <a:schemeClr val="tx1"/>
                </a:solidFill>
              </a:rPr>
              <a:t>.</a:t>
            </a:r>
          </a:p>
          <a:p>
            <a:r>
              <a:rPr lang="pl-PL" sz="2400" dirty="0" smtClean="0">
                <a:solidFill>
                  <a:schemeClr val="tx1"/>
                </a:solidFill>
              </a:rPr>
              <a:t> </a:t>
            </a:r>
            <a:r>
              <a:rPr lang="pl-PL" sz="2400" dirty="0">
                <a:solidFill>
                  <a:schemeClr val="tx1"/>
                </a:solidFill>
              </a:rPr>
              <a:t>Organ bez uzasadnionej przyczyny nie odstępuje od utrwalonej praktyki rozstrzygania spraw w takim samym stanie faktycznym i prawnym.</a:t>
            </a:r>
          </a:p>
        </p:txBody>
      </p:sp>
    </p:spTree>
    <p:extLst>
      <p:ext uri="{BB962C8B-B14F-4D97-AF65-F5344CB8AC3E}">
        <p14:creationId xmlns:p14="http://schemas.microsoft.com/office/powerpoint/2010/main" val="66022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Organy administracji </a:t>
            </a:r>
            <a:r>
              <a:rPr lang="pl-PL" dirty="0" smtClean="0"/>
              <a:t>gospodarczej</a:t>
            </a:r>
            <a:endParaRPr lang="pl-PL" dirty="0"/>
          </a:p>
        </p:txBody>
      </p:sp>
      <p:sp>
        <p:nvSpPr>
          <p:cNvPr id="3" name="Podtytuł 2"/>
          <p:cNvSpPr>
            <a:spLocks noGrp="1"/>
          </p:cNvSpPr>
          <p:nvPr>
            <p:ph type="subTitle" idx="1"/>
          </p:nvPr>
        </p:nvSpPr>
        <p:spPr>
          <a:xfrm>
            <a:off x="755576" y="1412776"/>
            <a:ext cx="8064896" cy="5040560"/>
          </a:xfrm>
        </p:spPr>
        <p:txBody>
          <a:bodyPr>
            <a:normAutofit lnSpcReduction="10000"/>
          </a:bodyPr>
          <a:lstStyle/>
          <a:p>
            <a:r>
              <a:rPr lang="pl-PL" sz="2400" dirty="0">
                <a:solidFill>
                  <a:schemeClr val="tx1"/>
                </a:solidFill>
              </a:rPr>
              <a:t>Art. </a:t>
            </a:r>
            <a:r>
              <a:rPr lang="pl-PL" sz="2400" dirty="0" smtClean="0">
                <a:solidFill>
                  <a:schemeClr val="tx1"/>
                </a:solidFill>
              </a:rPr>
              <a:t>12</a:t>
            </a:r>
          </a:p>
          <a:p>
            <a:r>
              <a:rPr lang="pl-PL" sz="2400" dirty="0">
                <a:solidFill>
                  <a:schemeClr val="tx1"/>
                </a:solidFill>
              </a:rPr>
              <a:t>Organ, w zakresie swojej właściwości, udziela przedsiębiorcy informacji o warunkach podejmowania, wykonywania i zakończenia działalności gospodarczej</a:t>
            </a:r>
            <a:r>
              <a:rPr lang="pl-PL" sz="2400" dirty="0" smtClean="0">
                <a:solidFill>
                  <a:schemeClr val="tx1"/>
                </a:solidFill>
              </a:rPr>
              <a:t>.</a:t>
            </a:r>
          </a:p>
          <a:p>
            <a:endParaRPr lang="pl-PL" sz="2400" dirty="0">
              <a:solidFill>
                <a:schemeClr val="tx1"/>
              </a:solidFill>
            </a:endParaRPr>
          </a:p>
          <a:p>
            <a:r>
              <a:rPr lang="pl-PL" sz="2400" dirty="0">
                <a:solidFill>
                  <a:schemeClr val="tx1"/>
                </a:solidFill>
              </a:rPr>
              <a:t>Art. 34. 1. </a:t>
            </a:r>
            <a:endParaRPr lang="pl-PL" sz="2400" dirty="0" smtClean="0">
              <a:solidFill>
                <a:schemeClr val="tx1"/>
              </a:solidFill>
            </a:endParaRPr>
          </a:p>
          <a:p>
            <a:r>
              <a:rPr lang="pl-PL" sz="2400" dirty="0" smtClean="0">
                <a:solidFill>
                  <a:schemeClr val="tx1"/>
                </a:solidFill>
              </a:rPr>
              <a:t>Przedsiębiorca </a:t>
            </a:r>
            <a:r>
              <a:rPr lang="pl-PL" sz="2400" dirty="0">
                <a:solidFill>
                  <a:schemeClr val="tx1"/>
                </a:solidFill>
              </a:rPr>
              <a:t>może złożyć do właściwego organu lub właściwej państwowej jednostki organizacyjnej wniosek o wydanie wyjaśnienia co do zakresu i sposobu stosowania przepisów, z których wynika obowiązek świadczenia przez przedsiębiorcę daniny publicznej lub składek na ubezpieczenia społeczne lub zdrowotne, w jego indywidualnej sprawie (interpretacja indywidualna).</a:t>
            </a:r>
            <a:endParaRPr lang="pl-PL" sz="2400" dirty="0" smtClean="0">
              <a:solidFill>
                <a:schemeClr val="tx1"/>
              </a:solidFill>
            </a:endParaRPr>
          </a:p>
        </p:txBody>
      </p:sp>
    </p:spTree>
    <p:extLst>
      <p:ext uri="{BB962C8B-B14F-4D97-AF65-F5344CB8AC3E}">
        <p14:creationId xmlns:p14="http://schemas.microsoft.com/office/powerpoint/2010/main" val="2712045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Organy administracji </a:t>
            </a:r>
            <a:r>
              <a:rPr lang="pl-PL" dirty="0" smtClean="0"/>
              <a:t>gospodarczej</a:t>
            </a:r>
            <a:endParaRPr lang="pl-PL" dirty="0"/>
          </a:p>
        </p:txBody>
      </p:sp>
      <p:sp>
        <p:nvSpPr>
          <p:cNvPr id="3" name="Podtytuł 2"/>
          <p:cNvSpPr>
            <a:spLocks noGrp="1"/>
          </p:cNvSpPr>
          <p:nvPr>
            <p:ph type="subTitle" idx="1"/>
          </p:nvPr>
        </p:nvSpPr>
        <p:spPr>
          <a:xfrm>
            <a:off x="755576" y="1412776"/>
            <a:ext cx="8064896" cy="5040560"/>
          </a:xfrm>
        </p:spPr>
        <p:txBody>
          <a:bodyPr>
            <a:normAutofit fontScale="70000" lnSpcReduction="20000"/>
          </a:bodyPr>
          <a:lstStyle/>
          <a:p>
            <a:r>
              <a:rPr lang="pl-PL" sz="2400" dirty="0" smtClean="0">
                <a:solidFill>
                  <a:schemeClr val="tx1"/>
                </a:solidFill>
              </a:rPr>
              <a:t>Rada Ministrów:</a:t>
            </a:r>
          </a:p>
          <a:p>
            <a:endParaRPr lang="pl-PL" sz="2400" dirty="0" smtClean="0">
              <a:solidFill>
                <a:schemeClr val="tx1"/>
              </a:solidFill>
            </a:endParaRPr>
          </a:p>
          <a:p>
            <a:pPr algn="l"/>
            <a:r>
              <a:rPr lang="pl-PL" sz="2400" dirty="0">
                <a:solidFill>
                  <a:schemeClr val="tx1"/>
                </a:solidFill>
              </a:rPr>
              <a:t>1) wytycza kierunek rozwoju gospodarczego w skali kraju i poszczególnych sektorów;</a:t>
            </a:r>
          </a:p>
          <a:p>
            <a:pPr algn="l"/>
            <a:r>
              <a:rPr lang="pl-PL" sz="2400" dirty="0">
                <a:solidFill>
                  <a:schemeClr val="tx1"/>
                </a:solidFill>
              </a:rPr>
              <a:t>2) inicjuje opracowanie programów społecznych i gospodarczych oraz uchwala je i przedstawia do </a:t>
            </a:r>
            <a:r>
              <a:rPr lang="pl-PL" sz="2400" dirty="0" smtClean="0">
                <a:solidFill>
                  <a:schemeClr val="tx1"/>
                </a:solidFill>
              </a:rPr>
              <a:t>wiadomości Sejmu </a:t>
            </a:r>
            <a:r>
              <a:rPr lang="pl-PL" sz="2400" dirty="0">
                <a:solidFill>
                  <a:schemeClr val="tx1"/>
                </a:solidFill>
              </a:rPr>
              <a:t>oraz zapewnia ich wykonanie; </a:t>
            </a:r>
            <a:endParaRPr lang="pl-PL" sz="2400" dirty="0" smtClean="0">
              <a:solidFill>
                <a:schemeClr val="tx1"/>
              </a:solidFill>
            </a:endParaRPr>
          </a:p>
          <a:p>
            <a:pPr algn="l"/>
            <a:r>
              <a:rPr lang="pl-PL" sz="2400" dirty="0" smtClean="0">
                <a:solidFill>
                  <a:schemeClr val="tx1"/>
                </a:solidFill>
              </a:rPr>
              <a:t>3</a:t>
            </a:r>
            <a:r>
              <a:rPr lang="pl-PL" sz="2400" dirty="0">
                <a:solidFill>
                  <a:schemeClr val="tx1"/>
                </a:solidFill>
              </a:rPr>
              <a:t>) uchwala projekt ustawy budżetowej oraz wnosi go do Sejmu;</a:t>
            </a:r>
          </a:p>
          <a:p>
            <a:pPr algn="l"/>
            <a:r>
              <a:rPr lang="pl-PL" sz="2400" dirty="0">
                <a:solidFill>
                  <a:schemeClr val="tx1"/>
                </a:solidFill>
              </a:rPr>
              <a:t>4) przygotowuje i przyjmuje projekty ustaw oraz wnosi je do Sejmu w celu uchwalenia;</a:t>
            </a:r>
          </a:p>
          <a:p>
            <a:pPr algn="l"/>
            <a:r>
              <a:rPr lang="pl-PL" sz="2400" dirty="0">
                <a:solidFill>
                  <a:schemeClr val="tx1"/>
                </a:solidFill>
              </a:rPr>
              <a:t>5) współpracuje z Sejmem i Senatem w sprawach związanych z członkostwem Polski w Unii Europejskiej;</a:t>
            </a:r>
          </a:p>
          <a:p>
            <a:pPr algn="l"/>
            <a:r>
              <a:rPr lang="pl-PL" sz="2400" dirty="0">
                <a:solidFill>
                  <a:schemeClr val="tx1"/>
                </a:solidFill>
              </a:rPr>
              <a:t>6) reprezentuje Polskę w stosunkach z organami Unii Europejskiej;</a:t>
            </a:r>
          </a:p>
          <a:p>
            <a:pPr algn="l"/>
            <a:r>
              <a:rPr lang="pl-PL" sz="2400" dirty="0">
                <a:solidFill>
                  <a:schemeClr val="tx1"/>
                </a:solidFill>
              </a:rPr>
              <a:t>7) zapewnia wykonanie ustaw i wydaje rozporządzenia;</a:t>
            </a:r>
          </a:p>
          <a:p>
            <a:pPr algn="l"/>
            <a:r>
              <a:rPr lang="pl-PL" sz="2400" dirty="0">
                <a:solidFill>
                  <a:schemeClr val="tx1"/>
                </a:solidFill>
              </a:rPr>
              <a:t>8) przygotowuje organizację wykonywania funkcji państwa przez administrację rządową, wnosząc do </a:t>
            </a:r>
            <a:r>
              <a:rPr lang="pl-PL" sz="2400" dirty="0" smtClean="0">
                <a:solidFill>
                  <a:schemeClr val="tx1"/>
                </a:solidFill>
              </a:rPr>
              <a:t>Sejmu projekty </a:t>
            </a:r>
            <a:r>
              <a:rPr lang="pl-PL" sz="2400" dirty="0">
                <a:solidFill>
                  <a:schemeClr val="tx1"/>
                </a:solidFill>
              </a:rPr>
              <a:t>ustaw, na mocy których przeprowadza się podział zadań na podstawie kryteriów </a:t>
            </a:r>
            <a:r>
              <a:rPr lang="pl-PL" sz="2400" dirty="0" smtClean="0">
                <a:solidFill>
                  <a:schemeClr val="tx1"/>
                </a:solidFill>
              </a:rPr>
              <a:t>specjalizacji administracji </a:t>
            </a:r>
            <a:r>
              <a:rPr lang="pl-PL" sz="2400" dirty="0">
                <a:solidFill>
                  <a:schemeClr val="tx1"/>
                </a:solidFill>
              </a:rPr>
              <a:t>gospodarczej i jej właściwości terytorialnej;</a:t>
            </a:r>
          </a:p>
          <a:p>
            <a:pPr algn="l"/>
            <a:r>
              <a:rPr lang="pl-PL" sz="2400" dirty="0">
                <a:solidFill>
                  <a:schemeClr val="tx1"/>
                </a:solidFill>
              </a:rPr>
              <a:t>9) koordynuje i kontroluje pracę rządowej administracji gospodarczej;</a:t>
            </a:r>
          </a:p>
          <a:p>
            <a:pPr algn="l"/>
            <a:r>
              <a:rPr lang="pl-PL" sz="2400" dirty="0">
                <a:solidFill>
                  <a:schemeClr val="tx1"/>
                </a:solidFill>
              </a:rPr>
              <a:t>10) kieruje wykonaniem budżetu państwa;</a:t>
            </a:r>
          </a:p>
          <a:p>
            <a:pPr algn="l"/>
            <a:r>
              <a:rPr lang="pl-PL" sz="2400" dirty="0">
                <a:solidFill>
                  <a:schemeClr val="tx1"/>
                </a:solidFill>
              </a:rPr>
              <a:t>11) zapewnia kontrolę i nadzór w gospodarce.</a:t>
            </a:r>
            <a:endParaRPr lang="pl-PL" sz="2400" dirty="0" smtClean="0">
              <a:solidFill>
                <a:schemeClr val="tx1"/>
              </a:solidFill>
            </a:endParaRPr>
          </a:p>
        </p:txBody>
      </p:sp>
    </p:spTree>
    <p:extLst>
      <p:ext uri="{BB962C8B-B14F-4D97-AF65-F5344CB8AC3E}">
        <p14:creationId xmlns:p14="http://schemas.microsoft.com/office/powerpoint/2010/main" val="24335353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Organy administracji </a:t>
            </a:r>
            <a:r>
              <a:rPr lang="pl-PL" dirty="0" smtClean="0"/>
              <a:t>gospodarczej</a:t>
            </a:r>
            <a:endParaRPr lang="pl-PL" dirty="0"/>
          </a:p>
        </p:txBody>
      </p:sp>
      <p:sp>
        <p:nvSpPr>
          <p:cNvPr id="3" name="Podtytuł 2"/>
          <p:cNvSpPr>
            <a:spLocks noGrp="1"/>
          </p:cNvSpPr>
          <p:nvPr>
            <p:ph type="subTitle" idx="1"/>
          </p:nvPr>
        </p:nvSpPr>
        <p:spPr>
          <a:xfrm>
            <a:off x="755576" y="1412776"/>
            <a:ext cx="8064896" cy="5040560"/>
          </a:xfrm>
        </p:spPr>
        <p:txBody>
          <a:bodyPr>
            <a:normAutofit fontScale="85000" lnSpcReduction="10000"/>
          </a:bodyPr>
          <a:lstStyle/>
          <a:p>
            <a:r>
              <a:rPr lang="pl-PL" sz="2400" dirty="0" smtClean="0">
                <a:solidFill>
                  <a:schemeClr val="tx1"/>
                </a:solidFill>
              </a:rPr>
              <a:t>Rada Ministrów:</a:t>
            </a:r>
          </a:p>
          <a:p>
            <a:r>
              <a:rPr lang="pl-PL" sz="2400" dirty="0">
                <a:solidFill>
                  <a:schemeClr val="tx1"/>
                </a:solidFill>
              </a:rPr>
              <a:t>Prezes Rady Ministrów, z własnej inicjatywy lub na wniosek członka Rady Ministrów, może, w drodze zarządzenia</a:t>
            </a:r>
            <a:r>
              <a:rPr lang="pl-PL" sz="2400" dirty="0" smtClean="0">
                <a:solidFill>
                  <a:schemeClr val="tx1"/>
                </a:solidFill>
              </a:rPr>
              <a:t>, tworzyć </a:t>
            </a:r>
            <a:r>
              <a:rPr lang="pl-PL" sz="2400" dirty="0">
                <a:solidFill>
                  <a:schemeClr val="tx1"/>
                </a:solidFill>
              </a:rPr>
              <a:t>organy pomocnicze Rady Ministrów lub Prezesa Rady Ministrów, a w szczególności:</a:t>
            </a:r>
          </a:p>
          <a:p>
            <a:pPr algn="just"/>
            <a:r>
              <a:rPr lang="pl-PL" sz="2400" dirty="0">
                <a:solidFill>
                  <a:schemeClr val="tx1"/>
                </a:solidFill>
              </a:rPr>
              <a:t>1) stały komitet lub komitety Rady Ministrów w celu inicjowania, przygotowania i uzgadniania </a:t>
            </a:r>
            <a:r>
              <a:rPr lang="pl-PL" sz="2400" dirty="0" smtClean="0">
                <a:solidFill>
                  <a:schemeClr val="tx1"/>
                </a:solidFill>
              </a:rPr>
              <a:t>rozstrzygnięć albo </a:t>
            </a:r>
            <a:r>
              <a:rPr lang="pl-PL" sz="2400" dirty="0">
                <a:solidFill>
                  <a:schemeClr val="tx1"/>
                </a:solidFill>
              </a:rPr>
              <a:t>stanowisk Rady Ministrów lub Prezesa Rady Ministrów w sprawach należących do zadań i kompetencji</a:t>
            </a:r>
          </a:p>
          <a:p>
            <a:pPr algn="just"/>
            <a:r>
              <a:rPr lang="pl-PL" sz="2400" dirty="0">
                <a:solidFill>
                  <a:schemeClr val="tx1"/>
                </a:solidFill>
              </a:rPr>
              <a:t>tych organów;</a:t>
            </a:r>
          </a:p>
          <a:p>
            <a:pPr algn="just"/>
            <a:r>
              <a:rPr lang="pl-PL" sz="2400" dirty="0">
                <a:solidFill>
                  <a:schemeClr val="tx1"/>
                </a:solidFill>
              </a:rPr>
              <a:t>2) komitety do rozpatrywania określonych kategorii spraw lub określonej sprawy;</a:t>
            </a:r>
          </a:p>
          <a:p>
            <a:pPr algn="just"/>
            <a:r>
              <a:rPr lang="pl-PL" sz="2400" dirty="0">
                <a:solidFill>
                  <a:schemeClr val="tx1"/>
                </a:solidFill>
              </a:rPr>
              <a:t>3) rady i zespoły opiniodawcze lub doradcze w sprawach należących do zadań i kompetencji Rady </a:t>
            </a:r>
            <a:r>
              <a:rPr lang="pl-PL" sz="2400" dirty="0" smtClean="0">
                <a:solidFill>
                  <a:schemeClr val="tx1"/>
                </a:solidFill>
              </a:rPr>
              <a:t>Ministrów lub </a:t>
            </a:r>
            <a:r>
              <a:rPr lang="pl-PL" sz="2400" dirty="0">
                <a:solidFill>
                  <a:schemeClr val="tx1"/>
                </a:solidFill>
              </a:rPr>
              <a:t>Prezesa Rady Ministrów.</a:t>
            </a:r>
          </a:p>
          <a:p>
            <a:endParaRPr lang="pl-PL" sz="2400" dirty="0" smtClean="0">
              <a:solidFill>
                <a:schemeClr val="tx1"/>
              </a:solidFill>
            </a:endParaRPr>
          </a:p>
          <a:p>
            <a:r>
              <a:rPr lang="pl-PL" sz="2400" dirty="0" smtClean="0">
                <a:solidFill>
                  <a:schemeClr val="tx1"/>
                </a:solidFill>
              </a:rPr>
              <a:t>Prezes </a:t>
            </a:r>
            <a:r>
              <a:rPr lang="pl-PL" sz="2400" dirty="0">
                <a:solidFill>
                  <a:schemeClr val="tx1"/>
                </a:solidFill>
              </a:rPr>
              <a:t>Rady Ministrów, tworząc wskazywane wyżej organy pomocnicze, określa ich nazwę, skład, </a:t>
            </a:r>
            <a:r>
              <a:rPr lang="pl-PL" sz="2400" dirty="0" smtClean="0">
                <a:solidFill>
                  <a:schemeClr val="tx1"/>
                </a:solidFill>
              </a:rPr>
              <a:t>zakres działania </a:t>
            </a:r>
            <a:r>
              <a:rPr lang="pl-PL" sz="2400" dirty="0">
                <a:solidFill>
                  <a:schemeClr val="tx1"/>
                </a:solidFill>
              </a:rPr>
              <a:t>oraz tryb postępowania.</a:t>
            </a:r>
            <a:endParaRPr lang="pl-PL" sz="2400" dirty="0" smtClean="0">
              <a:solidFill>
                <a:schemeClr val="tx1"/>
              </a:solidFill>
            </a:endParaRPr>
          </a:p>
        </p:txBody>
      </p:sp>
    </p:spTree>
    <p:extLst>
      <p:ext uri="{BB962C8B-B14F-4D97-AF65-F5344CB8AC3E}">
        <p14:creationId xmlns:p14="http://schemas.microsoft.com/office/powerpoint/2010/main" val="299515187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Organy administracji </a:t>
            </a:r>
            <a:r>
              <a:rPr lang="pl-PL" dirty="0" smtClean="0"/>
              <a:t>gospodarczej</a:t>
            </a:r>
            <a:endParaRPr lang="pl-PL" dirty="0"/>
          </a:p>
        </p:txBody>
      </p:sp>
      <p:sp>
        <p:nvSpPr>
          <p:cNvPr id="3" name="Podtytuł 2"/>
          <p:cNvSpPr>
            <a:spLocks noGrp="1"/>
          </p:cNvSpPr>
          <p:nvPr>
            <p:ph type="subTitle" idx="1"/>
          </p:nvPr>
        </p:nvSpPr>
        <p:spPr>
          <a:xfrm>
            <a:off x="755576" y="1412776"/>
            <a:ext cx="8064896" cy="5040560"/>
          </a:xfrm>
        </p:spPr>
        <p:txBody>
          <a:bodyPr>
            <a:normAutofit fontScale="92500" lnSpcReduction="10000"/>
          </a:bodyPr>
          <a:lstStyle/>
          <a:p>
            <a:r>
              <a:rPr lang="pl-PL" sz="2400" dirty="0">
                <a:solidFill>
                  <a:schemeClr val="tx1"/>
                </a:solidFill>
              </a:rPr>
              <a:t>Ministrowie są naczelnymi organami administracji gospodarczej i kierują określonymi działami administracji</a:t>
            </a:r>
          </a:p>
          <a:p>
            <a:r>
              <a:rPr lang="pl-PL" sz="2400" dirty="0">
                <a:solidFill>
                  <a:schemeClr val="tx1"/>
                </a:solidFill>
              </a:rPr>
              <a:t>rządowej lub wypełniają zadania wyznaczone im przez Prezesa Rady Ministrów. Zakres działania ministra kierującego</a:t>
            </a:r>
          </a:p>
          <a:p>
            <a:r>
              <a:rPr lang="pl-PL" sz="2400" dirty="0">
                <a:solidFill>
                  <a:schemeClr val="tx1"/>
                </a:solidFill>
              </a:rPr>
              <a:t>działem administracji rządowej określają ustawy. Minister kierujący działem administracji rządowej wydaje</a:t>
            </a:r>
          </a:p>
          <a:p>
            <a:r>
              <a:rPr lang="pl-PL" sz="2400" dirty="0">
                <a:solidFill>
                  <a:schemeClr val="tx1"/>
                </a:solidFill>
              </a:rPr>
              <a:t>rozporządzenia. Rada Ministrów, na wniosek Prezesa Rady Ministrów, może uchylić rozporządzenie lub zarządzenie</a:t>
            </a:r>
          </a:p>
          <a:p>
            <a:r>
              <a:rPr lang="pl-PL" sz="2400" dirty="0" smtClean="0">
                <a:solidFill>
                  <a:schemeClr val="tx1"/>
                </a:solidFill>
              </a:rPr>
              <a:t>Ministra.</a:t>
            </a:r>
          </a:p>
          <a:p>
            <a:endParaRPr lang="pl-PL" sz="2400" dirty="0">
              <a:solidFill>
                <a:schemeClr val="tx1"/>
              </a:solidFill>
            </a:endParaRPr>
          </a:p>
          <a:p>
            <a:r>
              <a:rPr lang="pl-PL" sz="2400" dirty="0">
                <a:solidFill>
                  <a:schemeClr val="tx1"/>
                </a:solidFill>
              </a:rPr>
              <a:t>Kierowanie określonym działem administracji rządowej przez ministra</a:t>
            </a:r>
          </a:p>
          <a:p>
            <a:r>
              <a:rPr lang="pl-PL" sz="2400" dirty="0">
                <a:solidFill>
                  <a:schemeClr val="tx1"/>
                </a:solidFill>
              </a:rPr>
              <a:t>oznacza pełnię kompetencji kierowniczych oraz domniemanie kompetencji ministra w sprawach wyraźnie</a:t>
            </a:r>
          </a:p>
          <a:p>
            <a:r>
              <a:rPr lang="pl-PL" sz="2400" dirty="0">
                <a:solidFill>
                  <a:schemeClr val="tx1"/>
                </a:solidFill>
              </a:rPr>
              <a:t>nieuregulowanych przez przepisy prawne.</a:t>
            </a:r>
            <a:endParaRPr lang="pl-PL" sz="2400" dirty="0" smtClean="0">
              <a:solidFill>
                <a:schemeClr val="tx1"/>
              </a:solidFill>
            </a:endParaRPr>
          </a:p>
        </p:txBody>
      </p:sp>
    </p:spTree>
    <p:extLst>
      <p:ext uri="{BB962C8B-B14F-4D97-AF65-F5344CB8AC3E}">
        <p14:creationId xmlns:p14="http://schemas.microsoft.com/office/powerpoint/2010/main" val="80638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4680520" cy="792087"/>
          </a:xfrm>
        </p:spPr>
        <p:txBody>
          <a:bodyPr/>
          <a:lstStyle/>
          <a:p>
            <a:r>
              <a:rPr lang="pl-PL" dirty="0" smtClean="0"/>
              <a:t>Plan zajęć:</a:t>
            </a:r>
            <a:endParaRPr lang="pl-PL" dirty="0"/>
          </a:p>
        </p:txBody>
      </p:sp>
      <p:sp>
        <p:nvSpPr>
          <p:cNvPr id="3" name="Podtytuł 2"/>
          <p:cNvSpPr>
            <a:spLocks noGrp="1"/>
          </p:cNvSpPr>
          <p:nvPr>
            <p:ph type="subTitle" idx="1"/>
          </p:nvPr>
        </p:nvSpPr>
        <p:spPr>
          <a:xfrm>
            <a:off x="755576" y="1412776"/>
            <a:ext cx="8064896" cy="5040560"/>
          </a:xfrm>
        </p:spPr>
        <p:txBody>
          <a:bodyPr/>
          <a:lstStyle/>
          <a:p>
            <a:pPr marL="342900" indent="-342900" algn="l">
              <a:buFontTx/>
              <a:buChar char="-"/>
            </a:pPr>
            <a:r>
              <a:rPr lang="pl-PL" sz="2400" dirty="0" smtClean="0">
                <a:solidFill>
                  <a:schemeClr val="tx1"/>
                </a:solidFill>
              </a:rPr>
              <a:t>Pomoc </a:t>
            </a:r>
            <a:r>
              <a:rPr lang="pl-PL" sz="2400" dirty="0">
                <a:solidFill>
                  <a:schemeClr val="tx1"/>
                </a:solidFill>
              </a:rPr>
              <a:t>publiczna a wspieranie gospodarki. Rzecznik Małych i Średnich Przedsiębiorców.</a:t>
            </a:r>
            <a:endParaRPr lang="pl-PL" sz="2400" dirty="0" smtClean="0">
              <a:solidFill>
                <a:schemeClr val="tx1"/>
              </a:solidFill>
            </a:endParaRPr>
          </a:p>
          <a:p>
            <a:pPr marL="342900" indent="-342900" algn="l">
              <a:buFontTx/>
              <a:buChar char="-"/>
            </a:pPr>
            <a:r>
              <a:rPr lang="pl-PL" sz="2400" dirty="0" smtClean="0">
                <a:solidFill>
                  <a:schemeClr val="tx1"/>
                </a:solidFill>
              </a:rPr>
              <a:t>KOLOKWIUM</a:t>
            </a:r>
            <a:endParaRPr lang="pl-PL" sz="2400" dirty="0">
              <a:solidFill>
                <a:schemeClr val="tx1"/>
              </a:solidFill>
            </a:endParaRPr>
          </a:p>
        </p:txBody>
      </p:sp>
    </p:spTree>
    <p:extLst>
      <p:ext uri="{BB962C8B-B14F-4D97-AF65-F5344CB8AC3E}">
        <p14:creationId xmlns:p14="http://schemas.microsoft.com/office/powerpoint/2010/main" val="148517717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Organy administracji </a:t>
            </a:r>
            <a:r>
              <a:rPr lang="pl-PL" dirty="0" smtClean="0"/>
              <a:t>gospodarczej</a:t>
            </a:r>
            <a:endParaRPr lang="pl-PL" dirty="0"/>
          </a:p>
        </p:txBody>
      </p:sp>
      <p:sp>
        <p:nvSpPr>
          <p:cNvPr id="3" name="Podtytuł 2"/>
          <p:cNvSpPr>
            <a:spLocks noGrp="1"/>
          </p:cNvSpPr>
          <p:nvPr>
            <p:ph type="subTitle" idx="1"/>
          </p:nvPr>
        </p:nvSpPr>
        <p:spPr>
          <a:xfrm>
            <a:off x="755576" y="1412776"/>
            <a:ext cx="8064896" cy="5040560"/>
          </a:xfrm>
        </p:spPr>
        <p:txBody>
          <a:bodyPr>
            <a:normAutofit fontScale="62500" lnSpcReduction="20000"/>
          </a:bodyPr>
          <a:lstStyle/>
          <a:p>
            <a:r>
              <a:rPr lang="pl-PL" sz="2400" dirty="0" smtClean="0">
                <a:solidFill>
                  <a:schemeClr val="tx1"/>
                </a:solidFill>
              </a:rPr>
              <a:t>Minister Przedsiębiorczości </a:t>
            </a:r>
            <a:r>
              <a:rPr lang="pl-PL" sz="2400" dirty="0">
                <a:solidFill>
                  <a:schemeClr val="tx1"/>
                </a:solidFill>
              </a:rPr>
              <a:t>i </a:t>
            </a:r>
            <a:r>
              <a:rPr lang="pl-PL" sz="2400" dirty="0" smtClean="0">
                <a:solidFill>
                  <a:schemeClr val="tx1"/>
                </a:solidFill>
              </a:rPr>
              <a:t>Technologii:</a:t>
            </a:r>
          </a:p>
          <a:p>
            <a:endParaRPr lang="pl-PL" sz="2400" dirty="0">
              <a:solidFill>
                <a:schemeClr val="tx1"/>
              </a:solidFill>
            </a:endParaRPr>
          </a:p>
          <a:p>
            <a:r>
              <a:rPr lang="pl-PL" sz="2400" dirty="0">
                <a:solidFill>
                  <a:schemeClr val="tx1"/>
                </a:solidFill>
              </a:rPr>
              <a:t>1) kształtowania warunków podejmowania i wykonywania działalności gospodarczej;</a:t>
            </a:r>
          </a:p>
          <a:p>
            <a:r>
              <a:rPr lang="pl-PL" sz="2400" dirty="0">
                <a:solidFill>
                  <a:schemeClr val="tx1"/>
                </a:solidFill>
              </a:rPr>
              <a:t>2) podejmowania działań sprzyjających wzrostowi konkurencyjności oraz innowacyjności gospodarki polskiej</a:t>
            </a:r>
            <a:r>
              <a:rPr lang="pl-PL" sz="2400" dirty="0" smtClean="0">
                <a:solidFill>
                  <a:schemeClr val="tx1"/>
                </a:solidFill>
              </a:rPr>
              <a:t>;</a:t>
            </a:r>
          </a:p>
          <a:p>
            <a:r>
              <a:rPr lang="pl-PL" sz="2400" dirty="0">
                <a:solidFill>
                  <a:schemeClr val="tx1"/>
                </a:solidFill>
              </a:rPr>
              <a:t>3) formułowania założeń współpracy gospodarczej z zagranicą;</a:t>
            </a:r>
          </a:p>
          <a:p>
            <a:r>
              <a:rPr lang="pl-PL" sz="2400" dirty="0">
                <a:solidFill>
                  <a:schemeClr val="tx1"/>
                </a:solidFill>
              </a:rPr>
              <a:t>4) współpracy z organizacjami międzynarodowymi o charakterze gospodarczym oraz prowadzenia działań</a:t>
            </a:r>
          </a:p>
          <a:p>
            <a:r>
              <a:rPr lang="pl-PL" sz="2400" dirty="0">
                <a:solidFill>
                  <a:schemeClr val="tx1"/>
                </a:solidFill>
              </a:rPr>
              <a:t>w zakresie kształtowania i realizacji zasad wymiany handlowej Unii Europejskiej z krajami trzecimi,</a:t>
            </a:r>
          </a:p>
          <a:p>
            <a:r>
              <a:rPr lang="pl-PL" sz="2400" dirty="0">
                <a:solidFill>
                  <a:schemeClr val="tx1"/>
                </a:solidFill>
              </a:rPr>
              <a:t>w tym w szczególności w ramach wspólnej polityki handlowej Unii Europejskiej;</a:t>
            </a:r>
          </a:p>
          <a:p>
            <a:r>
              <a:rPr lang="pl-PL" sz="2400" dirty="0">
                <a:solidFill>
                  <a:schemeClr val="tx1"/>
                </a:solidFill>
              </a:rPr>
              <a:t>5) promocji gospodarki, w tym wspierania rozwoju eksportu i inwestycji polskich za granicą oraz wspierania</a:t>
            </a:r>
          </a:p>
          <a:p>
            <a:r>
              <a:rPr lang="pl-PL" sz="2400" dirty="0">
                <a:solidFill>
                  <a:schemeClr val="tx1"/>
                </a:solidFill>
              </a:rPr>
              <a:t>napływu bezpośrednich inwestycji zagranicznych;</a:t>
            </a:r>
          </a:p>
          <a:p>
            <a:r>
              <a:rPr lang="pl-PL" sz="2400" dirty="0">
                <a:solidFill>
                  <a:schemeClr val="tx1"/>
                </a:solidFill>
              </a:rPr>
              <a:t>6) kontroli obrotu z zagranicą towarami, technologiami i usługami o znaczeniu strategicznym dla bezpieczeństwa</a:t>
            </a:r>
          </a:p>
          <a:p>
            <a:r>
              <a:rPr lang="pl-PL" sz="2400" dirty="0">
                <a:solidFill>
                  <a:schemeClr val="tx1"/>
                </a:solidFill>
              </a:rPr>
              <a:t>państwa, a także dla utrzymania międzynarodowego pokoju i bezpieczeństwa w związku z porozumieniami</a:t>
            </a:r>
          </a:p>
          <a:p>
            <a:r>
              <a:rPr lang="pl-PL" sz="2400" dirty="0">
                <a:solidFill>
                  <a:schemeClr val="tx1"/>
                </a:solidFill>
              </a:rPr>
              <a:t>i zobowiązaniami międzynarodowymi;</a:t>
            </a:r>
          </a:p>
          <a:p>
            <a:r>
              <a:rPr lang="pl-PL" sz="2400" dirty="0">
                <a:solidFill>
                  <a:schemeClr val="tx1"/>
                </a:solidFill>
              </a:rPr>
              <a:t>7) wprowadzania środków administrowania obrotem z zagranicą towarami i usługami, a także sprawy przywozu</a:t>
            </a:r>
          </a:p>
          <a:p>
            <a:r>
              <a:rPr lang="pl-PL" sz="2400" dirty="0">
                <a:solidFill>
                  <a:schemeClr val="tx1"/>
                </a:solidFill>
              </a:rPr>
              <a:t>i wywozu technologii.</a:t>
            </a:r>
            <a:endParaRPr lang="pl-PL" sz="2400" dirty="0" smtClean="0">
              <a:solidFill>
                <a:schemeClr val="tx1"/>
              </a:solidFill>
            </a:endParaRPr>
          </a:p>
        </p:txBody>
      </p:sp>
    </p:spTree>
    <p:extLst>
      <p:ext uri="{BB962C8B-B14F-4D97-AF65-F5344CB8AC3E}">
        <p14:creationId xmlns:p14="http://schemas.microsoft.com/office/powerpoint/2010/main" val="36077376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Organy administracji </a:t>
            </a:r>
            <a:r>
              <a:rPr lang="pl-PL" dirty="0" smtClean="0"/>
              <a:t>gospodarczej</a:t>
            </a:r>
            <a:endParaRPr lang="pl-PL" dirty="0"/>
          </a:p>
        </p:txBody>
      </p:sp>
      <p:sp>
        <p:nvSpPr>
          <p:cNvPr id="3" name="Podtytuł 2"/>
          <p:cNvSpPr>
            <a:spLocks noGrp="1"/>
          </p:cNvSpPr>
          <p:nvPr>
            <p:ph type="subTitle" idx="1"/>
          </p:nvPr>
        </p:nvSpPr>
        <p:spPr>
          <a:xfrm>
            <a:off x="755576" y="1412776"/>
            <a:ext cx="8064896" cy="5040560"/>
          </a:xfrm>
        </p:spPr>
        <p:txBody>
          <a:bodyPr>
            <a:normAutofit fontScale="55000" lnSpcReduction="20000"/>
          </a:bodyPr>
          <a:lstStyle/>
          <a:p>
            <a:r>
              <a:rPr lang="pl-PL" sz="2400" dirty="0" smtClean="0">
                <a:solidFill>
                  <a:schemeClr val="tx1"/>
                </a:solidFill>
              </a:rPr>
              <a:t>Nadzór nad spółkami z udziałem Skarbu Państwa:</a:t>
            </a:r>
          </a:p>
          <a:p>
            <a:endParaRPr lang="pl-PL" sz="2400" dirty="0">
              <a:solidFill>
                <a:schemeClr val="tx1"/>
              </a:solidFill>
            </a:endParaRPr>
          </a:p>
          <a:p>
            <a:r>
              <a:rPr lang="pl-PL" sz="2400" b="1" dirty="0">
                <a:solidFill>
                  <a:schemeClr val="tx1"/>
                </a:solidFill>
              </a:rPr>
              <a:t>1) zasady nadzoru właścicielskiego nad spółkami z udziałem Skarbu Państwa:</a:t>
            </a:r>
          </a:p>
          <a:p>
            <a:pPr algn="l"/>
            <a:r>
              <a:rPr lang="pl-PL" sz="2400" dirty="0">
                <a:solidFill>
                  <a:schemeClr val="tx1"/>
                </a:solidFill>
              </a:rPr>
              <a:t>a) definiują cele nadzoru właścicielskiego oraz sposoby ich osiągnięcia,</a:t>
            </a:r>
          </a:p>
          <a:p>
            <a:pPr algn="l"/>
            <a:r>
              <a:rPr lang="pl-PL" sz="2400" dirty="0">
                <a:solidFill>
                  <a:schemeClr val="tx1"/>
                </a:solidFill>
              </a:rPr>
              <a:t>b) opisują kompetencje, procedury i kryteria doboru, zasady wynagradzania członków oraz organizację</a:t>
            </a:r>
          </a:p>
          <a:p>
            <a:pPr algn="l"/>
            <a:r>
              <a:rPr lang="pl-PL" sz="2400" dirty="0">
                <a:solidFill>
                  <a:schemeClr val="tx1"/>
                </a:solidFill>
              </a:rPr>
              <a:t>i ocenę pracy organu nadzorczego/pełnomocnika wspólnika, 584</a:t>
            </a:r>
          </a:p>
          <a:p>
            <a:pPr algn="l"/>
            <a:r>
              <a:rPr lang="pl-PL" sz="2400" dirty="0">
                <a:solidFill>
                  <a:schemeClr val="tx1"/>
                </a:solidFill>
              </a:rPr>
              <a:t>c) przedstawiają procedury i kryteria doboru oraz zasady wynagradzania, jak również kontrolę i ocenę</a:t>
            </a:r>
          </a:p>
          <a:p>
            <a:pPr algn="l"/>
            <a:r>
              <a:rPr lang="pl-PL" sz="2400" dirty="0">
                <a:solidFill>
                  <a:schemeClr val="tx1"/>
                </a:solidFill>
              </a:rPr>
              <a:t>pracy organu zarządzającego,</a:t>
            </a:r>
          </a:p>
          <a:p>
            <a:pPr algn="l"/>
            <a:r>
              <a:rPr lang="pl-PL" sz="2400" dirty="0">
                <a:solidFill>
                  <a:schemeClr val="tx1"/>
                </a:solidFill>
              </a:rPr>
              <a:t>d) opisują sposób monitorowania sytuacji ekonomiczno-finansowej oraz społecznej spółek z udziałem</a:t>
            </a:r>
          </a:p>
          <a:p>
            <a:pPr algn="l"/>
            <a:r>
              <a:rPr lang="pl-PL" sz="2400" dirty="0">
                <a:solidFill>
                  <a:schemeClr val="tx1"/>
                </a:solidFill>
              </a:rPr>
              <a:t>Skarbu Państwa, w oparciu o Zintegrowany System Informatyczny,</a:t>
            </a:r>
          </a:p>
          <a:p>
            <a:pPr algn="l"/>
            <a:r>
              <a:rPr lang="pl-PL" sz="2400" dirty="0">
                <a:solidFill>
                  <a:schemeClr val="tx1"/>
                </a:solidFill>
              </a:rPr>
              <a:t>e) przedstawiają sposób nadzorowania grup kapitałowych,</a:t>
            </a:r>
          </a:p>
          <a:p>
            <a:pPr algn="l"/>
            <a:r>
              <a:rPr lang="pl-PL" sz="2400" dirty="0">
                <a:solidFill>
                  <a:schemeClr val="tx1"/>
                </a:solidFill>
              </a:rPr>
              <a:t>f) </a:t>
            </a:r>
            <a:r>
              <a:rPr lang="pl-PL" sz="2400" dirty="0" smtClean="0">
                <a:solidFill>
                  <a:schemeClr val="tx1"/>
                </a:solidFill>
              </a:rPr>
              <a:t>proponują </a:t>
            </a:r>
            <a:r>
              <a:rPr lang="pl-PL" sz="2400" dirty="0">
                <a:solidFill>
                  <a:schemeClr val="tx1"/>
                </a:solidFill>
              </a:rPr>
              <a:t>wzorcową umowę o świadczenie usług w zakresie zarządzania</a:t>
            </a:r>
            <a:r>
              <a:rPr lang="pl-PL" sz="2400" dirty="0" smtClean="0">
                <a:solidFill>
                  <a:schemeClr val="tx1"/>
                </a:solidFill>
              </a:rPr>
              <a:t>;</a:t>
            </a:r>
          </a:p>
          <a:p>
            <a:pPr algn="l"/>
            <a:endParaRPr lang="pl-PL" sz="2400" dirty="0">
              <a:solidFill>
                <a:schemeClr val="tx1"/>
              </a:solidFill>
            </a:endParaRPr>
          </a:p>
          <a:p>
            <a:r>
              <a:rPr lang="pl-PL" sz="2400" b="1" dirty="0">
                <a:solidFill>
                  <a:schemeClr val="tx1"/>
                </a:solidFill>
              </a:rPr>
              <a:t>2) kierunki polityki właścicielskiej w zakresie zbywania akcji/udziałów należących do Skarbu Państwa:</a:t>
            </a:r>
          </a:p>
          <a:p>
            <a:pPr algn="just"/>
            <a:r>
              <a:rPr lang="pl-PL" sz="2400" dirty="0">
                <a:solidFill>
                  <a:schemeClr val="tx1"/>
                </a:solidFill>
              </a:rPr>
              <a:t>a) które ujmują zasady zbywania akcji/udziałów należących do Skarbu Państwa, oparte na założeniu,</a:t>
            </a:r>
          </a:p>
          <a:p>
            <a:pPr algn="just"/>
            <a:r>
              <a:rPr lang="pl-PL" sz="2400" dirty="0">
                <a:solidFill>
                  <a:schemeClr val="tx1"/>
                </a:solidFill>
              </a:rPr>
              <a:t>iż: zbycie majątku państwowego może nastąpić jedynie w uzasadnionych sytuacjach i przy zabezpieczeniu</a:t>
            </a:r>
          </a:p>
          <a:p>
            <a:pPr algn="just"/>
            <a:r>
              <a:rPr lang="pl-PL" sz="2400" dirty="0">
                <a:solidFill>
                  <a:schemeClr val="tx1"/>
                </a:solidFill>
              </a:rPr>
              <a:t>interesów Skarbu Państwa – akcje/udziały należące do Skarbu Państwa mogą być zbywane</a:t>
            </a:r>
          </a:p>
          <a:p>
            <a:pPr algn="just"/>
            <a:r>
              <a:rPr lang="pl-PL" sz="2400" dirty="0">
                <a:solidFill>
                  <a:schemeClr val="tx1"/>
                </a:solidFill>
              </a:rPr>
              <a:t>przez podmioty uprawnione do wykonywania prawa z tych akcji/udziałów wyłącznie za zgodą</a:t>
            </a:r>
          </a:p>
          <a:p>
            <a:pPr algn="just"/>
            <a:r>
              <a:rPr lang="pl-PL" sz="2400" dirty="0">
                <a:solidFill>
                  <a:schemeClr val="tx1"/>
                </a:solidFill>
              </a:rPr>
              <a:t>Rady Ministrów, która określa również tryb ich zbycia,</a:t>
            </a:r>
          </a:p>
          <a:p>
            <a:pPr algn="just"/>
            <a:r>
              <a:rPr lang="pl-PL" sz="2400" dirty="0">
                <a:solidFill>
                  <a:schemeClr val="tx1"/>
                </a:solidFill>
              </a:rPr>
              <a:t>b) Rada Ministrów dokonuje oceny zasadności zbycia akcji/udziałów należących do Skarbu Państwa</a:t>
            </a:r>
          </a:p>
          <a:p>
            <a:pPr algn="just"/>
            <a:r>
              <a:rPr lang="pl-PL" sz="2400" dirty="0">
                <a:solidFill>
                  <a:schemeClr val="tx1"/>
                </a:solidFill>
              </a:rPr>
              <a:t>w oparciu o wniosek dotyczący konkretnej spółki – wniosek wymaga przedstawienia dokumentów</a:t>
            </a:r>
          </a:p>
          <a:p>
            <a:pPr algn="just"/>
            <a:r>
              <a:rPr lang="pl-PL" sz="2400" dirty="0">
                <a:solidFill>
                  <a:schemeClr val="tx1"/>
                </a:solidFill>
              </a:rPr>
              <a:t>określających: proponowany tryb zbycia, w tym opis procedury wyłaniania nabywcy; wycenę sporządzoną</a:t>
            </a:r>
          </a:p>
          <a:p>
            <a:pPr algn="just"/>
            <a:r>
              <a:rPr lang="pl-PL" sz="2400" dirty="0">
                <a:solidFill>
                  <a:schemeClr val="tx1"/>
                </a:solidFill>
              </a:rPr>
              <a:t>przynajmniej dwiema metodami; cenę sprzedaży lub sposób jej ustalenia i sposób zapłaty;</a:t>
            </a:r>
          </a:p>
          <a:p>
            <a:pPr algn="just"/>
            <a:r>
              <a:rPr lang="pl-PL" sz="2400" dirty="0">
                <a:solidFill>
                  <a:schemeClr val="tx1"/>
                </a:solidFill>
              </a:rPr>
              <a:t>projekt umowy; uzasadnienie odnoszące się do skutków ekonomicznych i społecznych zbycia.</a:t>
            </a:r>
            <a:endParaRPr lang="pl-PL" sz="2400" dirty="0" smtClean="0">
              <a:solidFill>
                <a:schemeClr val="tx1"/>
              </a:solidFill>
            </a:endParaRPr>
          </a:p>
        </p:txBody>
      </p:sp>
    </p:spTree>
    <p:extLst>
      <p:ext uri="{BB962C8B-B14F-4D97-AF65-F5344CB8AC3E}">
        <p14:creationId xmlns:p14="http://schemas.microsoft.com/office/powerpoint/2010/main" val="13923322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Organy administracji </a:t>
            </a:r>
            <a:r>
              <a:rPr lang="pl-PL" dirty="0" smtClean="0"/>
              <a:t>gospodarczej</a:t>
            </a:r>
            <a:endParaRPr lang="pl-PL" dirty="0"/>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r>
              <a:rPr lang="pl-PL" sz="2400" dirty="0" smtClean="0">
                <a:solidFill>
                  <a:schemeClr val="tx1"/>
                </a:solidFill>
              </a:rPr>
              <a:t>Zadania </a:t>
            </a:r>
            <a:r>
              <a:rPr lang="pl-PL" sz="2400" dirty="0">
                <a:solidFill>
                  <a:schemeClr val="tx1"/>
                </a:solidFill>
              </a:rPr>
              <a:t>władzy publicznej, w zakresie interwencji publicznej w gospodarce realizują</a:t>
            </a:r>
            <a:r>
              <a:rPr lang="pl-PL" sz="2400" dirty="0" smtClean="0">
                <a:solidFill>
                  <a:schemeClr val="tx1"/>
                </a:solidFill>
              </a:rPr>
              <a:t>, stosownie </a:t>
            </a:r>
            <a:r>
              <a:rPr lang="pl-PL" sz="2400" dirty="0">
                <a:solidFill>
                  <a:schemeClr val="tx1"/>
                </a:solidFill>
              </a:rPr>
              <a:t>do prawa przedmiotowego, centralne organy administracji rządowej</a:t>
            </a:r>
            <a:r>
              <a:rPr lang="pl-PL" sz="2400" dirty="0" smtClean="0">
                <a:solidFill>
                  <a:schemeClr val="tx1"/>
                </a:solidFill>
              </a:rPr>
              <a:t>.</a:t>
            </a:r>
          </a:p>
          <a:p>
            <a:r>
              <a:rPr lang="pl-PL" sz="2400" dirty="0" smtClean="0">
                <a:solidFill>
                  <a:schemeClr val="tx1"/>
                </a:solidFill>
              </a:rPr>
              <a:t>Powoływane </a:t>
            </a:r>
            <a:r>
              <a:rPr lang="pl-PL" sz="2400" dirty="0">
                <a:solidFill>
                  <a:schemeClr val="tx1"/>
                </a:solidFill>
              </a:rPr>
              <a:t>są najczęściej przez Prezesa Rady Ministrów. Organami zwierzchnimi </a:t>
            </a:r>
            <a:r>
              <a:rPr lang="pl-PL" sz="2400" dirty="0" smtClean="0">
                <a:solidFill>
                  <a:schemeClr val="tx1"/>
                </a:solidFill>
              </a:rPr>
              <a:t>wobec centralnych </a:t>
            </a:r>
            <a:r>
              <a:rPr lang="pl-PL" sz="2400" dirty="0">
                <a:solidFill>
                  <a:schemeClr val="tx1"/>
                </a:solidFill>
              </a:rPr>
              <a:t>organów administracji gospodarczej są zazwyczaj Prezes Rady Ministrów lub właściwi </a:t>
            </a:r>
            <a:r>
              <a:rPr lang="pl-PL" sz="2400" dirty="0" smtClean="0">
                <a:solidFill>
                  <a:schemeClr val="tx1"/>
                </a:solidFill>
              </a:rPr>
              <a:t>ministrowie.</a:t>
            </a:r>
          </a:p>
        </p:txBody>
      </p:sp>
    </p:spTree>
    <p:extLst>
      <p:ext uri="{BB962C8B-B14F-4D97-AF65-F5344CB8AC3E}">
        <p14:creationId xmlns:p14="http://schemas.microsoft.com/office/powerpoint/2010/main" val="3429479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Organy administracji </a:t>
            </a:r>
            <a:r>
              <a:rPr lang="pl-PL" dirty="0" smtClean="0"/>
              <a:t>gospodarczej</a:t>
            </a:r>
            <a:endParaRPr lang="pl-PL" dirty="0"/>
          </a:p>
        </p:txBody>
      </p:sp>
      <p:sp>
        <p:nvSpPr>
          <p:cNvPr id="3" name="Podtytuł 2"/>
          <p:cNvSpPr>
            <a:spLocks noGrp="1"/>
          </p:cNvSpPr>
          <p:nvPr>
            <p:ph type="subTitle" idx="1"/>
          </p:nvPr>
        </p:nvSpPr>
        <p:spPr>
          <a:xfrm>
            <a:off x="755576" y="1412776"/>
            <a:ext cx="8064896" cy="5040560"/>
          </a:xfrm>
        </p:spPr>
        <p:txBody>
          <a:bodyPr>
            <a:normAutofit fontScale="92500" lnSpcReduction="20000"/>
          </a:bodyPr>
          <a:lstStyle/>
          <a:p>
            <a:pPr algn="l"/>
            <a:r>
              <a:rPr lang="pl-PL" sz="2400" dirty="0">
                <a:solidFill>
                  <a:schemeClr val="tx1"/>
                </a:solidFill>
              </a:rPr>
              <a:t>Do centralnych organów administracji gospodarczej zaliczamy m.in.: </a:t>
            </a:r>
            <a:endParaRPr lang="pl-PL" sz="2400" dirty="0" smtClean="0">
              <a:solidFill>
                <a:schemeClr val="tx1"/>
              </a:solidFill>
            </a:endParaRPr>
          </a:p>
          <a:p>
            <a:pPr algn="l"/>
            <a:endParaRPr lang="pl-PL" sz="2400" dirty="0" smtClean="0">
              <a:solidFill>
                <a:schemeClr val="tx1"/>
              </a:solidFill>
            </a:endParaRPr>
          </a:p>
          <a:p>
            <a:pPr algn="l"/>
            <a:r>
              <a:rPr lang="pl-PL" sz="2400" dirty="0" smtClean="0">
                <a:solidFill>
                  <a:schemeClr val="tx1"/>
                </a:solidFill>
              </a:rPr>
              <a:t>Głównego </a:t>
            </a:r>
            <a:r>
              <a:rPr lang="pl-PL" sz="2400" dirty="0">
                <a:solidFill>
                  <a:schemeClr val="tx1"/>
                </a:solidFill>
              </a:rPr>
              <a:t>Inspektora Transportu </a:t>
            </a:r>
            <a:r>
              <a:rPr lang="pl-PL" sz="2400" dirty="0" smtClean="0">
                <a:solidFill>
                  <a:schemeClr val="tx1"/>
                </a:solidFill>
              </a:rPr>
              <a:t>Drogowego</a:t>
            </a:r>
            <a:r>
              <a:rPr lang="pl-PL" sz="2400" dirty="0">
                <a:solidFill>
                  <a:schemeClr val="tx1"/>
                </a:solidFill>
              </a:rPr>
              <a:t>,</a:t>
            </a:r>
          </a:p>
          <a:p>
            <a:pPr algn="l"/>
            <a:r>
              <a:rPr lang="pl-PL" sz="2400" dirty="0">
                <a:solidFill>
                  <a:schemeClr val="tx1"/>
                </a:solidFill>
              </a:rPr>
              <a:t>Głównego Inspektora Nadzoru Budowlanego, Głównego Lekarza Weterynarii, Głównego Inspektora Jakości</a:t>
            </a:r>
          </a:p>
          <a:p>
            <a:pPr algn="l"/>
            <a:r>
              <a:rPr lang="pl-PL" sz="2400" dirty="0">
                <a:solidFill>
                  <a:schemeClr val="tx1"/>
                </a:solidFill>
              </a:rPr>
              <a:t>Handlowej Artykułów Rolno-Spożywczych, Głównego Inspektora Ochrony Roślin i Nasiennictwa, Głównego</a:t>
            </a:r>
          </a:p>
          <a:p>
            <a:pPr algn="l"/>
            <a:r>
              <a:rPr lang="pl-PL" sz="2400" dirty="0">
                <a:solidFill>
                  <a:schemeClr val="tx1"/>
                </a:solidFill>
              </a:rPr>
              <a:t>Inspektora Sanitarnego, Głównego Inspektora Farmaceutycznego, Głównego Inspektora Ochrony Środowiska,</a:t>
            </a:r>
          </a:p>
          <a:p>
            <a:pPr algn="l"/>
            <a:r>
              <a:rPr lang="pl-PL" sz="2400" dirty="0">
                <a:solidFill>
                  <a:schemeClr val="tx1"/>
                </a:solidFill>
              </a:rPr>
              <a:t>Generalnego Dyrektora Dróg Krajowych i Autostrad, Inspektora do spraw Substancji i Preparatów Chemicznych,</a:t>
            </a:r>
          </a:p>
          <a:p>
            <a:pPr algn="l"/>
            <a:r>
              <a:rPr lang="pl-PL" sz="2400" dirty="0">
                <a:solidFill>
                  <a:schemeClr val="tx1"/>
                </a:solidFill>
              </a:rPr>
              <a:t>Prezesa Urzędu Ochrony Konkurencji i Konsumentów, Prezesa Urzędu Lotnictwa Cywilnego, Prezesa Wyższego</a:t>
            </a:r>
          </a:p>
          <a:p>
            <a:pPr algn="l"/>
            <a:r>
              <a:rPr lang="pl-PL" sz="2400" dirty="0">
                <a:solidFill>
                  <a:schemeClr val="tx1"/>
                </a:solidFill>
              </a:rPr>
              <a:t>Urzędu Górniczego, Prezesa Urzędu Transportu Kolejowego, Prezesa Urzędu Regulacji Energetyki, Prezesa</a:t>
            </a:r>
          </a:p>
          <a:p>
            <a:pPr algn="l"/>
            <a:r>
              <a:rPr lang="pl-PL" sz="2400" dirty="0">
                <a:solidFill>
                  <a:schemeClr val="tx1"/>
                </a:solidFill>
              </a:rPr>
              <a:t>Urzędu Zamówień Publicznych, Urząd Dozoru Technicznego.</a:t>
            </a:r>
            <a:endParaRPr lang="pl-PL" sz="2400" dirty="0" smtClean="0">
              <a:solidFill>
                <a:schemeClr val="tx1"/>
              </a:solidFill>
            </a:endParaRPr>
          </a:p>
        </p:txBody>
      </p:sp>
    </p:spTree>
    <p:extLst>
      <p:ext uri="{BB962C8B-B14F-4D97-AF65-F5344CB8AC3E}">
        <p14:creationId xmlns:p14="http://schemas.microsoft.com/office/powerpoint/2010/main" val="29991819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Organy administracji </a:t>
            </a:r>
            <a:r>
              <a:rPr lang="pl-PL" dirty="0" smtClean="0"/>
              <a:t>gospodarczej</a:t>
            </a:r>
            <a:endParaRPr lang="pl-PL" dirty="0"/>
          </a:p>
        </p:txBody>
      </p:sp>
      <p:sp>
        <p:nvSpPr>
          <p:cNvPr id="3" name="Podtytuł 2"/>
          <p:cNvSpPr>
            <a:spLocks noGrp="1"/>
          </p:cNvSpPr>
          <p:nvPr>
            <p:ph type="subTitle" idx="1"/>
          </p:nvPr>
        </p:nvSpPr>
        <p:spPr>
          <a:xfrm>
            <a:off x="755576" y="1412776"/>
            <a:ext cx="8064896" cy="5040560"/>
          </a:xfrm>
        </p:spPr>
        <p:txBody>
          <a:bodyPr>
            <a:normAutofit fontScale="55000" lnSpcReduction="20000"/>
          </a:bodyPr>
          <a:lstStyle/>
          <a:p>
            <a:pPr algn="l"/>
            <a:r>
              <a:rPr lang="pl-PL" sz="2400" dirty="0">
                <a:solidFill>
                  <a:schemeClr val="tx1"/>
                </a:solidFill>
              </a:rPr>
              <a:t>Do zadań np. Inspekcji Transportu Drogowego należy</a:t>
            </a:r>
            <a:r>
              <a:rPr lang="pl-PL" sz="2400" dirty="0" smtClean="0">
                <a:solidFill>
                  <a:schemeClr val="tx1"/>
                </a:solidFill>
              </a:rPr>
              <a:t>:</a:t>
            </a:r>
          </a:p>
          <a:p>
            <a:pPr algn="l"/>
            <a:endParaRPr lang="pl-PL" sz="2400" dirty="0">
              <a:solidFill>
                <a:schemeClr val="tx1"/>
              </a:solidFill>
            </a:endParaRPr>
          </a:p>
          <a:p>
            <a:pPr algn="l"/>
            <a:endParaRPr lang="pl-PL" sz="2400" dirty="0">
              <a:solidFill>
                <a:schemeClr val="tx1"/>
              </a:solidFill>
            </a:endParaRPr>
          </a:p>
          <a:p>
            <a:pPr algn="l"/>
            <a:r>
              <a:rPr lang="pl-PL" sz="2400" b="1" dirty="0">
                <a:solidFill>
                  <a:schemeClr val="tx1"/>
                </a:solidFill>
              </a:rPr>
              <a:t>1) kontrola:</a:t>
            </a:r>
          </a:p>
          <a:p>
            <a:pPr algn="l"/>
            <a:r>
              <a:rPr lang="pl-PL" sz="2400" dirty="0">
                <a:solidFill>
                  <a:schemeClr val="tx1"/>
                </a:solidFill>
              </a:rPr>
              <a:t>a) przestrzegania właściwych obowiązków lub warunków przewozu drogowego,</a:t>
            </a:r>
          </a:p>
          <a:p>
            <a:pPr algn="l"/>
            <a:r>
              <a:rPr lang="pl-PL" sz="2400" dirty="0">
                <a:solidFill>
                  <a:schemeClr val="tx1"/>
                </a:solidFill>
              </a:rPr>
              <a:t>b) przestrzegania przepisów ruchu drogowego w zakresie i na zasadach określonych w Prawie o ruchu</a:t>
            </a:r>
          </a:p>
          <a:p>
            <a:pPr algn="l"/>
            <a:r>
              <a:rPr lang="pl-PL" sz="2400" dirty="0">
                <a:solidFill>
                  <a:schemeClr val="tx1"/>
                </a:solidFill>
              </a:rPr>
              <a:t>drogowym,</a:t>
            </a:r>
          </a:p>
          <a:p>
            <a:pPr algn="l"/>
            <a:r>
              <a:rPr lang="pl-PL" sz="2400" dirty="0">
                <a:solidFill>
                  <a:schemeClr val="tx1"/>
                </a:solidFill>
              </a:rPr>
              <a:t>c) przestrzegania szczegółowych zasad i warunków transportu zwierząt,</a:t>
            </a:r>
          </a:p>
          <a:p>
            <a:pPr algn="l"/>
            <a:r>
              <a:rPr lang="pl-PL" sz="2400" dirty="0">
                <a:solidFill>
                  <a:schemeClr val="tx1"/>
                </a:solidFill>
              </a:rPr>
              <a:t>d) wprowadzonych do obrotu ciśnieniowych urządzeń transportowych pod względem zgodności z wymaganiami</a:t>
            </a:r>
          </a:p>
          <a:p>
            <a:pPr algn="l"/>
            <a:r>
              <a:rPr lang="pl-PL" sz="2400" dirty="0">
                <a:solidFill>
                  <a:schemeClr val="tx1"/>
                </a:solidFill>
              </a:rPr>
              <a:t>technicznymi, dokumentacją techniczną i prawidłowością ich oznakowania,</a:t>
            </a:r>
          </a:p>
          <a:p>
            <a:pPr algn="l"/>
            <a:r>
              <a:rPr lang="pl-PL" sz="2400" dirty="0">
                <a:solidFill>
                  <a:schemeClr val="tx1"/>
                </a:solidFill>
              </a:rPr>
              <a:t>e) rodzaju używanego paliwa,</a:t>
            </a:r>
          </a:p>
          <a:p>
            <a:pPr algn="l"/>
            <a:r>
              <a:rPr lang="pl-PL" sz="2400" dirty="0">
                <a:solidFill>
                  <a:schemeClr val="tx1"/>
                </a:solidFill>
              </a:rPr>
              <a:t>f) dokumentów związanych z wykonywaniem publicznego transportu zbiorowego,</a:t>
            </a:r>
          </a:p>
          <a:p>
            <a:pPr algn="l"/>
            <a:r>
              <a:rPr lang="pl-PL" sz="2400" dirty="0">
                <a:solidFill>
                  <a:schemeClr val="tx1"/>
                </a:solidFill>
              </a:rPr>
              <a:t>g) prawidłowości uiszczenia opłaty elektronicznej</a:t>
            </a:r>
            <a:r>
              <a:rPr lang="pl-PL" sz="2400" dirty="0" smtClean="0">
                <a:solidFill>
                  <a:schemeClr val="tx1"/>
                </a:solidFill>
              </a:rPr>
              <a:t>;</a:t>
            </a:r>
          </a:p>
          <a:p>
            <a:pPr algn="l"/>
            <a:endParaRPr lang="pl-PL" sz="2400" dirty="0">
              <a:solidFill>
                <a:schemeClr val="tx1"/>
              </a:solidFill>
            </a:endParaRPr>
          </a:p>
          <a:p>
            <a:pPr algn="l"/>
            <a:r>
              <a:rPr lang="pl-PL" sz="2400" b="1" dirty="0">
                <a:solidFill>
                  <a:schemeClr val="tx1"/>
                </a:solidFill>
              </a:rPr>
              <a:t>2) prowadzenie postępowania administracyjnego, w tym wydawanie decyzji administracyjnych na zasadach</a:t>
            </a:r>
          </a:p>
          <a:p>
            <a:pPr algn="l"/>
            <a:r>
              <a:rPr lang="pl-PL" sz="2400" b="1" dirty="0">
                <a:solidFill>
                  <a:schemeClr val="tx1"/>
                </a:solidFill>
              </a:rPr>
              <a:t>określonych w ustawie, a także podejmowanie innych czynności w niej przewidzianych, w sprawach:</a:t>
            </a:r>
          </a:p>
          <a:p>
            <a:pPr algn="l"/>
            <a:r>
              <a:rPr lang="pl-PL" sz="2400" dirty="0">
                <a:solidFill>
                  <a:schemeClr val="tx1"/>
                </a:solidFill>
              </a:rPr>
              <a:t>a) licencji na wykonywanie międzynarodowego transportu drogowego,</a:t>
            </a:r>
          </a:p>
          <a:p>
            <a:pPr algn="l"/>
            <a:r>
              <a:rPr lang="pl-PL" sz="2400" dirty="0">
                <a:solidFill>
                  <a:schemeClr val="tx1"/>
                </a:solidFill>
              </a:rPr>
              <a:t>b) zezwoleń w międzynarodowym transporcie drogowym i zezwoleń na przewóz kabotażowy,</a:t>
            </a:r>
          </a:p>
          <a:p>
            <a:pPr algn="l"/>
            <a:r>
              <a:rPr lang="pl-PL" sz="2400" dirty="0">
                <a:solidFill>
                  <a:schemeClr val="tx1"/>
                </a:solidFill>
              </a:rPr>
              <a:t>c) formularzy jazdy, 586</a:t>
            </a:r>
          </a:p>
          <a:p>
            <a:pPr algn="l"/>
            <a:r>
              <a:rPr lang="pl-PL" sz="2400" dirty="0">
                <a:solidFill>
                  <a:schemeClr val="tx1"/>
                </a:solidFill>
              </a:rPr>
              <a:t>d) zaświadczeń na międzynarodowy niezarobkowy przewóz drogowy,</a:t>
            </a:r>
          </a:p>
          <a:p>
            <a:pPr algn="l"/>
            <a:r>
              <a:rPr lang="pl-PL" sz="2400" dirty="0">
                <a:solidFill>
                  <a:schemeClr val="tx1"/>
                </a:solidFill>
              </a:rPr>
              <a:t>e) świadectw kierowcy,</a:t>
            </a:r>
          </a:p>
          <a:p>
            <a:pPr algn="l"/>
            <a:r>
              <a:rPr lang="pl-PL" sz="2400" dirty="0">
                <a:solidFill>
                  <a:schemeClr val="tx1"/>
                </a:solidFill>
              </a:rPr>
              <a:t>f) certyfikatów;</a:t>
            </a:r>
          </a:p>
          <a:p>
            <a:pPr algn="l"/>
            <a:r>
              <a:rPr lang="pl-PL" sz="2400" dirty="0">
                <a:solidFill>
                  <a:schemeClr val="tx1"/>
                </a:solidFill>
              </a:rPr>
              <a:t>3) podejmowanie czynności dotyczących zezwoleń zagranicznych i zezwoleń ministra właściwego do spraw</a:t>
            </a:r>
          </a:p>
          <a:p>
            <a:pPr algn="l"/>
            <a:r>
              <a:rPr lang="pl-PL" sz="2400" dirty="0">
                <a:solidFill>
                  <a:schemeClr val="tx1"/>
                </a:solidFill>
              </a:rPr>
              <a:t>transportu.</a:t>
            </a:r>
            <a:endParaRPr lang="pl-PL" sz="2400" dirty="0" smtClean="0">
              <a:solidFill>
                <a:schemeClr val="tx1"/>
              </a:solidFill>
            </a:endParaRPr>
          </a:p>
        </p:txBody>
      </p:sp>
    </p:spTree>
    <p:extLst>
      <p:ext uri="{BB962C8B-B14F-4D97-AF65-F5344CB8AC3E}">
        <p14:creationId xmlns:p14="http://schemas.microsoft.com/office/powerpoint/2010/main" val="5983955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Organy administracji </a:t>
            </a:r>
            <a:r>
              <a:rPr lang="pl-PL" dirty="0" smtClean="0"/>
              <a:t>gospodarczej</a:t>
            </a:r>
            <a:endParaRPr lang="pl-PL" dirty="0"/>
          </a:p>
        </p:txBody>
      </p:sp>
      <p:sp>
        <p:nvSpPr>
          <p:cNvPr id="3" name="Podtytuł 2"/>
          <p:cNvSpPr>
            <a:spLocks noGrp="1"/>
          </p:cNvSpPr>
          <p:nvPr>
            <p:ph type="subTitle" idx="1"/>
          </p:nvPr>
        </p:nvSpPr>
        <p:spPr>
          <a:xfrm>
            <a:off x="755576" y="1412776"/>
            <a:ext cx="8064896" cy="5040560"/>
          </a:xfrm>
        </p:spPr>
        <p:txBody>
          <a:bodyPr>
            <a:normAutofit fontScale="85000" lnSpcReduction="20000"/>
          </a:bodyPr>
          <a:lstStyle/>
          <a:p>
            <a:r>
              <a:rPr lang="pl-PL" sz="2400" dirty="0" smtClean="0">
                <a:solidFill>
                  <a:schemeClr val="tx1"/>
                </a:solidFill>
              </a:rPr>
              <a:t>Niezależne </a:t>
            </a:r>
            <a:r>
              <a:rPr lang="pl-PL" sz="2400" dirty="0">
                <a:solidFill>
                  <a:schemeClr val="tx1"/>
                </a:solidFill>
              </a:rPr>
              <a:t>organy </a:t>
            </a:r>
            <a:r>
              <a:rPr lang="pl-PL" sz="2400" dirty="0" smtClean="0">
                <a:solidFill>
                  <a:schemeClr val="tx1"/>
                </a:solidFill>
              </a:rPr>
              <a:t>administracyjne (</a:t>
            </a:r>
            <a:r>
              <a:rPr lang="pl-PL" sz="2400" dirty="0">
                <a:solidFill>
                  <a:schemeClr val="tx1"/>
                </a:solidFill>
              </a:rPr>
              <a:t>regulacyjne</a:t>
            </a:r>
            <a:r>
              <a:rPr lang="pl-PL" sz="2400" dirty="0" smtClean="0">
                <a:solidFill>
                  <a:schemeClr val="tx1"/>
                </a:solidFill>
              </a:rPr>
              <a:t>)</a:t>
            </a:r>
          </a:p>
          <a:p>
            <a:endParaRPr lang="pl-PL" sz="2400" dirty="0">
              <a:solidFill>
                <a:schemeClr val="tx1"/>
              </a:solidFill>
            </a:endParaRPr>
          </a:p>
          <a:p>
            <a:r>
              <a:rPr lang="pl-PL" sz="2400" dirty="0" smtClean="0">
                <a:solidFill>
                  <a:schemeClr val="tx1"/>
                </a:solidFill>
              </a:rPr>
              <a:t>Prezes </a:t>
            </a:r>
            <a:r>
              <a:rPr lang="pl-PL" sz="2400" dirty="0">
                <a:solidFill>
                  <a:schemeClr val="tx1"/>
                </a:solidFill>
              </a:rPr>
              <a:t>Urzędu Ochrony Konkurencji i Konsumentów,</a:t>
            </a:r>
          </a:p>
          <a:p>
            <a:r>
              <a:rPr lang="pl-PL" sz="2400" dirty="0" smtClean="0">
                <a:solidFill>
                  <a:schemeClr val="tx1"/>
                </a:solidFill>
              </a:rPr>
              <a:t>Prezes </a:t>
            </a:r>
            <a:r>
              <a:rPr lang="pl-PL" sz="2400" dirty="0">
                <a:solidFill>
                  <a:schemeClr val="tx1"/>
                </a:solidFill>
              </a:rPr>
              <a:t>Urzędu Transportu Kolejowego, </a:t>
            </a:r>
            <a:endParaRPr lang="pl-PL" sz="2400" dirty="0" smtClean="0">
              <a:solidFill>
                <a:schemeClr val="tx1"/>
              </a:solidFill>
            </a:endParaRPr>
          </a:p>
          <a:p>
            <a:r>
              <a:rPr lang="pl-PL" sz="2400" dirty="0" smtClean="0">
                <a:solidFill>
                  <a:schemeClr val="tx1"/>
                </a:solidFill>
              </a:rPr>
              <a:t>Prezes </a:t>
            </a:r>
            <a:r>
              <a:rPr lang="pl-PL" sz="2400" dirty="0">
                <a:solidFill>
                  <a:schemeClr val="tx1"/>
                </a:solidFill>
              </a:rPr>
              <a:t>Urzędu Regulacji Energetyki, </a:t>
            </a:r>
            <a:endParaRPr lang="pl-PL" sz="2400" dirty="0" smtClean="0">
              <a:solidFill>
                <a:schemeClr val="tx1"/>
              </a:solidFill>
            </a:endParaRPr>
          </a:p>
          <a:p>
            <a:r>
              <a:rPr lang="pl-PL" sz="2400" dirty="0" smtClean="0">
                <a:solidFill>
                  <a:schemeClr val="tx1"/>
                </a:solidFill>
              </a:rPr>
              <a:t>Prezes </a:t>
            </a:r>
            <a:r>
              <a:rPr lang="pl-PL" sz="2400" dirty="0">
                <a:solidFill>
                  <a:schemeClr val="tx1"/>
                </a:solidFill>
              </a:rPr>
              <a:t>Urzędu </a:t>
            </a:r>
            <a:r>
              <a:rPr lang="pl-PL" sz="2400" dirty="0" smtClean="0">
                <a:solidFill>
                  <a:schemeClr val="tx1"/>
                </a:solidFill>
              </a:rPr>
              <a:t>Lotnictwa Cywilnego.</a:t>
            </a:r>
          </a:p>
          <a:p>
            <a:endParaRPr lang="pl-PL" sz="2400" dirty="0">
              <a:solidFill>
                <a:schemeClr val="tx1"/>
              </a:solidFill>
            </a:endParaRPr>
          </a:p>
          <a:p>
            <a:r>
              <a:rPr lang="pl-PL" sz="2400" dirty="0">
                <a:solidFill>
                  <a:schemeClr val="tx1"/>
                </a:solidFill>
              </a:rPr>
              <a:t>Niezależne organy regulacyjne mają charakter organów wykonawczych i są centralnymi organami </a:t>
            </a:r>
            <a:r>
              <a:rPr lang="pl-PL" sz="2400" dirty="0" smtClean="0">
                <a:solidFill>
                  <a:schemeClr val="tx1"/>
                </a:solidFill>
              </a:rPr>
              <a:t>administracji rządowej</a:t>
            </a:r>
            <a:r>
              <a:rPr lang="pl-PL" sz="2400" dirty="0">
                <a:solidFill>
                  <a:schemeClr val="tx1"/>
                </a:solidFill>
              </a:rPr>
              <a:t>. </a:t>
            </a:r>
            <a:endParaRPr lang="pl-PL" sz="2400" dirty="0" smtClean="0">
              <a:solidFill>
                <a:schemeClr val="tx1"/>
              </a:solidFill>
            </a:endParaRPr>
          </a:p>
          <a:p>
            <a:r>
              <a:rPr lang="pl-PL" sz="2400" dirty="0" smtClean="0">
                <a:solidFill>
                  <a:schemeClr val="tx1"/>
                </a:solidFill>
              </a:rPr>
              <a:t>W </a:t>
            </a:r>
            <a:r>
              <a:rPr lang="pl-PL" sz="2400" dirty="0">
                <a:solidFill>
                  <a:schemeClr val="tx1"/>
                </a:solidFill>
              </a:rPr>
              <a:t>odróżnieniu od naczelnych organów administracji gospodarczej nie są umocowane do </a:t>
            </a:r>
            <a:r>
              <a:rPr lang="pl-PL" sz="2400" dirty="0" smtClean="0">
                <a:solidFill>
                  <a:schemeClr val="tx1"/>
                </a:solidFill>
              </a:rPr>
              <a:t>stanowienia prawa </a:t>
            </a:r>
            <a:r>
              <a:rPr lang="pl-PL" sz="2400" dirty="0">
                <a:solidFill>
                  <a:schemeClr val="tx1"/>
                </a:solidFill>
              </a:rPr>
              <a:t>powszechnie obowiązującego. </a:t>
            </a:r>
            <a:endParaRPr lang="pl-PL" sz="2400" dirty="0" smtClean="0">
              <a:solidFill>
                <a:schemeClr val="tx1"/>
              </a:solidFill>
            </a:endParaRPr>
          </a:p>
          <a:p>
            <a:r>
              <a:rPr lang="pl-PL" sz="2400" dirty="0" smtClean="0">
                <a:solidFill>
                  <a:schemeClr val="tx1"/>
                </a:solidFill>
              </a:rPr>
              <a:t>W </a:t>
            </a:r>
            <a:r>
              <a:rPr lang="pl-PL" sz="2400" dirty="0">
                <a:solidFill>
                  <a:schemeClr val="tx1"/>
                </a:solidFill>
              </a:rPr>
              <a:t>znaczącej części naczelne organy administracji gospodarczej przyjmują</a:t>
            </a:r>
          </a:p>
          <a:p>
            <a:r>
              <a:rPr lang="pl-PL" sz="2400" dirty="0">
                <a:solidFill>
                  <a:schemeClr val="tx1"/>
                </a:solidFill>
              </a:rPr>
              <a:t>w drodze rozporządzeń normy prawne wiążące niezależne organy regulacyjne przy wykonywaniu funkcji regulacyjnej.</a:t>
            </a:r>
          </a:p>
          <a:p>
            <a:r>
              <a:rPr lang="pl-PL" sz="2400" dirty="0">
                <a:solidFill>
                  <a:schemeClr val="tx1"/>
                </a:solidFill>
              </a:rPr>
              <a:t>Zadania i kompetencje tych organów regulacyjnych są zawarte w krajowych i unijnych aktach normatywnych.</a:t>
            </a:r>
            <a:endParaRPr lang="pl-PL" sz="2400" dirty="0" smtClean="0">
              <a:solidFill>
                <a:schemeClr val="tx1"/>
              </a:solidFill>
            </a:endParaRPr>
          </a:p>
        </p:txBody>
      </p:sp>
    </p:spTree>
    <p:extLst>
      <p:ext uri="{BB962C8B-B14F-4D97-AF65-F5344CB8AC3E}">
        <p14:creationId xmlns:p14="http://schemas.microsoft.com/office/powerpoint/2010/main" val="395395681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Organy administracji </a:t>
            </a:r>
            <a:r>
              <a:rPr lang="pl-PL" dirty="0" smtClean="0"/>
              <a:t>gospodarczej</a:t>
            </a:r>
            <a:endParaRPr lang="pl-PL" dirty="0"/>
          </a:p>
        </p:txBody>
      </p:sp>
      <p:sp>
        <p:nvSpPr>
          <p:cNvPr id="3" name="Podtytuł 2"/>
          <p:cNvSpPr>
            <a:spLocks noGrp="1"/>
          </p:cNvSpPr>
          <p:nvPr>
            <p:ph type="subTitle" idx="1"/>
          </p:nvPr>
        </p:nvSpPr>
        <p:spPr>
          <a:xfrm>
            <a:off x="755576" y="1412776"/>
            <a:ext cx="8064896" cy="5040560"/>
          </a:xfrm>
        </p:spPr>
        <p:txBody>
          <a:bodyPr>
            <a:normAutofit fontScale="85000" lnSpcReduction="10000"/>
          </a:bodyPr>
          <a:lstStyle/>
          <a:p>
            <a:r>
              <a:rPr lang="pl-PL" sz="2400" dirty="0" smtClean="0">
                <a:solidFill>
                  <a:schemeClr val="tx1"/>
                </a:solidFill>
              </a:rPr>
              <a:t>Agencje rządowe:</a:t>
            </a:r>
          </a:p>
          <a:p>
            <a:endParaRPr lang="pl-PL" sz="2400" dirty="0" smtClean="0">
              <a:solidFill>
                <a:schemeClr val="tx1"/>
              </a:solidFill>
            </a:endParaRPr>
          </a:p>
          <a:p>
            <a:pPr algn="l"/>
            <a:r>
              <a:rPr lang="pl-PL" sz="2400" b="1" dirty="0" smtClean="0">
                <a:solidFill>
                  <a:schemeClr val="tx1"/>
                </a:solidFill>
              </a:rPr>
              <a:t>1) agencje mające status prawny centralnych organów administracji rządowej</a:t>
            </a:r>
          </a:p>
          <a:p>
            <a:r>
              <a:rPr lang="pl-PL" sz="2400" dirty="0" smtClean="0">
                <a:solidFill>
                  <a:schemeClr val="tx1"/>
                </a:solidFill>
              </a:rPr>
              <a:t>Agencje mające status prawny centralnych organów administracji rządowej funkcjonują na zasadach charakterystycznych dla tego rodzaju swoistych organów administracji publicznej (np. Agencja Bezpieczeństwa Wewnętrznego, Agencja Wywiadu).</a:t>
            </a:r>
          </a:p>
          <a:p>
            <a:pPr algn="l"/>
            <a:r>
              <a:rPr lang="pl-PL" sz="2400" b="1" dirty="0" smtClean="0">
                <a:solidFill>
                  <a:schemeClr val="tx1"/>
                </a:solidFill>
              </a:rPr>
              <a:t>2) agencje działające w formie kapitałowych spółek prawa handlowego</a:t>
            </a:r>
          </a:p>
          <a:p>
            <a:r>
              <a:rPr lang="pl-PL" sz="2400" dirty="0" smtClean="0">
                <a:solidFill>
                  <a:schemeClr val="tx1"/>
                </a:solidFill>
              </a:rPr>
              <a:t>Polska Agencja Prasowa S.A</a:t>
            </a:r>
          </a:p>
          <a:p>
            <a:pPr algn="l"/>
            <a:r>
              <a:rPr lang="pl-PL" sz="2400" b="1" dirty="0" smtClean="0">
                <a:solidFill>
                  <a:schemeClr val="tx1"/>
                </a:solidFill>
              </a:rPr>
              <a:t>3) agencje wykonawcze.</a:t>
            </a:r>
          </a:p>
          <a:p>
            <a:r>
              <a:rPr lang="pl-PL" sz="2400" dirty="0">
                <a:solidFill>
                  <a:schemeClr val="tx1"/>
                </a:solidFill>
              </a:rPr>
              <a:t>Agencje wykonawcze są powołanymi w drodze </a:t>
            </a:r>
            <a:r>
              <a:rPr lang="pl-PL" sz="2400" dirty="0" smtClean="0">
                <a:solidFill>
                  <a:schemeClr val="tx1"/>
                </a:solidFill>
              </a:rPr>
              <a:t>ustaw </a:t>
            </a:r>
            <a:endParaRPr lang="pl-PL" sz="2400" dirty="0">
              <a:solidFill>
                <a:schemeClr val="tx1"/>
              </a:solidFill>
            </a:endParaRPr>
          </a:p>
          <a:p>
            <a:r>
              <a:rPr lang="pl-PL" sz="2400" dirty="0">
                <a:solidFill>
                  <a:schemeClr val="tx1"/>
                </a:solidFill>
              </a:rPr>
              <a:t>państwowymi osobami prawnymi, zaliczanymi do jednostek sektora finansów publicznych, nadzorowanymi </a:t>
            </a:r>
            <a:r>
              <a:rPr lang="pl-PL" sz="2400" dirty="0" smtClean="0">
                <a:solidFill>
                  <a:schemeClr val="tx1"/>
                </a:solidFill>
              </a:rPr>
              <a:t>zazwyczaj przez </a:t>
            </a:r>
            <a:r>
              <a:rPr lang="pl-PL" sz="2400" dirty="0">
                <a:solidFill>
                  <a:schemeClr val="tx1"/>
                </a:solidFill>
              </a:rPr>
              <a:t>właściwych ministrów</a:t>
            </a:r>
            <a:r>
              <a:rPr lang="pl-PL" sz="2400" dirty="0" smtClean="0">
                <a:solidFill>
                  <a:schemeClr val="tx1"/>
                </a:solidFill>
              </a:rPr>
              <a:t>.</a:t>
            </a:r>
          </a:p>
          <a:p>
            <a:r>
              <a:rPr lang="pl-PL" sz="2400" dirty="0" smtClean="0">
                <a:solidFill>
                  <a:schemeClr val="tx1"/>
                </a:solidFill>
              </a:rPr>
              <a:t>Agencja Mienia Wojskowego</a:t>
            </a:r>
          </a:p>
        </p:txBody>
      </p:sp>
    </p:spTree>
    <p:extLst>
      <p:ext uri="{BB962C8B-B14F-4D97-AF65-F5344CB8AC3E}">
        <p14:creationId xmlns:p14="http://schemas.microsoft.com/office/powerpoint/2010/main" val="186254318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Organy administracji </a:t>
            </a:r>
            <a:r>
              <a:rPr lang="pl-PL" dirty="0" smtClean="0"/>
              <a:t>gospodarczej</a:t>
            </a:r>
            <a:endParaRPr lang="pl-PL" dirty="0"/>
          </a:p>
        </p:txBody>
      </p:sp>
      <p:sp>
        <p:nvSpPr>
          <p:cNvPr id="3" name="Podtytuł 2"/>
          <p:cNvSpPr>
            <a:spLocks noGrp="1"/>
          </p:cNvSpPr>
          <p:nvPr>
            <p:ph type="subTitle" idx="1"/>
          </p:nvPr>
        </p:nvSpPr>
        <p:spPr>
          <a:xfrm>
            <a:off x="755576" y="1412776"/>
            <a:ext cx="8064896" cy="5040560"/>
          </a:xfrm>
        </p:spPr>
        <p:txBody>
          <a:bodyPr>
            <a:normAutofit fontScale="70000" lnSpcReduction="20000"/>
          </a:bodyPr>
          <a:lstStyle/>
          <a:p>
            <a:r>
              <a:rPr lang="pl-PL" sz="2400" dirty="0">
                <a:solidFill>
                  <a:schemeClr val="tx1"/>
                </a:solidFill>
              </a:rPr>
              <a:t>Zadania terenowych organów administracji</a:t>
            </a:r>
          </a:p>
          <a:p>
            <a:r>
              <a:rPr lang="pl-PL" sz="2400" dirty="0">
                <a:solidFill>
                  <a:schemeClr val="tx1"/>
                </a:solidFill>
              </a:rPr>
              <a:t>rządowej wobec działalności </a:t>
            </a:r>
            <a:r>
              <a:rPr lang="pl-PL" sz="2400" dirty="0" smtClean="0">
                <a:solidFill>
                  <a:schemeClr val="tx1"/>
                </a:solidFill>
              </a:rPr>
              <a:t>gospodarczej:</a:t>
            </a:r>
          </a:p>
          <a:p>
            <a:endParaRPr lang="pl-PL" sz="2400" dirty="0">
              <a:solidFill>
                <a:schemeClr val="tx1"/>
              </a:solidFill>
            </a:endParaRPr>
          </a:p>
          <a:p>
            <a:pPr algn="just"/>
            <a:r>
              <a:rPr lang="pl-PL" sz="2400" dirty="0">
                <a:solidFill>
                  <a:schemeClr val="tx1"/>
                </a:solidFill>
              </a:rPr>
              <a:t>1) wojewoda;</a:t>
            </a:r>
          </a:p>
          <a:p>
            <a:pPr algn="just"/>
            <a:r>
              <a:rPr lang="pl-PL" sz="2400" dirty="0">
                <a:solidFill>
                  <a:schemeClr val="tx1"/>
                </a:solidFill>
              </a:rPr>
              <a:t>2) organy rządowej administracji zespolonej w województwie, w tym kierownicy zespolonych służb, </a:t>
            </a:r>
            <a:r>
              <a:rPr lang="pl-PL" sz="2400" dirty="0" smtClean="0">
                <a:solidFill>
                  <a:schemeClr val="tx1"/>
                </a:solidFill>
              </a:rPr>
              <a:t>inspekcji i </a:t>
            </a:r>
            <a:r>
              <a:rPr lang="pl-PL" sz="2400" dirty="0">
                <a:solidFill>
                  <a:schemeClr val="tx1"/>
                </a:solidFill>
              </a:rPr>
              <a:t>straży</a:t>
            </a:r>
            <a:r>
              <a:rPr lang="pl-PL" sz="2400" dirty="0" smtClean="0">
                <a:solidFill>
                  <a:schemeClr val="tx1"/>
                </a:solidFill>
              </a:rPr>
              <a:t>;</a:t>
            </a:r>
          </a:p>
          <a:p>
            <a:r>
              <a:rPr lang="pl-PL" sz="2400" dirty="0" smtClean="0">
                <a:solidFill>
                  <a:schemeClr val="tx1"/>
                </a:solidFill>
              </a:rPr>
              <a:t>Inspekcja Handlowa, Inspekcja </a:t>
            </a:r>
            <a:r>
              <a:rPr lang="pl-PL" sz="2400" dirty="0">
                <a:solidFill>
                  <a:schemeClr val="tx1"/>
                </a:solidFill>
              </a:rPr>
              <a:t>Jakości Handlowej Artykułów Rolno-Spożywczych, </a:t>
            </a:r>
            <a:r>
              <a:rPr lang="pl-PL" sz="2400" dirty="0" smtClean="0">
                <a:solidFill>
                  <a:schemeClr val="tx1"/>
                </a:solidFill>
              </a:rPr>
              <a:t>Inspekcja </a:t>
            </a:r>
            <a:r>
              <a:rPr lang="pl-PL" sz="2400" dirty="0">
                <a:solidFill>
                  <a:schemeClr val="tx1"/>
                </a:solidFill>
              </a:rPr>
              <a:t>Farmaceutyczną, </a:t>
            </a:r>
            <a:r>
              <a:rPr lang="pl-PL" sz="2400" dirty="0" smtClean="0">
                <a:solidFill>
                  <a:schemeClr val="tx1"/>
                </a:solidFill>
              </a:rPr>
              <a:t>Państwowa Inspekcja Ochrony </a:t>
            </a:r>
            <a:r>
              <a:rPr lang="pl-PL" sz="2400" dirty="0">
                <a:solidFill>
                  <a:schemeClr val="tx1"/>
                </a:solidFill>
              </a:rPr>
              <a:t>Roślin i Nasiennictwa, </a:t>
            </a:r>
            <a:r>
              <a:rPr lang="pl-PL" sz="2400" dirty="0" smtClean="0">
                <a:solidFill>
                  <a:schemeClr val="tx1"/>
                </a:solidFill>
              </a:rPr>
              <a:t>Inspekcja </a:t>
            </a:r>
            <a:r>
              <a:rPr lang="pl-PL" sz="2400" dirty="0">
                <a:solidFill>
                  <a:schemeClr val="tx1"/>
                </a:solidFill>
              </a:rPr>
              <a:t>Weterynaryjną, </a:t>
            </a:r>
            <a:r>
              <a:rPr lang="pl-PL" sz="2400" dirty="0" smtClean="0">
                <a:solidFill>
                  <a:schemeClr val="tx1"/>
                </a:solidFill>
              </a:rPr>
              <a:t>Inspekcja </a:t>
            </a:r>
            <a:r>
              <a:rPr lang="pl-PL" sz="2400" dirty="0">
                <a:solidFill>
                  <a:schemeClr val="tx1"/>
                </a:solidFill>
              </a:rPr>
              <a:t>Transportu Drogowego, </a:t>
            </a:r>
            <a:r>
              <a:rPr lang="pl-PL" sz="2400" dirty="0" smtClean="0">
                <a:solidFill>
                  <a:schemeClr val="tx1"/>
                </a:solidFill>
              </a:rPr>
              <a:t>Państwowa Inspekcja </a:t>
            </a:r>
            <a:r>
              <a:rPr lang="pl-PL" sz="2400" dirty="0">
                <a:solidFill>
                  <a:schemeClr val="tx1"/>
                </a:solidFill>
              </a:rPr>
              <a:t>Sanitarną.</a:t>
            </a:r>
          </a:p>
          <a:p>
            <a:pPr algn="just"/>
            <a:endParaRPr lang="pl-PL" sz="2400" dirty="0">
              <a:solidFill>
                <a:schemeClr val="tx1"/>
              </a:solidFill>
            </a:endParaRPr>
          </a:p>
          <a:p>
            <a:pPr algn="just"/>
            <a:r>
              <a:rPr lang="pl-PL" sz="2400" dirty="0">
                <a:solidFill>
                  <a:schemeClr val="tx1"/>
                </a:solidFill>
              </a:rPr>
              <a:t>3) organy niezespolonej administracji rządowej;</a:t>
            </a:r>
          </a:p>
          <a:p>
            <a:pPr algn="just"/>
            <a:r>
              <a:rPr lang="pl-PL" sz="2400" dirty="0">
                <a:solidFill>
                  <a:schemeClr val="tx1"/>
                </a:solidFill>
              </a:rPr>
              <a:t>4) jednostki samorządu terytorialnego i ich związki, jeżeli wykonywanie przez nie zadań administracji </a:t>
            </a:r>
            <a:r>
              <a:rPr lang="pl-PL" sz="2400" dirty="0" smtClean="0">
                <a:solidFill>
                  <a:schemeClr val="tx1"/>
                </a:solidFill>
              </a:rPr>
              <a:t>rządowej wynika </a:t>
            </a:r>
            <a:r>
              <a:rPr lang="pl-PL" sz="2400" dirty="0">
                <a:solidFill>
                  <a:schemeClr val="tx1"/>
                </a:solidFill>
              </a:rPr>
              <a:t>z odrębnych ustaw lub z zawartego porozumienia;</a:t>
            </a:r>
          </a:p>
          <a:p>
            <a:pPr algn="just"/>
            <a:r>
              <a:rPr lang="pl-PL" sz="2400" dirty="0">
                <a:solidFill>
                  <a:schemeClr val="tx1"/>
                </a:solidFill>
              </a:rPr>
              <a:t>5) starosta, jeżeli wykonywanie przez niego zadań administracji rządowej wynika z odrębnych ustaw;</a:t>
            </a:r>
          </a:p>
          <a:p>
            <a:pPr algn="just"/>
            <a:r>
              <a:rPr lang="pl-PL" sz="2400" dirty="0">
                <a:solidFill>
                  <a:schemeClr val="tx1"/>
                </a:solidFill>
              </a:rPr>
              <a:t>6) inne podmioty, jeżeli wykonywanie przez nie zadań administracji rządowej wynika z odrębnych ustaw.</a:t>
            </a:r>
            <a:endParaRPr lang="pl-PL" sz="2400" dirty="0" smtClean="0">
              <a:solidFill>
                <a:schemeClr val="tx1"/>
              </a:solidFill>
            </a:endParaRPr>
          </a:p>
        </p:txBody>
      </p:sp>
    </p:spTree>
    <p:extLst>
      <p:ext uri="{BB962C8B-B14F-4D97-AF65-F5344CB8AC3E}">
        <p14:creationId xmlns:p14="http://schemas.microsoft.com/office/powerpoint/2010/main" val="146056971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fontScale="90000"/>
          </a:bodyPr>
          <a:lstStyle/>
          <a:p>
            <a:r>
              <a:rPr lang="pl-PL" dirty="0"/>
              <a:t>Organy administracji </a:t>
            </a:r>
            <a:r>
              <a:rPr lang="pl-PL" dirty="0" smtClean="0"/>
              <a:t>gospodarczej</a:t>
            </a:r>
            <a:endParaRPr lang="pl-PL" dirty="0"/>
          </a:p>
        </p:txBody>
      </p:sp>
      <p:sp>
        <p:nvSpPr>
          <p:cNvPr id="3" name="Podtytuł 2"/>
          <p:cNvSpPr>
            <a:spLocks noGrp="1"/>
          </p:cNvSpPr>
          <p:nvPr>
            <p:ph type="subTitle" idx="1"/>
          </p:nvPr>
        </p:nvSpPr>
        <p:spPr>
          <a:xfrm>
            <a:off x="755576" y="1412776"/>
            <a:ext cx="8064896" cy="5040560"/>
          </a:xfrm>
        </p:spPr>
        <p:txBody>
          <a:bodyPr>
            <a:normAutofit fontScale="92500"/>
          </a:bodyPr>
          <a:lstStyle/>
          <a:p>
            <a:r>
              <a:rPr lang="pl-PL" sz="2400" dirty="0">
                <a:solidFill>
                  <a:schemeClr val="tx1"/>
                </a:solidFill>
              </a:rPr>
              <a:t>Zadania jednostek samorządu terytorialnego wobec </a:t>
            </a:r>
            <a:r>
              <a:rPr lang="pl-PL" sz="2400" dirty="0" smtClean="0">
                <a:solidFill>
                  <a:schemeClr val="tx1"/>
                </a:solidFill>
              </a:rPr>
              <a:t>gospodarki:</a:t>
            </a:r>
          </a:p>
          <a:p>
            <a:endParaRPr lang="pl-PL" sz="2400" dirty="0">
              <a:solidFill>
                <a:schemeClr val="tx1"/>
              </a:solidFill>
            </a:endParaRPr>
          </a:p>
          <a:p>
            <a:pPr marL="457200" indent="-457200" algn="just">
              <a:buAutoNum type="arabicParenR"/>
            </a:pPr>
            <a:r>
              <a:rPr lang="pl-PL" sz="2400" dirty="0" smtClean="0">
                <a:solidFill>
                  <a:schemeClr val="tx1"/>
                </a:solidFill>
              </a:rPr>
              <a:t>Sprawowanie </a:t>
            </a:r>
            <a:r>
              <a:rPr lang="pl-PL" sz="2400" dirty="0">
                <a:solidFill>
                  <a:schemeClr val="tx1"/>
                </a:solidFill>
              </a:rPr>
              <a:t>jurysdykcji administracyjnej w zakresie podejmowania i </a:t>
            </a:r>
            <a:r>
              <a:rPr lang="pl-PL" sz="2400" dirty="0" smtClean="0">
                <a:solidFill>
                  <a:schemeClr val="tx1"/>
                </a:solidFill>
              </a:rPr>
              <a:t>prowadzenia (</a:t>
            </a:r>
            <a:r>
              <a:rPr lang="pl-PL" sz="2400" dirty="0">
                <a:solidFill>
                  <a:schemeClr val="tx1"/>
                </a:solidFill>
              </a:rPr>
              <a:t>wykonywania) działalności gospodarczej przez </a:t>
            </a:r>
            <a:r>
              <a:rPr lang="pl-PL" sz="2400" dirty="0" smtClean="0">
                <a:solidFill>
                  <a:schemeClr val="tx1"/>
                </a:solidFill>
              </a:rPr>
              <a:t>przedsiębiorców.</a:t>
            </a:r>
          </a:p>
          <a:p>
            <a:pPr marL="457200" indent="-457200" algn="just">
              <a:buAutoNum type="arabicParenR"/>
            </a:pPr>
            <a:endParaRPr lang="pl-PL" sz="2400" dirty="0">
              <a:solidFill>
                <a:schemeClr val="tx1"/>
              </a:solidFill>
            </a:endParaRPr>
          </a:p>
          <a:p>
            <a:pPr marL="457200" indent="-457200" algn="just">
              <a:buAutoNum type="arabicParenR"/>
            </a:pPr>
            <a:r>
              <a:rPr lang="pl-PL" sz="2400" dirty="0">
                <a:solidFill>
                  <a:schemeClr val="tx1"/>
                </a:solidFill>
              </a:rPr>
              <a:t>Sprawowanie jurysdykcji administracyjnej w zakresie podejmowania i </a:t>
            </a:r>
            <a:r>
              <a:rPr lang="pl-PL" sz="2400" dirty="0" smtClean="0">
                <a:solidFill>
                  <a:schemeClr val="tx1"/>
                </a:solidFill>
              </a:rPr>
              <a:t>prowadzenia (</a:t>
            </a:r>
            <a:r>
              <a:rPr lang="pl-PL" sz="2400" dirty="0">
                <a:solidFill>
                  <a:schemeClr val="tx1"/>
                </a:solidFill>
              </a:rPr>
              <a:t>wykonywania) działalności gospodarczej przez </a:t>
            </a:r>
            <a:r>
              <a:rPr lang="pl-PL" sz="2400" dirty="0" smtClean="0">
                <a:solidFill>
                  <a:schemeClr val="tx1"/>
                </a:solidFill>
              </a:rPr>
              <a:t>przedsiębiorców.</a:t>
            </a:r>
          </a:p>
          <a:p>
            <a:pPr marL="457200" indent="-457200" algn="just">
              <a:buAutoNum type="arabicParenR"/>
            </a:pPr>
            <a:endParaRPr lang="pl-PL" sz="2400" dirty="0">
              <a:solidFill>
                <a:schemeClr val="tx1"/>
              </a:solidFill>
            </a:endParaRPr>
          </a:p>
          <a:p>
            <a:pPr marL="457200" indent="-457200" algn="just">
              <a:buAutoNum type="arabicParenR"/>
            </a:pPr>
            <a:r>
              <a:rPr lang="pl-PL" sz="2400" dirty="0">
                <a:solidFill>
                  <a:schemeClr val="tx1"/>
                </a:solidFill>
              </a:rPr>
              <a:t>Prowadzenie rejestrów działalności gospodarczej </a:t>
            </a:r>
            <a:r>
              <a:rPr lang="pl-PL" sz="2400" dirty="0" smtClean="0">
                <a:solidFill>
                  <a:schemeClr val="tx1"/>
                </a:solidFill>
              </a:rPr>
              <a:t>regulowanej.</a:t>
            </a:r>
          </a:p>
          <a:p>
            <a:pPr marL="457200" indent="-457200" algn="just">
              <a:buAutoNum type="arabicParenR"/>
            </a:pPr>
            <a:endParaRPr lang="pl-PL" sz="2400" dirty="0">
              <a:solidFill>
                <a:schemeClr val="tx1"/>
              </a:solidFill>
            </a:endParaRPr>
          </a:p>
          <a:p>
            <a:pPr marL="457200" indent="-457200" algn="just">
              <a:buAutoNum type="arabicParenR"/>
            </a:pPr>
            <a:r>
              <a:rPr lang="pl-PL" sz="2400" dirty="0">
                <a:solidFill>
                  <a:schemeClr val="tx1"/>
                </a:solidFill>
              </a:rPr>
              <a:t>Nadzór bieżący i kontrola nad przedsiębiorcami</a:t>
            </a:r>
            <a:endParaRPr lang="pl-PL" sz="2400" dirty="0" smtClean="0">
              <a:solidFill>
                <a:schemeClr val="tx1"/>
              </a:solidFill>
            </a:endParaRPr>
          </a:p>
        </p:txBody>
      </p:sp>
    </p:spTree>
    <p:extLst>
      <p:ext uri="{BB962C8B-B14F-4D97-AF65-F5344CB8AC3E}">
        <p14:creationId xmlns:p14="http://schemas.microsoft.com/office/powerpoint/2010/main" val="35935459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a:bodyPr>
          <a:lstStyle/>
          <a:p>
            <a:r>
              <a:rPr lang="pl-PL" dirty="0"/>
              <a:t>Pojęcie przedsiębiorcy</a:t>
            </a:r>
            <a:r>
              <a:rPr lang="pl-PL" dirty="0" smtClean="0"/>
              <a:t>. </a:t>
            </a:r>
            <a:endParaRPr lang="pl-PL" dirty="0"/>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r>
              <a:rPr lang="pl-PL" sz="2400" dirty="0" smtClean="0">
                <a:solidFill>
                  <a:schemeClr val="tx1"/>
                </a:solidFill>
              </a:rPr>
              <a:t>Art. 4. </a:t>
            </a:r>
            <a:r>
              <a:rPr lang="pl-PL" sz="2400" dirty="0" err="1" smtClean="0">
                <a:solidFill>
                  <a:schemeClr val="tx1"/>
                </a:solidFill>
              </a:rPr>
              <a:t>PpU</a:t>
            </a:r>
            <a:endParaRPr lang="pl-PL" sz="2400" dirty="0" smtClean="0">
              <a:solidFill>
                <a:schemeClr val="tx1"/>
              </a:solidFill>
            </a:endParaRPr>
          </a:p>
          <a:p>
            <a:endParaRPr lang="pl-PL" sz="2400" dirty="0">
              <a:solidFill>
                <a:schemeClr val="tx1"/>
              </a:solidFill>
            </a:endParaRPr>
          </a:p>
          <a:p>
            <a:r>
              <a:rPr lang="pl-PL" sz="2400" dirty="0">
                <a:solidFill>
                  <a:schemeClr val="tx1"/>
                </a:solidFill>
              </a:rPr>
              <a:t>1.  Przedsiębiorcą  jest  osoba  fizyczna,  osoba  prawna  lub  jednostka </a:t>
            </a:r>
            <a:r>
              <a:rPr lang="pl-PL" sz="2400" dirty="0" smtClean="0">
                <a:solidFill>
                  <a:schemeClr val="tx1"/>
                </a:solidFill>
              </a:rPr>
              <a:t>organizacyjna </a:t>
            </a:r>
            <a:r>
              <a:rPr lang="pl-PL" sz="2400" dirty="0">
                <a:solidFill>
                  <a:schemeClr val="tx1"/>
                </a:solidFill>
              </a:rPr>
              <a:t>niebędąca osobą prawną, której odrębna ustawa przyznaje zdolność </a:t>
            </a:r>
            <a:r>
              <a:rPr lang="pl-PL" sz="2400" dirty="0" smtClean="0">
                <a:solidFill>
                  <a:schemeClr val="tx1"/>
                </a:solidFill>
              </a:rPr>
              <a:t> prawną</a:t>
            </a:r>
            <a:r>
              <a:rPr lang="pl-PL" sz="2400" dirty="0">
                <a:solidFill>
                  <a:schemeClr val="tx1"/>
                </a:solidFill>
              </a:rPr>
              <a:t>, </a:t>
            </a:r>
          </a:p>
          <a:p>
            <a:r>
              <a:rPr lang="pl-PL" sz="2400" dirty="0">
                <a:solidFill>
                  <a:schemeClr val="tx1"/>
                </a:solidFill>
              </a:rPr>
              <a:t>wykonująca działalność gospodarczą.</a:t>
            </a:r>
          </a:p>
          <a:p>
            <a:r>
              <a:rPr lang="pl-PL" sz="2400" dirty="0">
                <a:solidFill>
                  <a:schemeClr val="tx1"/>
                </a:solidFill>
              </a:rPr>
              <a:t>2</a:t>
            </a:r>
            <a:r>
              <a:rPr lang="pl-PL" sz="2400" dirty="0" smtClean="0">
                <a:solidFill>
                  <a:schemeClr val="tx1"/>
                </a:solidFill>
              </a:rPr>
              <a:t>. Przedsiębiorcami </a:t>
            </a:r>
            <a:r>
              <a:rPr lang="pl-PL" sz="2400" dirty="0">
                <a:solidFill>
                  <a:schemeClr val="tx1"/>
                </a:solidFill>
              </a:rPr>
              <a:t>są także wspólnicy spółki cywilnej w</a:t>
            </a:r>
          </a:p>
          <a:p>
            <a:r>
              <a:rPr lang="pl-PL" sz="2400" dirty="0">
                <a:solidFill>
                  <a:schemeClr val="tx1"/>
                </a:solidFill>
              </a:rPr>
              <a:t>zakresie wykonywanej </a:t>
            </a:r>
          </a:p>
          <a:p>
            <a:r>
              <a:rPr lang="pl-PL" sz="2400" dirty="0">
                <a:solidFill>
                  <a:schemeClr val="tx1"/>
                </a:solidFill>
              </a:rPr>
              <a:t>przez nich działalności gospodarcze</a:t>
            </a:r>
          </a:p>
        </p:txBody>
      </p:sp>
    </p:spTree>
    <p:extLst>
      <p:ext uri="{BB962C8B-B14F-4D97-AF65-F5344CB8AC3E}">
        <p14:creationId xmlns:p14="http://schemas.microsoft.com/office/powerpoint/2010/main" val="4151271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4680520" cy="792087"/>
          </a:xfrm>
        </p:spPr>
        <p:txBody>
          <a:bodyPr/>
          <a:lstStyle/>
          <a:p>
            <a:r>
              <a:rPr lang="pl-PL" dirty="0" smtClean="0"/>
              <a:t>KOLOKWIUM</a:t>
            </a:r>
            <a:endParaRPr lang="pl-PL" dirty="0"/>
          </a:p>
        </p:txBody>
      </p:sp>
      <p:sp>
        <p:nvSpPr>
          <p:cNvPr id="3" name="Podtytuł 2"/>
          <p:cNvSpPr>
            <a:spLocks noGrp="1"/>
          </p:cNvSpPr>
          <p:nvPr>
            <p:ph type="subTitle" idx="1"/>
          </p:nvPr>
        </p:nvSpPr>
        <p:spPr>
          <a:xfrm>
            <a:off x="755576" y="1412776"/>
            <a:ext cx="8064896" cy="5040560"/>
          </a:xfrm>
        </p:spPr>
        <p:txBody>
          <a:bodyPr/>
          <a:lstStyle/>
          <a:p>
            <a:pPr marL="342900" indent="-342900" algn="l">
              <a:buFontTx/>
              <a:buChar char="-"/>
            </a:pPr>
            <a:r>
              <a:rPr lang="pl-PL" sz="2400" dirty="0" smtClean="0">
                <a:solidFill>
                  <a:schemeClr val="tx1"/>
                </a:solidFill>
              </a:rPr>
              <a:t>45 min</a:t>
            </a:r>
          </a:p>
          <a:p>
            <a:pPr marL="342900" indent="-342900" algn="l">
              <a:buFontTx/>
              <a:buChar char="-"/>
            </a:pPr>
            <a:r>
              <a:rPr lang="pl-PL" sz="2400" dirty="0" smtClean="0">
                <a:solidFill>
                  <a:schemeClr val="tx1"/>
                </a:solidFill>
              </a:rPr>
              <a:t>3 pytania opisowe</a:t>
            </a:r>
          </a:p>
        </p:txBody>
      </p:sp>
    </p:spTree>
    <p:extLst>
      <p:ext uri="{BB962C8B-B14F-4D97-AF65-F5344CB8AC3E}">
        <p14:creationId xmlns:p14="http://schemas.microsoft.com/office/powerpoint/2010/main" val="244031055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a:bodyPr>
          <a:lstStyle/>
          <a:p>
            <a:r>
              <a:rPr lang="pl-PL" dirty="0"/>
              <a:t>Pojęcie przedsiębiorcy</a:t>
            </a:r>
            <a:r>
              <a:rPr lang="pl-PL" dirty="0" smtClean="0"/>
              <a:t>. </a:t>
            </a:r>
            <a:endParaRPr lang="pl-PL" dirty="0"/>
          </a:p>
        </p:txBody>
      </p:sp>
      <p:sp>
        <p:nvSpPr>
          <p:cNvPr id="3" name="Podtytuł 2"/>
          <p:cNvSpPr>
            <a:spLocks noGrp="1"/>
          </p:cNvSpPr>
          <p:nvPr>
            <p:ph type="subTitle" idx="1"/>
          </p:nvPr>
        </p:nvSpPr>
        <p:spPr>
          <a:xfrm>
            <a:off x="755576" y="1412776"/>
            <a:ext cx="8064896" cy="5040560"/>
          </a:xfrm>
        </p:spPr>
        <p:txBody>
          <a:bodyPr>
            <a:normAutofit fontScale="77500" lnSpcReduction="20000"/>
          </a:bodyPr>
          <a:lstStyle/>
          <a:p>
            <a:endParaRPr lang="pl-PL" sz="2400" dirty="0" smtClean="0">
              <a:solidFill>
                <a:schemeClr val="tx1"/>
              </a:solidFill>
            </a:endParaRPr>
          </a:p>
          <a:p>
            <a:r>
              <a:rPr lang="pl-PL" sz="2400" dirty="0" smtClean="0">
                <a:solidFill>
                  <a:schemeClr val="tx1"/>
                </a:solidFill>
              </a:rPr>
              <a:t>KC</a:t>
            </a:r>
          </a:p>
          <a:p>
            <a:r>
              <a:rPr lang="pl-PL" sz="2400" dirty="0">
                <a:solidFill>
                  <a:schemeClr val="tx1"/>
                </a:solidFill>
              </a:rPr>
              <a:t>Art. </a:t>
            </a:r>
            <a:r>
              <a:rPr lang="pl-PL" sz="2400" dirty="0" smtClean="0">
                <a:solidFill>
                  <a:schemeClr val="tx1"/>
                </a:solidFill>
              </a:rPr>
              <a:t>43</a:t>
            </a:r>
            <a:r>
              <a:rPr lang="pl-PL" sz="2400" baseline="30000" dirty="0" smtClean="0">
                <a:solidFill>
                  <a:schemeClr val="tx1"/>
                </a:solidFill>
              </a:rPr>
              <a:t>1</a:t>
            </a:r>
            <a:r>
              <a:rPr lang="pl-PL" sz="2400" dirty="0" smtClean="0">
                <a:solidFill>
                  <a:schemeClr val="tx1"/>
                </a:solidFill>
              </a:rPr>
              <a:t>.</a:t>
            </a:r>
            <a:endParaRPr lang="pl-PL" sz="2400" dirty="0">
              <a:solidFill>
                <a:schemeClr val="tx1"/>
              </a:solidFill>
            </a:endParaRPr>
          </a:p>
          <a:p>
            <a:r>
              <a:rPr lang="pl-PL" sz="2400" dirty="0" smtClean="0">
                <a:solidFill>
                  <a:schemeClr val="tx1"/>
                </a:solidFill>
              </a:rPr>
              <a:t>1.Przedsiębiorcą  </a:t>
            </a:r>
            <a:r>
              <a:rPr lang="pl-PL" sz="2400" dirty="0">
                <a:solidFill>
                  <a:schemeClr val="tx1"/>
                </a:solidFill>
              </a:rPr>
              <a:t>jest  osoba  fizyczna,  osoba  prawna  </a:t>
            </a:r>
            <a:r>
              <a:rPr lang="pl-PL" sz="2400" dirty="0" smtClean="0">
                <a:solidFill>
                  <a:schemeClr val="tx1"/>
                </a:solidFill>
              </a:rPr>
              <a:t>i jednostka organizacyjna</a:t>
            </a:r>
            <a:r>
              <a:rPr lang="pl-PL" sz="2400" dirty="0">
                <a:solidFill>
                  <a:schemeClr val="tx1"/>
                </a:solidFill>
              </a:rPr>
              <a:t>,  </a:t>
            </a:r>
            <a:r>
              <a:rPr lang="pl-PL" sz="2400" dirty="0" smtClean="0">
                <a:solidFill>
                  <a:schemeClr val="tx1"/>
                </a:solidFill>
              </a:rPr>
              <a:t>o której  </a:t>
            </a:r>
            <a:r>
              <a:rPr lang="pl-PL" sz="2400" dirty="0">
                <a:solidFill>
                  <a:schemeClr val="tx1"/>
                </a:solidFill>
              </a:rPr>
              <a:t>mowa </a:t>
            </a:r>
            <a:r>
              <a:rPr lang="pl-PL" sz="2400" dirty="0" smtClean="0">
                <a:solidFill>
                  <a:schemeClr val="tx1"/>
                </a:solidFill>
              </a:rPr>
              <a:t>wart.33</a:t>
            </a:r>
            <a:r>
              <a:rPr lang="pl-PL" sz="2400" baseline="30000" dirty="0" smtClean="0">
                <a:solidFill>
                  <a:schemeClr val="tx1"/>
                </a:solidFill>
              </a:rPr>
              <a:t>1</a:t>
            </a:r>
            <a:r>
              <a:rPr lang="pl-PL" sz="2400" dirty="0" smtClean="0">
                <a:solidFill>
                  <a:schemeClr val="tx1"/>
                </a:solidFill>
              </a:rPr>
              <a:t>§1</a:t>
            </a:r>
            <a:r>
              <a:rPr lang="pl-PL" sz="2400" dirty="0">
                <a:solidFill>
                  <a:schemeClr val="tx1"/>
                </a:solidFill>
              </a:rPr>
              <a:t>, prowadząca we własnym  imieniu </a:t>
            </a:r>
          </a:p>
          <a:p>
            <a:r>
              <a:rPr lang="pl-PL" sz="2400" dirty="0">
                <a:solidFill>
                  <a:schemeClr val="tx1"/>
                </a:solidFill>
              </a:rPr>
              <a:t>działalność gospodarczą lub </a:t>
            </a:r>
            <a:r>
              <a:rPr lang="pl-PL" sz="2400" dirty="0" smtClean="0">
                <a:solidFill>
                  <a:schemeClr val="tx1"/>
                </a:solidFill>
              </a:rPr>
              <a:t>zawodową.</a:t>
            </a:r>
          </a:p>
          <a:p>
            <a:r>
              <a:rPr lang="pl-PL" sz="2400" dirty="0" smtClean="0">
                <a:solidFill>
                  <a:schemeClr val="tx1"/>
                </a:solidFill>
              </a:rPr>
              <a:t>Art. 43</a:t>
            </a:r>
            <a:r>
              <a:rPr lang="pl-PL" sz="2400" baseline="30000" dirty="0" smtClean="0">
                <a:solidFill>
                  <a:schemeClr val="tx1"/>
                </a:solidFill>
              </a:rPr>
              <a:t>2</a:t>
            </a:r>
            <a:r>
              <a:rPr lang="pl-PL" sz="2400" dirty="0" smtClean="0">
                <a:solidFill>
                  <a:schemeClr val="tx1"/>
                </a:solidFill>
              </a:rPr>
              <a:t>.</a:t>
            </a:r>
            <a:endParaRPr lang="pl-PL" sz="2400" dirty="0">
              <a:solidFill>
                <a:schemeClr val="tx1"/>
              </a:solidFill>
            </a:endParaRPr>
          </a:p>
          <a:p>
            <a:r>
              <a:rPr lang="pl-PL" sz="2400" dirty="0" smtClean="0">
                <a:solidFill>
                  <a:schemeClr val="tx1"/>
                </a:solidFill>
              </a:rPr>
              <a:t>§1</a:t>
            </a:r>
            <a:r>
              <a:rPr lang="pl-PL" sz="2400" dirty="0">
                <a:solidFill>
                  <a:schemeClr val="tx1"/>
                </a:solidFill>
              </a:rPr>
              <a:t>. Przedsiębiorca działa pod firmą.</a:t>
            </a:r>
          </a:p>
          <a:p>
            <a:r>
              <a:rPr lang="pl-PL" sz="2400" dirty="0" smtClean="0">
                <a:solidFill>
                  <a:schemeClr val="tx1"/>
                </a:solidFill>
              </a:rPr>
              <a:t>§2. Firmę </a:t>
            </a:r>
            <a:r>
              <a:rPr lang="pl-PL" sz="2400" dirty="0">
                <a:solidFill>
                  <a:schemeClr val="tx1"/>
                </a:solidFill>
              </a:rPr>
              <a:t>ujawnia się we właściwym rejestrze, chyba że przepisy odrębne </a:t>
            </a:r>
            <a:r>
              <a:rPr lang="pl-PL" sz="2400" dirty="0" smtClean="0">
                <a:solidFill>
                  <a:schemeClr val="tx1"/>
                </a:solidFill>
              </a:rPr>
              <a:t> stanowią </a:t>
            </a:r>
            <a:r>
              <a:rPr lang="pl-PL" sz="2400" dirty="0">
                <a:solidFill>
                  <a:schemeClr val="tx1"/>
                </a:solidFill>
              </a:rPr>
              <a:t>inaczej.</a:t>
            </a:r>
          </a:p>
          <a:p>
            <a:r>
              <a:rPr lang="pl-PL" sz="2400" dirty="0" smtClean="0">
                <a:solidFill>
                  <a:schemeClr val="tx1"/>
                </a:solidFill>
              </a:rPr>
              <a:t>Art.43</a:t>
            </a:r>
            <a:r>
              <a:rPr lang="pl-PL" sz="2400" baseline="30000" dirty="0" smtClean="0">
                <a:solidFill>
                  <a:schemeClr val="tx1"/>
                </a:solidFill>
              </a:rPr>
              <a:t>3</a:t>
            </a:r>
            <a:r>
              <a:rPr lang="pl-PL" sz="2400" dirty="0" smtClean="0">
                <a:solidFill>
                  <a:schemeClr val="tx1"/>
                </a:solidFill>
              </a:rPr>
              <a:t>.</a:t>
            </a:r>
            <a:endParaRPr lang="pl-PL" sz="2400" dirty="0">
              <a:solidFill>
                <a:schemeClr val="tx1"/>
              </a:solidFill>
            </a:endParaRPr>
          </a:p>
          <a:p>
            <a:r>
              <a:rPr lang="pl-PL" sz="2400" dirty="0" smtClean="0">
                <a:solidFill>
                  <a:schemeClr val="tx1"/>
                </a:solidFill>
              </a:rPr>
              <a:t>§1</a:t>
            </a:r>
            <a:r>
              <a:rPr lang="pl-PL" sz="2400" dirty="0">
                <a:solidFill>
                  <a:schemeClr val="tx1"/>
                </a:solidFill>
              </a:rPr>
              <a:t>. Firma przedsiębiorcy </a:t>
            </a:r>
            <a:r>
              <a:rPr lang="pl-PL" sz="2400" dirty="0" smtClean="0">
                <a:solidFill>
                  <a:schemeClr val="tx1"/>
                </a:solidFill>
              </a:rPr>
              <a:t>powinna się </a:t>
            </a:r>
            <a:r>
              <a:rPr lang="pl-PL" sz="2400" dirty="0">
                <a:solidFill>
                  <a:schemeClr val="tx1"/>
                </a:solidFill>
              </a:rPr>
              <a:t>odróżniać dostatecznie od </a:t>
            </a:r>
            <a:r>
              <a:rPr lang="pl-PL" sz="2400" dirty="0" smtClean="0">
                <a:solidFill>
                  <a:schemeClr val="tx1"/>
                </a:solidFill>
              </a:rPr>
              <a:t>firm </a:t>
            </a:r>
            <a:r>
              <a:rPr lang="pl-PL" sz="2400" dirty="0">
                <a:solidFill>
                  <a:schemeClr val="tx1"/>
                </a:solidFill>
              </a:rPr>
              <a:t>innych przedsiębiorców prowadzących działalność na tym samym rynku.</a:t>
            </a:r>
          </a:p>
          <a:p>
            <a:r>
              <a:rPr lang="pl-PL" sz="2400" dirty="0" smtClean="0">
                <a:solidFill>
                  <a:schemeClr val="tx1"/>
                </a:solidFill>
              </a:rPr>
              <a:t>§ 2. Firma  </a:t>
            </a:r>
            <a:r>
              <a:rPr lang="pl-PL" sz="2400" dirty="0">
                <a:solidFill>
                  <a:schemeClr val="tx1"/>
                </a:solidFill>
              </a:rPr>
              <a:t>nie  może  wprowadzać  </a:t>
            </a:r>
            <a:r>
              <a:rPr lang="pl-PL" sz="2400" dirty="0" smtClean="0">
                <a:solidFill>
                  <a:schemeClr val="tx1"/>
                </a:solidFill>
              </a:rPr>
              <a:t>w błąd</a:t>
            </a:r>
            <a:r>
              <a:rPr lang="pl-PL" sz="2400" dirty="0">
                <a:solidFill>
                  <a:schemeClr val="tx1"/>
                </a:solidFill>
              </a:rPr>
              <a:t>,  </a:t>
            </a:r>
            <a:r>
              <a:rPr lang="pl-PL" sz="2400" dirty="0" smtClean="0">
                <a:solidFill>
                  <a:schemeClr val="tx1"/>
                </a:solidFill>
              </a:rPr>
              <a:t>w szczególności  </a:t>
            </a:r>
            <a:r>
              <a:rPr lang="pl-PL" sz="2400" dirty="0">
                <a:solidFill>
                  <a:schemeClr val="tx1"/>
                </a:solidFill>
              </a:rPr>
              <a:t>co  do  osoby </a:t>
            </a:r>
          </a:p>
          <a:p>
            <a:r>
              <a:rPr lang="pl-PL" sz="2400" dirty="0">
                <a:solidFill>
                  <a:schemeClr val="tx1"/>
                </a:solidFill>
              </a:rPr>
              <a:t>przedsiębiorcy,  przedmiotu  działalności  przedsiębiorcy,  miejsca  działalności, </a:t>
            </a:r>
          </a:p>
          <a:p>
            <a:r>
              <a:rPr lang="pl-PL" sz="2400" dirty="0">
                <a:solidFill>
                  <a:schemeClr val="tx1"/>
                </a:solidFill>
              </a:rPr>
              <a:t>źródeł </a:t>
            </a:r>
            <a:r>
              <a:rPr lang="pl-PL" sz="2400" dirty="0" smtClean="0">
                <a:solidFill>
                  <a:schemeClr val="tx1"/>
                </a:solidFill>
              </a:rPr>
              <a:t>zaopatrzenia</a:t>
            </a:r>
            <a:r>
              <a:rPr lang="pl-PL" sz="2400" dirty="0">
                <a:solidFill>
                  <a:schemeClr val="tx1"/>
                </a:solidFill>
              </a:rPr>
              <a:t>.</a:t>
            </a:r>
          </a:p>
        </p:txBody>
      </p:sp>
    </p:spTree>
    <p:extLst>
      <p:ext uri="{BB962C8B-B14F-4D97-AF65-F5344CB8AC3E}">
        <p14:creationId xmlns:p14="http://schemas.microsoft.com/office/powerpoint/2010/main" val="130588755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a:bodyPr>
          <a:lstStyle/>
          <a:p>
            <a:r>
              <a:rPr lang="pl-PL" dirty="0"/>
              <a:t>Pojęcie przedsiębiorcy</a:t>
            </a:r>
            <a:r>
              <a:rPr lang="pl-PL" dirty="0" smtClean="0"/>
              <a:t>. </a:t>
            </a:r>
            <a:endParaRPr lang="pl-PL" dirty="0"/>
          </a:p>
        </p:txBody>
      </p:sp>
      <p:sp>
        <p:nvSpPr>
          <p:cNvPr id="3" name="Podtytuł 2"/>
          <p:cNvSpPr>
            <a:spLocks noGrp="1"/>
          </p:cNvSpPr>
          <p:nvPr>
            <p:ph type="subTitle" idx="1"/>
          </p:nvPr>
        </p:nvSpPr>
        <p:spPr>
          <a:xfrm>
            <a:off x="755576" y="1412776"/>
            <a:ext cx="8064896" cy="5040560"/>
          </a:xfrm>
        </p:spPr>
        <p:txBody>
          <a:bodyPr>
            <a:normAutofit fontScale="62500" lnSpcReduction="20000"/>
          </a:bodyPr>
          <a:lstStyle/>
          <a:p>
            <a:endParaRPr lang="pl-PL" sz="2400" dirty="0" smtClean="0">
              <a:solidFill>
                <a:schemeClr val="tx1"/>
              </a:solidFill>
            </a:endParaRPr>
          </a:p>
          <a:p>
            <a:r>
              <a:rPr lang="pl-PL" sz="2400" dirty="0" smtClean="0">
                <a:solidFill>
                  <a:schemeClr val="tx1"/>
                </a:solidFill>
              </a:rPr>
              <a:t>Przedsiębiorstwo:</a:t>
            </a:r>
          </a:p>
          <a:p>
            <a:endParaRPr lang="pl-PL" sz="2400" dirty="0">
              <a:solidFill>
                <a:schemeClr val="tx1"/>
              </a:solidFill>
            </a:endParaRPr>
          </a:p>
          <a:p>
            <a:r>
              <a:rPr lang="pl-PL" sz="2400" dirty="0" smtClean="0">
                <a:solidFill>
                  <a:schemeClr val="tx1"/>
                </a:solidFill>
              </a:rPr>
              <a:t>Art.55</a:t>
            </a:r>
            <a:r>
              <a:rPr lang="pl-PL" sz="2400" baseline="30000" dirty="0" smtClean="0">
                <a:solidFill>
                  <a:schemeClr val="tx1"/>
                </a:solidFill>
              </a:rPr>
              <a:t>1</a:t>
            </a:r>
            <a:r>
              <a:rPr lang="pl-PL" sz="2400" dirty="0">
                <a:solidFill>
                  <a:schemeClr val="tx1"/>
                </a:solidFill>
              </a:rPr>
              <a:t> </a:t>
            </a:r>
            <a:r>
              <a:rPr lang="pl-PL" sz="2400" dirty="0" smtClean="0">
                <a:solidFill>
                  <a:schemeClr val="tx1"/>
                </a:solidFill>
              </a:rPr>
              <a:t>KC</a:t>
            </a:r>
            <a:endParaRPr lang="pl-PL" sz="2400" dirty="0">
              <a:solidFill>
                <a:schemeClr val="tx1"/>
              </a:solidFill>
            </a:endParaRPr>
          </a:p>
          <a:p>
            <a:r>
              <a:rPr lang="pl-PL" sz="2400" dirty="0">
                <a:solidFill>
                  <a:schemeClr val="tx1"/>
                </a:solidFill>
              </a:rPr>
              <a:t>Przedsiębiorstwo  jest  zorganizowanym  zespołem  składników </a:t>
            </a:r>
          </a:p>
          <a:p>
            <a:r>
              <a:rPr lang="pl-PL" sz="2400" dirty="0" smtClean="0">
                <a:solidFill>
                  <a:schemeClr val="tx1"/>
                </a:solidFill>
              </a:rPr>
              <a:t>niematerialnych   i materialnych  </a:t>
            </a:r>
            <a:r>
              <a:rPr lang="pl-PL" sz="2400" dirty="0">
                <a:solidFill>
                  <a:schemeClr val="tx1"/>
                </a:solidFill>
              </a:rPr>
              <a:t>przeznaczonym  do  prowadzenia  działalności </a:t>
            </a:r>
            <a:r>
              <a:rPr lang="pl-PL" sz="2400" dirty="0" smtClean="0">
                <a:solidFill>
                  <a:schemeClr val="tx1"/>
                </a:solidFill>
              </a:rPr>
              <a:t>gospodarczej</a:t>
            </a:r>
            <a:r>
              <a:rPr lang="pl-PL" sz="2400" dirty="0">
                <a:solidFill>
                  <a:schemeClr val="tx1"/>
                </a:solidFill>
              </a:rPr>
              <a:t>.</a:t>
            </a:r>
          </a:p>
          <a:p>
            <a:r>
              <a:rPr lang="pl-PL" sz="2400" dirty="0">
                <a:solidFill>
                  <a:schemeClr val="tx1"/>
                </a:solidFill>
              </a:rPr>
              <a:t>Obejmuje ono </a:t>
            </a:r>
            <a:r>
              <a:rPr lang="pl-PL" sz="2400" dirty="0" smtClean="0">
                <a:solidFill>
                  <a:schemeClr val="tx1"/>
                </a:solidFill>
              </a:rPr>
              <a:t>w szczególności:</a:t>
            </a:r>
          </a:p>
          <a:p>
            <a:pPr algn="l"/>
            <a:r>
              <a:rPr lang="pl-PL" sz="2400" dirty="0">
                <a:solidFill>
                  <a:schemeClr val="tx1"/>
                </a:solidFill>
              </a:rPr>
              <a:t>1</a:t>
            </a:r>
            <a:r>
              <a:rPr lang="pl-PL" sz="2400" dirty="0" smtClean="0">
                <a:solidFill>
                  <a:schemeClr val="tx1"/>
                </a:solidFill>
              </a:rPr>
              <a:t>) oznaczenie </a:t>
            </a:r>
            <a:r>
              <a:rPr lang="pl-PL" sz="2400" dirty="0">
                <a:solidFill>
                  <a:schemeClr val="tx1"/>
                </a:solidFill>
              </a:rPr>
              <a:t>indywidualizujące przedsiębiorstwo lub jego wyodrębnione części </a:t>
            </a:r>
            <a:r>
              <a:rPr lang="pl-PL" sz="2400" dirty="0" smtClean="0">
                <a:solidFill>
                  <a:schemeClr val="tx1"/>
                </a:solidFill>
              </a:rPr>
              <a:t> (</a:t>
            </a:r>
            <a:r>
              <a:rPr lang="pl-PL" sz="2400" dirty="0">
                <a:solidFill>
                  <a:schemeClr val="tx1"/>
                </a:solidFill>
              </a:rPr>
              <a:t>nazwa przedsiębiorstwa);</a:t>
            </a:r>
          </a:p>
          <a:p>
            <a:pPr algn="l"/>
            <a:r>
              <a:rPr lang="pl-PL" sz="2400" dirty="0">
                <a:solidFill>
                  <a:schemeClr val="tx1"/>
                </a:solidFill>
              </a:rPr>
              <a:t>2</a:t>
            </a:r>
            <a:r>
              <a:rPr lang="pl-PL" sz="2400" dirty="0" smtClean="0">
                <a:solidFill>
                  <a:schemeClr val="tx1"/>
                </a:solidFill>
              </a:rPr>
              <a:t>) własność  </a:t>
            </a:r>
            <a:r>
              <a:rPr lang="pl-PL" sz="2400" dirty="0">
                <a:solidFill>
                  <a:schemeClr val="tx1"/>
                </a:solidFill>
              </a:rPr>
              <a:t>nieruchomości  lub  ruchomości,  </a:t>
            </a:r>
            <a:r>
              <a:rPr lang="pl-PL" sz="2400" dirty="0" smtClean="0">
                <a:solidFill>
                  <a:schemeClr val="tx1"/>
                </a:solidFill>
              </a:rPr>
              <a:t>w  tym  </a:t>
            </a:r>
            <a:r>
              <a:rPr lang="pl-PL" sz="2400" dirty="0">
                <a:solidFill>
                  <a:schemeClr val="tx1"/>
                </a:solidFill>
              </a:rPr>
              <a:t>urządzeń,  materiałów, </a:t>
            </a:r>
            <a:r>
              <a:rPr lang="pl-PL" sz="2400" dirty="0" smtClean="0">
                <a:solidFill>
                  <a:schemeClr val="tx1"/>
                </a:solidFill>
              </a:rPr>
              <a:t>towarów  i wyrobów</a:t>
            </a:r>
            <a:r>
              <a:rPr lang="pl-PL" sz="2400" dirty="0">
                <a:solidFill>
                  <a:schemeClr val="tx1"/>
                </a:solidFill>
              </a:rPr>
              <a:t>,  oraz  inne  prawa  rzeczowe  do  nieruchomości  lub </a:t>
            </a:r>
            <a:r>
              <a:rPr lang="pl-PL" sz="2400" dirty="0" smtClean="0">
                <a:solidFill>
                  <a:schemeClr val="tx1"/>
                </a:solidFill>
              </a:rPr>
              <a:t>ruchomości</a:t>
            </a:r>
            <a:r>
              <a:rPr lang="pl-PL" sz="2400" dirty="0">
                <a:solidFill>
                  <a:schemeClr val="tx1"/>
                </a:solidFill>
              </a:rPr>
              <a:t>;</a:t>
            </a:r>
          </a:p>
          <a:p>
            <a:pPr algn="l"/>
            <a:r>
              <a:rPr lang="pl-PL" sz="2400" dirty="0">
                <a:solidFill>
                  <a:schemeClr val="tx1"/>
                </a:solidFill>
              </a:rPr>
              <a:t>3</a:t>
            </a:r>
            <a:r>
              <a:rPr lang="pl-PL" sz="2400" dirty="0" smtClean="0">
                <a:solidFill>
                  <a:schemeClr val="tx1"/>
                </a:solidFill>
              </a:rPr>
              <a:t>) prawa </a:t>
            </a:r>
            <a:r>
              <a:rPr lang="pl-PL" sz="2400" dirty="0">
                <a:solidFill>
                  <a:schemeClr val="tx1"/>
                </a:solidFill>
              </a:rPr>
              <a:t>wynikające </a:t>
            </a:r>
            <a:r>
              <a:rPr lang="pl-PL" sz="2400" dirty="0" smtClean="0">
                <a:solidFill>
                  <a:schemeClr val="tx1"/>
                </a:solidFill>
              </a:rPr>
              <a:t>z umów </a:t>
            </a:r>
            <a:r>
              <a:rPr lang="pl-PL" sz="2400" dirty="0">
                <a:solidFill>
                  <a:schemeClr val="tx1"/>
                </a:solidFill>
              </a:rPr>
              <a:t>najmu </a:t>
            </a:r>
            <a:r>
              <a:rPr lang="pl-PL" sz="2400" dirty="0" smtClean="0">
                <a:solidFill>
                  <a:schemeClr val="tx1"/>
                </a:solidFill>
              </a:rPr>
              <a:t>i dzierżawy </a:t>
            </a:r>
            <a:r>
              <a:rPr lang="pl-PL" sz="2400" dirty="0">
                <a:solidFill>
                  <a:schemeClr val="tx1"/>
                </a:solidFill>
              </a:rPr>
              <a:t>nieruchomości lub </a:t>
            </a:r>
            <a:r>
              <a:rPr lang="pl-PL" sz="2400" dirty="0" smtClean="0">
                <a:solidFill>
                  <a:schemeClr val="tx1"/>
                </a:solidFill>
              </a:rPr>
              <a:t>ruchomości oraz  </a:t>
            </a:r>
            <a:r>
              <a:rPr lang="pl-PL" sz="2400" dirty="0">
                <a:solidFill>
                  <a:schemeClr val="tx1"/>
                </a:solidFill>
              </a:rPr>
              <a:t>prawa  do  korzystania  z </a:t>
            </a:r>
            <a:r>
              <a:rPr lang="pl-PL" sz="2400" dirty="0" smtClean="0">
                <a:solidFill>
                  <a:schemeClr val="tx1"/>
                </a:solidFill>
              </a:rPr>
              <a:t>nieruchomości  </a:t>
            </a:r>
            <a:r>
              <a:rPr lang="pl-PL" sz="2400" dirty="0">
                <a:solidFill>
                  <a:schemeClr val="tx1"/>
                </a:solidFill>
              </a:rPr>
              <a:t>lub  ruchomości  wynikające </a:t>
            </a:r>
            <a:r>
              <a:rPr lang="pl-PL" sz="2400" dirty="0" smtClean="0">
                <a:solidFill>
                  <a:schemeClr val="tx1"/>
                </a:solidFill>
              </a:rPr>
              <a:t>z innych stosunków </a:t>
            </a:r>
            <a:r>
              <a:rPr lang="pl-PL" sz="2400" dirty="0">
                <a:solidFill>
                  <a:schemeClr val="tx1"/>
                </a:solidFill>
              </a:rPr>
              <a:t>prawnych;</a:t>
            </a:r>
          </a:p>
          <a:p>
            <a:pPr algn="l"/>
            <a:r>
              <a:rPr lang="pl-PL" sz="2400" dirty="0" smtClean="0">
                <a:solidFill>
                  <a:schemeClr val="tx1"/>
                </a:solidFill>
              </a:rPr>
              <a:t>4)wierzytelności</a:t>
            </a:r>
            <a:r>
              <a:rPr lang="pl-PL" sz="2400" dirty="0">
                <a:solidFill>
                  <a:schemeClr val="tx1"/>
                </a:solidFill>
              </a:rPr>
              <a:t>, prawa </a:t>
            </a:r>
            <a:r>
              <a:rPr lang="pl-PL" sz="2400" dirty="0" smtClean="0">
                <a:solidFill>
                  <a:schemeClr val="tx1"/>
                </a:solidFill>
              </a:rPr>
              <a:t>z papierów </a:t>
            </a:r>
            <a:r>
              <a:rPr lang="pl-PL" sz="2400" dirty="0">
                <a:solidFill>
                  <a:schemeClr val="tx1"/>
                </a:solidFill>
              </a:rPr>
              <a:t>wartościowych </a:t>
            </a:r>
            <a:r>
              <a:rPr lang="pl-PL" sz="2400" dirty="0" smtClean="0">
                <a:solidFill>
                  <a:schemeClr val="tx1"/>
                </a:solidFill>
              </a:rPr>
              <a:t>i środki </a:t>
            </a:r>
            <a:r>
              <a:rPr lang="pl-PL" sz="2400" dirty="0">
                <a:solidFill>
                  <a:schemeClr val="tx1"/>
                </a:solidFill>
              </a:rPr>
              <a:t>pieniężne;</a:t>
            </a:r>
          </a:p>
          <a:p>
            <a:pPr algn="l"/>
            <a:r>
              <a:rPr lang="pl-PL" sz="2400" dirty="0">
                <a:solidFill>
                  <a:schemeClr val="tx1"/>
                </a:solidFill>
              </a:rPr>
              <a:t>5</a:t>
            </a:r>
            <a:r>
              <a:rPr lang="pl-PL" sz="2400" dirty="0" smtClean="0">
                <a:solidFill>
                  <a:schemeClr val="tx1"/>
                </a:solidFill>
              </a:rPr>
              <a:t>) koncesje</a:t>
            </a:r>
            <a:r>
              <a:rPr lang="pl-PL" sz="2400" dirty="0">
                <a:solidFill>
                  <a:schemeClr val="tx1"/>
                </a:solidFill>
              </a:rPr>
              <a:t>, licencje </a:t>
            </a:r>
            <a:r>
              <a:rPr lang="pl-PL" sz="2400" dirty="0" smtClean="0">
                <a:solidFill>
                  <a:schemeClr val="tx1"/>
                </a:solidFill>
              </a:rPr>
              <a:t>i zezwolenia</a:t>
            </a:r>
            <a:r>
              <a:rPr lang="pl-PL" sz="2400" dirty="0">
                <a:solidFill>
                  <a:schemeClr val="tx1"/>
                </a:solidFill>
              </a:rPr>
              <a:t>;</a:t>
            </a:r>
          </a:p>
          <a:p>
            <a:pPr algn="l"/>
            <a:r>
              <a:rPr lang="pl-PL" sz="2400" dirty="0">
                <a:solidFill>
                  <a:schemeClr val="tx1"/>
                </a:solidFill>
              </a:rPr>
              <a:t>6</a:t>
            </a:r>
            <a:r>
              <a:rPr lang="pl-PL" sz="2400" dirty="0" smtClean="0">
                <a:solidFill>
                  <a:schemeClr val="tx1"/>
                </a:solidFill>
              </a:rPr>
              <a:t>) patenty i inne </a:t>
            </a:r>
            <a:r>
              <a:rPr lang="pl-PL" sz="2400" dirty="0">
                <a:solidFill>
                  <a:schemeClr val="tx1"/>
                </a:solidFill>
              </a:rPr>
              <a:t>prawa własności przemysłowej;</a:t>
            </a:r>
          </a:p>
          <a:p>
            <a:pPr algn="l"/>
            <a:r>
              <a:rPr lang="pl-PL" sz="2400" dirty="0">
                <a:solidFill>
                  <a:schemeClr val="tx1"/>
                </a:solidFill>
              </a:rPr>
              <a:t>7</a:t>
            </a:r>
            <a:r>
              <a:rPr lang="pl-PL" sz="2400" dirty="0" smtClean="0">
                <a:solidFill>
                  <a:schemeClr val="tx1"/>
                </a:solidFill>
              </a:rPr>
              <a:t>) majątkowe </a:t>
            </a:r>
            <a:r>
              <a:rPr lang="pl-PL" sz="2400" dirty="0">
                <a:solidFill>
                  <a:schemeClr val="tx1"/>
                </a:solidFill>
              </a:rPr>
              <a:t>prawa autorskie </a:t>
            </a:r>
            <a:r>
              <a:rPr lang="pl-PL" sz="2400" dirty="0" smtClean="0">
                <a:solidFill>
                  <a:schemeClr val="tx1"/>
                </a:solidFill>
              </a:rPr>
              <a:t>i majątkowe </a:t>
            </a:r>
            <a:r>
              <a:rPr lang="pl-PL" sz="2400" dirty="0">
                <a:solidFill>
                  <a:schemeClr val="tx1"/>
                </a:solidFill>
              </a:rPr>
              <a:t>prawa pokrewne;</a:t>
            </a:r>
          </a:p>
          <a:p>
            <a:pPr algn="l"/>
            <a:r>
              <a:rPr lang="pl-PL" sz="2400" dirty="0">
                <a:solidFill>
                  <a:schemeClr val="tx1"/>
                </a:solidFill>
              </a:rPr>
              <a:t>8</a:t>
            </a:r>
            <a:r>
              <a:rPr lang="pl-PL" sz="2400" dirty="0" smtClean="0">
                <a:solidFill>
                  <a:schemeClr val="tx1"/>
                </a:solidFill>
              </a:rPr>
              <a:t>) tajemnice  przedsiębiorstwa</a:t>
            </a:r>
            <a:r>
              <a:rPr lang="pl-PL" sz="2400" dirty="0">
                <a:solidFill>
                  <a:schemeClr val="tx1"/>
                </a:solidFill>
              </a:rPr>
              <a:t>;</a:t>
            </a:r>
          </a:p>
          <a:p>
            <a:pPr algn="l"/>
            <a:r>
              <a:rPr lang="pl-PL" sz="2400" dirty="0">
                <a:solidFill>
                  <a:schemeClr val="tx1"/>
                </a:solidFill>
              </a:rPr>
              <a:t>9</a:t>
            </a:r>
            <a:r>
              <a:rPr lang="pl-PL" sz="2400" dirty="0" smtClean="0">
                <a:solidFill>
                  <a:schemeClr val="tx1"/>
                </a:solidFill>
              </a:rPr>
              <a:t>) księgi i dokumenty </a:t>
            </a:r>
            <a:r>
              <a:rPr lang="pl-PL" sz="2400" dirty="0">
                <a:solidFill>
                  <a:schemeClr val="tx1"/>
                </a:solidFill>
              </a:rPr>
              <a:t>związane </a:t>
            </a:r>
            <a:r>
              <a:rPr lang="pl-PL" sz="2400" dirty="0" smtClean="0">
                <a:solidFill>
                  <a:schemeClr val="tx1"/>
                </a:solidFill>
              </a:rPr>
              <a:t>z prowadzeniem </a:t>
            </a:r>
            <a:r>
              <a:rPr lang="pl-PL" sz="2400" dirty="0">
                <a:solidFill>
                  <a:schemeClr val="tx1"/>
                </a:solidFill>
              </a:rPr>
              <a:t>działalności gospodarczej</a:t>
            </a:r>
            <a:endParaRPr lang="pl-PL" sz="2400" dirty="0" smtClean="0">
              <a:solidFill>
                <a:schemeClr val="tx1"/>
              </a:solidFill>
            </a:endParaRPr>
          </a:p>
          <a:p>
            <a:endParaRPr lang="pl-PL" sz="2400" dirty="0">
              <a:solidFill>
                <a:schemeClr val="tx1"/>
              </a:solidFill>
            </a:endParaRPr>
          </a:p>
          <a:p>
            <a:endParaRPr lang="pl-PL" sz="2400" dirty="0">
              <a:solidFill>
                <a:schemeClr val="tx1"/>
              </a:solidFill>
            </a:endParaRPr>
          </a:p>
        </p:txBody>
      </p:sp>
    </p:spTree>
    <p:extLst>
      <p:ext uri="{BB962C8B-B14F-4D97-AF65-F5344CB8AC3E}">
        <p14:creationId xmlns:p14="http://schemas.microsoft.com/office/powerpoint/2010/main" val="86443337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a:bodyPr>
          <a:lstStyle/>
          <a:p>
            <a:r>
              <a:rPr lang="pl-PL" dirty="0" smtClean="0"/>
              <a:t>Działalność akcesoryjna</a:t>
            </a:r>
            <a:endParaRPr lang="pl-PL" dirty="0"/>
          </a:p>
        </p:txBody>
      </p:sp>
      <p:sp>
        <p:nvSpPr>
          <p:cNvPr id="3" name="Podtytuł 2"/>
          <p:cNvSpPr>
            <a:spLocks noGrp="1"/>
          </p:cNvSpPr>
          <p:nvPr>
            <p:ph type="subTitle" idx="1"/>
          </p:nvPr>
        </p:nvSpPr>
        <p:spPr>
          <a:xfrm>
            <a:off x="755576" y="1412776"/>
            <a:ext cx="8064896" cy="5040560"/>
          </a:xfrm>
        </p:spPr>
        <p:txBody>
          <a:bodyPr>
            <a:normAutofit fontScale="85000" lnSpcReduction="20000"/>
          </a:bodyPr>
          <a:lstStyle/>
          <a:p>
            <a:endParaRPr lang="pl-PL" sz="2400" dirty="0" smtClean="0">
              <a:solidFill>
                <a:schemeClr val="tx1"/>
              </a:solidFill>
            </a:endParaRPr>
          </a:p>
          <a:p>
            <a:r>
              <a:rPr lang="pl-PL" sz="2400" dirty="0" smtClean="0">
                <a:solidFill>
                  <a:schemeClr val="tx1"/>
                </a:solidFill>
              </a:rPr>
              <a:t>Podmioty niebędące przedsiębiorcami, wykonujące działalność gospodarczą jako dodatkową w stosunku do swojej działalności statutowej.</a:t>
            </a:r>
          </a:p>
          <a:p>
            <a:endParaRPr lang="pl-PL" sz="2400" dirty="0" smtClean="0">
              <a:solidFill>
                <a:schemeClr val="tx1"/>
              </a:solidFill>
            </a:endParaRPr>
          </a:p>
          <a:p>
            <a:r>
              <a:rPr lang="pl-PL" sz="2400" b="1" dirty="0" smtClean="0">
                <a:solidFill>
                  <a:schemeClr val="tx1"/>
                </a:solidFill>
              </a:rPr>
              <a:t>Stowarzyszenia</a:t>
            </a:r>
            <a:r>
              <a:rPr lang="pl-PL" sz="2400" dirty="0" smtClean="0">
                <a:solidFill>
                  <a:schemeClr val="tx1"/>
                </a:solidFill>
              </a:rPr>
              <a:t> – Prawo o stowarzyszeniach </a:t>
            </a:r>
          </a:p>
          <a:p>
            <a:r>
              <a:rPr lang="pl-PL" sz="1900" dirty="0" smtClean="0">
                <a:solidFill>
                  <a:schemeClr val="tx1"/>
                </a:solidFill>
              </a:rPr>
              <a:t>Stowarzyszenie  jest  dobrowolnym,  samorządnym,  trwałym zrzeszeniem o celach niezarobkowych.</a:t>
            </a:r>
          </a:p>
          <a:p>
            <a:r>
              <a:rPr lang="pl-PL" sz="1900" dirty="0" smtClean="0">
                <a:solidFill>
                  <a:schemeClr val="tx1"/>
                </a:solidFill>
              </a:rPr>
              <a:t>Stowarzyszenie  samodzielnie  określa  swoje  cele,  programy  działania  i </a:t>
            </a:r>
          </a:p>
          <a:p>
            <a:r>
              <a:rPr lang="pl-PL" sz="1900" dirty="0" smtClean="0">
                <a:solidFill>
                  <a:schemeClr val="tx1"/>
                </a:solidFill>
              </a:rPr>
              <a:t>struktury organizacyjne oraz uchwala akty wewnętrzne dotyczące jego działalności.</a:t>
            </a:r>
          </a:p>
          <a:p>
            <a:r>
              <a:rPr lang="pl-PL" sz="1900" dirty="0" smtClean="0">
                <a:solidFill>
                  <a:schemeClr val="tx1"/>
                </a:solidFill>
              </a:rPr>
              <a:t>Stowarzyszenie opiera działalność na pracy społecznej swoich członków. Do prowadzenia  swych  spraw  stowarzyszenie  może  zatrudniać pracowników,  w  tym swoich członków.</a:t>
            </a:r>
          </a:p>
          <a:p>
            <a:r>
              <a:rPr lang="pl-PL" sz="2400" b="1" dirty="0">
                <a:solidFill>
                  <a:schemeClr val="tx1"/>
                </a:solidFill>
              </a:rPr>
              <a:t>Fundacje – </a:t>
            </a:r>
            <a:r>
              <a:rPr lang="pl-PL" sz="2400" dirty="0">
                <a:solidFill>
                  <a:schemeClr val="tx1"/>
                </a:solidFill>
              </a:rPr>
              <a:t>Ustawa o </a:t>
            </a:r>
            <a:r>
              <a:rPr lang="pl-PL" sz="2400" dirty="0" smtClean="0">
                <a:solidFill>
                  <a:schemeClr val="tx1"/>
                </a:solidFill>
              </a:rPr>
              <a:t>fundacjach</a:t>
            </a:r>
          </a:p>
          <a:p>
            <a:r>
              <a:rPr lang="pl-PL" sz="2100" dirty="0">
                <a:solidFill>
                  <a:schemeClr val="tx1"/>
                </a:solidFill>
              </a:rPr>
              <a:t>Fundacja  może  być  ustanowiona  dla  realizacji  zgodnych </a:t>
            </a:r>
            <a:r>
              <a:rPr lang="pl-PL" sz="2100" dirty="0" smtClean="0">
                <a:solidFill>
                  <a:schemeClr val="tx1"/>
                </a:solidFill>
              </a:rPr>
              <a:t>z podstawowymi  interesami  </a:t>
            </a:r>
            <a:r>
              <a:rPr lang="pl-PL" sz="2100" dirty="0">
                <a:solidFill>
                  <a:schemeClr val="tx1"/>
                </a:solidFill>
              </a:rPr>
              <a:t>Rzeczypospolitej  Polskiej  celów  społecznie  lub </a:t>
            </a:r>
            <a:r>
              <a:rPr lang="pl-PL" sz="2100" dirty="0" smtClean="0">
                <a:solidFill>
                  <a:schemeClr val="tx1"/>
                </a:solidFill>
              </a:rPr>
              <a:t> gospodarczo  </a:t>
            </a:r>
            <a:r>
              <a:rPr lang="pl-PL" sz="2100" dirty="0">
                <a:solidFill>
                  <a:schemeClr val="tx1"/>
                </a:solidFill>
              </a:rPr>
              <a:t>użytecznych,  </a:t>
            </a:r>
            <a:r>
              <a:rPr lang="pl-PL" sz="2100" dirty="0" smtClean="0">
                <a:solidFill>
                  <a:schemeClr val="tx1"/>
                </a:solidFill>
              </a:rPr>
              <a:t>w szczególności takich,</a:t>
            </a:r>
            <a:endParaRPr lang="pl-PL" sz="2100" dirty="0">
              <a:solidFill>
                <a:schemeClr val="tx1"/>
              </a:solidFill>
            </a:endParaRPr>
          </a:p>
          <a:p>
            <a:r>
              <a:rPr lang="pl-PL" sz="2100" dirty="0">
                <a:solidFill>
                  <a:schemeClr val="tx1"/>
                </a:solidFill>
              </a:rPr>
              <a:t>jak:  ochrona  zdrowia,  rozwój </a:t>
            </a:r>
            <a:r>
              <a:rPr lang="pl-PL" sz="2100" dirty="0" smtClean="0">
                <a:solidFill>
                  <a:schemeClr val="tx1"/>
                </a:solidFill>
              </a:rPr>
              <a:t>gospodarki i nauki</a:t>
            </a:r>
            <a:r>
              <a:rPr lang="pl-PL" sz="2100" dirty="0">
                <a:solidFill>
                  <a:schemeClr val="tx1"/>
                </a:solidFill>
              </a:rPr>
              <a:t>, oświata </a:t>
            </a:r>
            <a:r>
              <a:rPr lang="pl-PL" sz="2100" dirty="0" smtClean="0">
                <a:solidFill>
                  <a:schemeClr val="tx1"/>
                </a:solidFill>
              </a:rPr>
              <a:t>i wychowanie</a:t>
            </a:r>
            <a:r>
              <a:rPr lang="pl-PL" sz="2100" dirty="0">
                <a:solidFill>
                  <a:schemeClr val="tx1"/>
                </a:solidFill>
              </a:rPr>
              <a:t>, kultura </a:t>
            </a:r>
            <a:r>
              <a:rPr lang="pl-PL" sz="2100" dirty="0" smtClean="0">
                <a:solidFill>
                  <a:schemeClr val="tx1"/>
                </a:solidFill>
              </a:rPr>
              <a:t>i sztuka</a:t>
            </a:r>
            <a:r>
              <a:rPr lang="pl-PL" sz="2100" dirty="0">
                <a:solidFill>
                  <a:schemeClr val="tx1"/>
                </a:solidFill>
              </a:rPr>
              <a:t>, opieka </a:t>
            </a:r>
            <a:r>
              <a:rPr lang="pl-PL" sz="2100" dirty="0" smtClean="0">
                <a:solidFill>
                  <a:schemeClr val="tx1"/>
                </a:solidFill>
              </a:rPr>
              <a:t>i pomoc </a:t>
            </a:r>
            <a:r>
              <a:rPr lang="pl-PL" sz="2100" dirty="0">
                <a:solidFill>
                  <a:schemeClr val="tx1"/>
                </a:solidFill>
              </a:rPr>
              <a:t>społeczna, </a:t>
            </a:r>
            <a:r>
              <a:rPr lang="pl-PL" sz="2100" dirty="0" smtClean="0">
                <a:solidFill>
                  <a:schemeClr val="tx1"/>
                </a:solidFill>
              </a:rPr>
              <a:t>ochrona </a:t>
            </a:r>
            <a:r>
              <a:rPr lang="pl-PL" sz="2100" dirty="0">
                <a:solidFill>
                  <a:schemeClr val="tx1"/>
                </a:solidFill>
              </a:rPr>
              <a:t>środowiska oraz opieka </a:t>
            </a:r>
            <a:r>
              <a:rPr lang="pl-PL" sz="2100" dirty="0" smtClean="0">
                <a:solidFill>
                  <a:schemeClr val="tx1"/>
                </a:solidFill>
              </a:rPr>
              <a:t>nad zabytkami</a:t>
            </a:r>
            <a:r>
              <a:rPr lang="pl-PL" sz="2100" dirty="0">
                <a:solidFill>
                  <a:schemeClr val="tx1"/>
                </a:solidFill>
              </a:rPr>
              <a:t>.</a:t>
            </a:r>
            <a:endParaRPr lang="pl-PL" sz="2100" dirty="0" smtClean="0">
              <a:solidFill>
                <a:schemeClr val="tx1"/>
              </a:solidFill>
            </a:endParaRPr>
          </a:p>
          <a:p>
            <a:r>
              <a:rPr lang="pl-PL" sz="2400" b="1" dirty="0" smtClean="0">
                <a:solidFill>
                  <a:schemeClr val="tx1"/>
                </a:solidFill>
              </a:rPr>
              <a:t>Muzea</a:t>
            </a:r>
            <a:endParaRPr lang="pl-PL" sz="2400" b="1" dirty="0">
              <a:solidFill>
                <a:schemeClr val="tx1"/>
              </a:solidFill>
            </a:endParaRPr>
          </a:p>
          <a:p>
            <a:pPr marL="457200" indent="-457200">
              <a:buAutoNum type="arabicPeriod"/>
            </a:pPr>
            <a:endParaRPr lang="pl-PL" sz="2400" dirty="0" smtClean="0">
              <a:solidFill>
                <a:schemeClr val="tx1"/>
              </a:solidFill>
            </a:endParaRPr>
          </a:p>
          <a:p>
            <a:endParaRPr lang="pl-PL" sz="2400" dirty="0" smtClean="0">
              <a:solidFill>
                <a:schemeClr val="tx1"/>
              </a:solidFill>
            </a:endParaRPr>
          </a:p>
          <a:p>
            <a:pPr marL="457200" indent="-457200">
              <a:buAutoNum type="arabicPeriod"/>
            </a:pPr>
            <a:endParaRPr lang="pl-PL" sz="2400" dirty="0" smtClean="0">
              <a:solidFill>
                <a:schemeClr val="tx1"/>
              </a:solidFill>
            </a:endParaRPr>
          </a:p>
          <a:p>
            <a:pPr marL="457200" indent="-457200">
              <a:buAutoNum type="arabicPeriod"/>
            </a:pPr>
            <a:endParaRPr lang="pl-PL" sz="2400" dirty="0" smtClean="0">
              <a:solidFill>
                <a:schemeClr val="tx1"/>
              </a:solidFill>
            </a:endParaRPr>
          </a:p>
          <a:p>
            <a:endParaRPr lang="pl-PL" sz="2400" dirty="0" smtClean="0">
              <a:solidFill>
                <a:schemeClr val="tx1"/>
              </a:solidFill>
            </a:endParaRPr>
          </a:p>
        </p:txBody>
      </p:sp>
    </p:spTree>
    <p:extLst>
      <p:ext uri="{BB962C8B-B14F-4D97-AF65-F5344CB8AC3E}">
        <p14:creationId xmlns:p14="http://schemas.microsoft.com/office/powerpoint/2010/main" val="255010389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a:bodyPr>
          <a:lstStyle/>
          <a:p>
            <a:r>
              <a:rPr lang="pl-PL" dirty="0" err="1" smtClean="0"/>
              <a:t>Mikroprzedsiębiorca</a:t>
            </a:r>
            <a:endParaRPr lang="pl-PL" dirty="0"/>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r>
              <a:rPr lang="pl-PL" sz="2400" dirty="0" err="1">
                <a:solidFill>
                  <a:schemeClr val="tx1"/>
                </a:solidFill>
              </a:rPr>
              <a:t>mikroprzedsiębiorca</a:t>
            </a:r>
            <a:r>
              <a:rPr lang="pl-PL" sz="2400" dirty="0">
                <a:solidFill>
                  <a:schemeClr val="tx1"/>
                </a:solidFill>
              </a:rPr>
              <a:t> </a:t>
            </a:r>
            <a:r>
              <a:rPr lang="pl-PL" sz="2400" dirty="0" smtClean="0">
                <a:solidFill>
                  <a:schemeClr val="tx1"/>
                </a:solidFill>
              </a:rPr>
              <a:t> – przedsiębiorca, który w co </a:t>
            </a:r>
            <a:r>
              <a:rPr lang="pl-PL" sz="2400" dirty="0">
                <a:solidFill>
                  <a:schemeClr val="tx1"/>
                </a:solidFill>
              </a:rPr>
              <a:t>najmniej jednym roku </a:t>
            </a:r>
            <a:r>
              <a:rPr lang="pl-PL" sz="2400" dirty="0" smtClean="0">
                <a:solidFill>
                  <a:schemeClr val="tx1"/>
                </a:solidFill>
              </a:rPr>
              <a:t>z dwóch </a:t>
            </a:r>
            <a:endParaRPr lang="pl-PL" sz="2400" dirty="0">
              <a:solidFill>
                <a:schemeClr val="tx1"/>
              </a:solidFill>
            </a:endParaRPr>
          </a:p>
          <a:p>
            <a:r>
              <a:rPr lang="pl-PL" sz="2400" dirty="0">
                <a:solidFill>
                  <a:schemeClr val="tx1"/>
                </a:solidFill>
              </a:rPr>
              <a:t>ostatnich lat obrotowych spełniał łącznie następujące warunki:</a:t>
            </a:r>
          </a:p>
          <a:p>
            <a:r>
              <a:rPr lang="pl-PL" sz="2400" dirty="0">
                <a:solidFill>
                  <a:schemeClr val="tx1"/>
                </a:solidFill>
              </a:rPr>
              <a:t>a</a:t>
            </a:r>
            <a:r>
              <a:rPr lang="pl-PL" sz="2400" dirty="0" smtClean="0">
                <a:solidFill>
                  <a:schemeClr val="tx1"/>
                </a:solidFill>
              </a:rPr>
              <a:t>) zatrudniał </a:t>
            </a:r>
            <a:r>
              <a:rPr lang="pl-PL" sz="2400" dirty="0">
                <a:solidFill>
                  <a:schemeClr val="tx1"/>
                </a:solidFill>
              </a:rPr>
              <a:t>średniorocznie mniej niż </a:t>
            </a:r>
            <a:r>
              <a:rPr lang="pl-PL" sz="2400" dirty="0" smtClean="0">
                <a:solidFill>
                  <a:schemeClr val="tx1"/>
                </a:solidFill>
              </a:rPr>
              <a:t>10 pracowników </a:t>
            </a:r>
            <a:r>
              <a:rPr lang="pl-PL" sz="2400" dirty="0">
                <a:solidFill>
                  <a:schemeClr val="tx1"/>
                </a:solidFill>
              </a:rPr>
              <a:t>oraz</a:t>
            </a:r>
          </a:p>
          <a:p>
            <a:r>
              <a:rPr lang="pl-PL" sz="2400" dirty="0">
                <a:solidFill>
                  <a:schemeClr val="tx1"/>
                </a:solidFill>
              </a:rPr>
              <a:t>b</a:t>
            </a:r>
            <a:r>
              <a:rPr lang="pl-PL" sz="2400" dirty="0" smtClean="0">
                <a:solidFill>
                  <a:schemeClr val="tx1"/>
                </a:solidFill>
              </a:rPr>
              <a:t>) osiągnął </a:t>
            </a:r>
            <a:r>
              <a:rPr lang="pl-PL" sz="2400" dirty="0">
                <a:solidFill>
                  <a:schemeClr val="tx1"/>
                </a:solidFill>
              </a:rPr>
              <a:t>roczny obrót netto ze sprzedaży towarów, wyrobów </a:t>
            </a:r>
            <a:r>
              <a:rPr lang="pl-PL" sz="2400" dirty="0" smtClean="0">
                <a:solidFill>
                  <a:schemeClr val="tx1"/>
                </a:solidFill>
              </a:rPr>
              <a:t>i usług </a:t>
            </a:r>
            <a:r>
              <a:rPr lang="pl-PL" sz="2400" dirty="0">
                <a:solidFill>
                  <a:schemeClr val="tx1"/>
                </a:solidFill>
              </a:rPr>
              <a:t>oraz </a:t>
            </a:r>
            <a:r>
              <a:rPr lang="pl-PL" sz="2400" dirty="0" smtClean="0">
                <a:solidFill>
                  <a:schemeClr val="tx1"/>
                </a:solidFill>
              </a:rPr>
              <a:t>z operacji    finansowych nieprzekraczający  </a:t>
            </a:r>
            <a:r>
              <a:rPr lang="pl-PL" sz="2400" dirty="0">
                <a:solidFill>
                  <a:schemeClr val="tx1"/>
                </a:solidFill>
              </a:rPr>
              <a:t>równowartości  </a:t>
            </a:r>
            <a:r>
              <a:rPr lang="pl-PL" sz="2400" dirty="0" smtClean="0">
                <a:solidFill>
                  <a:schemeClr val="tx1"/>
                </a:solidFill>
              </a:rPr>
              <a:t>w złotych 2 milionów </a:t>
            </a:r>
            <a:r>
              <a:rPr lang="pl-PL" sz="2400" dirty="0">
                <a:solidFill>
                  <a:schemeClr val="tx1"/>
                </a:solidFill>
              </a:rPr>
              <a:t>euro, lub sumy aktywów jego bilansu sporządzonego na koniec </a:t>
            </a:r>
            <a:r>
              <a:rPr lang="pl-PL" sz="2400" dirty="0" smtClean="0">
                <a:solidFill>
                  <a:schemeClr val="tx1"/>
                </a:solidFill>
              </a:rPr>
              <a:t>jednego  z tych </a:t>
            </a:r>
            <a:r>
              <a:rPr lang="pl-PL" sz="2400" dirty="0">
                <a:solidFill>
                  <a:schemeClr val="tx1"/>
                </a:solidFill>
              </a:rPr>
              <a:t>lat nie przekroczyły równowartości </a:t>
            </a:r>
            <a:r>
              <a:rPr lang="pl-PL" sz="2400" dirty="0" smtClean="0">
                <a:solidFill>
                  <a:schemeClr val="tx1"/>
                </a:solidFill>
              </a:rPr>
              <a:t>w złotych 2 milionów euro</a:t>
            </a:r>
          </a:p>
          <a:p>
            <a:endParaRPr lang="pl-PL" sz="2400" dirty="0" smtClean="0">
              <a:solidFill>
                <a:schemeClr val="tx1"/>
              </a:solidFill>
            </a:endParaRPr>
          </a:p>
          <a:p>
            <a:pPr marL="457200" indent="-457200">
              <a:buAutoNum type="arabicPeriod"/>
            </a:pPr>
            <a:endParaRPr lang="pl-PL" sz="2400" dirty="0" smtClean="0">
              <a:solidFill>
                <a:schemeClr val="tx1"/>
              </a:solidFill>
            </a:endParaRPr>
          </a:p>
          <a:p>
            <a:pPr marL="457200" indent="-457200">
              <a:buAutoNum type="arabicPeriod"/>
            </a:pPr>
            <a:endParaRPr lang="pl-PL" sz="2400" dirty="0" smtClean="0">
              <a:solidFill>
                <a:schemeClr val="tx1"/>
              </a:solidFill>
            </a:endParaRPr>
          </a:p>
          <a:p>
            <a:endParaRPr lang="pl-PL" sz="2400" dirty="0" smtClean="0">
              <a:solidFill>
                <a:schemeClr val="tx1"/>
              </a:solidFill>
            </a:endParaRPr>
          </a:p>
        </p:txBody>
      </p:sp>
    </p:spTree>
    <p:extLst>
      <p:ext uri="{BB962C8B-B14F-4D97-AF65-F5344CB8AC3E}">
        <p14:creationId xmlns:p14="http://schemas.microsoft.com/office/powerpoint/2010/main" val="337515421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a:bodyPr>
          <a:lstStyle/>
          <a:p>
            <a:r>
              <a:rPr lang="pl-PL" dirty="0" smtClean="0"/>
              <a:t>Mały </a:t>
            </a:r>
            <a:r>
              <a:rPr lang="pl-PL" dirty="0"/>
              <a:t>przedsiębiorca </a:t>
            </a:r>
          </a:p>
        </p:txBody>
      </p:sp>
      <p:sp>
        <p:nvSpPr>
          <p:cNvPr id="3" name="Podtytuł 2"/>
          <p:cNvSpPr>
            <a:spLocks noGrp="1"/>
          </p:cNvSpPr>
          <p:nvPr>
            <p:ph type="subTitle" idx="1"/>
          </p:nvPr>
        </p:nvSpPr>
        <p:spPr>
          <a:xfrm>
            <a:off x="755576" y="1412776"/>
            <a:ext cx="8064896" cy="5040560"/>
          </a:xfrm>
        </p:spPr>
        <p:txBody>
          <a:bodyPr>
            <a:normAutofit fontScale="92500" lnSpcReduction="10000"/>
          </a:bodyPr>
          <a:lstStyle/>
          <a:p>
            <a:endParaRPr lang="pl-PL" sz="2400" dirty="0" smtClean="0">
              <a:solidFill>
                <a:schemeClr val="tx1"/>
              </a:solidFill>
            </a:endParaRPr>
          </a:p>
          <a:p>
            <a:r>
              <a:rPr lang="pl-PL" sz="2400" dirty="0">
                <a:solidFill>
                  <a:schemeClr val="tx1"/>
                </a:solidFill>
              </a:rPr>
              <a:t>mały przedsiębiorca </a:t>
            </a:r>
            <a:r>
              <a:rPr lang="pl-PL" sz="2400" dirty="0" smtClean="0">
                <a:solidFill>
                  <a:schemeClr val="tx1"/>
                </a:solidFill>
              </a:rPr>
              <a:t>– przedsiębiorca, </a:t>
            </a:r>
            <a:r>
              <a:rPr lang="pl-PL" sz="2400" dirty="0">
                <a:solidFill>
                  <a:schemeClr val="tx1"/>
                </a:solidFill>
              </a:rPr>
              <a:t>który </a:t>
            </a:r>
            <a:r>
              <a:rPr lang="pl-PL" sz="2400" dirty="0" smtClean="0">
                <a:solidFill>
                  <a:schemeClr val="tx1"/>
                </a:solidFill>
              </a:rPr>
              <a:t>w co </a:t>
            </a:r>
            <a:r>
              <a:rPr lang="pl-PL" sz="2400" dirty="0">
                <a:solidFill>
                  <a:schemeClr val="tx1"/>
                </a:solidFill>
              </a:rPr>
              <a:t>najmniej </a:t>
            </a:r>
            <a:r>
              <a:rPr lang="pl-PL" sz="2400" dirty="0" smtClean="0">
                <a:solidFill>
                  <a:schemeClr val="tx1"/>
                </a:solidFill>
              </a:rPr>
              <a:t>jednym </a:t>
            </a:r>
            <a:r>
              <a:rPr lang="pl-PL" sz="2400" dirty="0">
                <a:solidFill>
                  <a:schemeClr val="tx1"/>
                </a:solidFill>
              </a:rPr>
              <a:t>roku </a:t>
            </a:r>
            <a:r>
              <a:rPr lang="pl-PL" sz="2400" dirty="0" smtClean="0">
                <a:solidFill>
                  <a:schemeClr val="tx1"/>
                </a:solidFill>
              </a:rPr>
              <a:t>z dwóch </a:t>
            </a:r>
            <a:endParaRPr lang="pl-PL" sz="2400" dirty="0">
              <a:solidFill>
                <a:schemeClr val="tx1"/>
              </a:solidFill>
            </a:endParaRPr>
          </a:p>
          <a:p>
            <a:r>
              <a:rPr lang="pl-PL" sz="2400" dirty="0">
                <a:solidFill>
                  <a:schemeClr val="tx1"/>
                </a:solidFill>
              </a:rPr>
              <a:t>ostatnich lat obrotowych spełniał łącznie następujące warunki:</a:t>
            </a:r>
          </a:p>
          <a:p>
            <a:r>
              <a:rPr lang="pl-PL" sz="2400" dirty="0">
                <a:solidFill>
                  <a:schemeClr val="tx1"/>
                </a:solidFill>
              </a:rPr>
              <a:t>a</a:t>
            </a:r>
            <a:r>
              <a:rPr lang="pl-PL" sz="2400" dirty="0" smtClean="0">
                <a:solidFill>
                  <a:schemeClr val="tx1"/>
                </a:solidFill>
              </a:rPr>
              <a:t>) zatrudniał </a:t>
            </a:r>
            <a:r>
              <a:rPr lang="pl-PL" sz="2400" dirty="0">
                <a:solidFill>
                  <a:schemeClr val="tx1"/>
                </a:solidFill>
              </a:rPr>
              <a:t>średniorocznie mniej niż </a:t>
            </a:r>
            <a:r>
              <a:rPr lang="pl-PL" sz="2400" dirty="0" smtClean="0">
                <a:solidFill>
                  <a:schemeClr val="tx1"/>
                </a:solidFill>
              </a:rPr>
              <a:t>50 pracowników </a:t>
            </a:r>
            <a:r>
              <a:rPr lang="pl-PL" sz="2400" dirty="0">
                <a:solidFill>
                  <a:schemeClr val="tx1"/>
                </a:solidFill>
              </a:rPr>
              <a:t>oraz</a:t>
            </a:r>
          </a:p>
          <a:p>
            <a:r>
              <a:rPr lang="pl-PL" sz="2400" dirty="0">
                <a:solidFill>
                  <a:schemeClr val="tx1"/>
                </a:solidFill>
              </a:rPr>
              <a:t>b</a:t>
            </a:r>
            <a:r>
              <a:rPr lang="pl-PL" sz="2400" dirty="0" smtClean="0">
                <a:solidFill>
                  <a:schemeClr val="tx1"/>
                </a:solidFill>
              </a:rPr>
              <a:t>) osiągnął </a:t>
            </a:r>
            <a:r>
              <a:rPr lang="pl-PL" sz="2400" dirty="0">
                <a:solidFill>
                  <a:schemeClr val="tx1"/>
                </a:solidFill>
              </a:rPr>
              <a:t>roczny obrót netto ze sprzedaży towarów, wyrobów </a:t>
            </a:r>
            <a:r>
              <a:rPr lang="pl-PL" sz="2400" dirty="0" smtClean="0">
                <a:solidFill>
                  <a:schemeClr val="tx1"/>
                </a:solidFill>
              </a:rPr>
              <a:t>i usług </a:t>
            </a:r>
            <a:r>
              <a:rPr lang="pl-PL" sz="2400" dirty="0">
                <a:solidFill>
                  <a:schemeClr val="tx1"/>
                </a:solidFill>
              </a:rPr>
              <a:t>oraz </a:t>
            </a:r>
          </a:p>
          <a:p>
            <a:r>
              <a:rPr lang="pl-PL" sz="2400" dirty="0" smtClean="0">
                <a:solidFill>
                  <a:schemeClr val="tx1"/>
                </a:solidFill>
              </a:rPr>
              <a:t>z operacji  finansowych  nieprzekraczający  równowartości  w złotych 10</a:t>
            </a:r>
            <a:endParaRPr lang="pl-PL" sz="2400" dirty="0">
              <a:solidFill>
                <a:schemeClr val="tx1"/>
              </a:solidFill>
            </a:endParaRPr>
          </a:p>
          <a:p>
            <a:r>
              <a:rPr lang="pl-PL" sz="2400" dirty="0">
                <a:solidFill>
                  <a:schemeClr val="tx1"/>
                </a:solidFill>
              </a:rPr>
              <a:t>milionów euro, lub sumy aktywów jego bilansu sporządzonego na koniec </a:t>
            </a:r>
          </a:p>
          <a:p>
            <a:r>
              <a:rPr lang="pl-PL" sz="2400" dirty="0">
                <a:solidFill>
                  <a:schemeClr val="tx1"/>
                </a:solidFill>
              </a:rPr>
              <a:t>jednego </a:t>
            </a:r>
            <a:r>
              <a:rPr lang="pl-PL" sz="2400" dirty="0" smtClean="0">
                <a:solidFill>
                  <a:schemeClr val="tx1"/>
                </a:solidFill>
              </a:rPr>
              <a:t>z tych lat </a:t>
            </a:r>
            <a:r>
              <a:rPr lang="pl-PL" sz="2400" dirty="0">
                <a:solidFill>
                  <a:schemeClr val="tx1"/>
                </a:solidFill>
              </a:rPr>
              <a:t>nie przekroczyły równowartości </a:t>
            </a:r>
            <a:r>
              <a:rPr lang="pl-PL" sz="2400" dirty="0" smtClean="0">
                <a:solidFill>
                  <a:schemeClr val="tx1"/>
                </a:solidFill>
              </a:rPr>
              <a:t>w złotych </a:t>
            </a:r>
            <a:r>
              <a:rPr lang="pl-PL" sz="2400" dirty="0">
                <a:solidFill>
                  <a:schemeClr val="tx1"/>
                </a:solidFill>
              </a:rPr>
              <a:t>10</a:t>
            </a:r>
          </a:p>
          <a:p>
            <a:r>
              <a:rPr lang="pl-PL" sz="2400" dirty="0">
                <a:solidFill>
                  <a:schemeClr val="tx1"/>
                </a:solidFill>
              </a:rPr>
              <a:t>milionów </a:t>
            </a:r>
            <a:r>
              <a:rPr lang="pl-PL" sz="2400" dirty="0" smtClean="0">
                <a:solidFill>
                  <a:schemeClr val="tx1"/>
                </a:solidFill>
              </a:rPr>
              <a:t>euro –</a:t>
            </a:r>
            <a:endParaRPr lang="pl-PL" sz="2400" dirty="0">
              <a:solidFill>
                <a:schemeClr val="tx1"/>
              </a:solidFill>
            </a:endParaRPr>
          </a:p>
          <a:p>
            <a:r>
              <a:rPr lang="pl-PL" sz="2400" dirty="0" smtClean="0">
                <a:solidFill>
                  <a:schemeClr val="tx1"/>
                </a:solidFill>
              </a:rPr>
              <a:t>i który </a:t>
            </a:r>
            <a:r>
              <a:rPr lang="pl-PL" sz="2400" dirty="0">
                <a:solidFill>
                  <a:schemeClr val="tx1"/>
                </a:solidFill>
              </a:rPr>
              <a:t>nie jest </a:t>
            </a:r>
            <a:r>
              <a:rPr lang="pl-PL" sz="2400" dirty="0" err="1">
                <a:solidFill>
                  <a:schemeClr val="tx1"/>
                </a:solidFill>
              </a:rPr>
              <a:t>mikroprzedsiębiorcą</a:t>
            </a:r>
            <a:endParaRPr lang="pl-PL" sz="2400" dirty="0" smtClean="0">
              <a:solidFill>
                <a:schemeClr val="tx1"/>
              </a:solidFill>
            </a:endParaRPr>
          </a:p>
          <a:p>
            <a:pPr marL="457200" indent="-457200">
              <a:buAutoNum type="arabicPeriod"/>
            </a:pPr>
            <a:endParaRPr lang="pl-PL" sz="2400" dirty="0" smtClean="0">
              <a:solidFill>
                <a:schemeClr val="tx1"/>
              </a:solidFill>
            </a:endParaRPr>
          </a:p>
          <a:p>
            <a:pPr marL="457200" indent="-457200">
              <a:buAutoNum type="arabicPeriod"/>
            </a:pPr>
            <a:endParaRPr lang="pl-PL" sz="2400" dirty="0" smtClean="0">
              <a:solidFill>
                <a:schemeClr val="tx1"/>
              </a:solidFill>
            </a:endParaRPr>
          </a:p>
          <a:p>
            <a:endParaRPr lang="pl-PL" sz="2400" dirty="0" smtClean="0">
              <a:solidFill>
                <a:schemeClr val="tx1"/>
              </a:solidFill>
            </a:endParaRPr>
          </a:p>
        </p:txBody>
      </p:sp>
    </p:spTree>
    <p:extLst>
      <p:ext uri="{BB962C8B-B14F-4D97-AF65-F5344CB8AC3E}">
        <p14:creationId xmlns:p14="http://schemas.microsoft.com/office/powerpoint/2010/main" val="263104201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rmAutofit/>
          </a:bodyPr>
          <a:lstStyle/>
          <a:p>
            <a:r>
              <a:rPr lang="pl-PL" dirty="0" smtClean="0"/>
              <a:t>Średni przedsiębiorca</a:t>
            </a:r>
            <a:endParaRPr lang="pl-PL" dirty="0"/>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r>
              <a:rPr lang="pl-PL" sz="2400" dirty="0">
                <a:solidFill>
                  <a:schemeClr val="tx1"/>
                </a:solidFill>
              </a:rPr>
              <a:t>średni  przedsiębiorca </a:t>
            </a:r>
            <a:r>
              <a:rPr lang="pl-PL" sz="2400" dirty="0" smtClean="0">
                <a:solidFill>
                  <a:schemeClr val="tx1"/>
                </a:solidFill>
              </a:rPr>
              <a:t>– przedsiębiorca,  który  w co  </a:t>
            </a:r>
            <a:r>
              <a:rPr lang="pl-PL" sz="2400" dirty="0">
                <a:solidFill>
                  <a:schemeClr val="tx1"/>
                </a:solidFill>
              </a:rPr>
              <a:t>najmniej  jednym  roku </a:t>
            </a:r>
          </a:p>
          <a:p>
            <a:r>
              <a:rPr lang="pl-PL" sz="2400" dirty="0" smtClean="0">
                <a:solidFill>
                  <a:schemeClr val="tx1"/>
                </a:solidFill>
              </a:rPr>
              <a:t>z dwóch </a:t>
            </a:r>
            <a:r>
              <a:rPr lang="pl-PL" sz="2400" dirty="0">
                <a:solidFill>
                  <a:schemeClr val="tx1"/>
                </a:solidFill>
              </a:rPr>
              <a:t>ostatnich lat obrotowych spełniał łącznie następujące warunki:</a:t>
            </a:r>
          </a:p>
          <a:p>
            <a:r>
              <a:rPr lang="pl-PL" sz="2400" dirty="0" smtClean="0">
                <a:solidFill>
                  <a:schemeClr val="tx1"/>
                </a:solidFill>
              </a:rPr>
              <a:t>a)zatrudniał </a:t>
            </a:r>
            <a:r>
              <a:rPr lang="pl-PL" sz="2400" dirty="0">
                <a:solidFill>
                  <a:schemeClr val="tx1"/>
                </a:solidFill>
              </a:rPr>
              <a:t>średniorocznie mniej niż </a:t>
            </a:r>
            <a:r>
              <a:rPr lang="pl-PL" sz="2400" dirty="0" smtClean="0">
                <a:solidFill>
                  <a:schemeClr val="tx1"/>
                </a:solidFill>
              </a:rPr>
              <a:t>250 pracowników </a:t>
            </a:r>
            <a:r>
              <a:rPr lang="pl-PL" sz="2400" dirty="0">
                <a:solidFill>
                  <a:schemeClr val="tx1"/>
                </a:solidFill>
              </a:rPr>
              <a:t>oraz</a:t>
            </a:r>
          </a:p>
          <a:p>
            <a:r>
              <a:rPr lang="pl-PL" sz="2400" dirty="0">
                <a:solidFill>
                  <a:schemeClr val="tx1"/>
                </a:solidFill>
              </a:rPr>
              <a:t>b</a:t>
            </a:r>
            <a:r>
              <a:rPr lang="pl-PL" sz="2400" dirty="0" smtClean="0">
                <a:solidFill>
                  <a:schemeClr val="tx1"/>
                </a:solidFill>
              </a:rPr>
              <a:t>) osiągnął </a:t>
            </a:r>
            <a:r>
              <a:rPr lang="pl-PL" sz="2400" dirty="0">
                <a:solidFill>
                  <a:schemeClr val="tx1"/>
                </a:solidFill>
              </a:rPr>
              <a:t>roczny obrót netto ze sprzedaży towarów, wyrobów </a:t>
            </a:r>
            <a:r>
              <a:rPr lang="pl-PL" sz="2400" dirty="0" smtClean="0">
                <a:solidFill>
                  <a:schemeClr val="tx1"/>
                </a:solidFill>
              </a:rPr>
              <a:t>i usług </a:t>
            </a:r>
            <a:r>
              <a:rPr lang="pl-PL" sz="2400" dirty="0">
                <a:solidFill>
                  <a:schemeClr val="tx1"/>
                </a:solidFill>
              </a:rPr>
              <a:t>oraz </a:t>
            </a:r>
            <a:r>
              <a:rPr lang="pl-PL" sz="2400" dirty="0" smtClean="0">
                <a:solidFill>
                  <a:schemeClr val="tx1"/>
                </a:solidFill>
              </a:rPr>
              <a:t> z operacji    finansowych nieprzekraczający  </a:t>
            </a:r>
            <a:r>
              <a:rPr lang="pl-PL" sz="2400" dirty="0">
                <a:solidFill>
                  <a:schemeClr val="tx1"/>
                </a:solidFill>
              </a:rPr>
              <a:t>równowartości  </a:t>
            </a:r>
            <a:r>
              <a:rPr lang="pl-PL" sz="2400" dirty="0" smtClean="0">
                <a:solidFill>
                  <a:schemeClr val="tx1"/>
                </a:solidFill>
              </a:rPr>
              <a:t>w złotych </a:t>
            </a:r>
          </a:p>
          <a:p>
            <a:pPr marL="457200" indent="-457200">
              <a:buAutoNum type="arabicPeriod"/>
            </a:pPr>
            <a:endParaRPr lang="pl-PL" sz="2400" dirty="0" smtClean="0">
              <a:solidFill>
                <a:schemeClr val="tx1"/>
              </a:solidFill>
            </a:endParaRPr>
          </a:p>
          <a:p>
            <a:endParaRPr lang="pl-PL" sz="2400" dirty="0" smtClean="0">
              <a:solidFill>
                <a:schemeClr val="tx1"/>
              </a:solidFill>
            </a:endParaRPr>
          </a:p>
        </p:txBody>
      </p:sp>
    </p:spTree>
    <p:extLst>
      <p:ext uri="{BB962C8B-B14F-4D97-AF65-F5344CB8AC3E}">
        <p14:creationId xmlns:p14="http://schemas.microsoft.com/office/powerpoint/2010/main" val="70890022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3600" dirty="0"/>
              <a:t>Ogólne zasady podejmowania i wykonywania działalności gospodarczej.</a:t>
            </a:r>
          </a:p>
        </p:txBody>
      </p:sp>
      <p:sp>
        <p:nvSpPr>
          <p:cNvPr id="3" name="Podtytuł 2"/>
          <p:cNvSpPr>
            <a:spLocks noGrp="1"/>
          </p:cNvSpPr>
          <p:nvPr>
            <p:ph type="subTitle" idx="1"/>
          </p:nvPr>
        </p:nvSpPr>
        <p:spPr>
          <a:xfrm>
            <a:off x="755576" y="1412776"/>
            <a:ext cx="8064896" cy="5040560"/>
          </a:xfrm>
        </p:spPr>
        <p:txBody>
          <a:bodyPr>
            <a:normAutofit fontScale="85000" lnSpcReduction="20000"/>
          </a:bodyPr>
          <a:lstStyle/>
          <a:p>
            <a:endParaRPr lang="pl-PL" sz="2400" dirty="0" smtClean="0">
              <a:solidFill>
                <a:schemeClr val="tx1"/>
              </a:solidFill>
            </a:endParaRPr>
          </a:p>
          <a:p>
            <a:pPr marL="457200" indent="-457200">
              <a:buAutoNum type="arabicPeriod"/>
            </a:pPr>
            <a:r>
              <a:rPr lang="pl-PL" sz="2400" dirty="0" smtClean="0">
                <a:solidFill>
                  <a:schemeClr val="tx1"/>
                </a:solidFill>
              </a:rPr>
              <a:t>Rejestracja przedsiębiorców</a:t>
            </a:r>
          </a:p>
          <a:p>
            <a:r>
              <a:rPr lang="pl-PL" sz="2400" dirty="0" smtClean="0">
                <a:solidFill>
                  <a:schemeClr val="tx1"/>
                </a:solidFill>
              </a:rPr>
              <a:t>Krajowy </a:t>
            </a:r>
            <a:r>
              <a:rPr lang="pl-PL" sz="2400" dirty="0">
                <a:solidFill>
                  <a:schemeClr val="tx1"/>
                </a:solidFill>
              </a:rPr>
              <a:t>Rejestr Sądowy składa się z: </a:t>
            </a:r>
          </a:p>
          <a:p>
            <a:r>
              <a:rPr lang="pl-PL" sz="2400" dirty="0" smtClean="0">
                <a:solidFill>
                  <a:schemeClr val="tx1"/>
                </a:solidFill>
              </a:rPr>
              <a:t>1.Rejestru </a:t>
            </a:r>
            <a:r>
              <a:rPr lang="pl-PL" sz="2400" dirty="0">
                <a:solidFill>
                  <a:schemeClr val="tx1"/>
                </a:solidFill>
              </a:rPr>
              <a:t>przedsiębiorców,</a:t>
            </a:r>
          </a:p>
          <a:p>
            <a:r>
              <a:rPr lang="pl-PL" sz="2400" dirty="0" smtClean="0">
                <a:solidFill>
                  <a:schemeClr val="tx1"/>
                </a:solidFill>
              </a:rPr>
              <a:t>2.Rejestru </a:t>
            </a:r>
            <a:r>
              <a:rPr lang="pl-PL" sz="2400" dirty="0">
                <a:solidFill>
                  <a:schemeClr val="tx1"/>
                </a:solidFill>
              </a:rPr>
              <a:t>stowarzyszeń, innych organizacji społecznych i zawodowych, fundacji oraz samodzielnych publicznych zakładów opieki zdrowotnej,</a:t>
            </a:r>
          </a:p>
          <a:p>
            <a:r>
              <a:rPr lang="pl-PL" sz="2400" dirty="0" smtClean="0">
                <a:solidFill>
                  <a:schemeClr val="tx1"/>
                </a:solidFill>
              </a:rPr>
              <a:t>3.Rejestru </a:t>
            </a:r>
            <a:r>
              <a:rPr lang="pl-PL" sz="2400" dirty="0">
                <a:solidFill>
                  <a:schemeClr val="tx1"/>
                </a:solidFill>
              </a:rPr>
              <a:t>dłużników niewypłacalnych.</a:t>
            </a:r>
          </a:p>
          <a:p>
            <a:endParaRPr lang="pl-PL" sz="2400" dirty="0" smtClean="0">
              <a:solidFill>
                <a:schemeClr val="tx1"/>
              </a:solidFill>
            </a:endParaRPr>
          </a:p>
          <a:p>
            <a:r>
              <a:rPr lang="pl-PL" sz="2400" dirty="0">
                <a:solidFill>
                  <a:schemeClr val="tx1"/>
                </a:solidFill>
              </a:rPr>
              <a:t>Centralna Ewidencja i Informacja o Działalności </a:t>
            </a:r>
            <a:r>
              <a:rPr lang="pl-PL" sz="2400" dirty="0" smtClean="0">
                <a:solidFill>
                  <a:schemeClr val="tx1"/>
                </a:solidFill>
              </a:rPr>
              <a:t>Gospodarczej</a:t>
            </a:r>
          </a:p>
          <a:p>
            <a:r>
              <a:rPr lang="pl-PL" sz="2400" dirty="0" smtClean="0">
                <a:solidFill>
                  <a:schemeClr val="tx1"/>
                </a:solidFill>
              </a:rPr>
              <a:t>Zadania: </a:t>
            </a:r>
            <a:endParaRPr lang="pl-PL" sz="2400" dirty="0">
              <a:solidFill>
                <a:schemeClr val="tx1"/>
              </a:solidFill>
            </a:endParaRPr>
          </a:p>
          <a:p>
            <a:r>
              <a:rPr lang="pl-PL" sz="2400" dirty="0">
                <a:solidFill>
                  <a:schemeClr val="tx1"/>
                </a:solidFill>
              </a:rPr>
              <a:t>prowadzenie ewidencji przedsiębiorców, którzy są osobami fizycznymi</a:t>
            </a:r>
          </a:p>
          <a:p>
            <a:r>
              <a:rPr lang="pl-PL" sz="2400" dirty="0">
                <a:solidFill>
                  <a:schemeClr val="tx1"/>
                </a:solidFill>
              </a:rPr>
              <a:t>dostarczenie informacji o podmiotach gospodarczych w zakresie wskazanym w ustawie</a:t>
            </a:r>
          </a:p>
          <a:p>
            <a:r>
              <a:rPr lang="pl-PL" sz="2400" dirty="0">
                <a:solidFill>
                  <a:schemeClr val="tx1"/>
                </a:solidFill>
              </a:rPr>
              <a:t>umożliwienie korzystania z danych, które są bezpłatnie udostępniane</a:t>
            </a:r>
          </a:p>
          <a:p>
            <a:r>
              <a:rPr lang="pl-PL" sz="2400" dirty="0">
                <a:solidFill>
                  <a:schemeClr val="tx1"/>
                </a:solidFill>
              </a:rPr>
              <a:t>możliwość ustalenia terminu i zakresu zmian wpisów w CEIDG i identyfikacja tych zmian z podmiotem, które je wprowadził.</a:t>
            </a:r>
          </a:p>
          <a:p>
            <a:endParaRPr lang="pl-PL" sz="2400" dirty="0" smtClean="0">
              <a:solidFill>
                <a:schemeClr val="tx1"/>
              </a:solidFill>
            </a:endParaRPr>
          </a:p>
          <a:p>
            <a:endParaRPr lang="pl-PL" sz="2400" dirty="0" smtClean="0">
              <a:solidFill>
                <a:schemeClr val="tx1"/>
              </a:solidFill>
            </a:endParaRPr>
          </a:p>
        </p:txBody>
      </p:sp>
    </p:spTree>
    <p:extLst>
      <p:ext uri="{BB962C8B-B14F-4D97-AF65-F5344CB8AC3E}">
        <p14:creationId xmlns:p14="http://schemas.microsoft.com/office/powerpoint/2010/main" val="12169374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3600" dirty="0" smtClean="0"/>
              <a:t>Podstawowe obowiązki przedsiębiorcy</a:t>
            </a:r>
            <a:endParaRPr lang="pl-PL" sz="3600" dirty="0"/>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pPr marL="457200" indent="-457200">
              <a:buAutoNum type="arabicPeriod"/>
            </a:pPr>
            <a:r>
              <a:rPr lang="pl-PL" sz="2400" dirty="0" smtClean="0">
                <a:solidFill>
                  <a:schemeClr val="tx1"/>
                </a:solidFill>
              </a:rPr>
              <a:t>Obowiązek wpisu do KRS lub CEIDG</a:t>
            </a:r>
          </a:p>
          <a:p>
            <a:pPr marL="457200" indent="-457200">
              <a:buAutoNum type="arabicPeriod"/>
            </a:pPr>
            <a:r>
              <a:rPr lang="pl-PL" sz="2400" dirty="0" smtClean="0">
                <a:solidFill>
                  <a:schemeClr val="tx1"/>
                </a:solidFill>
              </a:rPr>
              <a:t>Obowiązek uzyskania wpisu w rejestrach i ewidencjach specjalnych (REGON, NIP)</a:t>
            </a:r>
          </a:p>
          <a:p>
            <a:pPr marL="457200" indent="-457200">
              <a:buAutoNum type="arabicPeriod"/>
            </a:pPr>
            <a:r>
              <a:rPr lang="pl-PL" sz="2400" dirty="0" smtClean="0">
                <a:solidFill>
                  <a:schemeClr val="tx1"/>
                </a:solidFill>
              </a:rPr>
              <a:t>Oznaczenie firmy</a:t>
            </a:r>
          </a:p>
          <a:p>
            <a:pPr marL="457200" indent="-457200">
              <a:buAutoNum type="arabicPeriod"/>
            </a:pPr>
            <a:r>
              <a:rPr lang="pl-PL" sz="2400" dirty="0" smtClean="0">
                <a:solidFill>
                  <a:schemeClr val="tx1"/>
                </a:solidFill>
              </a:rPr>
              <a:t>Dokonywanie transakcji pieniężnych</a:t>
            </a:r>
          </a:p>
          <a:p>
            <a:pPr marL="457200" indent="-457200">
              <a:buAutoNum type="arabicPeriod"/>
            </a:pPr>
            <a:r>
              <a:rPr lang="pl-PL" sz="2400" dirty="0" smtClean="0">
                <a:solidFill>
                  <a:schemeClr val="tx1"/>
                </a:solidFill>
              </a:rPr>
              <a:t>Obowiązek wykonywania działalności gospodarczej na zasadach uczciwej konkurencji, poszanowania dobrych obyczajów oraz słusznych interesów konsumentów.</a:t>
            </a:r>
          </a:p>
          <a:p>
            <a:pPr marL="457200" indent="-457200">
              <a:buAutoNum type="arabicPeriod"/>
            </a:pPr>
            <a:r>
              <a:rPr lang="pl-PL" sz="2400" dirty="0" smtClean="0">
                <a:solidFill>
                  <a:schemeClr val="tx1"/>
                </a:solidFill>
              </a:rPr>
              <a:t>Obowiązek posiadania odpowiednich uprawnień zawodowych</a:t>
            </a:r>
          </a:p>
          <a:p>
            <a:endParaRPr lang="pl-PL" sz="2400" dirty="0" smtClean="0">
              <a:solidFill>
                <a:schemeClr val="tx1"/>
              </a:solidFill>
            </a:endParaRPr>
          </a:p>
        </p:txBody>
      </p:sp>
    </p:spTree>
    <p:extLst>
      <p:ext uri="{BB962C8B-B14F-4D97-AF65-F5344CB8AC3E}">
        <p14:creationId xmlns:p14="http://schemas.microsoft.com/office/powerpoint/2010/main" val="15548320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Koncesja i zezwolenie jako decyzje administracyjne uprawniające do wykonywania działalności gospodarczej. Istota prawna działalności gospodarczej regulowanej.</a:t>
            </a:r>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endParaRPr lang="pl-PL" sz="2400" dirty="0" smtClean="0">
              <a:solidFill>
                <a:schemeClr val="tx1"/>
              </a:solidFill>
            </a:endParaRPr>
          </a:p>
        </p:txBody>
      </p:sp>
      <p:sp>
        <p:nvSpPr>
          <p:cNvPr id="4" name="Prostokąt 3"/>
          <p:cNvSpPr/>
          <p:nvPr/>
        </p:nvSpPr>
        <p:spPr>
          <a:xfrm>
            <a:off x="755576" y="1700808"/>
            <a:ext cx="7344816" cy="4924425"/>
          </a:xfrm>
          <a:prstGeom prst="rect">
            <a:avLst/>
          </a:prstGeom>
        </p:spPr>
        <p:txBody>
          <a:bodyPr wrap="square">
            <a:spAutoFit/>
          </a:bodyPr>
          <a:lstStyle/>
          <a:p>
            <a:r>
              <a:rPr lang="pl-PL" sz="1600" dirty="0"/>
              <a:t>Art. 37. 1. Wykonywanie działalności gospodarczej w dziedzinach mających szczególne znaczenie ze względu na bezpieczeństwo państwa lub obywateli albo inny ważny interes publiczny wymaga uzyskania koncesji wyłącznie, gdy działalność ta nie może być wykonywana jako wolna albo po uzyskaniu wpisu do rejestru działalności regulowanej albo zezwolenia</a:t>
            </a:r>
            <a:r>
              <a:rPr lang="pl-PL" sz="1600" dirty="0" smtClean="0"/>
              <a:t>.</a:t>
            </a:r>
          </a:p>
          <a:p>
            <a:endParaRPr lang="pl-PL" sz="1600" dirty="0"/>
          </a:p>
          <a:p>
            <a:endParaRPr lang="pl-PL" sz="1600" dirty="0" smtClean="0"/>
          </a:p>
          <a:p>
            <a:pPr algn="ctr"/>
            <a:r>
              <a:rPr lang="pl-PL" sz="1600" dirty="0"/>
              <a:t>Działalność reglamentowana: </a:t>
            </a:r>
            <a:r>
              <a:rPr lang="pl-PL" sz="1600" dirty="0" smtClean="0"/>
              <a:t>ograniczenie </a:t>
            </a:r>
            <a:r>
              <a:rPr lang="pl-PL" sz="1600" dirty="0"/>
              <a:t>wolności działalności gospodarczej w imię ochrony interesu publicznego. Przywiera ona zazwyczaj określoną formę prawną. Dla jej podjęcia konieczna jest akceptacja organów władzy publicznej. Wyjawia się ona w postaci decyzji administracyjnej. Decyzja warunkuje podjęcie decyzji reglamentowanej. </a:t>
            </a:r>
            <a:endParaRPr lang="pl-PL" sz="1600" dirty="0" smtClean="0"/>
          </a:p>
          <a:p>
            <a:pPr algn="ctr"/>
            <a:endParaRPr lang="pl-PL" sz="1600" dirty="0"/>
          </a:p>
          <a:p>
            <a:pPr algn="ctr"/>
            <a:r>
              <a:rPr lang="pl-PL" sz="1600" dirty="0"/>
              <a:t>Działalność regulowana: ustanawiana tylko na mocy ustawy. Ustawa określa warunki działalności. Nie trzeba przechodzić procedury administracyjnej dot. zgody</a:t>
            </a:r>
            <a:r>
              <a:rPr lang="pl-PL" sz="1600" dirty="0" smtClean="0"/>
              <a:t>.</a:t>
            </a:r>
          </a:p>
          <a:p>
            <a:pPr algn="ctr"/>
            <a:endParaRPr lang="pl-PL" sz="1600" dirty="0"/>
          </a:p>
          <a:p>
            <a:pPr algn="ctr"/>
            <a:r>
              <a:rPr lang="pl-PL" sz="1600" dirty="0"/>
              <a:t>Art. 44. </a:t>
            </a:r>
            <a:r>
              <a:rPr lang="pl-PL" sz="1600" dirty="0" err="1" smtClean="0"/>
              <a:t>PpU</a:t>
            </a:r>
            <a:endParaRPr lang="pl-PL" sz="1600" dirty="0" smtClean="0"/>
          </a:p>
          <a:p>
            <a:pPr algn="ctr"/>
            <a:r>
              <a:rPr lang="pl-PL" sz="1600" dirty="0" smtClean="0"/>
              <a:t>1</a:t>
            </a:r>
            <a:r>
              <a:rPr lang="pl-PL" sz="1600" dirty="0"/>
              <a:t>. Koncesja, zezwolenie albo wpis do rejestru działalności regulowanej uprawniają do wykonywania działalności gospodarczej na terenie całego kraju i przez czas nieokreślony, chyba że odrębne przepisy stanowią inaczej.</a:t>
            </a:r>
          </a:p>
        </p:txBody>
      </p:sp>
    </p:spTree>
    <p:extLst>
      <p:ext uri="{BB962C8B-B14F-4D97-AF65-F5344CB8AC3E}">
        <p14:creationId xmlns:p14="http://schemas.microsoft.com/office/powerpoint/2010/main" val="404309196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smtClean="0"/>
              <a:t>Koncesja </a:t>
            </a:r>
            <a:endParaRPr lang="pl-PL" sz="2400" dirty="0"/>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r>
              <a:rPr lang="pl-PL" sz="2400" dirty="0" smtClean="0">
                <a:solidFill>
                  <a:schemeClr val="tx1"/>
                </a:solidFill>
              </a:rPr>
              <a:t>1. </a:t>
            </a:r>
          </a:p>
        </p:txBody>
      </p:sp>
      <p:sp>
        <p:nvSpPr>
          <p:cNvPr id="4" name="Prostokąt 3"/>
          <p:cNvSpPr/>
          <p:nvPr/>
        </p:nvSpPr>
        <p:spPr>
          <a:xfrm>
            <a:off x="755576" y="1700808"/>
            <a:ext cx="7344816" cy="4524315"/>
          </a:xfrm>
          <a:prstGeom prst="rect">
            <a:avLst/>
          </a:prstGeom>
        </p:spPr>
        <p:txBody>
          <a:bodyPr wrap="square">
            <a:spAutoFit/>
          </a:bodyPr>
          <a:lstStyle/>
          <a:p>
            <a:r>
              <a:rPr lang="pl-PL" dirty="0"/>
              <a:t>Koncesja jest najczęściej udzielana w takich sferach działalności, które uprzednio były objęte monopolem ze strony </a:t>
            </a:r>
            <a:r>
              <a:rPr lang="pl-PL" dirty="0" smtClean="0"/>
              <a:t>państwa</a:t>
            </a:r>
          </a:p>
          <a:p>
            <a:endParaRPr lang="pl-PL" dirty="0"/>
          </a:p>
          <a:p>
            <a:r>
              <a:rPr lang="pl-PL" dirty="0"/>
              <a:t>Koncesjonariuszom </a:t>
            </a:r>
            <a:r>
              <a:rPr lang="pl-PL" dirty="0" smtClean="0"/>
              <a:t>przyznaje się </a:t>
            </a:r>
            <a:r>
              <a:rPr lang="pl-PL" dirty="0"/>
              <a:t>zazwyczaj wyłączność w odniesieniu do prowadzonej działalności </a:t>
            </a:r>
            <a:endParaRPr lang="pl-PL" dirty="0" smtClean="0"/>
          </a:p>
          <a:p>
            <a:endParaRPr lang="pl-PL" dirty="0"/>
          </a:p>
          <a:p>
            <a:r>
              <a:rPr lang="pl-PL" dirty="0"/>
              <a:t>Wykonując wynikające z koncesji uprawnienia koncesjonariusz nie tylko prowadzi określoną działalność gospodarczą, ale równocześnie realizuje pewne, ściśle określone, zadania publiczne. </a:t>
            </a:r>
            <a:endParaRPr lang="pl-PL" dirty="0" smtClean="0"/>
          </a:p>
          <a:p>
            <a:endParaRPr lang="pl-PL" dirty="0"/>
          </a:p>
          <a:p>
            <a:r>
              <a:rPr lang="pl-PL" dirty="0"/>
              <a:t>Koncesje są kontraktami </a:t>
            </a:r>
            <a:r>
              <a:rPr lang="pl-PL" dirty="0" smtClean="0"/>
              <a:t>długoterminowymi</a:t>
            </a:r>
          </a:p>
          <a:p>
            <a:endParaRPr lang="pl-PL" dirty="0" smtClean="0"/>
          </a:p>
          <a:p>
            <a:endParaRPr lang="pl-PL" dirty="0"/>
          </a:p>
          <a:p>
            <a:endParaRPr lang="pl-PL" dirty="0" smtClean="0"/>
          </a:p>
          <a:p>
            <a:r>
              <a:rPr lang="pl-PL" dirty="0"/>
              <a:t>Art. 54 Konstytucji RP zakazuje koncesjonowania prasy. </a:t>
            </a:r>
          </a:p>
          <a:p>
            <a:endParaRPr lang="pl-PL" dirty="0"/>
          </a:p>
        </p:txBody>
      </p:sp>
    </p:spTree>
    <p:extLst>
      <p:ext uri="{BB962C8B-B14F-4D97-AF65-F5344CB8AC3E}">
        <p14:creationId xmlns:p14="http://schemas.microsoft.com/office/powerpoint/2010/main" val="1359533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4680520" cy="792087"/>
          </a:xfrm>
        </p:spPr>
        <p:txBody>
          <a:bodyPr/>
          <a:lstStyle/>
          <a:p>
            <a:r>
              <a:rPr lang="pl-PL" dirty="0" smtClean="0"/>
              <a:t>Literatura:</a:t>
            </a:r>
            <a:endParaRPr lang="pl-PL" dirty="0"/>
          </a:p>
        </p:txBody>
      </p:sp>
      <p:sp>
        <p:nvSpPr>
          <p:cNvPr id="3" name="Podtytuł 2"/>
          <p:cNvSpPr>
            <a:spLocks noGrp="1"/>
          </p:cNvSpPr>
          <p:nvPr>
            <p:ph type="subTitle" idx="1"/>
          </p:nvPr>
        </p:nvSpPr>
        <p:spPr>
          <a:xfrm>
            <a:off x="755576" y="1412776"/>
            <a:ext cx="8064896" cy="5040560"/>
          </a:xfrm>
        </p:spPr>
        <p:txBody>
          <a:bodyPr>
            <a:normAutofit/>
          </a:bodyPr>
          <a:lstStyle/>
          <a:p>
            <a:r>
              <a:rPr lang="pl-PL" sz="2400" dirty="0">
                <a:solidFill>
                  <a:schemeClr val="tx1"/>
                </a:solidFill>
              </a:rPr>
              <a:t>1. A. Borkowski, A. Chełmoński, M. </a:t>
            </a:r>
            <a:r>
              <a:rPr lang="pl-PL" sz="2400" dirty="0" err="1">
                <a:solidFill>
                  <a:schemeClr val="tx1"/>
                </a:solidFill>
              </a:rPr>
              <a:t>Guziński</a:t>
            </a:r>
            <a:r>
              <a:rPr lang="pl-PL" sz="2400" dirty="0">
                <a:solidFill>
                  <a:schemeClr val="tx1"/>
                </a:solidFill>
              </a:rPr>
              <a:t>, K. Kiczka, L. </a:t>
            </a:r>
            <a:r>
              <a:rPr lang="pl-PL" sz="2400" dirty="0" err="1">
                <a:solidFill>
                  <a:schemeClr val="tx1"/>
                </a:solidFill>
              </a:rPr>
              <a:t>Kieres</a:t>
            </a:r>
            <a:r>
              <a:rPr lang="pl-PL" sz="2400" dirty="0">
                <a:solidFill>
                  <a:schemeClr val="tx1"/>
                </a:solidFill>
              </a:rPr>
              <a:t>, T. Kocowski, M. Szydło, Administracyjne prawo gospodarcze, Wrocław 2009.</a:t>
            </a:r>
          </a:p>
          <a:p>
            <a:r>
              <a:rPr lang="pl-PL" sz="2400" dirty="0">
                <a:solidFill>
                  <a:schemeClr val="tx1"/>
                </a:solidFill>
              </a:rPr>
              <a:t>2. J. Grabowski, L. </a:t>
            </a:r>
            <a:r>
              <a:rPr lang="pl-PL" sz="2400" dirty="0" err="1">
                <a:solidFill>
                  <a:schemeClr val="tx1"/>
                </a:solidFill>
              </a:rPr>
              <a:t>Kieres</a:t>
            </a:r>
            <a:r>
              <a:rPr lang="pl-PL" sz="2400" dirty="0">
                <a:solidFill>
                  <a:schemeClr val="tx1"/>
                </a:solidFill>
              </a:rPr>
              <a:t>, A. Walaszek-</a:t>
            </a:r>
            <a:r>
              <a:rPr lang="pl-PL" sz="2400" dirty="0" err="1">
                <a:solidFill>
                  <a:schemeClr val="tx1"/>
                </a:solidFill>
              </a:rPr>
              <a:t>Pyzioł</a:t>
            </a:r>
            <a:r>
              <a:rPr lang="pl-PL" sz="2400" dirty="0">
                <a:solidFill>
                  <a:schemeClr val="tx1"/>
                </a:solidFill>
              </a:rPr>
              <a:t>, M. Biliński, R. Blicharz, T. Długosz, K. Horubski, K. Kiczka, T. Kocowski, M. Szydło, A. Żurawik (red. serii R. Hauser, Z. Niewiadomski, A. Wróbel), System prawa administracyjnego. Publiczne prawo gospodarcze. Tom 8A, Warszawa 2018.</a:t>
            </a:r>
          </a:p>
          <a:p>
            <a:r>
              <a:rPr lang="pl-PL" sz="2400" dirty="0">
                <a:solidFill>
                  <a:schemeClr val="tx1"/>
                </a:solidFill>
              </a:rPr>
              <a:t>3. J. Grabowski, L. </a:t>
            </a:r>
            <a:r>
              <a:rPr lang="pl-PL" sz="2400" dirty="0" err="1">
                <a:solidFill>
                  <a:schemeClr val="tx1"/>
                </a:solidFill>
              </a:rPr>
              <a:t>Kieres</a:t>
            </a:r>
            <a:r>
              <a:rPr lang="pl-PL" sz="2400" dirty="0">
                <a:solidFill>
                  <a:schemeClr val="tx1"/>
                </a:solidFill>
              </a:rPr>
              <a:t>, A. Walaszek-</a:t>
            </a:r>
            <a:r>
              <a:rPr lang="pl-PL" sz="2400" dirty="0" err="1">
                <a:solidFill>
                  <a:schemeClr val="tx1"/>
                </a:solidFill>
              </a:rPr>
              <a:t>Pyzioł</a:t>
            </a:r>
            <a:r>
              <a:rPr lang="pl-PL" sz="2400" dirty="0">
                <a:solidFill>
                  <a:schemeClr val="tx1"/>
                </a:solidFill>
              </a:rPr>
              <a:t>, R. Blicharz, T. Długosz, K. Horubski, K. Kiczka, M. Pawełczyk, M. Swora, M. Szydło, T. </a:t>
            </a:r>
            <a:r>
              <a:rPr lang="pl-PL" sz="2400" dirty="0" err="1">
                <a:solidFill>
                  <a:schemeClr val="tx1"/>
                </a:solidFill>
              </a:rPr>
              <a:t>Włudyka</a:t>
            </a:r>
            <a:r>
              <a:rPr lang="pl-PL" sz="2400" dirty="0">
                <a:solidFill>
                  <a:schemeClr val="tx1"/>
                </a:solidFill>
              </a:rPr>
              <a:t>, A. Żurawik (red. serii R. Hauser, Z. Niewiadomski, A. Wróbel), System prawa administracyjnego. Publiczne prawo gospodarcze. Tom 8B, Warszawa 2018.</a:t>
            </a:r>
          </a:p>
        </p:txBody>
      </p:sp>
    </p:spTree>
    <p:extLst>
      <p:ext uri="{BB962C8B-B14F-4D97-AF65-F5344CB8AC3E}">
        <p14:creationId xmlns:p14="http://schemas.microsoft.com/office/powerpoint/2010/main" val="154137486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smtClean="0"/>
              <a:t>Koncesja </a:t>
            </a:r>
            <a:endParaRPr lang="pl-PL" sz="2400" dirty="0"/>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r>
              <a:rPr lang="pl-PL" sz="2400" dirty="0" smtClean="0">
                <a:solidFill>
                  <a:schemeClr val="tx1"/>
                </a:solidFill>
              </a:rPr>
              <a:t>1. </a:t>
            </a:r>
          </a:p>
        </p:txBody>
      </p:sp>
      <p:sp>
        <p:nvSpPr>
          <p:cNvPr id="4" name="Prostokąt 3"/>
          <p:cNvSpPr/>
          <p:nvPr/>
        </p:nvSpPr>
        <p:spPr>
          <a:xfrm>
            <a:off x="755576" y="1196752"/>
            <a:ext cx="7344816" cy="6186309"/>
          </a:xfrm>
          <a:prstGeom prst="rect">
            <a:avLst/>
          </a:prstGeom>
        </p:spPr>
        <p:txBody>
          <a:bodyPr wrap="square">
            <a:spAutoFit/>
          </a:bodyPr>
          <a:lstStyle/>
          <a:p>
            <a:pPr algn="ctr"/>
            <a:r>
              <a:rPr lang="pl-PL" dirty="0" smtClean="0"/>
              <a:t>Katalog działalności koncesjonowanej zgodnie z art. 46 Ustawy o swobodzie działalności gospodarczej.</a:t>
            </a:r>
          </a:p>
          <a:p>
            <a:endParaRPr lang="pl-PL" dirty="0"/>
          </a:p>
          <a:p>
            <a:r>
              <a:rPr lang="pl-PL" dirty="0"/>
              <a:t>1.poszukiwania, rozpoznawania złóż węglowodorów oraz kopalin stałych objętych własnością górniczą, poszukiwania lub rozpoznawania kompleksu podziemnego składowania dwutlenku węgla, wydobywania kopalin ze złóż, podziemnego bezzbiornikowego magazynowania substancji, podziemnego składowania odpadów oraz podziemnego składowania dwutlenku węgla;</a:t>
            </a:r>
          </a:p>
          <a:p>
            <a:r>
              <a:rPr lang="pl-PL" dirty="0"/>
              <a:t>2.wytwarzania i obrotu materiałami wybuchowymi, bronią i amunicją oraz wyrobami i technologią o przeznaczeniu wojskowym lub policyjnym;</a:t>
            </a:r>
          </a:p>
          <a:p>
            <a:r>
              <a:rPr lang="pl-PL" dirty="0"/>
              <a:t>3.wytwarzania, przetwarzania, magazynowania, przesyłania, dystrybucji i obrotu paliwami i energią;</a:t>
            </a:r>
          </a:p>
          <a:p>
            <a:r>
              <a:rPr lang="pl-PL" dirty="0"/>
              <a:t>4.przesyłania dwutlenku węgla w celu jego podziemnego składowania;</a:t>
            </a:r>
          </a:p>
          <a:p>
            <a:r>
              <a:rPr lang="pl-PL" dirty="0"/>
              <a:t>5.ochrony osób i mienia;</a:t>
            </a:r>
          </a:p>
          <a:p>
            <a:r>
              <a:rPr lang="pl-PL" dirty="0"/>
              <a:t>6.rozpowszechniania programów radiowych i telewizyjnych, z wyłączeniem programów rozpowszechnianych wyłącznie w systemie teleinformatycznym, które nie są rozprowadzane naziemnie, satelitarnie lub w sieciach kablowych;</a:t>
            </a:r>
          </a:p>
          <a:p>
            <a:r>
              <a:rPr lang="pl-PL" dirty="0"/>
              <a:t>7.przewozów lotniczych;</a:t>
            </a:r>
          </a:p>
          <a:p>
            <a:r>
              <a:rPr lang="pl-PL" dirty="0"/>
              <a:t>8.prowadzenia kasyna gry.</a:t>
            </a:r>
          </a:p>
          <a:p>
            <a:endParaRPr lang="pl-PL" dirty="0" smtClean="0"/>
          </a:p>
          <a:p>
            <a:endParaRPr lang="pl-PL" dirty="0"/>
          </a:p>
          <a:p>
            <a:endParaRPr lang="pl-PL" dirty="0"/>
          </a:p>
        </p:txBody>
      </p:sp>
    </p:spTree>
    <p:extLst>
      <p:ext uri="{BB962C8B-B14F-4D97-AF65-F5344CB8AC3E}">
        <p14:creationId xmlns:p14="http://schemas.microsoft.com/office/powerpoint/2010/main" val="99194229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smtClean="0"/>
              <a:t>Koncesja </a:t>
            </a:r>
            <a:endParaRPr lang="pl-PL" sz="2400" dirty="0"/>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r>
              <a:rPr lang="pl-PL" sz="2400" dirty="0" smtClean="0">
                <a:solidFill>
                  <a:schemeClr val="tx1"/>
                </a:solidFill>
              </a:rPr>
              <a:t>1. </a:t>
            </a:r>
          </a:p>
        </p:txBody>
      </p:sp>
      <p:sp>
        <p:nvSpPr>
          <p:cNvPr id="4" name="Prostokąt 3"/>
          <p:cNvSpPr/>
          <p:nvPr/>
        </p:nvSpPr>
        <p:spPr>
          <a:xfrm>
            <a:off x="755576" y="1196752"/>
            <a:ext cx="7344816" cy="6186309"/>
          </a:xfrm>
          <a:prstGeom prst="rect">
            <a:avLst/>
          </a:prstGeom>
        </p:spPr>
        <p:txBody>
          <a:bodyPr wrap="square">
            <a:spAutoFit/>
          </a:bodyPr>
          <a:lstStyle/>
          <a:p>
            <a:pPr algn="ctr"/>
            <a:r>
              <a:rPr lang="pl-PL" dirty="0" smtClean="0"/>
              <a:t>Katalog działalności koncesjonowanej zgodnie z art. 46 Ustawy o swobodzie działalności gospodarczej.</a:t>
            </a:r>
          </a:p>
          <a:p>
            <a:endParaRPr lang="pl-PL" dirty="0"/>
          </a:p>
          <a:p>
            <a:r>
              <a:rPr lang="pl-PL" dirty="0"/>
              <a:t>1.poszukiwania, rozpoznawania złóż węglowodorów oraz kopalin stałych objętych własnością górniczą, poszukiwania lub rozpoznawania kompleksu podziemnego składowania dwutlenku węgla, wydobywania kopalin ze złóż, podziemnego bezzbiornikowego magazynowania substancji, podziemnego składowania odpadów oraz podziemnego składowania dwutlenku węgla;</a:t>
            </a:r>
          </a:p>
          <a:p>
            <a:r>
              <a:rPr lang="pl-PL" dirty="0"/>
              <a:t>2.wytwarzania i obrotu materiałami wybuchowymi, bronią i amunicją oraz wyrobami i technologią o przeznaczeniu wojskowym lub policyjnym;</a:t>
            </a:r>
          </a:p>
          <a:p>
            <a:r>
              <a:rPr lang="pl-PL" dirty="0"/>
              <a:t>3.wytwarzania, przetwarzania, magazynowania, przesyłania, dystrybucji i obrotu paliwami i energią;</a:t>
            </a:r>
          </a:p>
          <a:p>
            <a:r>
              <a:rPr lang="pl-PL" dirty="0"/>
              <a:t>4.przesyłania dwutlenku węgla w celu jego podziemnego składowania;</a:t>
            </a:r>
          </a:p>
          <a:p>
            <a:r>
              <a:rPr lang="pl-PL" dirty="0"/>
              <a:t>5.ochrony osób i mienia;</a:t>
            </a:r>
          </a:p>
          <a:p>
            <a:r>
              <a:rPr lang="pl-PL" dirty="0"/>
              <a:t>6.rozpowszechniania programów radiowych i telewizyjnych, z wyłączeniem programów rozpowszechnianych wyłącznie w systemie teleinformatycznym, które nie są rozprowadzane naziemnie, satelitarnie lub w sieciach kablowych;</a:t>
            </a:r>
          </a:p>
          <a:p>
            <a:r>
              <a:rPr lang="pl-PL" dirty="0"/>
              <a:t>7.przewozów lotniczych;</a:t>
            </a:r>
          </a:p>
          <a:p>
            <a:r>
              <a:rPr lang="pl-PL" dirty="0"/>
              <a:t>8.prowadzenia kasyna gry.</a:t>
            </a:r>
          </a:p>
          <a:p>
            <a:endParaRPr lang="pl-PL" dirty="0" smtClean="0"/>
          </a:p>
          <a:p>
            <a:endParaRPr lang="pl-PL" dirty="0"/>
          </a:p>
          <a:p>
            <a:endParaRPr lang="pl-PL" dirty="0"/>
          </a:p>
        </p:txBody>
      </p:sp>
    </p:spTree>
    <p:extLst>
      <p:ext uri="{BB962C8B-B14F-4D97-AF65-F5344CB8AC3E}">
        <p14:creationId xmlns:p14="http://schemas.microsoft.com/office/powerpoint/2010/main" val="86512200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smtClean="0"/>
              <a:t>Zezwolenie </a:t>
            </a:r>
            <a:endParaRPr lang="pl-PL" sz="2400" dirty="0"/>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r>
              <a:rPr lang="pl-PL" sz="2400" dirty="0" smtClean="0">
                <a:solidFill>
                  <a:schemeClr val="tx1"/>
                </a:solidFill>
              </a:rPr>
              <a:t>1. </a:t>
            </a:r>
          </a:p>
        </p:txBody>
      </p:sp>
      <p:sp>
        <p:nvSpPr>
          <p:cNvPr id="4" name="Prostokąt 3"/>
          <p:cNvSpPr/>
          <p:nvPr/>
        </p:nvSpPr>
        <p:spPr>
          <a:xfrm>
            <a:off x="755576" y="1196752"/>
            <a:ext cx="7344816" cy="4247317"/>
          </a:xfrm>
          <a:prstGeom prst="rect">
            <a:avLst/>
          </a:prstGeom>
        </p:spPr>
        <p:txBody>
          <a:bodyPr wrap="square">
            <a:spAutoFit/>
          </a:bodyPr>
          <a:lstStyle/>
          <a:p>
            <a:pPr algn="ctr"/>
            <a:r>
              <a:rPr lang="pl-PL" dirty="0"/>
              <a:t>Art. 41. </a:t>
            </a:r>
            <a:r>
              <a:rPr lang="pl-PL" dirty="0" err="1" smtClean="0"/>
              <a:t>PpU</a:t>
            </a:r>
            <a:endParaRPr lang="pl-PL" dirty="0" smtClean="0"/>
          </a:p>
          <a:p>
            <a:pPr algn="ctr"/>
            <a:r>
              <a:rPr lang="pl-PL" dirty="0" smtClean="0"/>
              <a:t>1</a:t>
            </a:r>
            <a:r>
              <a:rPr lang="pl-PL" dirty="0"/>
              <a:t>. Uzyskania zezwolenia wymaga wykonywanie działalności gospodarczej w zakresie określonym w odrębnych przepisach.</a:t>
            </a:r>
          </a:p>
          <a:p>
            <a:pPr algn="ctr"/>
            <a:r>
              <a:rPr lang="pl-PL" dirty="0"/>
              <a:t>2. Organy zezwalające oraz warunki wykonywania działalności objętej zezwoleniem, w szczególności zasady oraz tryb udzielania, odmowy udzielenia, zmiany, zawieszenia, cofnięcia albo ograniczenia zakresu zezwolenia, określają odrębne przepisy, o ile niniejsza ustawa nie stanowi inaczej</a:t>
            </a:r>
            <a:r>
              <a:rPr lang="pl-PL" dirty="0" smtClean="0"/>
              <a:t>.</a:t>
            </a:r>
          </a:p>
          <a:p>
            <a:pPr algn="ctr"/>
            <a:endParaRPr lang="pl-PL" dirty="0"/>
          </a:p>
          <a:p>
            <a:pPr algn="ctr"/>
            <a:r>
              <a:rPr lang="pl-PL" dirty="0"/>
              <a:t>Art. 42. </a:t>
            </a:r>
            <a:endParaRPr lang="pl-PL" dirty="0" smtClean="0"/>
          </a:p>
          <a:p>
            <a:pPr algn="ctr"/>
            <a:r>
              <a:rPr lang="pl-PL" dirty="0" smtClean="0"/>
              <a:t>Organ </a:t>
            </a:r>
            <a:r>
              <a:rPr lang="pl-PL" dirty="0"/>
              <a:t>zezwalający udziela zezwolenia na wykonywanie działalności gospodarczej przedsiębiorcy spełniającemu wymagane prawem warunki uzyskania zezwolenia.</a:t>
            </a:r>
            <a:endParaRPr lang="pl-PL" dirty="0" smtClean="0"/>
          </a:p>
          <a:p>
            <a:endParaRPr lang="pl-PL" dirty="0"/>
          </a:p>
          <a:p>
            <a:endParaRPr lang="pl-PL" dirty="0"/>
          </a:p>
        </p:txBody>
      </p:sp>
    </p:spTree>
    <p:extLst>
      <p:ext uri="{BB962C8B-B14F-4D97-AF65-F5344CB8AC3E}">
        <p14:creationId xmlns:p14="http://schemas.microsoft.com/office/powerpoint/2010/main" val="274991092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smtClean="0"/>
              <a:t>Koncesja a zezwolenie </a:t>
            </a:r>
            <a:endParaRPr lang="pl-PL" sz="2400" dirty="0"/>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r>
              <a:rPr lang="pl-PL" sz="2400" dirty="0" smtClean="0">
                <a:solidFill>
                  <a:schemeClr val="tx1"/>
                </a:solidFill>
              </a:rPr>
              <a:t>1. </a:t>
            </a:r>
          </a:p>
        </p:txBody>
      </p:sp>
      <p:sp>
        <p:nvSpPr>
          <p:cNvPr id="4" name="Prostokąt 3"/>
          <p:cNvSpPr/>
          <p:nvPr/>
        </p:nvSpPr>
        <p:spPr>
          <a:xfrm>
            <a:off x="755576" y="1196752"/>
            <a:ext cx="7344816" cy="5324535"/>
          </a:xfrm>
          <a:prstGeom prst="rect">
            <a:avLst/>
          </a:prstGeom>
        </p:spPr>
        <p:txBody>
          <a:bodyPr wrap="square">
            <a:spAutoFit/>
          </a:bodyPr>
          <a:lstStyle/>
          <a:p>
            <a:r>
              <a:rPr lang="pl-PL" sz="1600" dirty="0" smtClean="0"/>
              <a:t>1</a:t>
            </a:r>
            <a:r>
              <a:rPr lang="pl-PL" sz="1600" dirty="0"/>
              <a:t>) zezwolenie nie oznacza rezygnacji państwa z monopolu i najczęściej nie dotyczy działalności objętej monopolem. Odwrotnie jest w przypadku koncesji;</a:t>
            </a:r>
            <a:br>
              <a:rPr lang="pl-PL" sz="1600" dirty="0"/>
            </a:br>
            <a:r>
              <a:rPr lang="pl-PL" sz="1600" dirty="0"/>
              <a:t>2) zezwolenia nie dotyczą dziedzin działalności gospodarczej objętych koncesjami;</a:t>
            </a:r>
            <a:br>
              <a:rPr lang="pl-PL" sz="1600" dirty="0"/>
            </a:br>
            <a:r>
              <a:rPr lang="pl-PL" sz="1600" dirty="0"/>
              <a:t>3) zezwolenia są wydawane w wyniku sprawdzenia możliwości wykonywania działalności gospodarczej przez danego przedsiębiorcę, który spełnia określone prawem warunki wykonywania tej działalności. W koncesji występuje dodatkowo element uznaniowości;</a:t>
            </a:r>
            <a:br>
              <a:rPr lang="pl-PL" sz="1600" dirty="0"/>
            </a:br>
            <a:r>
              <a:rPr lang="pl-PL" sz="1600" dirty="0"/>
              <a:t>4) niezależnie od przyjętej nazwy zezwolenia są decyzjami administracyjnymi i podlegają ochronie oraz wzruszeniu według zasad przyjętych w przepisach kodeksu postępowania administracyjnego;</a:t>
            </a:r>
            <a:br>
              <a:rPr lang="pl-PL" sz="1600" dirty="0"/>
            </a:br>
            <a:r>
              <a:rPr lang="pl-PL" sz="1600" dirty="0"/>
              <a:t>5) zezwolenia mają charakter decyzji związanej,</a:t>
            </a:r>
            <a:br>
              <a:rPr lang="pl-PL" sz="1600" dirty="0"/>
            </a:br>
            <a:r>
              <a:rPr lang="pl-PL" sz="1600" dirty="0"/>
              <a:t>6) udzielenie zezwolenia następuje w trybie postępowania administracyjnego bez istotnych modyfikacji;</a:t>
            </a:r>
            <a:br>
              <a:rPr lang="pl-PL" sz="1600" dirty="0"/>
            </a:br>
            <a:r>
              <a:rPr lang="pl-PL" sz="1600" dirty="0"/>
              <a:t>7) wydanie zezwolenia na wykonywanie niektórych rodzajów działalności gospodarczej wiąże się przede wszystkim z wyrażeniem zgody na utworzenie w sensie prawnym pewnej organizacji, za pomocą której można prowadzić działalność objętą zezwoleniem;</a:t>
            </a:r>
            <a:br>
              <a:rPr lang="pl-PL" sz="1600" dirty="0"/>
            </a:br>
            <a:r>
              <a:rPr lang="pl-PL" sz="1600" dirty="0"/>
              <a:t>8) o zezwolenie mogą ubiegać się również podmioty państwowe, co nie jest możliwe w przypadku koncesji.</a:t>
            </a:r>
          </a:p>
          <a:p>
            <a:endParaRPr lang="pl-PL" dirty="0"/>
          </a:p>
          <a:p>
            <a:endParaRPr lang="pl-PL" dirty="0"/>
          </a:p>
        </p:txBody>
      </p:sp>
    </p:spTree>
    <p:extLst>
      <p:ext uri="{BB962C8B-B14F-4D97-AF65-F5344CB8AC3E}">
        <p14:creationId xmlns:p14="http://schemas.microsoft.com/office/powerpoint/2010/main" val="310707466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smtClean="0"/>
              <a:t>Działalność regulowana </a:t>
            </a:r>
            <a:endParaRPr lang="pl-PL" sz="2400" dirty="0"/>
          </a:p>
        </p:txBody>
      </p:sp>
      <p:sp>
        <p:nvSpPr>
          <p:cNvPr id="3" name="Podtytuł 2"/>
          <p:cNvSpPr>
            <a:spLocks noGrp="1"/>
          </p:cNvSpPr>
          <p:nvPr>
            <p:ph type="subTitle" idx="1"/>
          </p:nvPr>
        </p:nvSpPr>
        <p:spPr>
          <a:xfrm>
            <a:off x="755576" y="1412776"/>
            <a:ext cx="8064896" cy="5040560"/>
          </a:xfrm>
        </p:spPr>
        <p:txBody>
          <a:bodyPr>
            <a:normAutofit fontScale="92500"/>
          </a:bodyPr>
          <a:lstStyle/>
          <a:p>
            <a:r>
              <a:rPr lang="pl-PL" sz="2400" dirty="0">
                <a:solidFill>
                  <a:schemeClr val="tx1"/>
                </a:solidFill>
              </a:rPr>
              <a:t>Art. 43. </a:t>
            </a:r>
            <a:r>
              <a:rPr lang="pl-PL" sz="2400" dirty="0" err="1" smtClean="0">
                <a:solidFill>
                  <a:schemeClr val="tx1"/>
                </a:solidFill>
              </a:rPr>
              <a:t>PpU</a:t>
            </a:r>
            <a:endParaRPr lang="pl-PL" sz="2400" dirty="0" smtClean="0">
              <a:solidFill>
                <a:schemeClr val="tx1"/>
              </a:solidFill>
            </a:endParaRPr>
          </a:p>
          <a:p>
            <a:r>
              <a:rPr lang="pl-PL" sz="2400" dirty="0" smtClean="0">
                <a:solidFill>
                  <a:schemeClr val="tx1"/>
                </a:solidFill>
              </a:rPr>
              <a:t>1</a:t>
            </a:r>
            <a:r>
              <a:rPr lang="pl-PL" sz="2400" dirty="0">
                <a:solidFill>
                  <a:schemeClr val="tx1"/>
                </a:solidFill>
              </a:rPr>
              <a:t>. Jeżeli odrębne przepisy stanowią, że dany rodzaj działalności jest działalnością regulowaną, przedsiębiorca może wykonywać tę działalność, jeśli spełnia warunki określone tymi przepisami i po uzyskaniu wpisu do właściwego rejestru działalności regulowanej.</a:t>
            </a:r>
          </a:p>
          <a:p>
            <a:r>
              <a:rPr lang="pl-PL" sz="2400" dirty="0">
                <a:solidFill>
                  <a:schemeClr val="tx1"/>
                </a:solidFill>
              </a:rPr>
              <a:t>2. Organ prowadzący rejestr działalności regulowanej dokonuje wpisu na wniosek przedsiębiorcy, po złożeniu przez przedsiębiorcę do organu prowadzącego rejestr działalności regulowanej oświadczenia o spełnieniu warunków wymaganych prawem do wykonywania tej działalności. Przedsiębiorca podlegający wpisowi do Centralnej Ewidencji i Informacji o Działalności Gospodarczej może złożyć wniosek wraz z oświadczeniem również w urzędzie gminy, wskazując organ prowadzący rejestr działalności regulowanej.</a:t>
            </a:r>
            <a:endParaRPr lang="pl-PL" sz="2400" dirty="0" smtClean="0">
              <a:solidFill>
                <a:schemeClr val="tx1"/>
              </a:solidFill>
            </a:endParaRPr>
          </a:p>
          <a:p>
            <a:endParaRPr lang="pl-PL" sz="2400" dirty="0" smtClean="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409820017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smtClean="0"/>
              <a:t>Działalność regulowana </a:t>
            </a:r>
            <a:endParaRPr lang="pl-PL" sz="2400" dirty="0"/>
          </a:p>
        </p:txBody>
      </p:sp>
      <p:sp>
        <p:nvSpPr>
          <p:cNvPr id="3" name="Podtytuł 2"/>
          <p:cNvSpPr>
            <a:spLocks noGrp="1"/>
          </p:cNvSpPr>
          <p:nvPr>
            <p:ph type="subTitle" idx="1"/>
          </p:nvPr>
        </p:nvSpPr>
        <p:spPr>
          <a:xfrm>
            <a:off x="755576" y="1412776"/>
            <a:ext cx="8064896" cy="5040560"/>
          </a:xfrm>
        </p:spPr>
        <p:txBody>
          <a:bodyPr>
            <a:normAutofit fontScale="85000" lnSpcReduction="20000"/>
          </a:bodyPr>
          <a:lstStyle/>
          <a:p>
            <a:r>
              <a:rPr lang="pl-PL" sz="2400" dirty="0">
                <a:solidFill>
                  <a:schemeClr val="tx1"/>
                </a:solidFill>
              </a:rPr>
              <a:t>3. Organ prowadzący rejestr działalności regulowanej, w drodze decyzji, odmawia wpisu przedsiębiorcy do rejestru:</a:t>
            </a:r>
          </a:p>
          <a:p>
            <a:r>
              <a:rPr lang="pl-PL" sz="2400" dirty="0">
                <a:solidFill>
                  <a:schemeClr val="tx1"/>
                </a:solidFill>
              </a:rPr>
              <a:t>1) jeżeli wydano prawomocne orzeczenie zakazujące przedsiębiorcy wykonywania działalności gospodarczej objętej wpisem;</a:t>
            </a:r>
          </a:p>
          <a:p>
            <a:r>
              <a:rPr lang="pl-PL" sz="2400" dirty="0">
                <a:solidFill>
                  <a:schemeClr val="tx1"/>
                </a:solidFill>
              </a:rPr>
              <a:t>2) jeżeli przedsiębiorcę wykreślono z rejestru tej działalności regulowanej w wyniku wydania przez organ prowadzący rejestr decyzji o zakazie wykonywania przez przedsiębiorcę działalności objętej wpisem w okresie 3 lat poprzedzających złożenie wniosku;</a:t>
            </a:r>
          </a:p>
          <a:p>
            <a:r>
              <a:rPr lang="pl-PL" sz="2400" dirty="0">
                <a:solidFill>
                  <a:schemeClr val="tx1"/>
                </a:solidFill>
              </a:rPr>
              <a:t>3) w przypadkach określonych w odrębnych przepisach</a:t>
            </a:r>
            <a:r>
              <a:rPr lang="pl-PL" sz="2400" dirty="0" smtClean="0">
                <a:solidFill>
                  <a:schemeClr val="tx1"/>
                </a:solidFill>
              </a:rPr>
              <a:t>.</a:t>
            </a:r>
          </a:p>
          <a:p>
            <a:r>
              <a:rPr lang="pl-PL" sz="2400" dirty="0" smtClean="0">
                <a:solidFill>
                  <a:schemeClr val="tx1"/>
                </a:solidFill>
              </a:rPr>
              <a:t>(…)</a:t>
            </a:r>
          </a:p>
          <a:p>
            <a:r>
              <a:rPr lang="pl-PL" sz="2400" dirty="0">
                <a:solidFill>
                  <a:schemeClr val="tx1"/>
                </a:solidFill>
              </a:rPr>
              <a:t>6. Przedsiębiorca przechowuje wszystkie dokumenty niezbędne do wykazania spełniania warunków wymaganych prawem do wykonywania działalności regulowanej. </a:t>
            </a:r>
          </a:p>
          <a:p>
            <a:r>
              <a:rPr lang="pl-PL" sz="2400" dirty="0">
                <a:solidFill>
                  <a:schemeClr val="tx1"/>
                </a:solidFill>
              </a:rPr>
              <a:t>7. Spełnianie przez przedsiębiorcę warunków wymaganych prawem do wykonywania działalności regulowanej podlega kontroli, w szczególności przez organ prowadzący rejestr tej działalności. Przepisy art. 40 stosuje się odpowiednio. </a:t>
            </a: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373779772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Kontrola działalności gospodarczej i jej ograniczenia. Kontrola jako element nadzoru materialnoprawnego nad działalnością gospodarczą.</a:t>
            </a:r>
          </a:p>
        </p:txBody>
      </p:sp>
      <p:sp>
        <p:nvSpPr>
          <p:cNvPr id="3" name="Podtytuł 2"/>
          <p:cNvSpPr>
            <a:spLocks noGrp="1"/>
          </p:cNvSpPr>
          <p:nvPr>
            <p:ph type="subTitle" idx="1"/>
          </p:nvPr>
        </p:nvSpPr>
        <p:spPr>
          <a:xfrm>
            <a:off x="755576" y="1412776"/>
            <a:ext cx="8064896" cy="5040560"/>
          </a:xfrm>
        </p:spPr>
        <p:txBody>
          <a:bodyPr>
            <a:normAutofit/>
          </a:bodyPr>
          <a:lstStyle/>
          <a:p>
            <a:endParaRPr lang="pl-PL" sz="2400" dirty="0" smtClean="0">
              <a:solidFill>
                <a:schemeClr val="tx1"/>
              </a:solidFill>
            </a:endParaRPr>
          </a:p>
          <a:p>
            <a:endParaRPr lang="pl-PL" sz="2400" dirty="0">
              <a:solidFill>
                <a:schemeClr val="tx1"/>
              </a:solidFill>
            </a:endParaRPr>
          </a:p>
          <a:p>
            <a:r>
              <a:rPr lang="pl-PL" sz="2400" dirty="0" smtClean="0">
                <a:solidFill>
                  <a:schemeClr val="tx1"/>
                </a:solidFill>
              </a:rPr>
              <a:t>Art</a:t>
            </a:r>
            <a:r>
              <a:rPr lang="pl-PL" sz="2400" dirty="0">
                <a:solidFill>
                  <a:schemeClr val="tx1"/>
                </a:solidFill>
              </a:rPr>
              <a:t>. 47. </a:t>
            </a:r>
            <a:r>
              <a:rPr lang="pl-PL" sz="2400" dirty="0" err="1" smtClean="0">
                <a:solidFill>
                  <a:schemeClr val="tx1"/>
                </a:solidFill>
              </a:rPr>
              <a:t>PpU</a:t>
            </a:r>
            <a:endParaRPr lang="pl-PL" sz="2400" dirty="0" smtClean="0">
              <a:solidFill>
                <a:schemeClr val="tx1"/>
              </a:solidFill>
            </a:endParaRPr>
          </a:p>
          <a:p>
            <a:r>
              <a:rPr lang="pl-PL" sz="2400" dirty="0" smtClean="0">
                <a:solidFill>
                  <a:schemeClr val="tx1"/>
                </a:solidFill>
              </a:rPr>
              <a:t>1</a:t>
            </a:r>
            <a:r>
              <a:rPr lang="pl-PL" sz="2400" dirty="0">
                <a:solidFill>
                  <a:schemeClr val="tx1"/>
                </a:solidFill>
              </a:rPr>
              <a:t>. Kontrole planuje się i przeprowadza po uprzednim dokonaniu analizy prawdopodobieństwa naruszenia prawa w ramach wykonywania działalności gospodarczej. Analiza obejmuje identyfikację obszarów podmiotowych i przedmiotowych, w których ryzyko naruszenia przepisów jest największe. Sposób przeprowadzenia analizy określa organ kontroli lub organ nadrzędny.</a:t>
            </a: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240286983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Kontrola działalności gospodarczej i jej ograniczenia. Kontrola jako element nadzoru materialnoprawnego nad działalnością gospodarczą.</a:t>
            </a:r>
          </a:p>
        </p:txBody>
      </p:sp>
      <p:sp>
        <p:nvSpPr>
          <p:cNvPr id="3" name="Podtytuł 2"/>
          <p:cNvSpPr>
            <a:spLocks noGrp="1"/>
          </p:cNvSpPr>
          <p:nvPr>
            <p:ph type="subTitle" idx="1"/>
          </p:nvPr>
        </p:nvSpPr>
        <p:spPr>
          <a:xfrm>
            <a:off x="755576" y="1412776"/>
            <a:ext cx="8064896" cy="5040560"/>
          </a:xfrm>
        </p:spPr>
        <p:txBody>
          <a:bodyPr>
            <a:normAutofit fontScale="85000" lnSpcReduction="10000"/>
          </a:bodyPr>
          <a:lstStyle/>
          <a:p>
            <a:endParaRPr lang="pl-PL" sz="2400" dirty="0" smtClean="0">
              <a:solidFill>
                <a:schemeClr val="tx1"/>
              </a:solidFill>
            </a:endParaRPr>
          </a:p>
          <a:p>
            <a:r>
              <a:rPr lang="pl-PL" sz="2400" dirty="0">
                <a:solidFill>
                  <a:schemeClr val="tx1"/>
                </a:solidFill>
              </a:rPr>
              <a:t>2. Przepisu ust. 1 nie stosuje się do kontroli:</a:t>
            </a:r>
          </a:p>
          <a:p>
            <a:r>
              <a:rPr lang="pl-PL" sz="2400" dirty="0">
                <a:solidFill>
                  <a:schemeClr val="tx1"/>
                </a:solidFill>
              </a:rPr>
              <a:t>1) w przypadku gdy organ kontroli poweźmie uzasadnione podejrzenie:</a:t>
            </a:r>
          </a:p>
          <a:p>
            <a:r>
              <a:rPr lang="pl-PL" sz="2400" dirty="0">
                <a:solidFill>
                  <a:schemeClr val="tx1"/>
                </a:solidFill>
              </a:rPr>
              <a:t>a) zagrożenia życia lub zdrowia,</a:t>
            </a:r>
          </a:p>
          <a:p>
            <a:r>
              <a:rPr lang="pl-PL" sz="2400" dirty="0">
                <a:solidFill>
                  <a:schemeClr val="tx1"/>
                </a:solidFill>
              </a:rPr>
              <a:t>b) popełnienia przestępstwa lub wykroczenia,</a:t>
            </a:r>
          </a:p>
          <a:p>
            <a:r>
              <a:rPr lang="pl-PL" sz="2400" dirty="0">
                <a:solidFill>
                  <a:schemeClr val="tx1"/>
                </a:solidFill>
              </a:rPr>
              <a:t>c) popełnienia przestępstwa skarbowego lub wykroczenia skarbowego,</a:t>
            </a:r>
          </a:p>
          <a:p>
            <a:r>
              <a:rPr lang="pl-PL" sz="2400" dirty="0">
                <a:solidFill>
                  <a:schemeClr val="tx1"/>
                </a:solidFill>
              </a:rPr>
              <a:t>d) innego naruszenia prawnego zakazu lub niedopełnienia prawnego obowiązku</a:t>
            </a:r>
          </a:p>
          <a:p>
            <a:r>
              <a:rPr lang="pl-PL" sz="2400" dirty="0">
                <a:solidFill>
                  <a:schemeClr val="tx1"/>
                </a:solidFill>
              </a:rPr>
              <a:t>– w wyniku wykonywania działalności gospodarczej objętej kontrolą;</a:t>
            </a:r>
          </a:p>
          <a:p>
            <a:r>
              <a:rPr lang="pl-PL" sz="2400" dirty="0">
                <a:solidFill>
                  <a:schemeClr val="tx1"/>
                </a:solidFill>
              </a:rPr>
              <a:t>2) działalności przedsiębiorców w zakresie objętym nadzorem, o którym mowa w art. 1 ust. 2 ustawy z dnia 21 lipca 2006 r. o nadzorze nad rynkiem finansowym (Dz. U. z 2018 r. poz. 621 i 650);</a:t>
            </a:r>
          </a:p>
          <a:p>
            <a:r>
              <a:rPr lang="pl-PL" sz="2400" dirty="0">
                <a:solidFill>
                  <a:schemeClr val="tx1"/>
                </a:solidFill>
              </a:rPr>
              <a:t>3) w przypadku gdy jest ona niezbędna do przeprowadzenia postępowania w celu sprawdzenia wykonania zaleceń pokontrolnych organu lub wykonania decyzji albo postanowień nakazujących usunięcie naruszeń prawa, w związku z przeprowadzoną kontrolą.</a:t>
            </a: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151951170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Prywatyzacja pośrednia (pojęcie i przebieg procesu). Pojęcie prywatyzacji bezpośredniej.</a:t>
            </a:r>
            <a:br>
              <a:rPr lang="pl-PL" sz="2400" dirty="0"/>
            </a:br>
            <a:endParaRPr lang="pl-PL" sz="2400" dirty="0"/>
          </a:p>
        </p:txBody>
      </p:sp>
      <p:sp>
        <p:nvSpPr>
          <p:cNvPr id="3" name="Podtytuł 2"/>
          <p:cNvSpPr>
            <a:spLocks noGrp="1"/>
          </p:cNvSpPr>
          <p:nvPr>
            <p:ph type="subTitle" idx="1"/>
          </p:nvPr>
        </p:nvSpPr>
        <p:spPr>
          <a:xfrm>
            <a:off x="539552" y="1340768"/>
            <a:ext cx="8064896" cy="5040560"/>
          </a:xfrm>
        </p:spPr>
        <p:txBody>
          <a:bodyPr>
            <a:normAutofit/>
          </a:bodyPr>
          <a:lstStyle/>
          <a:p>
            <a:r>
              <a:rPr lang="pl-PL" sz="2400" dirty="0" smtClean="0">
                <a:solidFill>
                  <a:schemeClr val="tx1"/>
                </a:solidFill>
              </a:rPr>
              <a:t>Proces przekształceń prowadzących do zmiany właściciela majątku państwowego:</a:t>
            </a:r>
          </a:p>
          <a:p>
            <a:pPr marL="342900" indent="-342900">
              <a:buFontTx/>
              <a:buChar char="-"/>
            </a:pPr>
            <a:r>
              <a:rPr lang="pl-PL" sz="2400" dirty="0" smtClean="0">
                <a:solidFill>
                  <a:schemeClr val="tx1"/>
                </a:solidFill>
              </a:rPr>
              <a:t>Prywatyzacja – co do zasady odpłatnego przekazania majątku państwowego podmiotom prywatnym</a:t>
            </a:r>
          </a:p>
          <a:p>
            <a:pPr marL="342900" indent="-342900">
              <a:buFontTx/>
              <a:buChar char="-"/>
            </a:pPr>
            <a:r>
              <a:rPr lang="pl-PL" sz="2400" dirty="0" smtClean="0">
                <a:solidFill>
                  <a:schemeClr val="tx1"/>
                </a:solidFill>
              </a:rPr>
              <a:t>Komunalizacja – przekazanie na zasadzie nieodpłatności mienia państwowego gminom jako podstawowym JST</a:t>
            </a:r>
          </a:p>
          <a:p>
            <a:pPr marL="342900" indent="-342900">
              <a:buFontTx/>
              <a:buChar char="-"/>
            </a:pPr>
            <a:r>
              <a:rPr lang="pl-PL" sz="2400" dirty="0" smtClean="0">
                <a:solidFill>
                  <a:schemeClr val="tx1"/>
                </a:solidFill>
              </a:rPr>
              <a:t>Reprywatyzacja – zwrot mienia bezprawnie przejętego na własność państwa ich prawowitym właścicielom (spadkobiercom).</a:t>
            </a:r>
          </a:p>
          <a:p>
            <a:pPr marL="342900" indent="-342900">
              <a:buFontTx/>
              <a:buChar char="-"/>
            </a:pPr>
            <a:endParaRPr lang="pl-PL" sz="2400" dirty="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116510057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Prywatyzacja pośrednia (pojęcie i przebieg procesu). Pojęcie prywatyzacji bezpośredniej.</a:t>
            </a:r>
            <a:br>
              <a:rPr lang="pl-PL" sz="2400" dirty="0"/>
            </a:br>
            <a:endParaRPr lang="pl-PL" sz="2400" dirty="0"/>
          </a:p>
        </p:txBody>
      </p:sp>
      <p:sp>
        <p:nvSpPr>
          <p:cNvPr id="3" name="Podtytuł 2"/>
          <p:cNvSpPr>
            <a:spLocks noGrp="1"/>
          </p:cNvSpPr>
          <p:nvPr>
            <p:ph type="subTitle" idx="1"/>
          </p:nvPr>
        </p:nvSpPr>
        <p:spPr>
          <a:xfrm>
            <a:off x="539552" y="1340768"/>
            <a:ext cx="8064896" cy="5040560"/>
          </a:xfrm>
        </p:spPr>
        <p:txBody>
          <a:bodyPr>
            <a:normAutofit/>
          </a:bodyPr>
          <a:lstStyle/>
          <a:p>
            <a:r>
              <a:rPr lang="pl-PL" sz="2400" dirty="0">
                <a:solidFill>
                  <a:schemeClr val="tx1"/>
                </a:solidFill>
              </a:rPr>
              <a:t>Ustawa z dnia 30 sierpnia 1996 r. o komercjalizacji i niektórych uprawnieniach </a:t>
            </a:r>
            <a:r>
              <a:rPr lang="pl-PL" sz="2400" dirty="0" smtClean="0">
                <a:solidFill>
                  <a:schemeClr val="tx1"/>
                </a:solidFill>
              </a:rPr>
              <a:t>pracowników.</a:t>
            </a:r>
          </a:p>
          <a:p>
            <a:endParaRPr lang="pl-PL" sz="2400" dirty="0">
              <a:solidFill>
                <a:schemeClr val="tx1"/>
              </a:solidFill>
            </a:endParaRPr>
          </a:p>
          <a:p>
            <a:r>
              <a:rPr lang="pl-PL" sz="2400" dirty="0">
                <a:solidFill>
                  <a:schemeClr val="tx1"/>
                </a:solidFill>
              </a:rPr>
              <a:t>Art. 1. 1. Komercjalizacja, w rozumieniu ustawy, polega na przekształceniu przedsiębiorstwa państwowego w spółkę; jeżeli przepisy ustawy nie stanowią inaczej, spółka ta wstępuje we wszystkie stosunki prawne, których podmiotem było przedsiębiorstwo państwowe, bez względu na charakter prawny tych stosunków</a:t>
            </a:r>
            <a:r>
              <a:rPr lang="pl-PL" sz="2400" dirty="0" smtClean="0">
                <a:solidFill>
                  <a:schemeClr val="tx1"/>
                </a:solidFill>
              </a:rPr>
              <a:t>.</a:t>
            </a:r>
          </a:p>
          <a:p>
            <a:endParaRPr lang="pl-PL" sz="2400" dirty="0">
              <a:solidFill>
                <a:schemeClr val="tx1"/>
              </a:solidFill>
            </a:endParaRPr>
          </a:p>
          <a:p>
            <a:endParaRPr lang="pl-PL" sz="2400" dirty="0" smtClean="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1628019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632848" cy="792087"/>
          </a:xfrm>
        </p:spPr>
        <p:txBody>
          <a:bodyPr>
            <a:normAutofit/>
          </a:bodyPr>
          <a:lstStyle/>
          <a:p>
            <a:r>
              <a:rPr lang="pl-PL" dirty="0" smtClean="0"/>
              <a:t>Literatura uzupełniająca:</a:t>
            </a:r>
            <a:endParaRPr lang="pl-PL" dirty="0"/>
          </a:p>
        </p:txBody>
      </p:sp>
      <p:sp>
        <p:nvSpPr>
          <p:cNvPr id="3" name="Podtytuł 2"/>
          <p:cNvSpPr>
            <a:spLocks noGrp="1"/>
          </p:cNvSpPr>
          <p:nvPr>
            <p:ph type="subTitle" idx="1"/>
          </p:nvPr>
        </p:nvSpPr>
        <p:spPr>
          <a:xfrm>
            <a:off x="755576" y="1412776"/>
            <a:ext cx="8064896" cy="5040560"/>
          </a:xfrm>
        </p:spPr>
        <p:txBody>
          <a:bodyPr>
            <a:normAutofit fontScale="92500" lnSpcReduction="10000"/>
          </a:bodyPr>
          <a:lstStyle/>
          <a:p>
            <a:r>
              <a:rPr lang="pl-PL" sz="2400" dirty="0">
                <a:solidFill>
                  <a:schemeClr val="tx1"/>
                </a:solidFill>
              </a:rPr>
              <a:t>1. K. Kokocińska, A. Trela, Publiczne prawo gospodarcze w orzecznictwie, Poznań 2011.</a:t>
            </a:r>
          </a:p>
          <a:p>
            <a:r>
              <a:rPr lang="pl-PL" sz="2400" dirty="0">
                <a:solidFill>
                  <a:schemeClr val="tx1"/>
                </a:solidFill>
              </a:rPr>
              <a:t>2. A. </a:t>
            </a:r>
            <a:r>
              <a:rPr lang="pl-PL" sz="2400" dirty="0" err="1">
                <a:solidFill>
                  <a:schemeClr val="tx1"/>
                </a:solidFill>
              </a:rPr>
              <a:t>Powałowski</a:t>
            </a:r>
            <a:r>
              <a:rPr lang="pl-PL" sz="2400" dirty="0">
                <a:solidFill>
                  <a:schemeClr val="tx1"/>
                </a:solidFill>
              </a:rPr>
              <a:t> (red.), Prawo gospodarcze publiczne, Warszawa 2017.</a:t>
            </a:r>
          </a:p>
          <a:p>
            <a:r>
              <a:rPr lang="pl-PL" sz="2400" dirty="0">
                <a:solidFill>
                  <a:schemeClr val="tx1"/>
                </a:solidFill>
              </a:rPr>
              <a:t>3. M. Szydło, Swoboda działalności gospodarczej, Warszawa 2005.</a:t>
            </a:r>
          </a:p>
          <a:p>
            <a:r>
              <a:rPr lang="pl-PL" sz="2400" dirty="0">
                <a:solidFill>
                  <a:schemeClr val="tx1"/>
                </a:solidFill>
              </a:rPr>
              <a:t>4. L. </a:t>
            </a:r>
            <a:r>
              <a:rPr lang="pl-PL" sz="2400" dirty="0" err="1">
                <a:solidFill>
                  <a:schemeClr val="tx1"/>
                </a:solidFill>
              </a:rPr>
              <a:t>Kieres</a:t>
            </a:r>
            <a:r>
              <a:rPr lang="pl-PL" sz="2400" dirty="0">
                <a:solidFill>
                  <a:schemeClr val="tx1"/>
                </a:solidFill>
              </a:rPr>
              <a:t> (red.), Nowe problemy badawcze w teorii publicznego prawa gospodarczego (z uwzględnieniem samorządu terytorialnego), Wrocław 2010.</a:t>
            </a:r>
          </a:p>
          <a:p>
            <a:r>
              <a:rPr lang="pl-PL" sz="2400" dirty="0">
                <a:solidFill>
                  <a:schemeClr val="tx1"/>
                </a:solidFill>
              </a:rPr>
              <a:t>5. K. </a:t>
            </a:r>
            <a:r>
              <a:rPr lang="pl-PL" sz="2400" dirty="0" err="1">
                <a:solidFill>
                  <a:schemeClr val="tx1"/>
                </a:solidFill>
              </a:rPr>
              <a:t>Strzyczkowski</a:t>
            </a:r>
            <a:r>
              <a:rPr lang="pl-PL" sz="2400" dirty="0">
                <a:solidFill>
                  <a:schemeClr val="tx1"/>
                </a:solidFill>
              </a:rPr>
              <a:t>, Prawo gospodarcze publiczne, Warszawa 2011.</a:t>
            </a:r>
          </a:p>
          <a:p>
            <a:r>
              <a:rPr lang="pl-PL" sz="2400" dirty="0">
                <a:solidFill>
                  <a:schemeClr val="tx1"/>
                </a:solidFill>
              </a:rPr>
              <a:t>6. M. Jabłoński, K. Kiczka (red.), Współdziałanie podmiotów publicznych i prywatnych w sferze gospodarki komunalnej, Przegląd Prawa i Administracji. Tom XCVIII, Wrocław 2014. 7. J. Gola, T. Kocowski (red.), Przedsiębiorca w społecznej gospodarce rynkowej. Trybunały, sądy, wolność gospodarcza, Przegląd Prawa i Administracji. Tom CIII, Wrocław 2015.</a:t>
            </a:r>
          </a:p>
        </p:txBody>
      </p:sp>
    </p:spTree>
    <p:extLst>
      <p:ext uri="{BB962C8B-B14F-4D97-AF65-F5344CB8AC3E}">
        <p14:creationId xmlns:p14="http://schemas.microsoft.com/office/powerpoint/2010/main" val="309121514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Prywatyzacja pośrednia (pojęcie i przebieg procesu). Pojęcie prywatyzacji bezpośredniej.</a:t>
            </a:r>
            <a:br>
              <a:rPr lang="pl-PL" sz="2400" dirty="0"/>
            </a:br>
            <a:endParaRPr lang="pl-PL" sz="2400" dirty="0"/>
          </a:p>
        </p:txBody>
      </p:sp>
      <p:sp>
        <p:nvSpPr>
          <p:cNvPr id="3" name="Podtytuł 2"/>
          <p:cNvSpPr>
            <a:spLocks noGrp="1"/>
          </p:cNvSpPr>
          <p:nvPr>
            <p:ph type="subTitle" idx="1"/>
          </p:nvPr>
        </p:nvSpPr>
        <p:spPr>
          <a:xfrm>
            <a:off x="539552" y="1340768"/>
            <a:ext cx="8064896" cy="5040560"/>
          </a:xfrm>
        </p:spPr>
        <p:txBody>
          <a:bodyPr>
            <a:normAutofit fontScale="92500" lnSpcReduction="20000"/>
          </a:bodyPr>
          <a:lstStyle/>
          <a:p>
            <a:r>
              <a:rPr lang="pl-PL" sz="2400" dirty="0" smtClean="0">
                <a:solidFill>
                  <a:schemeClr val="tx1"/>
                </a:solidFill>
              </a:rPr>
              <a:t>3. Z zastrzeżeniem ust. 4 komercjalizacji mogą podlegać przedsiębiorstwa państwowe, z wyjątkiem:</a:t>
            </a:r>
          </a:p>
          <a:p>
            <a:r>
              <a:rPr lang="pl-PL" sz="2400" dirty="0" smtClean="0">
                <a:solidFill>
                  <a:schemeClr val="tx1"/>
                </a:solidFill>
              </a:rPr>
              <a:t>1) postawionych w stan likwidacji;</a:t>
            </a:r>
          </a:p>
          <a:p>
            <a:r>
              <a:rPr lang="pl-PL" sz="2400" dirty="0" smtClean="0">
                <a:solidFill>
                  <a:schemeClr val="tx1"/>
                </a:solidFill>
              </a:rPr>
              <a:t>2) postawionych w stan upadłości;</a:t>
            </a:r>
          </a:p>
          <a:p>
            <a:r>
              <a:rPr lang="pl-PL" sz="2400" dirty="0" smtClean="0">
                <a:solidFill>
                  <a:schemeClr val="tx1"/>
                </a:solidFill>
              </a:rPr>
              <a:t>3) wykonujących prawomocną decyzję o podziale lub łączeniu przedsiębiorstwa państwowego;</a:t>
            </a:r>
          </a:p>
          <a:p>
            <a:r>
              <a:rPr lang="pl-PL" sz="2400" dirty="0" smtClean="0">
                <a:solidFill>
                  <a:schemeClr val="tx1"/>
                </a:solidFill>
              </a:rPr>
              <a:t>4) przedsiębiorstw, w stosunku do których toczy się postępowanie restrukturyzacyjne – do chwili uprawomocnienia się układu;</a:t>
            </a:r>
          </a:p>
          <a:p>
            <a:r>
              <a:rPr lang="pl-PL" sz="2400" dirty="0" smtClean="0">
                <a:solidFill>
                  <a:schemeClr val="tx1"/>
                </a:solidFill>
              </a:rPr>
              <a:t>5) przedsiębiorstw, w stosunku do których toczy się bankowe postępowanie ugodowe – do chwili uprawomocnienia się </a:t>
            </a:r>
            <a:r>
              <a:rPr lang="pl-PL" sz="2400" dirty="0">
                <a:solidFill>
                  <a:schemeClr val="tx1"/>
                </a:solidFill>
              </a:rPr>
              <a:t>ugody</a:t>
            </a:r>
            <a:r>
              <a:rPr lang="pl-PL" sz="2400" dirty="0" smtClean="0">
                <a:solidFill>
                  <a:schemeClr val="tx1"/>
                </a:solidFill>
              </a:rPr>
              <a:t>;</a:t>
            </a:r>
          </a:p>
          <a:p>
            <a:r>
              <a:rPr lang="pl-PL" sz="2400" dirty="0" smtClean="0">
                <a:solidFill>
                  <a:schemeClr val="tx1"/>
                </a:solidFill>
              </a:rPr>
              <a:t>6) działających </a:t>
            </a:r>
            <a:r>
              <a:rPr lang="pl-PL" sz="2400" dirty="0">
                <a:solidFill>
                  <a:schemeClr val="tx1"/>
                </a:solidFill>
              </a:rPr>
              <a:t>na podstawie ustaw innych niż ustawa o przedsiębiorstwach państwowych, chyba że przedsiębiorstwa te podlegają komercjalizacji w drodze odrębnych ustaw; </a:t>
            </a:r>
            <a:endParaRPr lang="pl-PL" sz="2400" dirty="0" smtClean="0">
              <a:solidFill>
                <a:schemeClr val="tx1"/>
              </a:solidFill>
            </a:endParaRPr>
          </a:p>
          <a:p>
            <a:r>
              <a:rPr lang="pl-PL" sz="2400" dirty="0" smtClean="0">
                <a:solidFill>
                  <a:schemeClr val="tx1"/>
                </a:solidFill>
              </a:rPr>
              <a:t>7) przedsiębiorstw </a:t>
            </a:r>
            <a:r>
              <a:rPr lang="pl-PL" sz="2400" dirty="0">
                <a:solidFill>
                  <a:schemeClr val="tx1"/>
                </a:solidFill>
              </a:rPr>
              <a:t>wykonujących w dniu 1 stycznia 2006 r. działalność gospodarczą w zakresie międzynarodowego transportu morskiego.</a:t>
            </a:r>
            <a:endParaRPr lang="pl-PL" sz="2400" dirty="0" smtClean="0">
              <a:solidFill>
                <a:schemeClr val="tx1"/>
              </a:solidFill>
            </a:endParaRPr>
          </a:p>
          <a:p>
            <a:endParaRPr lang="pl-PL" sz="2400" dirty="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24486219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Prywatyzacja pośrednia (pojęcie i przebieg procesu). Pojęcie prywatyzacji bezpośredniej.</a:t>
            </a:r>
            <a:br>
              <a:rPr lang="pl-PL" sz="2400" dirty="0"/>
            </a:br>
            <a:endParaRPr lang="pl-PL" sz="2400" dirty="0"/>
          </a:p>
        </p:txBody>
      </p:sp>
      <p:sp>
        <p:nvSpPr>
          <p:cNvPr id="3" name="Podtytuł 2"/>
          <p:cNvSpPr>
            <a:spLocks noGrp="1"/>
          </p:cNvSpPr>
          <p:nvPr>
            <p:ph type="subTitle" idx="1"/>
          </p:nvPr>
        </p:nvSpPr>
        <p:spPr>
          <a:xfrm>
            <a:off x="539552" y="1340768"/>
            <a:ext cx="8064896" cy="5040560"/>
          </a:xfrm>
        </p:spPr>
        <p:txBody>
          <a:bodyPr>
            <a:normAutofit lnSpcReduction="10000"/>
          </a:bodyPr>
          <a:lstStyle/>
          <a:p>
            <a:r>
              <a:rPr lang="pl-PL" sz="2400" dirty="0">
                <a:solidFill>
                  <a:schemeClr val="tx1"/>
                </a:solidFill>
              </a:rPr>
              <a:t>Art. 3. 1. Komercjalizacji przedsiębiorstwa państwowego dokonuje organ założycielski</a:t>
            </a:r>
            <a:r>
              <a:rPr lang="pl-PL" sz="2400" dirty="0" smtClean="0">
                <a:solidFill>
                  <a:schemeClr val="tx1"/>
                </a:solidFill>
              </a:rPr>
              <a:t>.</a:t>
            </a:r>
          </a:p>
          <a:p>
            <a:endParaRPr lang="pl-PL" sz="2400" dirty="0">
              <a:solidFill>
                <a:schemeClr val="tx1"/>
              </a:solidFill>
            </a:endParaRPr>
          </a:p>
          <a:p>
            <a:r>
              <a:rPr lang="pl-PL" sz="2400" dirty="0">
                <a:solidFill>
                  <a:schemeClr val="tx1"/>
                </a:solidFill>
              </a:rPr>
              <a:t>Art. 4. 1. Komercjalizacji przedsiębiorstwa państwowego dokonuje się na wniosek dyrektora i rady pracowniczej przedsiębiorstwa państwowego.</a:t>
            </a:r>
          </a:p>
          <a:p>
            <a:r>
              <a:rPr lang="pl-PL" sz="2400" dirty="0">
                <a:solidFill>
                  <a:schemeClr val="tx1"/>
                </a:solidFill>
              </a:rPr>
              <a:t>2. Komercjalizacji przedsiębiorstwa państwowego organ założycielski może dokonać z własnej inicjatywy.</a:t>
            </a:r>
          </a:p>
          <a:p>
            <a:r>
              <a:rPr lang="pl-PL" sz="2400" dirty="0">
                <a:solidFill>
                  <a:schemeClr val="tx1"/>
                </a:solidFill>
              </a:rPr>
              <a:t>3. W przypadku komercjalizacji z własnej inicjatywy organ założycielski zawiadamia o zamiarze komercjalizacji dyrektora oraz radę pracowniczą przedsiębiorstwa państwowego.</a:t>
            </a:r>
          </a:p>
          <a:p>
            <a:r>
              <a:rPr lang="pl-PL" sz="2400" dirty="0">
                <a:solidFill>
                  <a:schemeClr val="tx1"/>
                </a:solidFill>
              </a:rPr>
              <a:t>4. Dyrektor przedsiębiorstwa państwowego jest obowiązany doręczyć organowi</a:t>
            </a:r>
            <a:endParaRPr lang="pl-PL" sz="2400" dirty="0" smtClean="0">
              <a:solidFill>
                <a:schemeClr val="tx1"/>
              </a:solidFill>
            </a:endParaRPr>
          </a:p>
          <a:p>
            <a:endParaRPr lang="pl-PL" sz="2400" dirty="0">
              <a:solidFill>
                <a:schemeClr val="tx1"/>
              </a:solidFill>
            </a:endParaRPr>
          </a:p>
          <a:p>
            <a:endParaRPr lang="pl-PL" sz="2400" dirty="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305169860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Prywatyzacja </a:t>
            </a:r>
            <a:r>
              <a:rPr lang="pl-PL" sz="2400" dirty="0" smtClean="0"/>
              <a:t>pośrednia</a:t>
            </a:r>
            <a:endParaRPr lang="pl-PL" sz="2400" dirty="0"/>
          </a:p>
        </p:txBody>
      </p:sp>
      <p:sp>
        <p:nvSpPr>
          <p:cNvPr id="3" name="Podtytuł 2"/>
          <p:cNvSpPr>
            <a:spLocks noGrp="1"/>
          </p:cNvSpPr>
          <p:nvPr>
            <p:ph type="subTitle" idx="1"/>
          </p:nvPr>
        </p:nvSpPr>
        <p:spPr>
          <a:xfrm>
            <a:off x="539552" y="1340768"/>
            <a:ext cx="8064896" cy="5040560"/>
          </a:xfrm>
        </p:spPr>
        <p:txBody>
          <a:bodyPr>
            <a:normAutofit fontScale="92500" lnSpcReduction="20000"/>
          </a:bodyPr>
          <a:lstStyle/>
          <a:p>
            <a:r>
              <a:rPr lang="pl-PL" sz="2400" dirty="0">
                <a:solidFill>
                  <a:schemeClr val="tx1"/>
                </a:solidFill>
              </a:rPr>
              <a:t>Art. 3. 1. Komercjalizacji przedsiębiorstwa państwowego dokonuje organ założycielski</a:t>
            </a:r>
            <a:r>
              <a:rPr lang="pl-PL" sz="2400" dirty="0" smtClean="0">
                <a:solidFill>
                  <a:schemeClr val="tx1"/>
                </a:solidFill>
              </a:rPr>
              <a:t>.</a:t>
            </a:r>
          </a:p>
          <a:p>
            <a:endParaRPr lang="pl-PL" sz="2400" dirty="0">
              <a:solidFill>
                <a:schemeClr val="tx1"/>
              </a:solidFill>
            </a:endParaRPr>
          </a:p>
          <a:p>
            <a:r>
              <a:rPr lang="pl-PL" sz="2400" dirty="0">
                <a:solidFill>
                  <a:schemeClr val="tx1"/>
                </a:solidFill>
              </a:rPr>
              <a:t>Art. 4. 1. Komercjalizacji przedsiębiorstwa państwowego dokonuje się na wniosek dyrektora i rady pracowniczej przedsiębiorstwa państwowego.</a:t>
            </a:r>
          </a:p>
          <a:p>
            <a:r>
              <a:rPr lang="pl-PL" sz="2400" dirty="0">
                <a:solidFill>
                  <a:schemeClr val="tx1"/>
                </a:solidFill>
              </a:rPr>
              <a:t>2. Komercjalizacji przedsiębiorstwa państwowego organ założycielski może dokonać z własnej inicjatywy.</a:t>
            </a:r>
          </a:p>
          <a:p>
            <a:r>
              <a:rPr lang="pl-PL" sz="2400" dirty="0">
                <a:solidFill>
                  <a:schemeClr val="tx1"/>
                </a:solidFill>
              </a:rPr>
              <a:t>3. W przypadku komercjalizacji z własnej inicjatywy organ założycielski zawiadamia o zamiarze komercjalizacji dyrektora oraz radę pracowniczą przedsiębiorstwa państwowego.</a:t>
            </a:r>
          </a:p>
          <a:p>
            <a:r>
              <a:rPr lang="pl-PL" sz="2400" dirty="0">
                <a:solidFill>
                  <a:schemeClr val="tx1"/>
                </a:solidFill>
              </a:rPr>
              <a:t>4. Dyrektor przedsiębiorstwa państwowego jest obowiązany doręczyć organowi założycielskiemu, w terminie nieprzekraczającym trzech miesięcy od dnia otrzymania zawiadomienia, kwestionariusz przedsiębiorstwa państwowego przeznaczonego do komercjalizacji, wraz z dokumentami określonymi w przepisach wykonawczych wydanych na podstawie ust. 6</a:t>
            </a:r>
            <a:r>
              <a:rPr lang="pl-PL" sz="2400" dirty="0" smtClean="0">
                <a:solidFill>
                  <a:schemeClr val="tx1"/>
                </a:solidFill>
              </a:rPr>
              <a:t>. (…)</a:t>
            </a:r>
          </a:p>
          <a:p>
            <a:endParaRPr lang="pl-PL" sz="2400" dirty="0">
              <a:solidFill>
                <a:schemeClr val="tx1"/>
              </a:solidFill>
            </a:endParaRPr>
          </a:p>
          <a:p>
            <a:endParaRPr lang="pl-PL" sz="2400" dirty="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391495079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Prywatyzacja pośrednia (pojęcie i przebieg procesu). Pojęcie prywatyzacji bezpośredniej.</a:t>
            </a:r>
            <a:br>
              <a:rPr lang="pl-PL" sz="2400" dirty="0"/>
            </a:br>
            <a:endParaRPr lang="pl-PL" sz="2400" dirty="0"/>
          </a:p>
        </p:txBody>
      </p:sp>
      <p:sp>
        <p:nvSpPr>
          <p:cNvPr id="3" name="Podtytuł 2"/>
          <p:cNvSpPr>
            <a:spLocks noGrp="1"/>
          </p:cNvSpPr>
          <p:nvPr>
            <p:ph type="subTitle" idx="1"/>
          </p:nvPr>
        </p:nvSpPr>
        <p:spPr>
          <a:xfrm>
            <a:off x="539552" y="1340768"/>
            <a:ext cx="8064896" cy="5040560"/>
          </a:xfrm>
        </p:spPr>
        <p:txBody>
          <a:bodyPr>
            <a:normAutofit/>
          </a:bodyPr>
          <a:lstStyle/>
          <a:p>
            <a:r>
              <a:rPr lang="pl-PL" sz="2400" dirty="0">
                <a:solidFill>
                  <a:schemeClr val="tx1"/>
                </a:solidFill>
              </a:rPr>
              <a:t>Art. 9. 1. Organ założycielski sporządza za Skarb Państwa akt komercjalizacji przedsiębiorstwa państwowego.</a:t>
            </a:r>
          </a:p>
          <a:p>
            <a:r>
              <a:rPr lang="pl-PL" sz="2400" dirty="0">
                <a:solidFill>
                  <a:schemeClr val="tx1"/>
                </a:solidFill>
              </a:rPr>
              <a:t>2. W akcie komercjalizacji ustala się:</a:t>
            </a:r>
          </a:p>
          <a:p>
            <a:r>
              <a:rPr lang="pl-PL" sz="2400" dirty="0">
                <a:solidFill>
                  <a:schemeClr val="tx1"/>
                </a:solidFill>
              </a:rPr>
              <a:t>1) statut spółki;</a:t>
            </a:r>
          </a:p>
          <a:p>
            <a:r>
              <a:rPr lang="pl-PL" sz="2400" dirty="0">
                <a:solidFill>
                  <a:schemeClr val="tx1"/>
                </a:solidFill>
              </a:rPr>
              <a:t>2) wysokość kapitału zakładowego spółki;</a:t>
            </a:r>
          </a:p>
          <a:p>
            <a:r>
              <a:rPr lang="pl-PL" sz="2400" dirty="0">
                <a:solidFill>
                  <a:schemeClr val="tx1"/>
                </a:solidFill>
              </a:rPr>
              <a:t>3) imiona i nazwiska członków organów pierwszej kadencji;</a:t>
            </a:r>
          </a:p>
          <a:p>
            <a:r>
              <a:rPr lang="pl-PL" sz="2400" dirty="0">
                <a:solidFill>
                  <a:schemeClr val="tx1"/>
                </a:solidFill>
              </a:rPr>
              <a:t>4) osobę upoważnioną do zgłoszenia wniosku o wpisanie spółki do rejestru przedsiębiorców, jeżeli jest to osoba inna niż zarząd.</a:t>
            </a:r>
          </a:p>
          <a:p>
            <a:r>
              <a:rPr lang="pl-PL" sz="2400" dirty="0">
                <a:solidFill>
                  <a:schemeClr val="tx1"/>
                </a:solidFill>
              </a:rPr>
              <a:t>3. Akt komercjalizacji zastępuje czynności określone w przepisach Kodeksu spółek handlowych, poprzedzające złożenie wniosku o wpisanie spółki do rejestru przedsiębiorców.</a:t>
            </a:r>
          </a:p>
          <a:p>
            <a:endParaRPr lang="pl-PL" sz="2400" dirty="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32945337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Prywatyzacja pośrednia</a:t>
            </a:r>
            <a:br>
              <a:rPr lang="pl-PL" sz="2400" dirty="0"/>
            </a:br>
            <a:endParaRPr lang="pl-PL" sz="2400" dirty="0"/>
          </a:p>
        </p:txBody>
      </p:sp>
      <p:sp>
        <p:nvSpPr>
          <p:cNvPr id="3" name="Podtytuł 2"/>
          <p:cNvSpPr>
            <a:spLocks noGrp="1"/>
          </p:cNvSpPr>
          <p:nvPr>
            <p:ph type="subTitle" idx="1"/>
          </p:nvPr>
        </p:nvSpPr>
        <p:spPr>
          <a:xfrm>
            <a:off x="539552" y="1340768"/>
            <a:ext cx="8064896" cy="5040560"/>
          </a:xfrm>
        </p:spPr>
        <p:txBody>
          <a:bodyPr>
            <a:normAutofit/>
          </a:bodyPr>
          <a:lstStyle/>
          <a:p>
            <a:r>
              <a:rPr lang="pl-PL" sz="2400" dirty="0">
                <a:solidFill>
                  <a:schemeClr val="tx1"/>
                </a:solidFill>
              </a:rPr>
              <a:t>Art. 10. 1. Niezwłocznie po sporządzeniu aktu komercjalizacji zarząd lub osoba upoważniona w tym akcie przez organ założycielski zgłasza do sądu rejestrowego właściwego dla siedziby spółki wniosek o wpisanie spółki do rejestru przedsiębiorców.</a:t>
            </a:r>
          </a:p>
          <a:p>
            <a:r>
              <a:rPr lang="pl-PL" sz="2400" dirty="0">
                <a:solidFill>
                  <a:schemeClr val="tx1"/>
                </a:solidFill>
              </a:rPr>
              <a:t>2. Dniem komercjalizacji jest pierwszy dzień miesiąca przypadającego po wpisaniu spółki do rejestru przedsiębiorców. Z tym dniem następuje skutek wykreślenia przedsiębiorstwa państwowego z rejestru.</a:t>
            </a: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327811192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Prywatyzacja pośrednia</a:t>
            </a:r>
          </a:p>
        </p:txBody>
      </p:sp>
      <p:sp>
        <p:nvSpPr>
          <p:cNvPr id="3" name="Podtytuł 2"/>
          <p:cNvSpPr>
            <a:spLocks noGrp="1"/>
          </p:cNvSpPr>
          <p:nvPr>
            <p:ph type="subTitle" idx="1"/>
          </p:nvPr>
        </p:nvSpPr>
        <p:spPr>
          <a:xfrm>
            <a:off x="539552" y="1340768"/>
            <a:ext cx="8064896" cy="5040560"/>
          </a:xfrm>
        </p:spPr>
        <p:txBody>
          <a:bodyPr>
            <a:normAutofit fontScale="92500"/>
          </a:bodyPr>
          <a:lstStyle/>
          <a:p>
            <a:r>
              <a:rPr lang="pl-PL" sz="2400" dirty="0">
                <a:solidFill>
                  <a:schemeClr val="tx1"/>
                </a:solidFill>
              </a:rPr>
              <a:t>Art. 11. 1. W spółce powstałej w wyniku komercjalizacji działa rada nadzorcza. Liczbę członków rady nadzorczej określa statut, z tym że pierwsza rada nadzorcza liczy pięć osób, w tym dwóch przedstawicieli pracowników. W spółkach powstałych z przekształcenia przedsiębiorstw przemysłu rolno-spożywczego rolnicy lub rybacy oraz pracownicy mają po jednym przedstawicielu w radzie nadzorczej</a:t>
            </a:r>
            <a:r>
              <a:rPr lang="pl-PL" sz="2400" dirty="0" smtClean="0">
                <a:solidFill>
                  <a:schemeClr val="tx1"/>
                </a:solidFill>
              </a:rPr>
              <a:t>.</a:t>
            </a:r>
          </a:p>
          <a:p>
            <a:endParaRPr lang="pl-PL" sz="2400" dirty="0">
              <a:solidFill>
                <a:schemeClr val="tx1"/>
              </a:solidFill>
            </a:endParaRPr>
          </a:p>
          <a:p>
            <a:r>
              <a:rPr lang="pl-PL" sz="2400" dirty="0">
                <a:solidFill>
                  <a:schemeClr val="tx1"/>
                </a:solidFill>
              </a:rPr>
              <a:t>Art. 12. 1. W czasie, w którym Skarb Państwa pozostaje jedynym akcjonariuszem spółki powstałej w wyniku komercjalizacji, członków rady nadzorczej powołuje i odwołuje walne zgromadzenie, z tym że dwie piąte składu rady nadzorczej stanowią, z zastrzeżeniem ust. 2, osoby wybrane przez pracowników albo osoby wybrane w jednej piątej przez pracowników i w jednej piątej przez rolników lub rybaków.</a:t>
            </a: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362065342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Prywatyzacja pośrednia</a:t>
            </a:r>
          </a:p>
        </p:txBody>
      </p:sp>
      <p:sp>
        <p:nvSpPr>
          <p:cNvPr id="3" name="Podtytuł 2"/>
          <p:cNvSpPr>
            <a:spLocks noGrp="1"/>
          </p:cNvSpPr>
          <p:nvPr>
            <p:ph type="subTitle" idx="1"/>
          </p:nvPr>
        </p:nvSpPr>
        <p:spPr>
          <a:xfrm>
            <a:off x="539552" y="1340768"/>
            <a:ext cx="8064896" cy="5040560"/>
          </a:xfrm>
        </p:spPr>
        <p:txBody>
          <a:bodyPr>
            <a:normAutofit/>
          </a:bodyPr>
          <a:lstStyle/>
          <a:p>
            <a:r>
              <a:rPr lang="pl-PL" sz="2400" dirty="0">
                <a:solidFill>
                  <a:schemeClr val="tx1"/>
                </a:solidFill>
              </a:rPr>
              <a:t>Art. 56. </a:t>
            </a:r>
            <a:endParaRPr lang="pl-PL" sz="2400" dirty="0" smtClean="0">
              <a:solidFill>
                <a:schemeClr val="tx1"/>
              </a:solidFill>
            </a:endParaRPr>
          </a:p>
          <a:p>
            <a:r>
              <a:rPr lang="pl-PL" sz="2400" dirty="0" smtClean="0">
                <a:solidFill>
                  <a:schemeClr val="tx1"/>
                </a:solidFill>
              </a:rPr>
              <a:t>1</a:t>
            </a:r>
            <a:r>
              <a:rPr lang="pl-PL" sz="2400" dirty="0">
                <a:solidFill>
                  <a:schemeClr val="tx1"/>
                </a:solidFill>
              </a:rPr>
              <a:t>. Z przychodów uzyskanych ze zbycia akcji lub udziałów należących do Skarbu Państwa tworzy się państwowy fundusz celowy pod nazwą Fundusz Reprywatyzacji, na rachunku którego są gromadzone środki pochodzące ze sprzedaży 5% akcji należących do Skarbu Państwa w każdej ze spółek powstałych w wyniku komercjalizacji, dochody uzyskane z tytułu posiadania akcji nabytych zgodnie z ust. 4c i przychody z tytułu zbycia tych akcji, a także odsetki od tych środków, z przeznaczeniem na cele związane z zaspokajaniem roszczeń byłych właścicieli mienia przejętego przez Skarb Państwa, </a:t>
            </a:r>
            <a:r>
              <a:rPr lang="pl-PL" sz="2400" dirty="0" smtClean="0">
                <a:solidFill>
                  <a:schemeClr val="tx1"/>
                </a:solidFill>
              </a:rPr>
              <a:t> (…)</a:t>
            </a:r>
            <a:endParaRPr lang="pl-PL" sz="2400" dirty="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320397018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Prywatyzacja </a:t>
            </a:r>
            <a:r>
              <a:rPr lang="pl-PL" sz="2400" dirty="0" smtClean="0"/>
              <a:t>bezpośrednia</a:t>
            </a:r>
            <a:endParaRPr lang="pl-PL" sz="2400" dirty="0"/>
          </a:p>
        </p:txBody>
      </p:sp>
      <p:sp>
        <p:nvSpPr>
          <p:cNvPr id="3" name="Podtytuł 2"/>
          <p:cNvSpPr>
            <a:spLocks noGrp="1"/>
          </p:cNvSpPr>
          <p:nvPr>
            <p:ph type="subTitle" idx="1"/>
          </p:nvPr>
        </p:nvSpPr>
        <p:spPr>
          <a:xfrm>
            <a:off x="539552" y="1340768"/>
            <a:ext cx="8064896" cy="5040560"/>
          </a:xfrm>
        </p:spPr>
        <p:txBody>
          <a:bodyPr>
            <a:normAutofit/>
          </a:bodyPr>
          <a:lstStyle/>
          <a:p>
            <a:r>
              <a:rPr lang="pl-PL" sz="2400" dirty="0" smtClean="0">
                <a:solidFill>
                  <a:schemeClr val="tx1"/>
                </a:solidFill>
              </a:rPr>
              <a:t>Stosowany </a:t>
            </a:r>
            <a:r>
              <a:rPr lang="pl-PL" sz="2400" dirty="0">
                <a:solidFill>
                  <a:schemeClr val="tx1"/>
                </a:solidFill>
              </a:rPr>
              <a:t>przy likwidacji małych i średnich przedsiębiorstw państwowych, głównie znajdujących się w złej sytuacji finansowej lub kondycji </a:t>
            </a:r>
            <a:r>
              <a:rPr lang="pl-PL" sz="2400" dirty="0" smtClean="0">
                <a:solidFill>
                  <a:schemeClr val="tx1"/>
                </a:solidFill>
              </a:rPr>
              <a:t>rynkowej</a:t>
            </a:r>
          </a:p>
          <a:p>
            <a:endParaRPr lang="pl-PL" sz="2400" dirty="0">
              <a:solidFill>
                <a:schemeClr val="tx1"/>
              </a:solidFill>
            </a:endParaRPr>
          </a:p>
          <a:p>
            <a:pPr marL="342900" indent="-342900">
              <a:buFontTx/>
              <a:buChar char="-"/>
            </a:pPr>
            <a:r>
              <a:rPr lang="pl-PL" sz="2400" dirty="0" smtClean="0">
                <a:solidFill>
                  <a:schemeClr val="tx1"/>
                </a:solidFill>
              </a:rPr>
              <a:t>Sprzedaż przedsiębiorstwa</a:t>
            </a:r>
          </a:p>
          <a:p>
            <a:pPr marL="342900" indent="-342900">
              <a:buFontTx/>
              <a:buChar char="-"/>
            </a:pPr>
            <a:r>
              <a:rPr lang="pl-PL" sz="2400" dirty="0">
                <a:solidFill>
                  <a:schemeClr val="tx1"/>
                </a:solidFill>
              </a:rPr>
              <a:t>Wniesienie przedsiębiorstwa do </a:t>
            </a:r>
            <a:r>
              <a:rPr lang="pl-PL" sz="2400" dirty="0" smtClean="0">
                <a:solidFill>
                  <a:schemeClr val="tx1"/>
                </a:solidFill>
              </a:rPr>
              <a:t>spółki</a:t>
            </a:r>
          </a:p>
          <a:p>
            <a:pPr marL="342900" indent="-342900">
              <a:buFontTx/>
              <a:buChar char="-"/>
            </a:pPr>
            <a:r>
              <a:rPr lang="pl-PL" sz="2400" dirty="0">
                <a:solidFill>
                  <a:schemeClr val="tx1"/>
                </a:solidFill>
              </a:rPr>
              <a:t>Oddanie przedsiębiorstwa do odpłatnego korzystania </a:t>
            </a:r>
            <a:r>
              <a:rPr lang="pl-PL" sz="2400" dirty="0" smtClean="0">
                <a:solidFill>
                  <a:schemeClr val="tx1"/>
                </a:solidFill>
              </a:rPr>
              <a:t>spółce</a:t>
            </a:r>
          </a:p>
          <a:p>
            <a:pPr marL="342900" indent="-342900">
              <a:buFontTx/>
              <a:buChar char="-"/>
            </a:pPr>
            <a:endParaRPr lang="pl-PL" sz="2400" dirty="0">
              <a:solidFill>
                <a:schemeClr val="tx1"/>
              </a:solidFill>
            </a:endParaRPr>
          </a:p>
          <a:p>
            <a:r>
              <a:rPr lang="pl-PL" sz="2400" dirty="0">
                <a:solidFill>
                  <a:schemeClr val="tx1"/>
                </a:solidFill>
              </a:rPr>
              <a:t>USTAWA</a:t>
            </a:r>
          </a:p>
          <a:p>
            <a:r>
              <a:rPr lang="pl-PL" sz="2400" dirty="0">
                <a:solidFill>
                  <a:schemeClr val="tx1"/>
                </a:solidFill>
              </a:rPr>
              <a:t>z dnia 16 grudnia 2016 r.</a:t>
            </a:r>
          </a:p>
          <a:p>
            <a:r>
              <a:rPr lang="pl-PL" sz="2400" dirty="0">
                <a:solidFill>
                  <a:schemeClr val="tx1"/>
                </a:solidFill>
              </a:rPr>
              <a:t>o zasadach zarządzania mieniem państwowym</a:t>
            </a:r>
          </a:p>
          <a:p>
            <a:pPr marL="342900" indent="-342900">
              <a:buFontTx/>
              <a:buChar char="-"/>
            </a:pPr>
            <a:endParaRPr lang="pl-PL" sz="2400" dirty="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295888029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Policja gospodarcza</a:t>
            </a:r>
          </a:p>
        </p:txBody>
      </p:sp>
      <p:sp>
        <p:nvSpPr>
          <p:cNvPr id="3" name="Podtytuł 2"/>
          <p:cNvSpPr>
            <a:spLocks noGrp="1"/>
          </p:cNvSpPr>
          <p:nvPr>
            <p:ph type="subTitle" idx="1"/>
          </p:nvPr>
        </p:nvSpPr>
        <p:spPr>
          <a:xfrm>
            <a:off x="539552" y="1340768"/>
            <a:ext cx="8064896" cy="5040560"/>
          </a:xfrm>
        </p:spPr>
        <p:txBody>
          <a:bodyPr>
            <a:normAutofit fontScale="92500"/>
          </a:bodyPr>
          <a:lstStyle/>
          <a:p>
            <a:pPr marL="342900" indent="-342900">
              <a:buFontTx/>
              <a:buChar char="-"/>
            </a:pPr>
            <a:endParaRPr lang="pl-PL" sz="2400" dirty="0" smtClean="0">
              <a:solidFill>
                <a:schemeClr val="tx1"/>
              </a:solidFill>
            </a:endParaRPr>
          </a:p>
          <a:p>
            <a:endParaRPr lang="pl-PL" sz="2400" dirty="0" smtClean="0">
              <a:solidFill>
                <a:schemeClr val="tx1"/>
              </a:solidFill>
            </a:endParaRPr>
          </a:p>
          <a:p>
            <a:endParaRPr lang="pl-PL" sz="2400" dirty="0">
              <a:solidFill>
                <a:schemeClr val="tx1"/>
              </a:solidFill>
            </a:endParaRPr>
          </a:p>
          <a:p>
            <a:r>
              <a:rPr lang="pl-PL" sz="2400" dirty="0" smtClean="0">
                <a:solidFill>
                  <a:schemeClr val="tx1"/>
                </a:solidFill>
              </a:rPr>
              <a:t>Celem działalności organów państwa i innych podmiotów publicznoprawnych, określanej mianem policji gospodarczej, jest ochrona bezpieczeństwa publicznego, tj. życia, zdrowia, mienia oraz moralności publicznej, przed zagrożeniami wynikającymi z prowadzenia działalności gospodarczej. </a:t>
            </a:r>
          </a:p>
          <a:p>
            <a:endParaRPr lang="pl-PL" sz="2400" dirty="0">
              <a:solidFill>
                <a:schemeClr val="tx1"/>
              </a:solidFill>
            </a:endParaRPr>
          </a:p>
          <a:p>
            <a:r>
              <a:rPr lang="pl-PL" sz="2400" i="1" dirty="0">
                <a:solidFill>
                  <a:srgbClr val="FF0000"/>
                </a:solidFill>
              </a:rPr>
              <a:t>Kluczową kwestią dla pojęcia bezpieczeństwa jest ochrona wartości stanowiących przedmiot działań przed bezprawnymi działaniami, a także zapewnienie niezakłóconego funkcjonowania społeczeństwa i służących mu w życiu codziennym instytucji i urządzeń publicznych</a:t>
            </a:r>
            <a:endParaRPr lang="pl-PL" sz="2400" i="1" dirty="0" smtClean="0">
              <a:solidFill>
                <a:srgbClr val="FF0000"/>
              </a:solidFill>
            </a:endParaRPr>
          </a:p>
          <a:p>
            <a:endParaRPr lang="pl-PL" sz="2400" dirty="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56990467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76673"/>
            <a:ext cx="7920880" cy="792087"/>
          </a:xfrm>
        </p:spPr>
        <p:txBody>
          <a:bodyPr>
            <a:noAutofit/>
          </a:bodyPr>
          <a:lstStyle/>
          <a:p>
            <a:r>
              <a:rPr lang="pl-PL" sz="2400" dirty="0"/>
              <a:t>Policja gospodarcza</a:t>
            </a:r>
          </a:p>
        </p:txBody>
      </p:sp>
      <p:sp>
        <p:nvSpPr>
          <p:cNvPr id="3" name="Podtytuł 2"/>
          <p:cNvSpPr>
            <a:spLocks noGrp="1"/>
          </p:cNvSpPr>
          <p:nvPr>
            <p:ph type="subTitle" idx="1"/>
          </p:nvPr>
        </p:nvSpPr>
        <p:spPr>
          <a:xfrm>
            <a:off x="539552" y="1340768"/>
            <a:ext cx="8064896" cy="5040560"/>
          </a:xfrm>
        </p:spPr>
        <p:txBody>
          <a:bodyPr>
            <a:normAutofit/>
          </a:bodyPr>
          <a:lstStyle/>
          <a:p>
            <a:pPr marL="342900" indent="-342900">
              <a:buFontTx/>
              <a:buChar char="-"/>
            </a:pPr>
            <a:endParaRPr lang="pl-PL" sz="2400" dirty="0" smtClean="0">
              <a:solidFill>
                <a:schemeClr val="tx1"/>
              </a:solidFill>
            </a:endParaRPr>
          </a:p>
          <a:p>
            <a:r>
              <a:rPr lang="pl-PL" sz="2400" dirty="0">
                <a:solidFill>
                  <a:schemeClr val="tx1"/>
                </a:solidFill>
              </a:rPr>
              <a:t>Realizacja funkcji policyjnej w gospodarce polega na:</a:t>
            </a:r>
          </a:p>
          <a:p>
            <a:r>
              <a:rPr lang="pl-PL" sz="2400" dirty="0" smtClean="0">
                <a:solidFill>
                  <a:schemeClr val="tx1"/>
                </a:solidFill>
              </a:rPr>
              <a:t> a) ustalaniu wzorców zachowań, zapobiegającym zagrożeniom dla życia, zdrowia, mienia i mienia jednostek (bezpieczeństwo publiczne), środowiska naturalnego oraz moralności publicznej, jakie powstają czy powstawać mogą w toku podejmowania i prowadzenia przez przedsiębiorców działalności gospodarczej;</a:t>
            </a:r>
          </a:p>
          <a:p>
            <a:endParaRPr lang="pl-PL" sz="2400" dirty="0">
              <a:solidFill>
                <a:schemeClr val="tx1"/>
              </a:solidFill>
            </a:endParaRPr>
          </a:p>
          <a:p>
            <a:r>
              <a:rPr lang="pl-PL" sz="2400" dirty="0" smtClean="0">
                <a:solidFill>
                  <a:schemeClr val="tx1"/>
                </a:solidFill>
              </a:rPr>
              <a:t>b) Podejmowaniu przez organy państwa i inne podmioty publicznoprawne władczych działań indywidualnych. </a:t>
            </a:r>
          </a:p>
          <a:p>
            <a:endParaRPr lang="pl-PL" sz="2400" dirty="0">
              <a:solidFill>
                <a:schemeClr val="tx1"/>
              </a:solidFill>
            </a:endParaRPr>
          </a:p>
        </p:txBody>
      </p:sp>
      <p:sp>
        <p:nvSpPr>
          <p:cNvPr id="4" name="Prostokąt 3"/>
          <p:cNvSpPr/>
          <p:nvPr/>
        </p:nvSpPr>
        <p:spPr>
          <a:xfrm>
            <a:off x="755576" y="1196752"/>
            <a:ext cx="7344816" cy="646331"/>
          </a:xfrm>
          <a:prstGeom prst="rect">
            <a:avLst/>
          </a:prstGeom>
        </p:spPr>
        <p:txBody>
          <a:bodyPr wrap="square">
            <a:spAutoFit/>
          </a:bodyPr>
          <a:lstStyle/>
          <a:p>
            <a:endParaRPr lang="pl-PL" dirty="0"/>
          </a:p>
          <a:p>
            <a:endParaRPr lang="pl-PL" dirty="0"/>
          </a:p>
        </p:txBody>
      </p:sp>
    </p:spTree>
    <p:extLst>
      <p:ext uri="{BB962C8B-B14F-4D97-AF65-F5344CB8AC3E}">
        <p14:creationId xmlns:p14="http://schemas.microsoft.com/office/powerpoint/2010/main" val="130303532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2795</TotalTime>
  <Words>11532</Words>
  <Application>Microsoft Office PowerPoint</Application>
  <PresentationFormat>Pokaz na ekranie (4:3)</PresentationFormat>
  <Paragraphs>1180</Paragraphs>
  <Slides>131</Slides>
  <Notes>124</Notes>
  <HiddenSlides>0</HiddenSlides>
  <MMClips>0</MMClips>
  <ScaleCrop>false</ScaleCrop>
  <HeadingPairs>
    <vt:vector size="4" baseType="variant">
      <vt:variant>
        <vt:lpstr>Motyw</vt:lpstr>
      </vt:variant>
      <vt:variant>
        <vt:i4>1</vt:i4>
      </vt:variant>
      <vt:variant>
        <vt:lpstr>Tytuły slajdów</vt:lpstr>
      </vt:variant>
      <vt:variant>
        <vt:i4>131</vt:i4>
      </vt:variant>
    </vt:vector>
  </HeadingPairs>
  <TitlesOfParts>
    <vt:vector size="132" baseType="lpstr">
      <vt:lpstr>Motyw pakietu Office</vt:lpstr>
      <vt:lpstr>Prawo gospodarcze publiczne</vt:lpstr>
      <vt:lpstr>Plan zajęć:</vt:lpstr>
      <vt:lpstr>Plan zajęć:</vt:lpstr>
      <vt:lpstr>Plan zajęć:</vt:lpstr>
      <vt:lpstr>Plan zajęć:</vt:lpstr>
      <vt:lpstr>Plan zajęć:</vt:lpstr>
      <vt:lpstr>KOLOKWIUM</vt:lpstr>
      <vt:lpstr>Literatura:</vt:lpstr>
      <vt:lpstr>Literatura uzupełniająca:</vt:lpstr>
      <vt:lpstr>Wykaz aktów prawnych:</vt:lpstr>
      <vt:lpstr>Wykaz aktów prawnych:</vt:lpstr>
      <vt:lpstr>Wykaz aktów prawnych:</vt:lpstr>
      <vt:lpstr>  Pojęcie prawa gospodarczego </vt:lpstr>
      <vt:lpstr>Publiczne prawo gospodarcze a prywatne prawo gospodarcze.</vt:lpstr>
      <vt:lpstr>Publiczne prawo gospodarcze a prywatne prawo gospodarcze.</vt:lpstr>
      <vt:lpstr>Publiczne prawo gospodarcze jako część prawa publicznego.</vt:lpstr>
      <vt:lpstr>Pojęcie publicznego prawa gospodarczego.</vt:lpstr>
      <vt:lpstr>Pojęcie publicznego prawa gospodarczego.</vt:lpstr>
      <vt:lpstr>Pojęcie publicznego prawa gospodarczego.</vt:lpstr>
      <vt:lpstr>Pojęcie publicznego prawa gospodarczego.</vt:lpstr>
      <vt:lpstr>Podział prawa publicznego gospodarczego.</vt:lpstr>
      <vt:lpstr>Pojęcie publicznego prawa gospodarczego.</vt:lpstr>
      <vt:lpstr>Pojęcie publicznego prawa gospodarczego.</vt:lpstr>
      <vt:lpstr>Funkcje państwa wobec gospodarki w społecznej gospodarce rynkowej.</vt:lpstr>
      <vt:lpstr>Zasady ogólne prawa publicznego.</vt:lpstr>
      <vt:lpstr>Zasady ogólne prawa publicznego.</vt:lpstr>
      <vt:lpstr>Zasady swoiste prawa publicznego gospodarczego.</vt:lpstr>
      <vt:lpstr>Źródła publicznego prawa gospodarczego. </vt:lpstr>
      <vt:lpstr>Źródła publicznego prawa gospodarczego. </vt:lpstr>
      <vt:lpstr>Źródła publicznego prawa gospodarczego. </vt:lpstr>
      <vt:lpstr>Źródła publicznego prawa gospodarczego. </vt:lpstr>
      <vt:lpstr>Źródła publicznego prawa gospodarczego. </vt:lpstr>
      <vt:lpstr>Źródła publicznego prawa gospodarczego. </vt:lpstr>
      <vt:lpstr>Źródła publicznego prawa gospodarczego. </vt:lpstr>
      <vt:lpstr>Pojęcie wolności działalności gospodarczej i jej ograniczeń.</vt:lpstr>
      <vt:lpstr>Pojęcie wolności działalności gospodarczej i jej ograniczeń.</vt:lpstr>
      <vt:lpstr>Pojęcie wolności działalności gospodarczej i jej ograniczeń.</vt:lpstr>
      <vt:lpstr>Pojęcie wolności działalności gospodarczej i jej ograniczeń.</vt:lpstr>
      <vt:lpstr>Pojęcie wolności działalności gospodarczej i jej ograniczeń.</vt:lpstr>
      <vt:lpstr>Pojęcie wolności działalności gospodarczej i jej ograniczeń.</vt:lpstr>
      <vt:lpstr>Pojęcie wolności działalności gospodarczej i jej ograniczeń.</vt:lpstr>
      <vt:lpstr>Pojęcie wolności działalności gospodarczej i jej ograniczeń.</vt:lpstr>
      <vt:lpstr>Pojęcie wolności działalności gospodarczej i jej ograniczeń.</vt:lpstr>
      <vt:lpstr>Pojęcie wolności działalności gospodarczej i jej ograniczeń.</vt:lpstr>
      <vt:lpstr>Pojęcie wolności działalności gospodarczej i jej ograniczeń.</vt:lpstr>
      <vt:lpstr>Pojęcie działalności gospodarczej i jej wyznaczniki. .</vt:lpstr>
      <vt:lpstr>Pojęcie działalności gospodarczej i jej wyznaczniki.</vt:lpstr>
      <vt:lpstr>Pojęcie działalności gospodarczej i jej wyznaczniki.</vt:lpstr>
      <vt:lpstr>Pojęcie działalności gospodarczej i jej wyznaczniki.</vt:lpstr>
      <vt:lpstr>Pojęcie działalności gospodarczej i jej wyznaczniki.</vt:lpstr>
      <vt:lpstr>Organy administracji gospodarczej</vt:lpstr>
      <vt:lpstr>Organy administracji gospodarczej</vt:lpstr>
      <vt:lpstr>Organy administracji gospodarczej</vt:lpstr>
      <vt:lpstr>Organy administracji gospodarczej</vt:lpstr>
      <vt:lpstr>Organy administracji gospodarczej</vt:lpstr>
      <vt:lpstr>Organy administracji gospodarczej</vt:lpstr>
      <vt:lpstr>Organy administracji gospodarczej</vt:lpstr>
      <vt:lpstr>Organy administracji gospodarczej</vt:lpstr>
      <vt:lpstr>Organy administracji gospodarczej</vt:lpstr>
      <vt:lpstr>Organy administracji gospodarczej</vt:lpstr>
      <vt:lpstr>Organy administracji gospodarczej</vt:lpstr>
      <vt:lpstr>Organy administracji gospodarczej</vt:lpstr>
      <vt:lpstr>Organy administracji gospodarczej</vt:lpstr>
      <vt:lpstr>Organy administracji gospodarczej</vt:lpstr>
      <vt:lpstr>Organy administracji gospodarczej</vt:lpstr>
      <vt:lpstr>Organy administracji gospodarczej</vt:lpstr>
      <vt:lpstr>Organy administracji gospodarczej</vt:lpstr>
      <vt:lpstr>Organy administracji gospodarczej</vt:lpstr>
      <vt:lpstr>Pojęcie przedsiębiorcy. </vt:lpstr>
      <vt:lpstr>Pojęcie przedsiębiorcy. </vt:lpstr>
      <vt:lpstr>Pojęcie przedsiębiorcy. </vt:lpstr>
      <vt:lpstr>Działalność akcesoryjna</vt:lpstr>
      <vt:lpstr>Mikroprzedsiębiorca</vt:lpstr>
      <vt:lpstr>Mały przedsiębiorca </vt:lpstr>
      <vt:lpstr>Średni przedsiębiorca</vt:lpstr>
      <vt:lpstr>Ogólne zasady podejmowania i wykonywania działalności gospodarczej.</vt:lpstr>
      <vt:lpstr>Podstawowe obowiązki przedsiębiorcy</vt:lpstr>
      <vt:lpstr>Koncesja i zezwolenie jako decyzje administracyjne uprawniające do wykonywania działalności gospodarczej. Istota prawna działalności gospodarczej regulowanej.</vt:lpstr>
      <vt:lpstr>Koncesja </vt:lpstr>
      <vt:lpstr>Koncesja </vt:lpstr>
      <vt:lpstr>Koncesja </vt:lpstr>
      <vt:lpstr>Zezwolenie </vt:lpstr>
      <vt:lpstr>Koncesja a zezwolenie </vt:lpstr>
      <vt:lpstr>Działalność regulowana </vt:lpstr>
      <vt:lpstr>Działalność regulowana </vt:lpstr>
      <vt:lpstr>Kontrola działalności gospodarczej i jej ograniczenia. Kontrola jako element nadzoru materialnoprawnego nad działalnością gospodarczą.</vt:lpstr>
      <vt:lpstr>Kontrola działalności gospodarczej i jej ograniczenia. Kontrola jako element nadzoru materialnoprawnego nad działalnością gospodarczą.</vt:lpstr>
      <vt:lpstr>Prywatyzacja pośrednia (pojęcie i przebieg procesu). Pojęcie prywatyzacji bezpośredniej. </vt:lpstr>
      <vt:lpstr>Prywatyzacja pośrednia (pojęcie i przebieg procesu). Pojęcie prywatyzacji bezpośredniej. </vt:lpstr>
      <vt:lpstr>Prywatyzacja pośrednia (pojęcie i przebieg procesu). Pojęcie prywatyzacji bezpośredniej. </vt:lpstr>
      <vt:lpstr>Prywatyzacja pośrednia (pojęcie i przebieg procesu). Pojęcie prywatyzacji bezpośredniej. </vt:lpstr>
      <vt:lpstr>Prywatyzacja pośrednia</vt:lpstr>
      <vt:lpstr>Prywatyzacja pośrednia (pojęcie i przebieg procesu). Pojęcie prywatyzacji bezpośredniej. </vt:lpstr>
      <vt:lpstr>Prywatyzacja pośrednia </vt:lpstr>
      <vt:lpstr>Prywatyzacja pośrednia</vt:lpstr>
      <vt:lpstr>Prywatyzacja pośrednia</vt:lpstr>
      <vt:lpstr>Prywatyzacja bezpośrednia</vt:lpstr>
      <vt:lpstr>Policja gospodarcza</vt:lpstr>
      <vt:lpstr>Policja gospodarcza</vt:lpstr>
      <vt:lpstr>Policja gospodarcza</vt:lpstr>
      <vt:lpstr>Policja gospodarcza</vt:lpstr>
      <vt:lpstr>Policja gospodarcza</vt:lpstr>
      <vt:lpstr>Policja gospodarcza</vt:lpstr>
      <vt:lpstr>Policja gospodarcza</vt:lpstr>
      <vt:lpstr>Policja gospodarcza</vt:lpstr>
      <vt:lpstr>Policja gospodarcza</vt:lpstr>
      <vt:lpstr>Regulacja sektorów infrastrukturalnych</vt:lpstr>
      <vt:lpstr>Regulacja sektorów infrastrukturalnych</vt:lpstr>
      <vt:lpstr>Regulacja sektorów infrastrukturalnych</vt:lpstr>
      <vt:lpstr>Regulacja sektorów infrastrukturalnych</vt:lpstr>
      <vt:lpstr>Regulacja sektorów infrastrukturalnych</vt:lpstr>
      <vt:lpstr>Regulacja sektorów infrastrukturalnych</vt:lpstr>
      <vt:lpstr>Regulacja sektorów infrastrukturalnych</vt:lpstr>
      <vt:lpstr>Samorząd gospodarczy (izby gospodarcze) i zawodowy w Polsce.</vt:lpstr>
      <vt:lpstr>Samorząd gospodarczy (izby gospodarcze) i zawodowy w Polsce.</vt:lpstr>
      <vt:lpstr>Samorząd gospodarczy (izby gospodarcze) i zawodowy w Polsce.</vt:lpstr>
      <vt:lpstr>Samorząd gospodarczy (izby gospodarcze) i zawodowy w Polsce.</vt:lpstr>
      <vt:lpstr>Samorząd gospodarczy (izby gospodarcze) i zawodowy w Polsce.</vt:lpstr>
      <vt:lpstr>Samorząd gospodarczy (izby gospodarcze) i zawodowy w Polsce.</vt:lpstr>
      <vt:lpstr>Samorząd gospodarczy (izby gospodarcze) i zawodowy w Polsce.</vt:lpstr>
      <vt:lpstr>Samorząd gospodarczy (izby gospodarcze) i zawodowy w Polsce.</vt:lpstr>
      <vt:lpstr>Samorząd gospodarczy (izby gospodarcze) i zawodowy w Polsce.</vt:lpstr>
      <vt:lpstr>Samorząd gospodarczy (izby gospodarcze) i zawodowy w Polsce.</vt:lpstr>
      <vt:lpstr>Samorząd gospodarczy (izby gospodarcze) i zawodowy w Polsce.</vt:lpstr>
      <vt:lpstr>Pomocy publiczna a wspieranie gospodarki.  Rzecznik Małych i Średnich Przedsiębiorców</vt:lpstr>
      <vt:lpstr>Pomocy publiczna a wspieranie gospodarki.  Rzecznik Małych i Średnich Przedsiębiorców</vt:lpstr>
      <vt:lpstr>Pomocy publiczna a wspieranie gospodarki.  Rzecznik Małych i Średnich Przedsiębiorców</vt:lpstr>
      <vt:lpstr>Pomocy publiczna a wspieranie gospodarki.  Rzecznik Małych i Średnich Przedsiębiorców</vt:lpstr>
      <vt:lpstr>Pomocy publiczna a wspieranie gospodarki.  Rzecznik Małych i Średnich Przedsiębiorców</vt:lpstr>
      <vt:lpstr>Pomocy publiczna a wspieranie gospodarki.  Rzecznik Małych i Średnich Przedsiębiorców</vt:lpstr>
      <vt:lpstr>Pomocy publiczna a wspieranie gospodarki.  Rzecznik Małych i Średnich Przedsiębiorców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gospodarcze publiczne</dc:title>
  <dc:creator>Remigiusz</dc:creator>
  <cp:lastModifiedBy>Remigiusz</cp:lastModifiedBy>
  <cp:revision>143</cp:revision>
  <dcterms:created xsi:type="dcterms:W3CDTF">2018-10-16T09:54:23Z</dcterms:created>
  <dcterms:modified xsi:type="dcterms:W3CDTF">2019-12-03T07:24:15Z</dcterms:modified>
</cp:coreProperties>
</file>