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1" r:id="rId5"/>
    <p:sldId id="263" r:id="rId6"/>
    <p:sldId id="267" r:id="rId7"/>
    <p:sldId id="262" r:id="rId8"/>
    <p:sldId id="265" r:id="rId9"/>
    <p:sldId id="264" r:id="rId10"/>
    <p:sldId id="266" r:id="rId11"/>
    <p:sldId id="282" r:id="rId12"/>
    <p:sldId id="294" r:id="rId13"/>
    <p:sldId id="277" r:id="rId14"/>
    <p:sldId id="299" r:id="rId15"/>
    <p:sldId id="295" r:id="rId16"/>
    <p:sldId id="296" r:id="rId17"/>
    <p:sldId id="285" r:id="rId18"/>
    <p:sldId id="290" r:id="rId19"/>
    <p:sldId id="292" r:id="rId20"/>
    <p:sldId id="291" r:id="rId21"/>
    <p:sldId id="288" r:id="rId22"/>
    <p:sldId id="302" r:id="rId23"/>
    <p:sldId id="289" r:id="rId24"/>
    <p:sldId id="286" r:id="rId25"/>
    <p:sldId id="287" r:id="rId26"/>
    <p:sldId id="278" r:id="rId27"/>
    <p:sldId id="303" r:id="rId28"/>
    <p:sldId id="293" r:id="rId29"/>
    <p:sldId id="273" r:id="rId30"/>
    <p:sldId id="271" r:id="rId31"/>
    <p:sldId id="270" r:id="rId32"/>
    <p:sldId id="280" r:id="rId33"/>
    <p:sldId id="279" r:id="rId34"/>
    <p:sldId id="274" r:id="rId35"/>
    <p:sldId id="300" r:id="rId36"/>
    <p:sldId id="301" r:id="rId37"/>
    <p:sldId id="281" r:id="rId38"/>
    <p:sldId id="297" r:id="rId39"/>
    <p:sldId id="275" r:id="rId40"/>
    <p:sldId id="258" r:id="rId41"/>
    <p:sldId id="298" r:id="rId42"/>
    <p:sldId id="268" r:id="rId43"/>
    <p:sldId id="260" r:id="rId4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5C690C-92A4-452F-9424-7C4F6C8FF44D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2EC080B-A476-4463-84C0-241365F08D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690C-92A4-452F-9424-7C4F6C8FF44D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080B-A476-4463-84C0-241365F08D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690C-92A4-452F-9424-7C4F6C8FF44D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080B-A476-4463-84C0-241365F08D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5C690C-92A4-452F-9424-7C4F6C8FF44D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EC080B-A476-4463-84C0-241365F08D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5C690C-92A4-452F-9424-7C4F6C8FF44D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2EC080B-A476-4463-84C0-241365F08D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690C-92A4-452F-9424-7C4F6C8FF44D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080B-A476-4463-84C0-241365F08D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690C-92A4-452F-9424-7C4F6C8FF44D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080B-A476-4463-84C0-241365F08D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5C690C-92A4-452F-9424-7C4F6C8FF44D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EC080B-A476-4463-84C0-241365F08D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C690C-92A4-452F-9424-7C4F6C8FF44D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080B-A476-4463-84C0-241365F08DC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5C690C-92A4-452F-9424-7C4F6C8FF44D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2EC080B-A476-4463-84C0-241365F08D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5C690C-92A4-452F-9424-7C4F6C8FF44D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2EC080B-A476-4463-84C0-241365F08DC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5C690C-92A4-452F-9424-7C4F6C8FF44D}" type="datetimeFigureOut">
              <a:rPr lang="pl-PL" smtClean="0"/>
              <a:pPr/>
              <a:t>2014-11-13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2EC080B-A476-4463-84C0-241365F08DC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miworld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supernat.pl/wyklady/index.php?sortby=&amp;desc=desc&amp;pg=pi&amp;st=30&amp;lm=10&amp;idx=29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411760" y="2060848"/>
            <a:ext cx="6318448" cy="1368152"/>
          </a:xfrm>
        </p:spPr>
        <p:txBody>
          <a:bodyPr/>
          <a:lstStyle/>
          <a:p>
            <a:pPr algn="ctr"/>
            <a:r>
              <a:rPr lang="pl-PL" dirty="0" smtClean="0"/>
              <a:t> </a:t>
            </a:r>
            <a:r>
              <a:rPr lang="pl-PL" sz="3600" u="sng" dirty="0" smtClean="0"/>
              <a:t>Władza a przywództwo</a:t>
            </a:r>
            <a:endParaRPr lang="pl-PL" sz="3600" u="sng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716016" y="0"/>
            <a:ext cx="4948064" cy="1340768"/>
          </a:xfrm>
        </p:spPr>
        <p:txBody>
          <a:bodyPr/>
          <a:lstStyle/>
          <a:p>
            <a:r>
              <a:rPr lang="pl-PL" dirty="0" smtClean="0"/>
              <a:t>Socjologia organizacji, zajęcia nr 2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TYPY WŁADZY- M WEBER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Rodzaje władzy  prawomocnej:</a:t>
            </a:r>
          </a:p>
          <a:p>
            <a:pPr>
              <a:buFontTx/>
              <a:buChar char="-"/>
            </a:pPr>
            <a:r>
              <a:rPr lang="pl-PL" dirty="0" smtClean="0"/>
              <a:t>racjonalno- legalna,</a:t>
            </a:r>
          </a:p>
          <a:p>
            <a:pPr>
              <a:buFontTx/>
              <a:buChar char="-"/>
            </a:pPr>
            <a:r>
              <a:rPr lang="pl-PL" dirty="0" smtClean="0"/>
              <a:t>charyzmatyczna,</a:t>
            </a:r>
          </a:p>
          <a:p>
            <a:pPr>
              <a:buFontTx/>
              <a:buChar char="-"/>
            </a:pPr>
            <a:r>
              <a:rPr lang="pl-PL" dirty="0" smtClean="0"/>
              <a:t>tradycyjna.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Władza racjonalno-legalna może być wzmocniona lub osłabiona innymi typami władzy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Typy władzy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Władza prawomocna opiera się na wartościach zinternalizowanych przez osobę, na którą wywierany jest wpływ. Osoba wywierająca wpływ ma do tego prawo i należy to zaakceptować. </a:t>
            </a:r>
          </a:p>
          <a:p>
            <a:pPr algn="just"/>
            <a:r>
              <a:rPr lang="pl-PL" dirty="0" smtClean="0"/>
              <a:t>Pojęcie prawomocności oznacza istnienie pewnego rodzaju kodeksu lub standardu, zaakceptowanego przez jednostkę, na mocy którego możliwe jest wywieranie wpływu.</a:t>
            </a:r>
          </a:p>
          <a:p>
            <a:pPr algn="just"/>
            <a:r>
              <a:rPr lang="pl-PL" dirty="0" smtClean="0"/>
              <a:t>Powszechnymi źródłami władzy prawomocnej są np. wartości kulturowe , struktura społeczna.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TYPY władzy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Władza aprobowana (W.R. Scott, S.M. </a:t>
            </a:r>
            <a:r>
              <a:rPr lang="pl-PL" dirty="0" err="1" smtClean="0"/>
              <a:t>Dornbusch</a:t>
            </a:r>
            <a:r>
              <a:rPr lang="pl-PL" dirty="0" smtClean="0"/>
              <a:t>)- podwładni akceptują i stosują się do poleceń przełożonych.</a:t>
            </a:r>
          </a:p>
          <a:p>
            <a:r>
              <a:rPr lang="pl-PL" dirty="0" smtClean="0"/>
              <a:t>Władza autoryzowana- (W.R. Scott, S.M. </a:t>
            </a:r>
            <a:r>
              <a:rPr lang="pl-PL" dirty="0" err="1" smtClean="0"/>
              <a:t>Dornbusch</a:t>
            </a:r>
            <a:r>
              <a:rPr lang="pl-PL" dirty="0" smtClean="0"/>
              <a:t>)- polecenia osoby są wspierane i egzekwowane na wyższych szczeblach władzy, a </a:t>
            </a:r>
            <a:r>
              <a:rPr lang="pl-PL" smtClean="0"/>
              <a:t>w </a:t>
            </a:r>
            <a:r>
              <a:rPr lang="pl-PL" smtClean="0"/>
              <a:t>ostateczności </a:t>
            </a:r>
            <a:r>
              <a:rPr lang="pl-PL" dirty="0" smtClean="0"/>
              <a:t>przez całe społeczeństwo.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POZOSTAŁE TYPY WŁADZY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Miejsce w sieci kontaktów</a:t>
            </a:r>
          </a:p>
          <a:p>
            <a:r>
              <a:rPr lang="pl-PL" dirty="0" smtClean="0"/>
              <a:t>Cechy osobiste</a:t>
            </a:r>
          </a:p>
          <a:p>
            <a:r>
              <a:rPr lang="pl-PL" dirty="0" smtClean="0"/>
              <a:t>Oficjalna pozycja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Władza nagradzania </a:t>
            </a:r>
          </a:p>
          <a:p>
            <a:r>
              <a:rPr lang="pl-PL" dirty="0" smtClean="0"/>
              <a:t>Władza karania</a:t>
            </a:r>
          </a:p>
          <a:p>
            <a:r>
              <a:rPr lang="pl-PL" dirty="0" smtClean="0"/>
              <a:t>Władza formalna</a:t>
            </a:r>
          </a:p>
          <a:p>
            <a:r>
              <a:rPr lang="pl-PL" dirty="0" smtClean="0"/>
              <a:t>Władza przez odniesienie</a:t>
            </a:r>
          </a:p>
          <a:p>
            <a:r>
              <a:rPr lang="pl-PL" dirty="0" smtClean="0"/>
              <a:t>Wiedza</a:t>
            </a:r>
          </a:p>
          <a:p>
            <a:r>
              <a:rPr lang="pl-PL" dirty="0" smtClean="0"/>
              <a:t>Informacja i dostęp do kanałów komunikacyjnych</a:t>
            </a:r>
          </a:p>
          <a:p>
            <a:endParaRPr lang="pl-PL" dirty="0"/>
          </a:p>
        </p:txBody>
      </p:sp>
      <p:cxnSp>
        <p:nvCxnSpPr>
          <p:cNvPr id="5" name="Łącznik prosty 4"/>
          <p:cNvCxnSpPr/>
          <p:nvPr/>
        </p:nvCxnSpPr>
        <p:spPr>
          <a:xfrm>
            <a:off x="611560" y="3140968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Pozostałe typy władzy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Samo posiadanie tych dóbr może okazać się niewystarczające. Posiadanie władzy zależy jeszcze od tego: </a:t>
            </a:r>
          </a:p>
          <a:p>
            <a:pPr algn="just">
              <a:buNone/>
            </a:pPr>
            <a:r>
              <a:rPr lang="pl-PL" dirty="0" smtClean="0"/>
              <a:t>   1) jak bardzo te zasoby są cenione czy uważane za ważne dla funkcjonowania organizacji, </a:t>
            </a:r>
          </a:p>
          <a:p>
            <a:pPr algn="just">
              <a:buNone/>
            </a:pPr>
            <a:r>
              <a:rPr lang="pl-PL" dirty="0" smtClean="0"/>
              <a:t>   2) czy ich uzyskanie jest trudne lub niepewne </a:t>
            </a:r>
          </a:p>
          <a:p>
            <a:pPr algn="just">
              <a:buNone/>
            </a:pPr>
            <a:r>
              <a:rPr lang="pl-PL" dirty="0" smtClean="0"/>
              <a:t>   3) czy istnieją alternatywne sposoby uzyskania potrzebnych zasobów lub czy inne zasoby mogą je zastąpić. 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Miejsce w sieci kontaktów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Liczne powiązania z różnymi osobami dają dostęp </a:t>
            </a:r>
            <a:r>
              <a:rPr lang="pl-PL" dirty="0" smtClean="0"/>
              <a:t>do zasobów</a:t>
            </a:r>
            <a:r>
              <a:rPr lang="pl-PL" dirty="0" smtClean="0"/>
              <a:t>: ludzi i informacji.</a:t>
            </a:r>
          </a:p>
          <a:p>
            <a:endParaRPr lang="pl-PL" dirty="0" smtClean="0"/>
          </a:p>
          <a:p>
            <a:r>
              <a:rPr lang="pl-PL" dirty="0" smtClean="0"/>
              <a:t>Osobom, które znajdują się w centrum sieci powiązań łatwiej jest wpływać na </a:t>
            </a:r>
            <a:r>
              <a:rPr lang="pl-PL" dirty="0" smtClean="0"/>
              <a:t>innych.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Cechy osobiste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Cechy osobiste danej osoby np. atrakcyjność, inteligencja  mogą stać się powodem wywierania </a:t>
            </a:r>
          </a:p>
          <a:p>
            <a:pPr>
              <a:buNone/>
            </a:pPr>
            <a:r>
              <a:rPr lang="pl-PL" dirty="0" smtClean="0"/>
              <a:t>    wpływu na innych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Przesunięcie władzy w organizacji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Przesunięcie władzy występuje w przypadku:</a:t>
            </a:r>
          </a:p>
          <a:p>
            <a:r>
              <a:rPr lang="pl-PL" u="sng" dirty="0" smtClean="0"/>
              <a:t>delegowanie</a:t>
            </a:r>
            <a:r>
              <a:rPr lang="pl-PL" dirty="0" smtClean="0"/>
              <a:t> ,</a:t>
            </a:r>
          </a:p>
          <a:p>
            <a:r>
              <a:rPr lang="pl-PL" dirty="0" smtClean="0"/>
              <a:t> </a:t>
            </a:r>
            <a:r>
              <a:rPr lang="pl-PL" u="sng" dirty="0" err="1" smtClean="0">
                <a:hlinkClick r:id="" action="ppaction://hlinkfile"/>
              </a:rPr>
              <a:t>empowerment</a:t>
            </a:r>
            <a:r>
              <a:rPr lang="pl-PL" dirty="0" smtClean="0"/>
              <a:t> </a:t>
            </a:r>
          </a:p>
          <a:p>
            <a:r>
              <a:rPr lang="pl-PL" dirty="0" smtClean="0"/>
              <a:t> </a:t>
            </a:r>
            <a:r>
              <a:rPr lang="pl-PL" u="sng" dirty="0" err="1" smtClean="0">
                <a:hlinkClick r:id="" action="ppaction://hlinkfile"/>
              </a:rPr>
              <a:t>employeeship</a:t>
            </a:r>
            <a:r>
              <a:rPr lang="pl-PL" dirty="0" smtClean="0"/>
              <a:t>  </a:t>
            </a:r>
          </a:p>
          <a:p>
            <a:endParaRPr lang="pl-PL" dirty="0" smtClean="0"/>
          </a:p>
          <a:p>
            <a:pPr algn="just">
              <a:buNone/>
            </a:pPr>
            <a:r>
              <a:rPr lang="pl-PL" dirty="0" smtClean="0"/>
              <a:t>	Wskutek przesunięcia władzy w organizacji dochodzi do zwiększenia władzy jednocześnie kierowników i pracowników i – w konsekwencji – ogólny wzrost ilości władzy w organizacji  W administracji publicznej delegowanie zwyczajowo nazywane  jest dekoncentracją wewnętrzną.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DELEGOWANIE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l-PL" dirty="0" smtClean="0"/>
              <a:t>„ Tak jak uprawnienie do podejmowania decyzji są podstawą pracy kierownika, przekazywanie ich jest podstawą organizacji (…) organizacja nie mogłaby istnieć bez instytucji delegowania uprawnień”. Herold </a:t>
            </a:r>
            <a:r>
              <a:rPr lang="pl-PL" dirty="0" err="1" smtClean="0"/>
              <a:t>Koontz</a:t>
            </a:r>
            <a:endParaRPr lang="pl-PL" dirty="0" smtClean="0"/>
          </a:p>
          <a:p>
            <a:pPr algn="just"/>
            <a:r>
              <a:rPr lang="pl-PL" dirty="0" smtClean="0"/>
              <a:t>Delegowanie polega na </a:t>
            </a:r>
            <a:r>
              <a:rPr lang="pl-PL" u="sng" dirty="0" smtClean="0"/>
              <a:t>przekazywaniu przez kierownika części własnych zadań i uprawnień podwładnemu z zachowaniem ostatecznej odpowiedzialności. </a:t>
            </a:r>
          </a:p>
          <a:p>
            <a:pPr algn="just"/>
            <a:r>
              <a:rPr lang="pl-PL" dirty="0" smtClean="0"/>
              <a:t>Podwójna odpowiedzialność - kierownik i podwładny</a:t>
            </a:r>
          </a:p>
          <a:p>
            <a:pPr algn="just"/>
            <a:r>
              <a:rPr lang="pl-PL" dirty="0" smtClean="0"/>
              <a:t>Delegowanie w administracji publicznej to dekoncentracja wewnętrzna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Zasady delegowania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Wyjaśnij co ma być zrobione i dlaczego to jest ważne</a:t>
            </a:r>
          </a:p>
          <a:p>
            <a:pPr algn="just"/>
            <a:r>
              <a:rPr lang="pl-PL" dirty="0" smtClean="0"/>
              <a:t>Deleguj w kategoriach końcowych wyników</a:t>
            </a:r>
          </a:p>
          <a:p>
            <a:pPr algn="just"/>
            <a:r>
              <a:rPr lang="pl-PL" dirty="0" smtClean="0"/>
              <a:t>Deleguj całościowe zadania lub problemy, a nie zestawy niepowiązanych czynności</a:t>
            </a:r>
          </a:p>
          <a:p>
            <a:pPr algn="just"/>
            <a:r>
              <a:rPr lang="pl-PL" dirty="0" smtClean="0"/>
              <a:t>Zachęcaj podwładnego do przejawiania inicjatywy</a:t>
            </a:r>
          </a:p>
          <a:p>
            <a:pPr algn="just"/>
            <a:r>
              <a:rPr lang="pl-PL" dirty="0" smtClean="0"/>
              <a:t>Razem z zadaniami deleguj uprawnienia</a:t>
            </a:r>
          </a:p>
          <a:p>
            <a:pPr algn="just"/>
            <a:r>
              <a:rPr lang="pl-PL" dirty="0" smtClean="0"/>
              <a:t>Sprawdź sposób rozumienia zadania</a:t>
            </a:r>
          </a:p>
          <a:p>
            <a:pPr algn="just"/>
            <a:r>
              <a:rPr lang="pl-PL" dirty="0" smtClean="0"/>
              <a:t>Zapewnij sprzężenie zwrotne i kontrolę</a:t>
            </a:r>
          </a:p>
          <a:p>
            <a:pPr algn="just"/>
            <a:r>
              <a:rPr lang="pl-PL" dirty="0" smtClean="0"/>
              <a:t>Usuń się z obszaru działania delegowanego podwładnemu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Pojecie władzy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>
                <a:solidFill>
                  <a:schemeClr val="bg1">
                    <a:lumMod val="50000"/>
                  </a:schemeClr>
                </a:solidFill>
              </a:rPr>
              <a:t>Czym jest władza?</a:t>
            </a:r>
            <a:endParaRPr lang="pl-PL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Justyna\Desktop\socjologia\SO zajęcia nr 2 zdj. nr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861048"/>
            <a:ext cx="2596345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Korzyści płynące z delegowania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Zapewnienie realizacji zadania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Przyczynia się do rozwoju podwładnego 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Dostarcza możliwości kompetencji i zaangażowania podwładnego</a:t>
            </a:r>
          </a:p>
          <a:p>
            <a:endParaRPr lang="pl-PL" dirty="0" smtClean="0"/>
          </a:p>
          <a:p>
            <a:r>
              <a:rPr lang="pl-PL" dirty="0" smtClean="0"/>
              <a:t>Może być wykorzystywany jak sposób szkolenia i delegowania podwładnych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EMPLOYEESHIP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„Kultura </a:t>
            </a:r>
            <a:r>
              <a:rPr lang="pl-PL" dirty="0" err="1" smtClean="0"/>
              <a:t>employeeship</a:t>
            </a:r>
            <a:r>
              <a:rPr lang="pl-PL" dirty="0" smtClean="0"/>
              <a:t> wymaga, aby każdy „grał” dla siebie i dla zespołu” (</a:t>
            </a:r>
            <a:r>
              <a:rPr lang="pl-PL" dirty="0" err="1" smtClean="0">
                <a:hlinkClick r:id="rId2"/>
              </a:rPr>
              <a:t>www.tmiworld.com</a:t>
            </a:r>
            <a:r>
              <a:rPr lang="pl-PL" dirty="0" smtClean="0"/>
              <a:t>).</a:t>
            </a:r>
          </a:p>
          <a:p>
            <a:pPr algn="just"/>
            <a:r>
              <a:rPr lang="pl-PL" dirty="0" smtClean="0"/>
              <a:t>Claus </a:t>
            </a:r>
            <a:r>
              <a:rPr lang="pl-PL" dirty="0" err="1" smtClean="0"/>
              <a:t>Moller</a:t>
            </a:r>
            <a:r>
              <a:rPr lang="pl-PL" dirty="0" smtClean="0"/>
              <a:t>- zaszczepienie związków opartych na przyjaźni i współpracy.</a:t>
            </a:r>
          </a:p>
          <a:p>
            <a:pPr algn="just"/>
            <a:r>
              <a:rPr lang="pl-PL" dirty="0" smtClean="0"/>
              <a:t>1992- przedstawienie koncepcji </a:t>
            </a:r>
            <a:r>
              <a:rPr lang="pl-PL" dirty="0" err="1" smtClean="0"/>
              <a:t>employeeship</a:t>
            </a:r>
            <a:r>
              <a:rPr lang="pl-PL" dirty="0" smtClean="0"/>
              <a:t>, opartej  na spostrzeżeniu, iż  właściwie wszyscy  pracownicy w organizacji  dysponują olbrzymimi  zasobami, które nie są wykorzystywane.</a:t>
            </a:r>
          </a:p>
          <a:p>
            <a:pPr algn="just"/>
            <a:r>
              <a:rPr lang="pl-PL" b="1" dirty="0" smtClean="0"/>
              <a:t>Pracownicy zyskują przyzwolenie menadżerów na współudział w zarządzaniu i przejmują na siebie współodpowiedzialność za funkcjonowanie organizacji.</a:t>
            </a:r>
          </a:p>
          <a:p>
            <a:pPr algn="just"/>
            <a:r>
              <a:rPr lang="pl-PL" dirty="0" smtClean="0"/>
              <a:t>Sami pracownicy </a:t>
            </a:r>
            <a:r>
              <a:rPr lang="pl-PL" u="sng" dirty="0" smtClean="0"/>
              <a:t>są chętni do przejmowania odpowiedzialności</a:t>
            </a:r>
            <a:r>
              <a:rPr lang="pl-PL" dirty="0" smtClean="0"/>
              <a:t>. Poza tym usprawnienie działania organizacji ma być możliwie dzięki </a:t>
            </a:r>
            <a:r>
              <a:rPr lang="pl-PL" u="sng" dirty="0" smtClean="0"/>
              <a:t>inicjatywie i lojalności pracowników, a  także ich zaangażowaniu.</a:t>
            </a:r>
            <a:endParaRPr lang="pl-PL" u="sn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EMPLOYEESHIP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Koncepcja ta zakłada wszczepienie we wszystkich pracownikach</a:t>
            </a:r>
            <a:r>
              <a:rPr lang="pl-PL" u="sng" dirty="0" smtClean="0"/>
              <a:t> zaangażowania.</a:t>
            </a:r>
          </a:p>
          <a:p>
            <a:pPr algn="just"/>
            <a:r>
              <a:rPr lang="pl-PL" dirty="0" smtClean="0"/>
              <a:t>Jest kulturą, w której za sukces i porażki odpowiadają zarówno pracownicy, jak i menadżerowie.</a:t>
            </a:r>
          </a:p>
          <a:p>
            <a:pPr algn="just"/>
            <a:r>
              <a:rPr lang="pl-PL" b="1" dirty="0" smtClean="0"/>
              <a:t>Trzy główne czynniki składające się na kulturę </a:t>
            </a:r>
            <a:r>
              <a:rPr lang="pl-PL" b="1" dirty="0" err="1" smtClean="0"/>
              <a:t>employeeship</a:t>
            </a:r>
            <a:r>
              <a:rPr lang="pl-PL" b="1" dirty="0" smtClean="0"/>
              <a:t>:</a:t>
            </a:r>
          </a:p>
          <a:p>
            <a:pPr algn="just">
              <a:buFontTx/>
              <a:buChar char="-"/>
            </a:pPr>
            <a:r>
              <a:rPr lang="pl-PL" b="1" dirty="0" smtClean="0"/>
              <a:t>odpowiedzialność,</a:t>
            </a:r>
          </a:p>
          <a:p>
            <a:pPr algn="just">
              <a:buFontTx/>
              <a:buChar char="-"/>
            </a:pPr>
            <a:r>
              <a:rPr lang="pl-PL" b="1" dirty="0" smtClean="0"/>
              <a:t>- lojalność,</a:t>
            </a:r>
          </a:p>
          <a:p>
            <a:pPr algn="just">
              <a:buFontTx/>
              <a:buChar char="-"/>
            </a:pPr>
            <a:r>
              <a:rPr lang="pl-PL" b="1" dirty="0" smtClean="0"/>
              <a:t>- inicjatywa.</a:t>
            </a:r>
            <a:endParaRPr lang="pl-PL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EMPLOYEESHIP</a:t>
            </a:r>
            <a:br>
              <a:rPr lang="pl-PL" dirty="0" smtClean="0"/>
            </a:br>
            <a:r>
              <a:rPr lang="pl-PL" dirty="0" smtClean="0"/>
              <a:t>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83568" y="1436485"/>
          <a:ext cx="7704856" cy="4827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363356">
                <a:tc>
                  <a:txBody>
                    <a:bodyPr/>
                    <a:lstStyle/>
                    <a:p>
                      <a:r>
                        <a:rPr lang="pl-PL" dirty="0" smtClean="0"/>
                        <a:t>Korzyści dla pracownika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Korzyści dla  organizacji</a:t>
                      </a:r>
                      <a:endParaRPr lang="pl-PL" dirty="0"/>
                    </a:p>
                  </a:txBody>
                  <a:tcPr/>
                </a:tc>
              </a:tr>
              <a:tr h="629207">
                <a:tc>
                  <a:txBody>
                    <a:bodyPr/>
                    <a:lstStyle/>
                    <a:p>
                      <a:r>
                        <a:rPr lang="pl-PL" dirty="0" smtClean="0"/>
                        <a:t>Większa odpowiedzialność pracownika i niezależność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Większa efektywność</a:t>
                      </a:r>
                    </a:p>
                  </a:txBody>
                  <a:tcPr/>
                </a:tc>
              </a:tr>
              <a:tr h="6292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Większe możliwości uzyskania awansu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Lepsze relacje wewnętrzne i zewnętrzne</a:t>
                      </a:r>
                    </a:p>
                  </a:txBody>
                  <a:tcPr/>
                </a:tc>
              </a:tr>
              <a:tr h="363356">
                <a:tc>
                  <a:txBody>
                    <a:bodyPr/>
                    <a:lstStyle/>
                    <a:p>
                      <a:r>
                        <a:rPr lang="pl-PL" dirty="0" smtClean="0"/>
                        <a:t>Większe bezpieczeństwo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Lepsza jakość</a:t>
                      </a:r>
                      <a:endParaRPr lang="pl-PL" dirty="0"/>
                    </a:p>
                  </a:txBody>
                  <a:tcPr/>
                </a:tc>
              </a:tr>
              <a:tr h="629207">
                <a:tc>
                  <a:txBody>
                    <a:bodyPr/>
                    <a:lstStyle/>
                    <a:p>
                      <a:r>
                        <a:rPr lang="pl-PL" dirty="0" smtClean="0"/>
                        <a:t>Większe możliwości znalezienia nowej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Większa energia</a:t>
                      </a:r>
                      <a:r>
                        <a:rPr lang="pl-PL" baseline="0" dirty="0" smtClean="0"/>
                        <a:t> i lepsze interakcje</a:t>
                      </a:r>
                      <a:endParaRPr lang="pl-PL" dirty="0"/>
                    </a:p>
                  </a:txBody>
                  <a:tcPr/>
                </a:tc>
              </a:tr>
              <a:tr h="6292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Lepsze relacje z innymi pracownikami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Wspólna wizja</a:t>
                      </a:r>
                      <a:r>
                        <a:rPr lang="pl-PL" baseline="0" dirty="0" smtClean="0"/>
                        <a:t> i cel</a:t>
                      </a:r>
                      <a:endParaRPr lang="pl-PL" dirty="0"/>
                    </a:p>
                  </a:txBody>
                  <a:tcPr/>
                </a:tc>
              </a:tr>
              <a:tr h="6292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Większe poczucie własnej wartości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Lepsze wykorzystanie dostępnej</a:t>
                      </a:r>
                      <a:r>
                        <a:rPr lang="pl-PL" baseline="0" dirty="0" smtClean="0"/>
                        <a:t> wiedzy </a:t>
                      </a:r>
                    </a:p>
                  </a:txBody>
                  <a:tcPr/>
                </a:tc>
              </a:tr>
              <a:tr h="8959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Większe zadowolenie z pracy</a:t>
                      </a:r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Bardziej przyjazne środowisko wewnętrzne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Empowerment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„Nowym źródłem władzy nie jest bogactwo w rekach kilku osób, ale informacja dostępna dla wszystkich” John </a:t>
            </a:r>
            <a:r>
              <a:rPr lang="pl-PL" dirty="0" err="1" smtClean="0"/>
              <a:t>Naisbitt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„W przyszłym stuleciu przywódcami będą Ci, którzy  tworzą innym warunki do przejawiania inicjatywy  i podejmowania decyzji” Bill Gates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„Wiedza daje władzę/ wiedza to potęga”  Francis Bacon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Empowerment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/>
              <a:t>Spopularyzowany przez </a:t>
            </a:r>
            <a:r>
              <a:rPr lang="pl-PL" dirty="0" err="1" smtClean="0"/>
              <a:t>Rosabeth</a:t>
            </a:r>
            <a:r>
              <a:rPr lang="pl-PL" dirty="0" smtClean="0"/>
              <a:t> </a:t>
            </a:r>
            <a:r>
              <a:rPr lang="pl-PL" dirty="0" err="1" smtClean="0"/>
              <a:t>Moss</a:t>
            </a:r>
            <a:r>
              <a:rPr lang="pl-PL" dirty="0" smtClean="0"/>
              <a:t> </a:t>
            </a:r>
            <a:r>
              <a:rPr lang="pl-PL" dirty="0" err="1" smtClean="0"/>
              <a:t>Kanter</a:t>
            </a:r>
            <a:r>
              <a:rPr lang="pl-PL" dirty="0" smtClean="0"/>
              <a:t>, odnosi się do dystrybucji władzy, w szczególności przez dystrybucje  informacji.</a:t>
            </a:r>
          </a:p>
          <a:p>
            <a:pPr algn="just"/>
            <a:r>
              <a:rPr lang="pl-PL" b="1" dirty="0" smtClean="0"/>
              <a:t>Polega na umożliwianiu pracownikom przejmowania inicjatywy  oraz podejmowania działań wykraczających poza zakres ich zwykłych obowiązków, czyniąc ich bardziej odpowiedzialnymi i chętnymi do współpracy.</a:t>
            </a:r>
          </a:p>
          <a:p>
            <a:pPr algn="just"/>
            <a:r>
              <a:rPr lang="pl-PL" dirty="0" smtClean="0"/>
              <a:t>Kierownicy stają się bardziej partnerami niż szefami- odejście od tzw. kultury władzy.</a:t>
            </a:r>
          </a:p>
          <a:p>
            <a:pPr algn="just"/>
            <a:r>
              <a:rPr lang="pl-PL" dirty="0" err="1" smtClean="0"/>
              <a:t>Empowermant</a:t>
            </a:r>
            <a:r>
              <a:rPr lang="pl-PL" dirty="0" smtClean="0"/>
              <a:t> to szczególny rodzaj przywództwa ( W. </a:t>
            </a:r>
            <a:r>
              <a:rPr lang="pl-PL" dirty="0" err="1" smtClean="0"/>
              <a:t>Bennis</a:t>
            </a:r>
            <a:r>
              <a:rPr lang="pl-PL" dirty="0" smtClean="0"/>
              <a:t>), bo ludzie czują się ważni, liczy się kompetencja zdobywania nowej wiedzy i umiejętności. Poza tym ludzie czują się częścią społeczności, a praca jest dla nich ekscytująca. </a:t>
            </a:r>
          </a:p>
          <a:p>
            <a:pPr algn="just"/>
            <a:r>
              <a:rPr lang="pl-PL" dirty="0" smtClean="0"/>
              <a:t>W literaturze pojawiają się opinie, w myśl których </a:t>
            </a:r>
            <a:r>
              <a:rPr lang="pl-PL" dirty="0" err="1" smtClean="0"/>
              <a:t>empowerment</a:t>
            </a:r>
            <a:r>
              <a:rPr lang="pl-PL" dirty="0" smtClean="0"/>
              <a:t> wyrósł z dążenia  amerykańskich korporacji do konkurowania z japońskimi podmiotami, które cechuje wielość konsultacji, praca zespołowa </a:t>
            </a:r>
            <a:r>
              <a:rPr lang="pl-PL" dirty="0" err="1" smtClean="0"/>
              <a:t>itp</a:t>
            </a:r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NASTĘPSTWA WŁADZY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Podporządkowanie</a:t>
            </a:r>
          </a:p>
          <a:p>
            <a:r>
              <a:rPr lang="pl-PL" dirty="0" smtClean="0"/>
              <a:t>Perswadowanie </a:t>
            </a:r>
          </a:p>
          <a:p>
            <a:r>
              <a:rPr lang="pl-PL" dirty="0" smtClean="0"/>
              <a:t>Odejście z organizacji</a:t>
            </a:r>
          </a:p>
          <a:p>
            <a:r>
              <a:rPr lang="pl-PL" dirty="0" smtClean="0"/>
              <a:t>Konflikt – „najłatwiejszą, najbardziej kuszącą i najmniej twórczą  reakcją na konflikt w organizacji jest udawanie, że konflikt nie istnieje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Konflikt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Przyczyny konfliktu</a:t>
            </a:r>
          </a:p>
          <a:p>
            <a:pPr algn="just"/>
            <a:r>
              <a:rPr lang="pl-PL" dirty="0" smtClean="0"/>
              <a:t>Strony konfliktu</a:t>
            </a:r>
          </a:p>
          <a:p>
            <a:pPr algn="just"/>
            <a:r>
              <a:rPr lang="pl-PL" dirty="0" smtClean="0"/>
              <a:t>Dynamika sytuacji konfliktowej</a:t>
            </a:r>
          </a:p>
          <a:p>
            <a:pPr algn="just"/>
            <a:r>
              <a:rPr lang="pl-PL" dirty="0" smtClean="0"/>
              <a:t>Rozwiązanie konfliktu (</a:t>
            </a:r>
            <a:r>
              <a:rPr lang="pl-PL" dirty="0" err="1" smtClean="0"/>
              <a:t>Wg</a:t>
            </a:r>
            <a:r>
              <a:rPr lang="pl-PL" dirty="0" smtClean="0"/>
              <a:t>. M P </a:t>
            </a:r>
            <a:r>
              <a:rPr lang="pl-PL" dirty="0" err="1" smtClean="0"/>
              <a:t>Follet</a:t>
            </a:r>
            <a:r>
              <a:rPr lang="pl-PL" dirty="0" smtClean="0"/>
              <a:t> – dobrowolne ustąpienie przez jedną stronę, walkę i zwycięstwo jednej strony, kompromis, integracja)</a:t>
            </a:r>
          </a:p>
          <a:p>
            <a:pPr algn="just"/>
            <a:r>
              <a:rPr lang="pl-PL" dirty="0" smtClean="0"/>
              <a:t>Następstwa konfliktu (pokłosie, wykorzystywanie konfliktu jako narzędzie manipulacji)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Władza- podsumowanie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Organizacja jako system władzy</a:t>
            </a:r>
          </a:p>
          <a:p>
            <a:r>
              <a:rPr lang="pl-PL" dirty="0" smtClean="0"/>
              <a:t>Typy władzy w organizacji</a:t>
            </a:r>
          </a:p>
          <a:p>
            <a:r>
              <a:rPr lang="pl-PL" dirty="0" smtClean="0"/>
              <a:t>Przesunięcie władzy w organizacji</a:t>
            </a:r>
          </a:p>
          <a:p>
            <a:r>
              <a:rPr lang="pl-PL" dirty="0" smtClean="0"/>
              <a:t>Następstwa władzy w organizacji</a:t>
            </a:r>
          </a:p>
          <a:p>
            <a:r>
              <a:rPr lang="pl-PL" dirty="0" smtClean="0"/>
              <a:t>Konflikt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Władza a przywództwo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      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         Władza	          =        	Przywództwo</a:t>
            </a:r>
            <a:endParaRPr lang="pl-PL" dirty="0"/>
          </a:p>
        </p:txBody>
      </p:sp>
      <p:pic>
        <p:nvPicPr>
          <p:cNvPr id="1026" name="Picture 2" descr="C:\Users\Justyna\Desktop\znak zapyta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2276872"/>
            <a:ext cx="922488" cy="1268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Organizacja jako system władzy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Władza to dobro rzadkie –</a:t>
            </a:r>
          </a:p>
          <a:p>
            <a:pPr algn="ctr">
              <a:buNone/>
            </a:pPr>
            <a:r>
              <a:rPr lang="pl-PL" dirty="0" smtClean="0"/>
              <a:t>wszyscy nie mogą mieć władzy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Organizację można postrzegać jako narzędzie, za pomocą którego osoby dysponujące władzą mogą używać innych osób w celu osiągnięcia określonych celów. Poza tym istotne są powiązane wzajemnie ciągi osób wydających polecenia i osób wykonujących polecenia.</a:t>
            </a:r>
            <a:endParaRPr lang="pl-PL" dirty="0"/>
          </a:p>
        </p:txBody>
      </p:sp>
      <p:pic>
        <p:nvPicPr>
          <p:cNvPr id="2050" name="Picture 2" descr="C:\Users\Justyna\Desktop\socjologia\SO zajęcianr 2 zdje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412776"/>
            <a:ext cx="24003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Przywództwo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Czym jest przywództwo?</a:t>
            </a:r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Przywództwo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Przywództwo jako szczególna postać władzy </a:t>
            </a:r>
          </a:p>
          <a:p>
            <a:pPr algn="just"/>
            <a:r>
              <a:rPr lang="pl-PL" dirty="0" smtClean="0"/>
              <a:t>Jest to zdolność wpływania na grupę, aby osiągnęła określone cele</a:t>
            </a:r>
          </a:p>
          <a:p>
            <a:pPr algn="just"/>
            <a:r>
              <a:rPr lang="pl-PL" dirty="0" smtClean="0"/>
              <a:t>Proces inspirowania innych do ciężkiej pracy nad wykonaniem ważnych zadań</a:t>
            </a:r>
          </a:p>
          <a:p>
            <a:pPr algn="just"/>
            <a:r>
              <a:rPr lang="pl-PL" dirty="0" smtClean="0"/>
              <a:t>„Fundamentalną sprawą jest popieranie przez przywódcę tego kim są poszczególne osoby rozpoczyna się od zrozumienia różnorodności poszczególnych  talentów i umiejętności poszczególnych ludzi”</a:t>
            </a:r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Przywództwo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</a:t>
            </a:r>
            <a:r>
              <a:rPr lang="pl-PL" dirty="0" err="1" smtClean="0"/>
              <a:t>Etzioni</a:t>
            </a:r>
            <a:r>
              <a:rPr lang="pl-PL" dirty="0" smtClean="0"/>
              <a:t>- obejmuje wpływ, który prowadzi do zmiany preferencji, bowiem władza tylko te preferencje zawiesza</a:t>
            </a:r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ELEMENTY SKŁADOWE PRZYWÓDZTWA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Indywidualne cechy i właściwości (tzw. wielka piątka cech: sumienność, ekstrawertywność, uczynność, otwartość, zgodność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Zorientowanie na zadania i na stosunki interpersonalne (</a:t>
            </a:r>
            <a:r>
              <a:rPr lang="pl-PL" dirty="0" err="1" smtClean="0"/>
              <a:t>Etzioni</a:t>
            </a:r>
            <a:r>
              <a:rPr lang="pl-PL" dirty="0" smtClean="0"/>
              <a:t>- model podwójnego przywództwa)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Czynniki sytuacyjne (stopień strukturalizacji zadania, czynniki wewnątrzgrupowe, oczekiwania społeczne)</a:t>
            </a:r>
            <a:endParaRPr lang="pl-PL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PRZYWÓDZTWO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l-PL" dirty="0" smtClean="0"/>
              <a:t>    „</a:t>
            </a:r>
            <a:r>
              <a:rPr lang="pl-PL" dirty="0" err="1" smtClean="0"/>
              <a:t>Thurman</a:t>
            </a:r>
            <a:r>
              <a:rPr lang="pl-PL" dirty="0" smtClean="0"/>
              <a:t> John </a:t>
            </a:r>
            <a:r>
              <a:rPr lang="pl-PL" dirty="0" err="1" smtClean="0"/>
              <a:t>Rodgers</a:t>
            </a:r>
            <a:r>
              <a:rPr lang="pl-PL" dirty="0" smtClean="0"/>
              <a:t>, który założył w wieku 35 lat </a:t>
            </a:r>
            <a:r>
              <a:rPr lang="pl-PL" dirty="0" err="1" smtClean="0"/>
              <a:t>Cypress</a:t>
            </a:r>
            <a:r>
              <a:rPr lang="pl-PL" dirty="0" smtClean="0"/>
              <a:t> </a:t>
            </a:r>
            <a:r>
              <a:rPr lang="pl-PL" dirty="0" err="1" smtClean="0"/>
              <a:t>Semicinductor</a:t>
            </a:r>
            <a:r>
              <a:rPr lang="pl-PL" dirty="0" smtClean="0"/>
              <a:t>, jest przekonany że jego głównym zadaniem jest stworzenie środowiska pracy sprzyjającego pełnemu rozwojowi jednostek twórczych i mających motywację do pracy. W tym celu zachęca  ludzi do podejmowania ryzyka i sowicie nagradza, gdy im się powiedzie. Ponadto dokłada  wszelkich wysiłków by uniknąć biurokratycznych przeszkód oraz innych celów organizacji, które w jego mniemaniu legły u podstaw kiepskich wyników osiąganych w innych przedsiębiorstwach </a:t>
            </a:r>
          </a:p>
          <a:p>
            <a:pPr algn="just">
              <a:buNone/>
            </a:pPr>
            <a:r>
              <a:rPr lang="pl-PL" dirty="0" smtClean="0"/>
              <a:t>    </a:t>
            </a:r>
            <a:r>
              <a:rPr lang="pl-PL" dirty="0" err="1" smtClean="0"/>
              <a:t>Cypress</a:t>
            </a:r>
            <a:r>
              <a:rPr lang="pl-PL" dirty="0" smtClean="0"/>
              <a:t> </a:t>
            </a:r>
            <a:r>
              <a:rPr lang="pl-PL" dirty="0" err="1" smtClean="0"/>
              <a:t>SemicinductorCarp</a:t>
            </a:r>
            <a:r>
              <a:rPr lang="pl-PL" dirty="0" smtClean="0"/>
              <a:t> jest szybko rozwijającą się firmą elektroniczną  mającą swą siedzibę w Dolinie Krzemowej. W ciąg pierwszego roku działania </a:t>
            </a:r>
            <a:r>
              <a:rPr lang="pl-PL" dirty="0" err="1" smtClean="0"/>
              <a:t>Cypress</a:t>
            </a:r>
            <a:r>
              <a:rPr lang="pl-PL" dirty="0" smtClean="0"/>
              <a:t> osiągnął sprzedaż w wysokości ok. 3 mln </a:t>
            </a:r>
            <a:r>
              <a:rPr lang="pl-PL" dirty="0" err="1" smtClean="0"/>
              <a:t>dol</a:t>
            </a:r>
            <a:r>
              <a:rPr lang="pl-PL" dirty="0" smtClean="0"/>
              <a:t> DO 1992 r. sprzedaż firmy wzrosła do 300 mln </a:t>
            </a:r>
            <a:r>
              <a:rPr lang="pl-PL" dirty="0" err="1" smtClean="0"/>
              <a:t>dol</a:t>
            </a:r>
            <a:r>
              <a:rPr lang="pl-PL" dirty="0" smtClean="0"/>
              <a:t>/, co przekształciło ją w jedną z najbardziej dynamicznie rozwijających się firm świata.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Funkcje przywództwa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u="sng" dirty="0" smtClean="0">
                <a:hlinkClick r:id="" action="ppaction://hlinkfile"/>
              </a:rPr>
              <a:t>  Według G.A. </a:t>
            </a:r>
            <a:r>
              <a:rPr lang="pl-PL" u="sng" dirty="0" err="1" smtClean="0">
                <a:hlinkClick r:id="" action="ppaction://hlinkfile"/>
              </a:rPr>
              <a:t>Yukl</a:t>
            </a:r>
            <a:r>
              <a:rPr lang="pl-PL" u="sng" dirty="0" smtClean="0">
                <a:hlinkClick r:id="" action="ppaction://hlinkfile"/>
              </a:rPr>
              <a:t>, S. Wall, R. </a:t>
            </a:r>
            <a:r>
              <a:rPr lang="pl-PL" u="sng" dirty="0" err="1" smtClean="0">
                <a:hlinkClick r:id="" action="ppaction://hlinkfile"/>
              </a:rPr>
              <a:t>Lepsinger</a:t>
            </a:r>
            <a:r>
              <a:rPr lang="pl-PL" dirty="0" smtClean="0"/>
              <a:t>) przywódca realizuje czternaście następujących funkcji: </a:t>
            </a:r>
          </a:p>
          <a:p>
            <a:pPr lvl="0"/>
            <a:r>
              <a:rPr lang="pl-PL" dirty="0" smtClean="0"/>
              <a:t>Planowanie i organizowanie </a:t>
            </a:r>
          </a:p>
          <a:p>
            <a:pPr lvl="0"/>
            <a:r>
              <a:rPr lang="pl-PL" dirty="0" smtClean="0"/>
              <a:t>Rozwiązywanie problemów</a:t>
            </a:r>
          </a:p>
          <a:p>
            <a:pPr lvl="0"/>
            <a:r>
              <a:rPr lang="pl-PL" dirty="0" smtClean="0"/>
              <a:t>Wyjaśnianie</a:t>
            </a:r>
          </a:p>
          <a:p>
            <a:pPr lvl="0"/>
            <a:r>
              <a:rPr lang="pl-PL" dirty="0" smtClean="0"/>
              <a:t>Informowanie</a:t>
            </a:r>
            <a:r>
              <a:rPr lang="en-US" dirty="0" smtClean="0"/>
              <a:t> </a:t>
            </a:r>
            <a:endParaRPr lang="pl-PL" dirty="0" smtClean="0"/>
          </a:p>
          <a:p>
            <a:pPr lvl="0"/>
            <a:r>
              <a:rPr lang="pl-PL" dirty="0" smtClean="0"/>
              <a:t>Monitorowanie</a:t>
            </a:r>
          </a:p>
          <a:p>
            <a:pPr lvl="0"/>
            <a:r>
              <a:rPr lang="pl-PL" dirty="0" smtClean="0"/>
              <a:t>Motywowanie</a:t>
            </a:r>
            <a:r>
              <a:rPr lang="en-US" dirty="0" smtClean="0"/>
              <a:t> </a:t>
            </a:r>
            <a:endParaRPr lang="pl-PL" dirty="0" smtClean="0"/>
          </a:p>
          <a:p>
            <a:pPr lvl="0"/>
            <a:r>
              <a:rPr lang="pl-PL" dirty="0" smtClean="0"/>
              <a:t>Konsultowanie</a:t>
            </a:r>
          </a:p>
          <a:p>
            <a:pPr lvl="0"/>
            <a:r>
              <a:rPr lang="pl-PL" dirty="0" smtClean="0"/>
              <a:t>Akceptowanie</a:t>
            </a:r>
          </a:p>
          <a:p>
            <a:pPr lvl="0"/>
            <a:r>
              <a:rPr lang="pl-PL" dirty="0" smtClean="0"/>
              <a:t>Wspieranie</a:t>
            </a:r>
          </a:p>
          <a:p>
            <a:pPr lvl="0"/>
            <a:r>
              <a:rPr lang="pl-PL" dirty="0" smtClean="0"/>
              <a:t>Kierowanie konfliktami i budowanie zespołów </a:t>
            </a:r>
          </a:p>
          <a:p>
            <a:pPr lvl="0"/>
            <a:r>
              <a:rPr lang="pl-PL" dirty="0" smtClean="0"/>
              <a:t>Utrzymywanie kontaktów</a:t>
            </a:r>
          </a:p>
          <a:p>
            <a:pPr lvl="0"/>
            <a:r>
              <a:rPr lang="pl-PL" dirty="0" smtClean="0"/>
              <a:t>Delegowanie</a:t>
            </a:r>
            <a:r>
              <a:rPr lang="en-US" dirty="0" smtClean="0"/>
              <a:t> </a:t>
            </a:r>
            <a:endParaRPr lang="pl-PL" dirty="0" smtClean="0"/>
          </a:p>
          <a:p>
            <a:pPr lvl="0"/>
            <a:r>
              <a:rPr lang="pl-PL" dirty="0" smtClean="0"/>
              <a:t>Rozwój pracowników</a:t>
            </a:r>
          </a:p>
          <a:p>
            <a:pPr lvl="0"/>
            <a:r>
              <a:rPr lang="pl-PL" dirty="0" smtClean="0"/>
              <a:t>Nagradzanie</a:t>
            </a:r>
            <a:r>
              <a:rPr lang="en-US" dirty="0" smtClean="0"/>
              <a:t> 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 (Formalnych) przywódców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u="sng" dirty="0" smtClean="0">
                <a:hlinkClick r:id="" action="ppaction://hlinkfile"/>
              </a:rPr>
              <a:t> P. </a:t>
            </a:r>
            <a:r>
              <a:rPr lang="pl-PL" u="sng" dirty="0" err="1" smtClean="0">
                <a:hlinkClick r:id="" action="ppaction://hlinkfile"/>
              </a:rPr>
              <a:t>Selznick</a:t>
            </a:r>
            <a:r>
              <a:rPr lang="pl-PL" dirty="0" smtClean="0"/>
              <a:t> wyróżnił cztery podstawowe funkcje formalnych przywódców </a:t>
            </a:r>
          </a:p>
          <a:p>
            <a:pPr>
              <a:buNone/>
            </a:pPr>
            <a:endParaRPr lang="pl-PL" dirty="0" smtClean="0"/>
          </a:p>
          <a:p>
            <a:pPr lvl="0"/>
            <a:r>
              <a:rPr lang="pl-PL" dirty="0" smtClean="0"/>
              <a:t>Określenie </a:t>
            </a:r>
            <a:r>
              <a:rPr lang="pl-PL" u="sng" dirty="0" smtClean="0">
                <a:hlinkClick r:id="" action="ppaction://hlinkfile"/>
              </a:rPr>
              <a:t>misji organizacji</a:t>
            </a:r>
            <a:r>
              <a:rPr lang="pl-PL" dirty="0" smtClean="0"/>
              <a:t>. – </a:t>
            </a:r>
            <a:r>
              <a:rPr lang="pl-PL" dirty="0" err="1" smtClean="0"/>
              <a:t>dynamoiczny</a:t>
            </a:r>
            <a:r>
              <a:rPr lang="pl-PL" dirty="0" smtClean="0"/>
              <a:t> proces, potrzeba dostosowania do zmian</a:t>
            </a:r>
          </a:p>
          <a:p>
            <a:pPr lvl="0"/>
            <a:r>
              <a:rPr lang="pl-PL" dirty="0" smtClean="0"/>
              <a:t>Przyjęcie rozwiązań (w tym strukturalnych) zapewniających realizację misji organizacji</a:t>
            </a:r>
          </a:p>
          <a:p>
            <a:pPr lvl="0"/>
            <a:r>
              <a:rPr lang="pl-PL" dirty="0" smtClean="0"/>
              <a:t>Zapewnienie spójności organizacji i poparcia dla niej </a:t>
            </a:r>
          </a:p>
          <a:p>
            <a:r>
              <a:rPr lang="pl-PL" dirty="0" smtClean="0"/>
              <a:t>Kierowanie konfliktami </a:t>
            </a:r>
            <a:endParaRPr lang="pl-PL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Teorie przywództwa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endParaRPr lang="pl-PL" dirty="0" smtClean="0"/>
          </a:p>
          <a:p>
            <a:pPr algn="just"/>
            <a:r>
              <a:rPr lang="pl-PL" dirty="0" smtClean="0"/>
              <a:t>Transakcyjna- eksponuje motywację zewnętrzna, nacisk na stosunki pomiędzy przywódcą i jego zwolennikami, wzajemne korzyści- przywódca coś oferuje w zamian za coś innego</a:t>
            </a:r>
          </a:p>
          <a:p>
            <a:pPr algn="just"/>
            <a:r>
              <a:rPr lang="pl-PL" dirty="0" smtClean="0"/>
              <a:t>Transformacyjna- eksponuje motywacje wewnętrzną, nacisk na zaangażowanie, nie na zgodę czy uległość. Przywódca to charyzmatyczny wizjoner, który wyznacza ambitne </a:t>
            </a:r>
            <a:r>
              <a:rPr lang="pl-PL" dirty="0" smtClean="0"/>
              <a:t>cele </a:t>
            </a:r>
            <a:r>
              <a:rPr lang="pl-PL" dirty="0" smtClean="0"/>
              <a:t>i inspiruje innych do działania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Przywództwo służebne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Autorem koncepcji jest </a:t>
            </a:r>
            <a:r>
              <a:rPr lang="pl-PL" dirty="0" err="1" smtClean="0"/>
              <a:t>Greenleaf</a:t>
            </a:r>
            <a:r>
              <a:rPr lang="pl-PL" dirty="0" smtClean="0"/>
              <a:t> – lata 60-te XX w.</a:t>
            </a:r>
          </a:p>
          <a:p>
            <a:r>
              <a:rPr lang="pl-PL" dirty="0" smtClean="0"/>
              <a:t>Koncentruje się na postawie- woli służenia innym (najpierw służba, potem kierowanie) </a:t>
            </a:r>
          </a:p>
          <a:p>
            <a:r>
              <a:rPr lang="pl-PL" dirty="0" smtClean="0"/>
              <a:t> Zachęcenie pracowników do doskonałości, udzieleniu pomocy</a:t>
            </a:r>
          </a:p>
          <a:p>
            <a:r>
              <a:rPr lang="pl-PL" dirty="0" smtClean="0"/>
              <a:t>Brak woli zaspokojenia chęci władzy, zdobycia dóbr materialnych, nadmiernemu kierowaniu podwładnych</a:t>
            </a:r>
          </a:p>
          <a:p>
            <a:r>
              <a:rPr lang="pl-PL" dirty="0" smtClean="0"/>
              <a:t>P.M. </a:t>
            </a:r>
            <a:r>
              <a:rPr lang="pl-PL" dirty="0" err="1" smtClean="0"/>
              <a:t>Senge</a:t>
            </a:r>
            <a:r>
              <a:rPr lang="pl-PL" dirty="0" smtClean="0"/>
              <a:t>- służebność wobec celu i wobec misji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PRZYWÓDZTWO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    W swojej roli dyrektora naczelnego </a:t>
            </a:r>
            <a:r>
              <a:rPr lang="pl-PL" dirty="0" err="1" smtClean="0"/>
              <a:t>Rodgers</a:t>
            </a:r>
            <a:r>
              <a:rPr lang="pl-PL" dirty="0" smtClean="0"/>
              <a:t> jest bez wątpienia menadżerem. Ustala cele dla firmy nadzoruje jej strukturę, motywuje pracowników i utrzymuje odpowiednią kontrole Prowadząc firmę ma coraz wyższy poziom. </a:t>
            </a:r>
            <a:r>
              <a:rPr lang="pl-PL" dirty="0" err="1" smtClean="0"/>
              <a:t>Rodgers</a:t>
            </a:r>
            <a:r>
              <a:rPr lang="pl-PL" dirty="0" smtClean="0"/>
              <a:t> wychodzi jednak daleko poza te podstawowe funkcje kierownicze. </a:t>
            </a:r>
          </a:p>
          <a:p>
            <a:pPr>
              <a:buNone/>
            </a:pPr>
            <a:r>
              <a:rPr lang="pl-PL" dirty="0" smtClean="0"/>
              <a:t>    Opracował szczegółowo system informacyjny, który pozwala  mu nadzorować wyniki każdego z 1500 pracowników w przekroju tygodniowym, że nie chodzi mu o karanie ludzi. Zamiast tego identyfikuje pracowników, którzy nie osiągają odpowiednich rezultatów i następnie spotyka się z nimi by stwierdzić, w jaki sposób może pomóc w osiąganiu poprawy </a:t>
            </a:r>
          </a:p>
          <a:p>
            <a:pPr>
              <a:buNone/>
            </a:pPr>
            <a:r>
              <a:rPr lang="pl-PL" dirty="0" smtClean="0"/>
              <a:t>   Choć nie wszystkich taki system zadowala większość pracowników jest przekonana, że </a:t>
            </a:r>
            <a:r>
              <a:rPr lang="pl-PL" dirty="0" err="1" smtClean="0"/>
              <a:t>Rodgers</a:t>
            </a:r>
            <a:r>
              <a:rPr lang="pl-PL" dirty="0" smtClean="0"/>
              <a:t> jest świetnym menadżerem. Dostrzegają również, że jego zachowanie daleko wykracza poza zachowanie typowego menadżera. Właściwie wolą go nazwać przywódcą niż szefem”</a:t>
            </a:r>
          </a:p>
          <a:p>
            <a:pPr algn="ctr">
              <a:buNone/>
            </a:pPr>
            <a:r>
              <a:rPr lang="pl-PL" dirty="0" smtClean="0"/>
              <a:t>Źródło: W.W </a:t>
            </a:r>
            <a:r>
              <a:rPr lang="pl-PL" dirty="0" err="1" smtClean="0"/>
              <a:t>Griffin</a:t>
            </a:r>
            <a:r>
              <a:rPr lang="pl-PL" dirty="0" smtClean="0"/>
              <a:t>, Podstawy zarządzania organizacjami, Warszawa 1996, s. </a:t>
            </a:r>
            <a:r>
              <a:rPr lang="pl-PL" smtClean="0"/>
              <a:t>490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200" b="1" dirty="0" smtClean="0"/>
              <a:t>Pojęcie władzy- </a:t>
            </a:r>
            <a:r>
              <a:rPr lang="pl-PL" sz="2800" b="1" dirty="0" smtClean="0"/>
              <a:t>P BLAU</a:t>
            </a:r>
            <a:endParaRPr lang="pl-PL" sz="2800" b="1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P. </a:t>
            </a:r>
            <a:r>
              <a:rPr lang="pl-PL" dirty="0" err="1" smtClean="0"/>
              <a:t>Blau</a:t>
            </a:r>
            <a:r>
              <a:rPr lang="pl-PL" dirty="0" smtClean="0"/>
              <a:t>- władza rodzi się </a:t>
            </a:r>
            <a:r>
              <a:rPr lang="pl-PL" dirty="0" smtClean="0"/>
              <a:t>z:</a:t>
            </a:r>
            <a:endParaRPr lang="pl-PL" dirty="0" smtClean="0"/>
          </a:p>
          <a:p>
            <a:r>
              <a:rPr lang="pl-PL" dirty="0" err="1" smtClean="0"/>
              <a:t>nierównorzędnych</a:t>
            </a:r>
            <a:r>
              <a:rPr lang="pl-PL" dirty="0" smtClean="0"/>
              <a:t>,</a:t>
            </a:r>
          </a:p>
          <a:p>
            <a:r>
              <a:rPr lang="pl-PL" b="1" dirty="0" smtClean="0"/>
              <a:t> </a:t>
            </a:r>
            <a:r>
              <a:rPr lang="pl-PL" dirty="0" smtClean="0"/>
              <a:t>niezrównoważonych, </a:t>
            </a:r>
          </a:p>
          <a:p>
            <a:r>
              <a:rPr lang="pl-PL" dirty="0" smtClean="0"/>
              <a:t>pozbawionych  wzajemności, </a:t>
            </a:r>
          </a:p>
          <a:p>
            <a:r>
              <a:rPr lang="pl-PL" dirty="0" smtClean="0"/>
              <a:t>pozbawionych asymetryczności </a:t>
            </a:r>
          </a:p>
          <a:p>
            <a:pPr>
              <a:buNone/>
            </a:pPr>
            <a:r>
              <a:rPr lang="pl-PL" dirty="0" smtClean="0"/>
              <a:t>relacji </a:t>
            </a:r>
            <a:r>
              <a:rPr lang="pl-PL" dirty="0" smtClean="0"/>
              <a:t>międzyludzkich.</a:t>
            </a: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Interakcje między ludźmi polegają na wymianie dóbr lub wartości, niekoniecznie materialnych</a:t>
            </a:r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Przywództwo a zarządzanie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539552" y="2060848"/>
          <a:ext cx="7467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Przywództwo</a:t>
                      </a:r>
                      <a:endParaRPr lang="pl-PL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Zarządzanie</a:t>
                      </a:r>
                      <a:r>
                        <a:rPr lang="pl-PL" baseline="0" dirty="0" smtClean="0"/>
                        <a:t> </a:t>
                      </a:r>
                      <a:endParaRPr lang="pl-PL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Posiada szerszą</a:t>
                      </a:r>
                      <a:r>
                        <a:rPr lang="pl-PL" baseline="0" dirty="0" smtClean="0"/>
                        <a:t> wizję</a:t>
                      </a:r>
                      <a:endParaRPr lang="pl-PL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Planuje działania</a:t>
                      </a:r>
                      <a:endParaRPr lang="pl-PL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Podejmuje ryzyko</a:t>
                      </a:r>
                      <a:endParaRPr lang="pl-PL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Eliminuje</a:t>
                      </a:r>
                      <a:r>
                        <a:rPr lang="pl-PL" baseline="0" dirty="0" smtClean="0"/>
                        <a:t> ryzyko</a:t>
                      </a:r>
                      <a:endParaRPr lang="pl-PL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Koncentruje się</a:t>
                      </a:r>
                      <a:r>
                        <a:rPr lang="pl-PL" baseline="0" dirty="0" smtClean="0"/>
                        <a:t> na ludziach</a:t>
                      </a:r>
                      <a:endParaRPr lang="pl-PL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Koncentruje się na zadaniach</a:t>
                      </a:r>
                      <a:endParaRPr lang="pl-PL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Inspiruje do działania, „pociąga za sobą”</a:t>
                      </a:r>
                      <a:endParaRPr lang="pl-PL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Motywuje oraz kontroluje efekty</a:t>
                      </a:r>
                      <a:endParaRPr lang="pl-PL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Dąży do organizacji</a:t>
                      </a:r>
                      <a:endParaRPr lang="pl-PL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Ustala kierunki</a:t>
                      </a:r>
                      <a:endParaRPr lang="pl-PL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dirty="0" smtClean="0"/>
                        <a:t>Stosuje struktury nieformalne</a:t>
                      </a:r>
                      <a:endParaRPr lang="pl-PL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Stosuje struktury formalne </a:t>
                      </a:r>
                      <a:endParaRPr lang="pl-PL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Przywództwo- zagadnienia powtórkowe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Pojęcie przywództwa</a:t>
            </a:r>
          </a:p>
          <a:p>
            <a:r>
              <a:rPr lang="pl-PL" dirty="0" smtClean="0"/>
              <a:t>Władza a przywództwo</a:t>
            </a:r>
          </a:p>
          <a:p>
            <a:r>
              <a:rPr lang="pl-PL" dirty="0" smtClean="0"/>
              <a:t>Funkcje przywództwa</a:t>
            </a:r>
          </a:p>
          <a:p>
            <a:r>
              <a:rPr lang="pl-PL" dirty="0" smtClean="0"/>
              <a:t>Elementy składowe przywództwa</a:t>
            </a:r>
          </a:p>
          <a:p>
            <a:r>
              <a:rPr lang="pl-PL" dirty="0" smtClean="0"/>
              <a:t>Teorie przywództwa</a:t>
            </a:r>
          </a:p>
          <a:p>
            <a:r>
              <a:rPr lang="pl-PL" dirty="0" smtClean="0"/>
              <a:t>Przywództwo służebne</a:t>
            </a:r>
          </a:p>
          <a:p>
            <a:r>
              <a:rPr lang="pl-PL" dirty="0" smtClean="0"/>
              <a:t>Przywództwo a zarządzanie</a:t>
            </a:r>
            <a:endParaRPr lang="pl-PL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 smtClean="0"/>
              <a:t>ŹródłA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M. </a:t>
            </a:r>
            <a:r>
              <a:rPr lang="pl-PL" dirty="0" err="1" smtClean="0"/>
              <a:t>Gittling</a:t>
            </a:r>
            <a:r>
              <a:rPr lang="pl-PL" dirty="0" smtClean="0"/>
              <a:t>, Człowiek w organizacji. Ludzie- struktury-organizacje, Warszawa 2013. </a:t>
            </a:r>
          </a:p>
          <a:p>
            <a:r>
              <a:rPr lang="pl-PL" dirty="0" smtClean="0"/>
              <a:t>J. </a:t>
            </a:r>
            <a:r>
              <a:rPr lang="pl-PL" dirty="0" err="1" smtClean="0"/>
              <a:t>Supernat</a:t>
            </a:r>
            <a:r>
              <a:rPr lang="pl-PL" dirty="0" smtClean="0"/>
              <a:t>, </a:t>
            </a:r>
            <a:r>
              <a:rPr lang="pl-PL" i="1" dirty="0" smtClean="0"/>
              <a:t>Zarządzanie, </a:t>
            </a:r>
            <a:r>
              <a:rPr lang="pl-PL" dirty="0" smtClean="0"/>
              <a:t>Wrocław 005.</a:t>
            </a:r>
          </a:p>
          <a:p>
            <a:r>
              <a:rPr lang="pl-PL" dirty="0" smtClean="0"/>
              <a:t>A. </a:t>
            </a:r>
            <a:r>
              <a:rPr lang="pl-PL" dirty="0" err="1" smtClean="0"/>
              <a:t>Chrisidu</a:t>
            </a:r>
            <a:r>
              <a:rPr lang="pl-PL" dirty="0" smtClean="0"/>
              <a:t>- Budnik,  J. Korczak, A. Pakuła, J. </a:t>
            </a:r>
            <a:r>
              <a:rPr lang="pl-PL" dirty="0" err="1" smtClean="0"/>
              <a:t>Supernat</a:t>
            </a:r>
            <a:r>
              <a:rPr lang="pl-PL" dirty="0" smtClean="0"/>
              <a:t>, </a:t>
            </a:r>
            <a:r>
              <a:rPr lang="pl-PL" i="1" dirty="0" smtClean="0"/>
              <a:t>Nauka organizacji i zarządzania, </a:t>
            </a:r>
            <a:r>
              <a:rPr lang="pl-PL" dirty="0" smtClean="0"/>
              <a:t>Kolonia limited 2005. </a:t>
            </a:r>
            <a:r>
              <a:rPr lang="pl-PL" dirty="0" smtClean="0">
                <a:hlinkClick r:id="rId2"/>
              </a:rPr>
              <a:t>http://supernat.pl/wyklady/index.php?sortby=&amp;desc=desc&amp;pg=pi&amp;st=30&amp;lm=10&amp;idx=29</a:t>
            </a:r>
            <a:endParaRPr lang="pl-PL" dirty="0" smtClean="0"/>
          </a:p>
          <a:p>
            <a:r>
              <a:rPr lang="pl-PL" dirty="0" smtClean="0"/>
              <a:t>http://supernat.pl/wyklady/index.php?sortby=&amp;desc=desc&amp;pg=pi&amp;st=30&amp;lm=10&amp;idx=30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Źródła do zdjęć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/>
              <a:t>https://www.google.pl/search?q=w%C5%82adza+zdj%C4%99cia&amp;tbm=isch&amp;tbo=u&amp;source=univ&amp;sa=X&amp;ei=GD-QUpSfCsuBhAeM6IHQBg&amp;ved=0CDAQsAQ&amp;biw=1366&amp;bih=638#facrc=_&amp;imgdii=6oANHOl5EeUeAM%3A%3BKF_UHbrPU6oUJM%3B6oANHOl5EeUeAM%3A&amp;imgrc=6oANHOl5EeUeAM%3A%3BZk47XAAJGExEVM%3Bhttp%253A%252F%252Finfo-horyzont.pl%252Fmedia%252F2012%252F09%252Fwladza.jpg%3Bhttp%253A%252F%252Finfo-horyzont.pl%252Fwladza-rozdaje-sobie-nagrody-i-premie.html%3B640%3B426</a:t>
            </a:r>
          </a:p>
          <a:p>
            <a:r>
              <a:rPr lang="pl-PL" dirty="0" smtClean="0"/>
              <a:t>http://www.google.pl/imgres?imgurl=http://heterodoxology.files.wordpress.com/2011/05/max_weber.jpg&amp;imgrefurl=http://heterodoxology.com/tag/max-weber/&amp;h=390&amp;w=280&amp;sz=35&amp;tbnid=N_sp4G16JRZXdM:&amp;tbnh=95&amp;tbnw=68&amp;zoom=1&amp;usg=__E1BynJpk3TCYEXFTnEvLBRCoG0A=&amp;docid=Ni6sU-bQczQOmM&amp;sa=X&amp;ei=BGGQUuuIJ9PX7AbHrYDwBQ&amp;ved=0CDIQ9QEwAg</a:t>
            </a:r>
          </a:p>
          <a:p>
            <a:r>
              <a:rPr lang="pl-PL" dirty="0" smtClean="0"/>
              <a:t>https://www.google.pl/search?tbm=isch&amp;source=univ&amp;sa=X&amp;ei=MWeQUqiFEI3T7Abb5oDwDA&amp;ved=0CCwQsAQ&amp;biw=1366&amp;bih=638&amp;q=polecenie%20zdj%C4%99cia#facrc=_&amp;imgdii=_&amp;imgrc=NrzI9jOdfcGxFM%3A%3BxB8Wxq0-7BqS_M%3Bhttp%253A%252F%252Fwww.przetargipubliczne.pl%252Ffiles%252FImage%252Fijro54r095ddkc%252Ffppoleceniesluzbowe_opt_full.jpg%3Bhttp%253A%252F%252Fwww.przetargipubliczne.pl%252Fnumery%252Fpazdziernik-2010%252Fpolecenie-sluzbowe-1.html%3B451%3B362</a:t>
            </a:r>
          </a:p>
          <a:p>
            <a:r>
              <a:rPr lang="pl-PL" dirty="0" smtClean="0"/>
              <a:t>https://www.google.pl/search?q=w%C5%82adza+zdj%C4%99cia&amp;tbm=isch&amp;tbo=u&amp;source=univ&amp;sa=X&amp;ei=GD-QUpSfCsuBhAeM6IHQBg&amp;ved=0CDAQsAQ&amp;biw=1366&amp;bih=638#facrc=_&amp;imgdii=_&amp;imgrc=DtI558qDoARcsM%3A%3BT0xpSZEnznN4UM%3Bhttp%253A%252F%252F2.bp.blogspot.com%252F-vi7AIeNSUXg%252FUcgo4H-DwuI%252FAAAAAAAAAUA%252Fmr3BnixRKv0%252Fs1600%252Fwladza.jpg%3Bhttp%253A%252F%252Fwww.neurobiopsychologia.pl%252Findex.php%252F2013%252F06%252F24%252Fczy-wladza-deprawuje%252F%3B640%3B426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3672408" cy="1152128"/>
          </a:xfrm>
        </p:spPr>
        <p:txBody>
          <a:bodyPr/>
          <a:lstStyle/>
          <a:p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Pojęcie władzy- M WEBER</a:t>
            </a:r>
            <a:endParaRPr lang="pl-PL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Symbol zastępczy obrazu 7"/>
          <p:cNvSpPr>
            <a:spLocks noGrp="1"/>
          </p:cNvSpPr>
          <p:nvPr>
            <p:ph type="pic" idx="1"/>
          </p:nvPr>
        </p:nvSpPr>
        <p:spPr>
          <a:xfrm>
            <a:off x="0" y="0"/>
            <a:ext cx="6084168" cy="6858000"/>
          </a:xfrm>
        </p:spPr>
      </p:sp>
      <p:sp>
        <p:nvSpPr>
          <p:cNvPr id="3" name="Symbol zastępczy zawartości 2"/>
          <p:cNvSpPr>
            <a:spLocks noGrp="1"/>
          </p:cNvSpPr>
          <p:nvPr>
            <p:ph type="body" sz="half" idx="2"/>
          </p:nvPr>
        </p:nvSpPr>
        <p:spPr>
          <a:xfrm>
            <a:off x="6300192" y="188640"/>
            <a:ext cx="2448272" cy="5760639"/>
          </a:xfrm>
        </p:spPr>
        <p:txBody>
          <a:bodyPr/>
          <a:lstStyle/>
          <a:p>
            <a:pPr algn="just"/>
            <a:r>
              <a:rPr lang="pl-PL" sz="2400" dirty="0" smtClean="0"/>
              <a:t>  MAX WEBER</a:t>
            </a:r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dirty="0" smtClean="0"/>
          </a:p>
          <a:p>
            <a:pPr algn="just"/>
            <a:endParaRPr lang="pl-PL" sz="2000" dirty="0" smtClean="0"/>
          </a:p>
          <a:p>
            <a:pPr algn="just"/>
            <a:r>
              <a:rPr lang="pl-PL" sz="2000" dirty="0" smtClean="0"/>
              <a:t> </a:t>
            </a:r>
            <a:r>
              <a:rPr lang="pl-PL" sz="1800" dirty="0" smtClean="0"/>
              <a:t>Władza to relacja między jednostkami, w której istnieje </a:t>
            </a:r>
            <a:r>
              <a:rPr lang="pl-PL" sz="1800" dirty="0" smtClean="0"/>
              <a:t>prawdopodobieństwo </a:t>
            </a:r>
            <a:r>
              <a:rPr lang="pl-PL" sz="1800" dirty="0" smtClean="0"/>
              <a:t>że jednak z nich przeprowadzi  swą wolę mimo oporu drugiej</a:t>
            </a:r>
          </a:p>
          <a:p>
            <a:pPr algn="just"/>
            <a:endParaRPr lang="pl-PL" sz="2000" dirty="0"/>
          </a:p>
        </p:txBody>
      </p:sp>
      <p:pic>
        <p:nvPicPr>
          <p:cNvPr id="3074" name="Picture 2" descr="C:\Users\Justyna\Desktop\socjologia\SO, zajęcia nr 2, zdj nr 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4784"/>
            <a:ext cx="2664296" cy="371098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POJĘCIE WŁADZY – MAX WEBER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/>
              <a:t>    </a:t>
            </a:r>
          </a:p>
          <a:p>
            <a:pPr algn="just">
              <a:buNone/>
            </a:pPr>
            <a:r>
              <a:rPr lang="pl-PL" dirty="0" smtClean="0"/>
              <a:t>   Władza to </a:t>
            </a:r>
            <a:r>
              <a:rPr lang="pl-PL" dirty="0" smtClean="0"/>
              <a:t>prawdopodobieństwo, </a:t>
            </a:r>
            <a:r>
              <a:rPr lang="pl-PL" dirty="0" smtClean="0"/>
              <a:t>że jeden z aktorów w stosunkach społecznych będzie zdolny do przeprowadzenia swojej woli, mimo innych, niezależnie od podstawy na której to prawdopodobieństwo się opiera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POJĘCIE WŁADZY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l-PL" dirty="0" smtClean="0"/>
              <a:t>A. </a:t>
            </a:r>
            <a:r>
              <a:rPr lang="pl-PL" dirty="0" err="1" smtClean="0"/>
              <a:t>Dahl</a:t>
            </a:r>
            <a:r>
              <a:rPr lang="pl-PL" dirty="0" smtClean="0"/>
              <a:t> - A ma </a:t>
            </a:r>
            <a:r>
              <a:rPr lang="pl-PL" dirty="0" smtClean="0"/>
              <a:t>władzę </a:t>
            </a:r>
            <a:r>
              <a:rPr lang="pl-PL" dirty="0" smtClean="0"/>
              <a:t>nad B w takim zakresie jakim może spowodować, że B zrobi coś , czego w przeciwnym wypadku by nie </a:t>
            </a:r>
            <a:r>
              <a:rPr lang="pl-PL" dirty="0" smtClean="0"/>
              <a:t>zrobił.</a:t>
            </a:r>
            <a:endParaRPr lang="pl-PL" dirty="0" smtClean="0"/>
          </a:p>
          <a:p>
            <a:pPr algn="just"/>
            <a:r>
              <a:rPr lang="pl-PL" dirty="0" smtClean="0"/>
              <a:t>R. </a:t>
            </a:r>
            <a:r>
              <a:rPr lang="pl-PL" dirty="0" err="1" smtClean="0"/>
              <a:t>Merton</a:t>
            </a:r>
            <a:r>
              <a:rPr lang="pl-PL" dirty="0" smtClean="0"/>
              <a:t>- Władza to zdolność narzucania swojej </a:t>
            </a:r>
            <a:r>
              <a:rPr lang="pl-PL" dirty="0" smtClean="0"/>
              <a:t>woli.</a:t>
            </a:r>
            <a:endParaRPr lang="pl-PL" dirty="0" smtClean="0"/>
          </a:p>
          <a:p>
            <a:pPr algn="just"/>
            <a:r>
              <a:rPr lang="pl-PL" dirty="0" err="1" smtClean="0"/>
              <a:t>Parson</a:t>
            </a:r>
            <a:r>
              <a:rPr lang="pl-PL" dirty="0" smtClean="0"/>
              <a:t> - Władza to kontrola nad działaniami </a:t>
            </a:r>
            <a:r>
              <a:rPr lang="pl-PL" dirty="0" smtClean="0"/>
              <a:t>innych.</a:t>
            </a:r>
            <a:endParaRPr lang="pl-PL" dirty="0" smtClean="0"/>
          </a:p>
          <a:p>
            <a:pPr algn="just"/>
            <a:r>
              <a:rPr lang="pl-PL" dirty="0" err="1" smtClean="0"/>
              <a:t>Lasswels</a:t>
            </a:r>
            <a:r>
              <a:rPr lang="pl-PL" dirty="0" smtClean="0"/>
              <a:t> - Władza to możliwość podejmowania wiążących </a:t>
            </a:r>
            <a:r>
              <a:rPr lang="pl-PL" dirty="0" smtClean="0"/>
              <a:t>decyzji.</a:t>
            </a:r>
            <a:endParaRPr lang="pl-PL" dirty="0" smtClean="0"/>
          </a:p>
          <a:p>
            <a:pPr algn="just"/>
            <a:r>
              <a:rPr lang="pl-PL" dirty="0" err="1" smtClean="0"/>
              <a:t>Shils</a:t>
            </a:r>
            <a:r>
              <a:rPr lang="pl-PL" dirty="0" smtClean="0"/>
              <a:t> - Wymuszanie zgodnie ze swoimi intencjami zachowania </a:t>
            </a:r>
            <a:r>
              <a:rPr lang="pl-PL" dirty="0" smtClean="0"/>
              <a:t>innych.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714202"/>
          </a:xfrm>
        </p:spPr>
        <p:txBody>
          <a:bodyPr/>
          <a:lstStyle/>
          <a:p>
            <a:pPr algn="ctr"/>
            <a:r>
              <a:rPr lang="pl-PL" dirty="0" smtClean="0"/>
              <a:t>              </a:t>
            </a:r>
            <a:r>
              <a:rPr lang="pl-PL" b="1" dirty="0" smtClean="0"/>
              <a:t>POJĘCIE WŁADZY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just"/>
            <a:r>
              <a:rPr lang="pl-PL" dirty="0" smtClean="0"/>
              <a:t>Oczekuje się akceptacji przez innych uzasadnionego prawa do osoby do stanowienia reguł i wydawania poleceń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Od adresatów oczekuje się zawieszenia osądu i dobrowolnego podporządkowania (R.H. Hall, P.S </a:t>
            </a:r>
            <a:r>
              <a:rPr lang="pl-PL" dirty="0" err="1" smtClean="0"/>
              <a:t>Tolbert</a:t>
            </a:r>
            <a:r>
              <a:rPr lang="pl-PL" dirty="0" smtClean="0"/>
              <a:t>)</a:t>
            </a:r>
            <a:endParaRPr lang="pl-PL" dirty="0"/>
          </a:p>
        </p:txBody>
      </p:sp>
      <p:pic>
        <p:nvPicPr>
          <p:cNvPr id="4098" name="Picture 2" descr="C:\Users\Justyna\Desktop\socjologia\SO zajęcia nr 2 zdj nr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2390775" cy="1914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500" b="1" dirty="0" smtClean="0"/>
              <a:t>Typy władzy</a:t>
            </a:r>
            <a:endParaRPr lang="pl-PL" sz="35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l-PL" b="1" dirty="0" smtClean="0"/>
              <a:t>Rozróżnienie władzy prawomocnej i pozostałych typów władzy (opartych na zależności, dostępie do dóbr: ludzie, informacje, zasoby rzeczowe i finansowe, a także niematerialne zasoby społeczne</a:t>
            </a:r>
            <a:r>
              <a:rPr lang="pl-PL" b="1" dirty="0" smtClean="0"/>
              <a:t>).</a:t>
            </a:r>
            <a:endParaRPr lang="pl-PL" b="1" dirty="0" smtClean="0"/>
          </a:p>
          <a:p>
            <a:pPr algn="just"/>
            <a:r>
              <a:rPr lang="pl-PL" dirty="0" smtClean="0"/>
              <a:t>Władza prawomocna- polega na akceptacji przez innych uzasadnionego prawa danej osoby do stanowienia norm i wydawania </a:t>
            </a:r>
            <a:r>
              <a:rPr lang="pl-PL" dirty="0" smtClean="0"/>
              <a:t>poleceń.</a:t>
            </a:r>
            <a:endParaRPr lang="pl-PL" dirty="0" smtClean="0"/>
          </a:p>
          <a:p>
            <a:pPr algn="just"/>
            <a:r>
              <a:rPr lang="pl-PL" dirty="0" smtClean="0"/>
              <a:t>Władza prawomocna (racjonalno-legalna, charyzmatyczna i tradycyjna) jest to władza oparta na dobrowolnej akceptacji prawa do stanowienia norm lub wydawania </a:t>
            </a:r>
            <a:r>
              <a:rPr lang="pl-PL" dirty="0" smtClean="0"/>
              <a:t>poleceń.</a:t>
            </a:r>
            <a:endParaRPr lang="pl-PL" dirty="0" smtClean="0"/>
          </a:p>
          <a:p>
            <a:pPr algn="just"/>
            <a:r>
              <a:rPr lang="pl-PL" dirty="0" smtClean="0"/>
              <a:t>Władza racjonalno-legalna którą dysponuje z racji zajmowanego stanowiska, może zostać zwiększona wskutek korzystania </a:t>
            </a:r>
            <a:r>
              <a:rPr lang="pl-PL" dirty="0" smtClean="0"/>
              <a:t>np.</a:t>
            </a:r>
            <a:r>
              <a:rPr lang="pl-PL" dirty="0" smtClean="0"/>
              <a:t>/ </a:t>
            </a:r>
            <a:r>
              <a:rPr lang="pl-PL" dirty="0" smtClean="0"/>
              <a:t>z   </a:t>
            </a:r>
            <a:r>
              <a:rPr lang="pl-PL" dirty="0" smtClean="0"/>
              <a:t>władzę </a:t>
            </a:r>
            <a:r>
              <a:rPr lang="pl-PL" dirty="0" smtClean="0"/>
              <a:t>charyzmatycznej.</a:t>
            </a:r>
            <a:endParaRPr lang="pl-PL" dirty="0" smtClean="0"/>
          </a:p>
          <a:p>
            <a:pPr algn="just">
              <a:buNone/>
            </a:pPr>
            <a:r>
              <a:rPr lang="pl-PL" dirty="0" smtClean="0"/>
              <a:t>Dlaczego inni przestrzegają norm i poleceń wydawanych przez osobę sprawującą władzę?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Niestandardowy 15">
      <a:dk1>
        <a:srgbClr val="4E4A4A"/>
      </a:dk1>
      <a:lt1>
        <a:sysClr val="window" lastClr="FFFFFF"/>
      </a:lt1>
      <a:dk2>
        <a:srgbClr val="A5A5A5"/>
      </a:dk2>
      <a:lt2>
        <a:srgbClr val="E9E5DC"/>
      </a:lt2>
      <a:accent1>
        <a:srgbClr val="DA5545"/>
      </a:accent1>
      <a:accent2>
        <a:srgbClr val="FF0000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6F4D4D"/>
      </a:hlink>
      <a:folHlink>
        <a:srgbClr val="634545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4805</TotalTime>
  <Words>2053</Words>
  <Application>Microsoft Office PowerPoint</Application>
  <PresentationFormat>Pokaz na ekranie (4:3)</PresentationFormat>
  <Paragraphs>280</Paragraphs>
  <Slides>43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43</vt:i4>
      </vt:variant>
    </vt:vector>
  </HeadingPairs>
  <TitlesOfParts>
    <vt:vector size="44" baseType="lpstr">
      <vt:lpstr>Wykusz</vt:lpstr>
      <vt:lpstr> Władza a przywództwo</vt:lpstr>
      <vt:lpstr>Pojecie władzy</vt:lpstr>
      <vt:lpstr>Organizacja jako system władzy</vt:lpstr>
      <vt:lpstr>Pojęcie władzy- P BLAU</vt:lpstr>
      <vt:lpstr>Pojęcie władzy- M WEBER</vt:lpstr>
      <vt:lpstr>POJĘCIE WŁADZY – MAX WEBER</vt:lpstr>
      <vt:lpstr>POJĘCIE WŁADZY</vt:lpstr>
      <vt:lpstr>              POJĘCIE WŁADZY</vt:lpstr>
      <vt:lpstr>Typy władzy</vt:lpstr>
      <vt:lpstr>TYPY WŁADZY- M WEBER</vt:lpstr>
      <vt:lpstr>Typy władzy</vt:lpstr>
      <vt:lpstr>TYPY władzy </vt:lpstr>
      <vt:lpstr>POZOSTAŁE TYPY WŁADZY</vt:lpstr>
      <vt:lpstr>Pozostałe typy władzy</vt:lpstr>
      <vt:lpstr>Miejsce w sieci kontaktów</vt:lpstr>
      <vt:lpstr>Cechy osobiste</vt:lpstr>
      <vt:lpstr>Przesunięcie władzy w organizacji</vt:lpstr>
      <vt:lpstr>DELEGOWANIE </vt:lpstr>
      <vt:lpstr>Zasady delegowania</vt:lpstr>
      <vt:lpstr>Korzyści płynące z delegowania</vt:lpstr>
      <vt:lpstr>EMPLOYEESHIP</vt:lpstr>
      <vt:lpstr>EMPLOYEESHIP</vt:lpstr>
      <vt:lpstr>EMPLOYEESHIP   </vt:lpstr>
      <vt:lpstr>Empowerment</vt:lpstr>
      <vt:lpstr>Empowerment</vt:lpstr>
      <vt:lpstr>NASTĘPSTWA WŁADZY</vt:lpstr>
      <vt:lpstr>Konflikt</vt:lpstr>
      <vt:lpstr>Władza- podsumowanie</vt:lpstr>
      <vt:lpstr>Władza a przywództwo</vt:lpstr>
      <vt:lpstr>Przywództwo</vt:lpstr>
      <vt:lpstr>Przywództwo</vt:lpstr>
      <vt:lpstr>Przywództwo</vt:lpstr>
      <vt:lpstr>ELEMENTY SKŁADOWE PRZYWÓDZTWA</vt:lpstr>
      <vt:lpstr>PRZYWÓDZTWO</vt:lpstr>
      <vt:lpstr>Funkcje przywództwa</vt:lpstr>
      <vt:lpstr>Funkcje (Formalnych) przywódców</vt:lpstr>
      <vt:lpstr>Teorie przywództwa</vt:lpstr>
      <vt:lpstr>Przywództwo służebne</vt:lpstr>
      <vt:lpstr>PRZYWÓDZTWO</vt:lpstr>
      <vt:lpstr>Przywództwo a zarządzanie</vt:lpstr>
      <vt:lpstr>Przywództwo- zagadnienia powtórkowe</vt:lpstr>
      <vt:lpstr>ŹródłA</vt:lpstr>
      <vt:lpstr>Źródła do zdjęć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Władza a przywództwo</dc:title>
  <dc:creator>Justyna</dc:creator>
  <cp:lastModifiedBy>Justyna</cp:lastModifiedBy>
  <cp:revision>9</cp:revision>
  <dcterms:created xsi:type="dcterms:W3CDTF">2013-11-23T04:40:54Z</dcterms:created>
  <dcterms:modified xsi:type="dcterms:W3CDTF">2014-11-14T21:13:18Z</dcterms:modified>
</cp:coreProperties>
</file>