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484785"/>
            <a:ext cx="7776864" cy="2304256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effectLst/>
              </a:rPr>
              <a:t>SPOSOBY </a:t>
            </a:r>
            <a:r>
              <a:rPr lang="pl-PL" sz="4000" b="1" dirty="0">
                <a:effectLst/>
              </a:rPr>
              <a:t>ZAWIERANIA UMÓW</a:t>
            </a:r>
            <a:endParaRPr lang="pl-PL" sz="4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548680"/>
            <a:ext cx="7643192" cy="5577483"/>
          </a:xfrm>
        </p:spPr>
        <p:txBody>
          <a:bodyPr>
            <a:normAutofit/>
          </a:bodyPr>
          <a:lstStyle/>
          <a:p>
            <a:r>
              <a:rPr lang="pl-PL" dirty="0" smtClean="0"/>
              <a:t>oferta </a:t>
            </a:r>
            <a:r>
              <a:rPr lang="pl-PL" dirty="0"/>
              <a:t>przestaje wiązać, gdy zostanie odrzucona przez </a:t>
            </a:r>
            <a:r>
              <a:rPr lang="pl-PL" dirty="0" smtClean="0"/>
              <a:t>oblata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odrzucenie </a:t>
            </a:r>
            <a:r>
              <a:rPr lang="pl-PL" dirty="0"/>
              <a:t>oferty nie wymaga zachowania formy szczególnej, nawet jeśli oferta była złożona w takiej </a:t>
            </a:r>
            <a:r>
              <a:rPr lang="pl-PL" dirty="0" smtClean="0"/>
              <a:t>formie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oferta </a:t>
            </a:r>
            <a:r>
              <a:rPr lang="pl-PL" dirty="0"/>
              <a:t>nie wiąże oferenta, gdy oblat ją przyjmie (dochodzi do zawarcia umowy)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l-PL" b="1" dirty="0"/>
              <a:t>Złożenie oferty w postaci elektronicznej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reguła </a:t>
            </a:r>
            <a:r>
              <a:rPr lang="pl-PL" dirty="0"/>
              <a:t>ogólna art. 61 § 2 k.c. – oświadczenie woli wyrażone w postacie elektronicznej zostaje złożone w chwili, gdy wprowadzono je do środka komunikacji elektronicznej adresata w taki sposób, że mógł on zapoznać się z jego treścią</a:t>
            </a:r>
          </a:p>
          <a:p>
            <a:r>
              <a:rPr lang="pl-PL" dirty="0" smtClean="0"/>
              <a:t>art</a:t>
            </a:r>
            <a:r>
              <a:rPr lang="pl-PL" dirty="0"/>
              <a:t>. 66¹ § </a:t>
            </a:r>
            <a:r>
              <a:rPr lang="pl-PL" dirty="0" smtClean="0"/>
              <a:t>1 k.c</a:t>
            </a:r>
            <a:r>
              <a:rPr lang="pl-PL" dirty="0"/>
              <a:t>. wyjątek: „oferta złożona w postaci elektronicznej wiąże składającego, jeżeli druga strona niezwłocznie potwierdzi jej otrzymanie”</a:t>
            </a:r>
          </a:p>
          <a:p>
            <a:r>
              <a:rPr lang="pl-PL" dirty="0"/>
              <a:t>Przepisy </a:t>
            </a:r>
            <a:r>
              <a:rPr lang="pl-PL" dirty="0" smtClean="0"/>
              <a:t>art. </a:t>
            </a:r>
            <a:r>
              <a:rPr lang="pl-PL" dirty="0"/>
              <a:t>66¹ </a:t>
            </a:r>
            <a:r>
              <a:rPr lang="pl-PL" dirty="0" smtClean="0"/>
              <a:t>§ </a:t>
            </a:r>
            <a:r>
              <a:rPr lang="pl-PL" dirty="0"/>
              <a:t>1–3 </a:t>
            </a:r>
            <a:r>
              <a:rPr lang="pl-PL" dirty="0" smtClean="0"/>
              <a:t>k.c. nie </a:t>
            </a:r>
            <a:r>
              <a:rPr lang="pl-PL" dirty="0"/>
              <a:t>mają zastosowania do zawierania umów za pomocą poczty elektronicznej albo podobnych środków indywidualnego porozumiewania się na odległość. Nie stosuje się ich także w stosunkach między przedsiębiorcami, jeżeli strony tak </a:t>
            </a:r>
            <a:r>
              <a:rPr lang="pl-PL" dirty="0" smtClean="0"/>
              <a:t>postanowiły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 (art</a:t>
            </a:r>
            <a:r>
              <a:rPr lang="pl-PL" dirty="0"/>
              <a:t>. 66¹ § </a:t>
            </a:r>
            <a:r>
              <a:rPr lang="pl-PL" dirty="0" smtClean="0"/>
              <a:t>4 k.c</a:t>
            </a:r>
            <a:r>
              <a:rPr lang="pl-PL" dirty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476672"/>
            <a:ext cx="7571184" cy="5649491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82296" indent="0">
              <a:buNone/>
            </a:pPr>
            <a:r>
              <a:rPr lang="pl-PL" b="1" dirty="0"/>
              <a:t>Przyjęcie oferty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pPr algn="just"/>
            <a:r>
              <a:rPr lang="pl-PL" dirty="0" smtClean="0"/>
              <a:t>oświadczenie </a:t>
            </a:r>
            <a:r>
              <a:rPr lang="pl-PL" dirty="0"/>
              <a:t>woli oblata</a:t>
            </a:r>
          </a:p>
          <a:p>
            <a:pPr algn="just"/>
            <a:r>
              <a:rPr lang="pl-PL" dirty="0" smtClean="0"/>
              <a:t>stanowcza </a:t>
            </a:r>
            <a:r>
              <a:rPr lang="pl-PL" dirty="0"/>
              <a:t>decyzja zawarcia umowy o treści określonej w ofercie lub w jej zmodyfikowanej postaci </a:t>
            </a:r>
            <a:r>
              <a:rPr lang="pl-PL" dirty="0" smtClean="0"/>
              <a:t>wskazanej </a:t>
            </a:r>
            <a:r>
              <a:rPr lang="pl-PL" dirty="0"/>
              <a:t>ustawą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>
            <a:normAutofit/>
          </a:bodyPr>
          <a:lstStyle/>
          <a:p>
            <a:r>
              <a:rPr lang="pl-PL" dirty="0" smtClean="0"/>
              <a:t>zasada </a:t>
            </a:r>
            <a:r>
              <a:rPr lang="pl-PL" dirty="0"/>
              <a:t>lustrzanego </a:t>
            </a:r>
            <a:r>
              <a:rPr lang="pl-PL" dirty="0" smtClean="0"/>
              <a:t>odbicia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68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Przyjęcie oferty dokonane z zastrzeżeniem zmiany lub uzupełnienia jej treści poczytuje się za nową ofertę”</a:t>
            </a:r>
          </a:p>
        </p:txBody>
      </p:sp>
    </p:spTree>
    <p:extLst>
      <p:ext uri="{BB962C8B-B14F-4D97-AF65-F5344CB8AC3E}">
        <p14:creationId xmlns:p14="http://schemas.microsoft.com/office/powerpoint/2010/main" val="19379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w </a:t>
            </a:r>
            <a:r>
              <a:rPr lang="pl-PL" b="1" dirty="0"/>
              <a:t>obrocie profesjonalnym: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1) </a:t>
            </a:r>
            <a:r>
              <a:rPr lang="pl-PL" dirty="0"/>
              <a:t>art. 385</a:t>
            </a:r>
            <a:r>
              <a:rPr lang="pl-PL" baseline="30000" dirty="0"/>
              <a:t>4</a:t>
            </a:r>
            <a:r>
              <a:rPr lang="pl-PL" dirty="0"/>
              <a:t> k.c. (tzw. wojna wzorców umownych):</a:t>
            </a:r>
          </a:p>
          <a:p>
            <a:pPr marL="82296" indent="0">
              <a:buNone/>
            </a:pPr>
            <a:r>
              <a:rPr lang="pl-PL" dirty="0" smtClean="0"/>
              <a:t>„§ </a:t>
            </a:r>
            <a:r>
              <a:rPr lang="pl-PL" dirty="0"/>
              <a:t>1. Umowa między przedsiębiorcami stosującymi różne wzorce umów nie obejmuje tych postanowień wzorców, które są ze sobą sprzeczne. </a:t>
            </a:r>
          </a:p>
          <a:p>
            <a:pPr marL="82296" indent="0">
              <a:buNone/>
            </a:pPr>
            <a:r>
              <a:rPr lang="pl-PL" dirty="0"/>
              <a:t>§ 2. Umowa nie jest zawarta, gdy po otrzymaniu oferty strona niezwłocznie zawiadomi, że nie zamierza zawierać umowy na warunkach przewidzianych w § </a:t>
            </a:r>
            <a:r>
              <a:rPr lang="pl-PL" dirty="0" smtClean="0"/>
              <a:t>1”.</a:t>
            </a:r>
            <a:endParaRPr lang="pl-PL" dirty="0"/>
          </a:p>
          <a:p>
            <a:pPr marL="82296" indent="0" algn="just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2) </a:t>
            </a:r>
            <a:r>
              <a:rPr lang="pl-PL" dirty="0"/>
              <a:t>art. 68¹ </a:t>
            </a:r>
            <a:r>
              <a:rPr lang="pl-PL" dirty="0" smtClean="0"/>
              <a:t>k.c. - modyfikujące </a:t>
            </a:r>
            <a:r>
              <a:rPr lang="pl-PL" dirty="0"/>
              <a:t>przyjęcie oferty</a:t>
            </a:r>
            <a:r>
              <a:rPr lang="pl-PL" dirty="0" smtClean="0"/>
              <a:t>:</a:t>
            </a:r>
            <a:endParaRPr lang="pl-PL" dirty="0"/>
          </a:p>
          <a:p>
            <a:pPr marL="82296" indent="0" algn="just">
              <a:buNone/>
            </a:pPr>
            <a:r>
              <a:rPr lang="pl-PL" dirty="0"/>
              <a:t>„§ 1. W stosunkach między przedsiębiorcami odpowiedź na ofertę z zastrzeżeniem zmian lub uzupełnień niezmieniających istotnie treści oferty poczytuje się za jej przyjęcie. W takim wypadku strony wiąże umowa o treści określonej w ofercie, z uwzględnieniem zastrzeżeń zawartych w odpowiedzi na nią. </a:t>
            </a:r>
          </a:p>
          <a:p>
            <a:pPr marL="82296" indent="0" algn="just">
              <a:buNone/>
            </a:pPr>
            <a:r>
              <a:rPr lang="pl-PL" dirty="0"/>
              <a:t>§ 2. Przepisu paragrafu poprzedzającego nie stosuje się, jeżeli w treści oferty wskazano, że może ona być przyjęta jedynie bez zastrzeżeń, albo gdy oferent niezwłocznie sprzeciwił się włączeniu zastrzeżeń do umowy, albo gdy druga strona w odpowiedzi na ofertę uzależniła jej przyjęcie od zgody oferenta na włączenie zastrzeżeń do umowy, a zgody tej niezwłocznie nie otrzymała”.</a:t>
            </a:r>
          </a:p>
        </p:txBody>
      </p:sp>
    </p:spTree>
    <p:extLst>
      <p:ext uri="{BB962C8B-B14F-4D97-AF65-F5344CB8AC3E}">
        <p14:creationId xmlns:p14="http://schemas.microsoft.com/office/powerpoint/2010/main" val="22259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Spóźnione przyjęcie oferty:</a:t>
            </a: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67 k.c</a:t>
            </a:r>
            <a:r>
              <a:rPr lang="pl-PL" dirty="0" smtClean="0"/>
              <a:t>. – szczególny przypadek:</a:t>
            </a:r>
            <a:endParaRPr lang="pl-PL" dirty="0"/>
          </a:p>
          <a:p>
            <a:pPr marL="82296" indent="0" algn="just">
              <a:buNone/>
            </a:pPr>
            <a:r>
              <a:rPr lang="pl-PL" dirty="0"/>
              <a:t>„Jeżeli oświadczenie o przyjęciu oferty nadeszło z opóźnieniem, lecz z jego treści lub z okoliczności wynika, że zostało wysłane w czasie właściwym, umowa dochodzi do skutku, chyba że składający ofertę zawiadomi niezwłocznie drugą stronę, iż wskutek opóźnienia odpowiedzi poczytuje umowę za niezawartą”.</a:t>
            </a:r>
          </a:p>
          <a:p>
            <a:r>
              <a:rPr lang="pl-PL" dirty="0" smtClean="0"/>
              <a:t>spóźnione </a:t>
            </a:r>
            <a:r>
              <a:rPr lang="pl-PL" dirty="0"/>
              <a:t>przyjęcie oferty stanowi nową ofertę (oblata)</a:t>
            </a:r>
          </a:p>
        </p:txBody>
      </p:sp>
    </p:spTree>
    <p:extLst>
      <p:ext uri="{BB962C8B-B14F-4D97-AF65-F5344CB8AC3E}">
        <p14:creationId xmlns:p14="http://schemas.microsoft.com/office/powerpoint/2010/main" val="25482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/>
              <a:t>Sposób przyjęcia oferty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reguły </a:t>
            </a:r>
            <a:r>
              <a:rPr lang="pl-PL" dirty="0"/>
              <a:t>ogólne, również per facta concludentia</a:t>
            </a:r>
          </a:p>
          <a:p>
            <a:r>
              <a:rPr lang="pl-PL" dirty="0" smtClean="0"/>
              <a:t>SN</a:t>
            </a:r>
            <a:r>
              <a:rPr lang="pl-PL" dirty="0"/>
              <a:t>: nie mają waloru przyjęcia oferty zwykłe poświadczenia odbioru zamówienia</a:t>
            </a:r>
          </a:p>
          <a:p>
            <a:r>
              <a:rPr lang="pl-PL" dirty="0" smtClean="0"/>
              <a:t>art</a:t>
            </a:r>
            <a:r>
              <a:rPr lang="pl-PL" dirty="0"/>
              <a:t>. 69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Jeżeli według ustalonego w danych stosunkach zwyczaju lub według treści oferty dojście do składającego ofertę oświadczenia drugiej strony o jej przyjęciu nie jest wymagane, w szczególności jeżeli składający ofertę żąda niezwłocznego wykonania umowy, umowa dochodzi do skutku, skoro druga strona w czasie właściwym przystąpi do jej wykonania;  w przeciwnym razie oferta przestaje wiązać”</a:t>
            </a:r>
          </a:p>
        </p:txBody>
      </p:sp>
    </p:spTree>
    <p:extLst>
      <p:ext uri="{BB962C8B-B14F-4D97-AF65-F5344CB8AC3E}">
        <p14:creationId xmlns:p14="http://schemas.microsoft.com/office/powerpoint/2010/main" val="31182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l-PL" b="1" dirty="0"/>
              <a:t>Forma:</a:t>
            </a:r>
            <a:endParaRPr lang="pl-PL" dirty="0"/>
          </a:p>
          <a:p>
            <a:r>
              <a:rPr lang="pl-PL" dirty="0" smtClean="0"/>
              <a:t>co </a:t>
            </a:r>
            <a:r>
              <a:rPr lang="pl-PL" dirty="0"/>
              <a:t>do zasady dowolna forma oferty i jej przyjęcia</a:t>
            </a:r>
          </a:p>
          <a:p>
            <a:r>
              <a:rPr lang="pl-PL" dirty="0" smtClean="0"/>
              <a:t>jeżeli </a:t>
            </a:r>
            <a:r>
              <a:rPr lang="pl-PL" dirty="0"/>
              <a:t>forma szczególna wymagana jest dla ważności umowy, musi zostać w niej złożona zarówno oferta, jak i oświadczenie woli o jej przyjęciu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pPr marL="82296" indent="0">
              <a:buNone/>
            </a:pPr>
            <a:r>
              <a:rPr lang="pl-PL" b="1" dirty="0"/>
              <a:t>Milczenie:</a:t>
            </a:r>
            <a:endParaRPr lang="pl-PL" dirty="0"/>
          </a:p>
          <a:p>
            <a:r>
              <a:rPr lang="pl-PL" dirty="0" smtClean="0"/>
              <a:t>bierne </a:t>
            </a:r>
            <a:r>
              <a:rPr lang="pl-PL" dirty="0"/>
              <a:t>zachowanie się może w określonych okolicznościach pełnić funkcję znaku, wyrażającego oświadczenie woli</a:t>
            </a:r>
          </a:p>
          <a:p>
            <a:r>
              <a:rPr lang="pl-PL" dirty="0" smtClean="0"/>
              <a:t>może </a:t>
            </a:r>
            <a:r>
              <a:rPr lang="pl-PL" dirty="0"/>
              <a:t>odnosić się jedynie do oblata</a:t>
            </a:r>
          </a:p>
          <a:p>
            <a:r>
              <a:rPr lang="pl-PL" dirty="0" smtClean="0"/>
              <a:t>art</a:t>
            </a:r>
            <a:r>
              <a:rPr lang="pl-PL" dirty="0"/>
              <a:t>. 68²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Jeżeli przedsiębiorca otrzymał od osoby, z którą pozostaje w stałych stosunkach gospodarczych, ofertę zawarcia umowy w ramach swej działalności, brak niezwłocznej odpowiedzi poczytuje się za przyjęcie oferty”.</a:t>
            </a:r>
          </a:p>
        </p:txBody>
      </p:sp>
    </p:spTree>
    <p:extLst>
      <p:ext uri="{BB962C8B-B14F-4D97-AF65-F5344CB8AC3E}">
        <p14:creationId xmlns:p14="http://schemas.microsoft.com/office/powerpoint/2010/main" val="30196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12068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/>
              <a:t>NEGOCJACJE 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dirty="0" smtClean="0"/>
              <a:t>brak </a:t>
            </a:r>
            <a:r>
              <a:rPr lang="pl-PL" dirty="0"/>
              <a:t>definicji ustawowej negocjacji</a:t>
            </a:r>
          </a:p>
          <a:p>
            <a:r>
              <a:rPr lang="pl-PL" dirty="0" smtClean="0"/>
              <a:t>wzajemne </a:t>
            </a:r>
            <a:r>
              <a:rPr lang="pl-PL" dirty="0"/>
              <a:t>oddziaływanie stron na siebie (interakcja komunikacyjna)</a:t>
            </a:r>
          </a:p>
          <a:p>
            <a:r>
              <a:rPr lang="pl-PL" dirty="0" smtClean="0"/>
              <a:t>nie </a:t>
            </a:r>
            <a:r>
              <a:rPr lang="pl-PL" dirty="0"/>
              <a:t>przybierają one kształtu stanowczej decyzji zawarcia umowy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pPr marL="82296" indent="0">
              <a:buNone/>
            </a:pPr>
            <a:r>
              <a:rPr lang="pl-PL" b="1" dirty="0"/>
              <a:t>Zaproszenie do zawarcia umowy (rozpoczęcia negocjacji, składania ofert albo do zawarcia umowy w inny sposób):</a:t>
            </a:r>
            <a:endParaRPr lang="pl-PL" dirty="0"/>
          </a:p>
          <a:p>
            <a:r>
              <a:rPr lang="pl-PL" dirty="0" smtClean="0"/>
              <a:t>luźna </a:t>
            </a:r>
            <a:r>
              <a:rPr lang="pl-PL" dirty="0"/>
              <a:t>propozycja</a:t>
            </a:r>
          </a:p>
          <a:p>
            <a:r>
              <a:rPr lang="pl-PL" dirty="0" smtClean="0"/>
              <a:t>zawiadomienie </a:t>
            </a:r>
            <a:r>
              <a:rPr lang="pl-PL" dirty="0"/>
              <a:t>o gotowości zawarcia umowy</a:t>
            </a:r>
          </a:p>
        </p:txBody>
      </p:sp>
    </p:spTree>
    <p:extLst>
      <p:ext uri="{BB962C8B-B14F-4D97-AF65-F5344CB8AC3E}">
        <p14:creationId xmlns:p14="http://schemas.microsoft.com/office/powerpoint/2010/main" val="7367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511256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art</a:t>
            </a:r>
            <a:r>
              <a:rPr lang="pl-PL" dirty="0"/>
              <a:t>. 66¹ § 3 k.c. rozszerza przewidziany </a:t>
            </a:r>
            <a:r>
              <a:rPr lang="pl-PL" dirty="0" smtClean="0"/>
              <a:t>w § </a:t>
            </a:r>
            <a:r>
              <a:rPr lang="pl-PL" dirty="0"/>
              <a:t>2 obowiązek oferenta poinformowania drugiej strony o procedurze zawarcia umów w postaci elektronicznej na przedsiębiorcę zapraszającego do zawarcia umowy; obowiązek ten nie obciąża go w przypadkach określonych w art. 66¹ § 4 k.c.</a:t>
            </a:r>
          </a:p>
        </p:txBody>
      </p:sp>
    </p:spTree>
    <p:extLst>
      <p:ext uri="{BB962C8B-B14F-4D97-AF65-F5344CB8AC3E}">
        <p14:creationId xmlns:p14="http://schemas.microsoft.com/office/powerpoint/2010/main" val="31398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548680"/>
            <a:ext cx="7859216" cy="583264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/>
              <a:t>TRYB OFERTOWY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66 § 1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Oświadczenie drugiej stronie woli zawarcia umowy stanowi ofertę, jeżeli określa istotne postanowienia tej umowy</a:t>
            </a:r>
            <a:r>
              <a:rPr lang="pl-PL" dirty="0" smtClean="0"/>
              <a:t>”.</a:t>
            </a:r>
          </a:p>
          <a:p>
            <a:endParaRPr lang="pl-PL" dirty="0"/>
          </a:p>
          <a:p>
            <a:r>
              <a:rPr lang="pl-PL" dirty="0" smtClean="0"/>
              <a:t>2 </a:t>
            </a:r>
            <a:r>
              <a:rPr lang="pl-PL" dirty="0"/>
              <a:t>konstytutywne cechy oferty:</a:t>
            </a:r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skierowana do drugiej strony (oblata) propozycja zawarcia umowy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określająca istotne jej postanowienia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76672"/>
            <a:ext cx="7643192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Obowiązek lojalnego zachowania się w toku negocjacji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72 § 2 k.c. – negocjacje powinno się prowadzić zgodnie z dobrymi obyczajami i z zamiarem zawarcia umowy</a:t>
            </a:r>
          </a:p>
          <a:p>
            <a:r>
              <a:rPr lang="pl-PL" dirty="0" smtClean="0"/>
              <a:t>strona</a:t>
            </a:r>
            <a:r>
              <a:rPr lang="pl-PL" dirty="0"/>
              <a:t>, która rozpoczęła lub prowadziła negocjacje, zobowiązana jest do naprawienia szkody, jaką druga strona poniosła przez to, że liczyła na zawarcie umowy</a:t>
            </a:r>
          </a:p>
        </p:txBody>
      </p:sp>
    </p:spTree>
    <p:extLst>
      <p:ext uri="{BB962C8B-B14F-4D97-AF65-F5344CB8AC3E}">
        <p14:creationId xmlns:p14="http://schemas.microsoft.com/office/powerpoint/2010/main" val="22126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12068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/>
              <a:t>Ochrona informacji poufnych:</a:t>
            </a:r>
            <a:endParaRPr lang="pl-PL" dirty="0"/>
          </a:p>
          <a:p>
            <a:r>
              <a:rPr lang="pl-PL" dirty="0" smtClean="0"/>
              <a:t>72¹ </a:t>
            </a:r>
            <a:r>
              <a:rPr lang="pl-PL" dirty="0"/>
              <a:t>k.c.:</a:t>
            </a:r>
          </a:p>
          <a:p>
            <a:pPr marL="82296" indent="0" algn="just">
              <a:buNone/>
            </a:pPr>
            <a:r>
              <a:rPr lang="pl-PL" dirty="0"/>
              <a:t>„§ 1. Jeżeli w toku negocjacji strona udostępniła informacje z zastrzeżeniem poufności, druga strona jest obowiązana do nieujawniania i nieprzekazywania ich innym osobom oraz do niewykorzystywania tych informacji dla własnych celów, chyba że strony uzgodniły inaczej. </a:t>
            </a:r>
          </a:p>
          <a:p>
            <a:pPr marL="82296" indent="0" algn="just">
              <a:buNone/>
            </a:pPr>
            <a:r>
              <a:rPr lang="pl-PL" dirty="0"/>
              <a:t>§ 2. W razie niewykonania lub nienależytego wykonania obowiązków, o których mowa w § 1, uprawniony może żądać od drugiej strony naprawienia szkody albo wydania uzyskanych przez nią korzyści”.</a:t>
            </a:r>
          </a:p>
        </p:txBody>
      </p:sp>
    </p:spTree>
    <p:extLst>
      <p:ext uri="{BB962C8B-B14F-4D97-AF65-F5344CB8AC3E}">
        <p14:creationId xmlns:p14="http://schemas.microsoft.com/office/powerpoint/2010/main" val="24930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Zawarcie umowy w drodze negocjacji:</a:t>
            </a:r>
            <a:endParaRPr lang="pl-PL" dirty="0"/>
          </a:p>
          <a:p>
            <a:pPr marL="82296" indent="0">
              <a:buNone/>
            </a:pPr>
            <a:r>
              <a:rPr lang="pl-PL" dirty="0"/>
              <a:t>art. 72 § 1 k.c. – umowa zostaje zawarta, gdy strony dojdą do porozumienia co do wszystkich jej postanowień, które były przedmiotem negocjacji</a:t>
            </a:r>
          </a:p>
          <a:p>
            <a:r>
              <a:rPr lang="pl-PL" dirty="0" smtClean="0"/>
              <a:t>jest </a:t>
            </a:r>
            <a:r>
              <a:rPr lang="pl-PL" dirty="0"/>
              <a:t>to reguła interpretacyjna </a:t>
            </a:r>
          </a:p>
        </p:txBody>
      </p:sp>
    </p:spTree>
    <p:extLst>
      <p:ext uri="{BB962C8B-B14F-4D97-AF65-F5344CB8AC3E}">
        <p14:creationId xmlns:p14="http://schemas.microsoft.com/office/powerpoint/2010/main" val="20410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AUKCJA I </a:t>
            </a:r>
            <a:r>
              <a:rPr lang="pl-PL" b="1" dirty="0" smtClean="0"/>
              <a:t>PRZETARG</a:t>
            </a:r>
          </a:p>
          <a:p>
            <a:pPr marL="82296" indent="0">
              <a:buNone/>
            </a:pPr>
            <a:endParaRPr lang="pl-PL" b="1" dirty="0"/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postępowanie </a:t>
            </a:r>
            <a:r>
              <a:rPr lang="pl-PL" dirty="0"/>
              <a:t>wielostronne </a:t>
            </a:r>
          </a:p>
          <a:p>
            <a:r>
              <a:rPr lang="pl-PL" dirty="0" smtClean="0"/>
              <a:t>eliminacyjny </a:t>
            </a:r>
            <a:r>
              <a:rPr lang="pl-PL" dirty="0"/>
              <a:t>charakter</a:t>
            </a:r>
          </a:p>
        </p:txBody>
      </p:sp>
    </p:spTree>
    <p:extLst>
      <p:ext uri="{BB962C8B-B14F-4D97-AF65-F5344CB8AC3E}">
        <p14:creationId xmlns:p14="http://schemas.microsoft.com/office/powerpoint/2010/main" val="11751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16632"/>
            <a:ext cx="7643192" cy="6408712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/>
              <a:t>Ogłoszenie aukcji i przetargu:</a:t>
            </a:r>
            <a:endParaRPr lang="pl-PL" dirty="0"/>
          </a:p>
          <a:p>
            <a:r>
              <a:rPr lang="pl-PL" dirty="0" smtClean="0"/>
              <a:t>organizator </a:t>
            </a:r>
            <a:r>
              <a:rPr lang="pl-PL" dirty="0"/>
              <a:t>aukcji </a:t>
            </a:r>
            <a:r>
              <a:rPr lang="pl-PL" dirty="0" smtClean="0"/>
              <a:t>albo</a:t>
            </a:r>
            <a:r>
              <a:rPr lang="pl-PL" dirty="0" smtClean="0"/>
              <a:t> </a:t>
            </a:r>
            <a:r>
              <a:rPr lang="pl-PL" dirty="0"/>
              <a:t>przetargu przejawia inicjatywę przez ogłoszenie jednego z tych postępowań</a:t>
            </a:r>
          </a:p>
          <a:p>
            <a:pPr algn="just"/>
            <a:r>
              <a:rPr lang="pl-PL" dirty="0" smtClean="0"/>
              <a:t>art</a:t>
            </a:r>
            <a:r>
              <a:rPr lang="pl-PL" dirty="0"/>
              <a:t>. 70¹ § 2 k.c.: „W ogłoszeniu aukcji albo przetargu należy określić czas, miejsce, przedmiot oraz warunki aukcji albo przetargu albo wskazać sposób udostępnienia tych warunków”.</a:t>
            </a:r>
          </a:p>
          <a:p>
            <a:r>
              <a:rPr lang="pl-PL" dirty="0" smtClean="0"/>
              <a:t>może </a:t>
            </a:r>
            <a:r>
              <a:rPr lang="pl-PL" dirty="0"/>
              <a:t>być ono skierowane do ograniczonego </a:t>
            </a:r>
            <a:r>
              <a:rPr lang="pl-PL" dirty="0" smtClean="0"/>
              <a:t>albo</a:t>
            </a:r>
            <a:r>
              <a:rPr lang="pl-PL" dirty="0" smtClean="0"/>
              <a:t> </a:t>
            </a:r>
            <a:r>
              <a:rPr lang="pl-PL" dirty="0"/>
              <a:t>nieograniczonego kręgu adresatów, w dowolny sposób</a:t>
            </a:r>
          </a:p>
          <a:p>
            <a:r>
              <a:rPr lang="pl-PL" dirty="0" smtClean="0"/>
              <a:t>treść </a:t>
            </a:r>
            <a:r>
              <a:rPr lang="pl-PL" dirty="0"/>
              <a:t>– dwa konstytutywne elementy:</a:t>
            </a:r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zaproszenie do składania ofert 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powinno określać dalszy tok postępowania</a:t>
            </a:r>
          </a:p>
        </p:txBody>
      </p:sp>
    </p:spTree>
    <p:extLst>
      <p:ext uri="{BB962C8B-B14F-4D97-AF65-F5344CB8AC3E}">
        <p14:creationId xmlns:p14="http://schemas.microsoft.com/office/powerpoint/2010/main" val="103460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16632"/>
            <a:ext cx="7643192" cy="640871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b="1" dirty="0"/>
              <a:t>Skutki prawne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„Ogłoszenie, a także warunki </a:t>
            </a:r>
            <a:r>
              <a:rPr lang="pl-PL" dirty="0"/>
              <a:t>aukcji </a:t>
            </a:r>
            <a:r>
              <a:rPr lang="pl-PL" dirty="0" smtClean="0"/>
              <a:t>albo</a:t>
            </a:r>
            <a:r>
              <a:rPr lang="pl-PL" dirty="0" smtClean="0"/>
              <a:t> </a:t>
            </a:r>
            <a:r>
              <a:rPr lang="pl-PL" dirty="0"/>
              <a:t>przetargu mogą być zmienione lub odwołane tylko wtedy, gdy zastrzeżono to w ich </a:t>
            </a:r>
            <a:r>
              <a:rPr lang="pl-PL" dirty="0" smtClean="0"/>
              <a:t>treści” </a:t>
            </a:r>
            <a:r>
              <a:rPr lang="pl-PL" dirty="0"/>
              <a:t>(art. 70¹ § 3 k.c.)</a:t>
            </a:r>
          </a:p>
          <a:p>
            <a:r>
              <a:rPr lang="pl-PL" dirty="0" smtClean="0"/>
              <a:t>„</a:t>
            </a:r>
            <a:r>
              <a:rPr lang="pl-PL" dirty="0"/>
              <a:t>Organizator od chwili udostępnienia warunków, a oferent od chwili złożenia oferty zgodnie z ogłoszeniem aukcji albo przetargu są obowiązani postępować zgodnie z postanowieniami ogłoszenia, a także warunków aukcji albo przetargu</a:t>
            </a:r>
            <a:r>
              <a:rPr lang="pl-PL" dirty="0" smtClean="0"/>
              <a:t>.</a:t>
            </a:r>
            <a:r>
              <a:rPr lang="pl-PL" dirty="0" smtClean="0"/>
              <a:t>” </a:t>
            </a:r>
            <a:r>
              <a:rPr lang="pl-PL" dirty="0"/>
              <a:t>(art. 70¹ § 4 k.c.)</a:t>
            </a:r>
          </a:p>
          <a:p>
            <a:r>
              <a:rPr lang="pl-PL" dirty="0" smtClean="0"/>
              <a:t>wskutek </a:t>
            </a:r>
            <a:r>
              <a:rPr lang="pl-PL" dirty="0"/>
              <a:t>złożenia oferty w odpowiedzi na zaproszenie organizatora dochodzi do zawarcia między stronami porozumienia przedkontraktowego, </a:t>
            </a:r>
            <a:r>
              <a:rPr lang="pl-PL" dirty="0" smtClean="0"/>
              <a:t>dotyczącego dalszego postępowania (tzw. pactum de procedendo)</a:t>
            </a:r>
            <a:endParaRPr lang="pl-PL" dirty="0"/>
          </a:p>
          <a:p>
            <a:r>
              <a:rPr lang="pl-PL" dirty="0" smtClean="0"/>
              <a:t>dalsze </a:t>
            </a:r>
            <a:r>
              <a:rPr lang="pl-PL" dirty="0"/>
              <a:t>fazy postępowania są różne dla aukcji i przetargu</a:t>
            </a:r>
          </a:p>
        </p:txBody>
      </p:sp>
    </p:spTree>
    <p:extLst>
      <p:ext uri="{BB962C8B-B14F-4D97-AF65-F5344CB8AC3E}">
        <p14:creationId xmlns:p14="http://schemas.microsoft.com/office/powerpoint/2010/main" val="13442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620688"/>
            <a:ext cx="7643192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AUKCJA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dawna </a:t>
            </a:r>
            <a:r>
              <a:rPr lang="pl-PL" dirty="0"/>
              <a:t>nazwa: przetarg ustny</a:t>
            </a:r>
          </a:p>
          <a:p>
            <a:r>
              <a:rPr lang="pl-PL" dirty="0" smtClean="0"/>
              <a:t>prowadzący </a:t>
            </a:r>
            <a:r>
              <a:rPr lang="pl-PL" dirty="0"/>
              <a:t>aukcję ogłasza warunki aukcji i zaprasza licytantów do składania kolejnych postąpień (ofert)</a:t>
            </a:r>
          </a:p>
          <a:p>
            <a:r>
              <a:rPr lang="pl-PL" dirty="0" smtClean="0"/>
              <a:t>stosowana </a:t>
            </a:r>
            <a:r>
              <a:rPr lang="pl-PL" dirty="0"/>
              <a:t>zwykle przy prostych umowach, gdzie tylko jeden element podlega rywalizacji, np. cena</a:t>
            </a:r>
          </a:p>
        </p:txBody>
      </p:sp>
    </p:spTree>
    <p:extLst>
      <p:ext uri="{BB962C8B-B14F-4D97-AF65-F5344CB8AC3E}">
        <p14:creationId xmlns:p14="http://schemas.microsoft.com/office/powerpoint/2010/main" val="27739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88640"/>
            <a:ext cx="7643192" cy="633670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/>
              <a:t>Skutki złożenia oferty przez licytanta i zawarcie umowy:</a:t>
            </a: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70² k.c.:</a:t>
            </a:r>
          </a:p>
          <a:p>
            <a:pPr marL="82296" indent="0" algn="just">
              <a:buNone/>
            </a:pPr>
            <a:r>
              <a:rPr lang="pl-PL" dirty="0"/>
              <a:t>„§ 1. Oferta złożona w toku aukcji przestaje wiązać, gdy inny uczestnik aukcji (licytant) złożył ofertę korzystniejszą, chyba że w warunkach aukcji zastrzeżono inaczej. </a:t>
            </a:r>
          </a:p>
          <a:p>
            <a:pPr marL="82296" indent="0" algn="just">
              <a:buNone/>
            </a:pPr>
            <a:r>
              <a:rPr lang="pl-PL" dirty="0"/>
              <a:t>§ 2. Zawarcie umowy w wyniku aukcji następuje z chwilą udzielenia przybicia. </a:t>
            </a:r>
          </a:p>
          <a:p>
            <a:pPr marL="82296" indent="0" algn="just">
              <a:buNone/>
            </a:pPr>
            <a:r>
              <a:rPr lang="pl-PL" dirty="0"/>
              <a:t>§ 3. Jeżeli ważność umowy zależy od spełnienia szczególnych wymagań przewidzianych w ustawie, zarówno organizator aukcji, jak i jej uczestnik, którego oferta została przyjęta, mogą dochodzić zawarcia umowy”.</a:t>
            </a:r>
          </a:p>
        </p:txBody>
      </p:sp>
    </p:spTree>
    <p:extLst>
      <p:ext uri="{BB962C8B-B14F-4D97-AF65-F5344CB8AC3E}">
        <p14:creationId xmlns:p14="http://schemas.microsoft.com/office/powerpoint/2010/main" val="34009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PRZETARG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wcześniej</a:t>
            </a:r>
            <a:r>
              <a:rPr lang="pl-PL" dirty="0"/>
              <a:t>: nazwa „przetarg pisemny”</a:t>
            </a:r>
          </a:p>
          <a:p>
            <a:r>
              <a:rPr lang="pl-PL" dirty="0" smtClean="0"/>
              <a:t>organizator </a:t>
            </a:r>
            <a:r>
              <a:rPr lang="pl-PL" dirty="0"/>
              <a:t>zaprasza do składnia ofert w okresie i miejscu przez niego wskazanym; oferty te są następnie rozpatrywane przez niego bez udziału </a:t>
            </a:r>
            <a:r>
              <a:rPr lang="pl-PL" dirty="0" smtClean="0"/>
              <a:t>oferentów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(art</a:t>
            </a:r>
            <a:r>
              <a:rPr lang="pl-PL" dirty="0"/>
              <a:t>. 70³ § 2 k.c.)</a:t>
            </a:r>
          </a:p>
        </p:txBody>
      </p:sp>
    </p:spTree>
    <p:extLst>
      <p:ext uri="{BB962C8B-B14F-4D97-AF65-F5344CB8AC3E}">
        <p14:creationId xmlns:p14="http://schemas.microsoft.com/office/powerpoint/2010/main" val="37457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26469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/>
              <a:t>Złożenie oferty i wybór jednej z ofert:</a:t>
            </a:r>
            <a:endParaRPr lang="pl-PL" dirty="0"/>
          </a:p>
          <a:p>
            <a:r>
              <a:rPr lang="pl-PL" dirty="0" smtClean="0"/>
              <a:t>oferent </a:t>
            </a:r>
            <a:r>
              <a:rPr lang="pl-PL" dirty="0"/>
              <a:t>jest związany ofertą od chwili jej złożenia</a:t>
            </a:r>
          </a:p>
          <a:p>
            <a:r>
              <a:rPr lang="pl-PL" dirty="0" smtClean="0"/>
              <a:t>oferta </a:t>
            </a:r>
            <a:r>
              <a:rPr lang="pl-PL" dirty="0"/>
              <a:t>przestaje wiązać, gdy została wybrana inna oferta albo gdy przetarg został zamknięty bez wybrania którejkolwiek z ofert, chyba że w warunkach przetargu zastrzeżono inaczej (art. </a:t>
            </a:r>
            <a:r>
              <a:rPr lang="pl-PL" dirty="0" smtClean="0"/>
              <a:t>70</a:t>
            </a:r>
            <a:r>
              <a:rPr lang="pl-PL" baseline="30000" dirty="0" smtClean="0"/>
              <a:t>3 </a:t>
            </a:r>
            <a:r>
              <a:rPr lang="pl-PL" dirty="0" smtClean="0"/>
              <a:t>§ </a:t>
            </a:r>
            <a:r>
              <a:rPr lang="pl-PL" dirty="0"/>
              <a:t>1 k.c.), np. przetarg </a:t>
            </a:r>
            <a:r>
              <a:rPr lang="pl-PL" dirty="0" smtClean="0"/>
              <a:t>dwustopniowy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r>
              <a:rPr lang="pl-PL" dirty="0" smtClean="0"/>
              <a:t>organizator </a:t>
            </a:r>
            <a:r>
              <a:rPr lang="pl-PL" dirty="0"/>
              <a:t>ma obowiązek </a:t>
            </a:r>
            <a:r>
              <a:rPr lang="pl-PL" dirty="0" smtClean="0"/>
              <a:t>niezwłocznego i </a:t>
            </a:r>
            <a:r>
              <a:rPr lang="pl-PL" dirty="0"/>
              <a:t>indywidualnego powiadomienia na piśmie wszystkich uczestników przetargu o jego wyniku </a:t>
            </a:r>
            <a:r>
              <a:rPr lang="pl-PL" dirty="0" smtClean="0"/>
              <a:t>albo o zamknięciu przetargu bez dokonania wyboru (art</a:t>
            </a:r>
            <a:r>
              <a:rPr lang="pl-PL" dirty="0"/>
              <a:t>. 70³ § 2 k.c.)</a:t>
            </a:r>
          </a:p>
        </p:txBody>
      </p:sp>
    </p:spTree>
    <p:extLst>
      <p:ext uri="{BB962C8B-B14F-4D97-AF65-F5344CB8AC3E}">
        <p14:creationId xmlns:p14="http://schemas.microsoft.com/office/powerpoint/2010/main" val="24864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 </a:t>
            </a:r>
            <a:r>
              <a:rPr lang="pl-PL" dirty="0"/>
              <a:t>złożeniu oferty zawarcie umowy zależy już wyłącznie od oblata 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r>
              <a:rPr lang="pl-PL" dirty="0" smtClean="0"/>
              <a:t>złożenie </a:t>
            </a:r>
            <a:r>
              <a:rPr lang="pl-PL" dirty="0"/>
              <a:t>oferty co do zasady nie wymaga formy szczególnej, chyba że jest ona przewidziana dla umowy, która ma zostać </a:t>
            </a:r>
            <a:r>
              <a:rPr lang="pl-PL" dirty="0" smtClean="0"/>
              <a:t>zawarta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dopuszczalne </a:t>
            </a:r>
            <a:r>
              <a:rPr lang="pl-PL" dirty="0"/>
              <a:t>są wszelkie sposoby komunikowania się, chyba że wcześniej uzgodniono inaczej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26469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/>
              <a:t>Zawarcie umowy:</a:t>
            </a:r>
            <a:endParaRPr lang="pl-PL" dirty="0"/>
          </a:p>
          <a:p>
            <a:r>
              <a:rPr lang="pl-PL" dirty="0" smtClean="0"/>
              <a:t>jeżeli </a:t>
            </a:r>
            <a:r>
              <a:rPr lang="pl-PL" dirty="0"/>
              <a:t>w warunkach przetargu nie zastrzeżono inaczej, do ustalenia chwili zawarcia umowy stosuje się przepisy dotyczące przyjęcia oferty, t.j. art. 70 § 1 k.c., zgodnie z którym umowę uważa się za zawartą w chwili otrzymania przez oferenta oświadczenia o jej </a:t>
            </a:r>
            <a:r>
              <a:rPr lang="pl-PL" dirty="0" smtClean="0"/>
              <a:t>przyjęciu</a:t>
            </a:r>
          </a:p>
          <a:p>
            <a:pPr marL="82296" indent="0">
              <a:buNone/>
            </a:pPr>
            <a:r>
              <a:rPr lang="pl-PL" dirty="0" smtClean="0"/>
              <a:t>  (art</a:t>
            </a:r>
            <a:r>
              <a:rPr lang="pl-PL" dirty="0"/>
              <a:t>. 70³ § 3 k.c.)</a:t>
            </a:r>
          </a:p>
          <a:p>
            <a:r>
              <a:rPr lang="pl-PL" dirty="0" smtClean="0"/>
              <a:t>jeżeli </a:t>
            </a:r>
            <a:r>
              <a:rPr lang="pl-PL" dirty="0"/>
              <a:t>umowa musi zostać zawarta w formie aktu notarialnego, przyjęcie oferty powoduje obowiązek prawny jej zawarcia obciążający obie strony; art. 64 k.c.</a:t>
            </a:r>
          </a:p>
        </p:txBody>
      </p:sp>
    </p:spTree>
    <p:extLst>
      <p:ext uri="{BB962C8B-B14F-4D97-AF65-F5344CB8AC3E}">
        <p14:creationId xmlns:p14="http://schemas.microsoft.com/office/powerpoint/2010/main" val="34681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26469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b="1" dirty="0"/>
              <a:t>Wadium:</a:t>
            </a:r>
            <a:endParaRPr lang="pl-PL" dirty="0"/>
          </a:p>
          <a:p>
            <a:r>
              <a:rPr lang="pl-PL" dirty="0" smtClean="0"/>
              <a:t>dodatkowe </a:t>
            </a:r>
            <a:r>
              <a:rPr lang="pl-PL" dirty="0"/>
              <a:t>zastrzeżenie zamieszczone w warunkach aukcji </a:t>
            </a:r>
            <a:r>
              <a:rPr lang="pl-PL" dirty="0" smtClean="0"/>
              <a:t>albo</a:t>
            </a:r>
            <a:r>
              <a:rPr lang="pl-PL" dirty="0" smtClean="0"/>
              <a:t> </a:t>
            </a:r>
            <a:r>
              <a:rPr lang="pl-PL" dirty="0"/>
              <a:t>przetargu przez organizatora</a:t>
            </a:r>
          </a:p>
          <a:p>
            <a:r>
              <a:rPr lang="pl-PL" dirty="0" smtClean="0"/>
              <a:t>fakultatywny </a:t>
            </a:r>
            <a:r>
              <a:rPr lang="pl-PL" dirty="0"/>
              <a:t>element postępowania</a:t>
            </a:r>
          </a:p>
          <a:p>
            <a:r>
              <a:rPr lang="pl-PL" dirty="0" smtClean="0"/>
              <a:t>wyraża </a:t>
            </a:r>
            <a:r>
              <a:rPr lang="pl-PL" dirty="0"/>
              <a:t>obowiązek wpłacenia przez przystępującego do aukcji </a:t>
            </a:r>
            <a:r>
              <a:rPr lang="pl-PL" dirty="0" smtClean="0"/>
              <a:t>albo</a:t>
            </a:r>
            <a:r>
              <a:rPr lang="pl-PL" dirty="0" smtClean="0"/>
              <a:t> </a:t>
            </a:r>
            <a:r>
              <a:rPr lang="pl-PL" dirty="0"/>
              <a:t>przetargu określonej sumy pieniężnej </a:t>
            </a:r>
            <a:r>
              <a:rPr lang="pl-PL" dirty="0" smtClean="0"/>
              <a:t>albo ustanowienia odpowiedniego zabezpieczenia jej zapłaty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dirty="0" smtClean="0"/>
              <a:t>(art</a:t>
            </a:r>
            <a:r>
              <a:rPr lang="pl-PL" dirty="0"/>
              <a:t>. 70</a:t>
            </a:r>
            <a:r>
              <a:rPr lang="pl-PL" baseline="30000" dirty="0"/>
              <a:t>4</a:t>
            </a:r>
            <a:r>
              <a:rPr lang="pl-PL" dirty="0"/>
              <a:t> § 1 k.c.)</a:t>
            </a:r>
          </a:p>
          <a:p>
            <a:r>
              <a:rPr lang="pl-PL" dirty="0" smtClean="0"/>
              <a:t>funkcja </a:t>
            </a:r>
            <a:r>
              <a:rPr lang="pl-PL" dirty="0"/>
              <a:t>eliminacyjna wadium (funkcja wstępnej selekcji):</a:t>
            </a:r>
          </a:p>
          <a:p>
            <a:pPr marL="82296" indent="0">
              <a:buNone/>
            </a:pPr>
            <a:r>
              <a:rPr lang="pl-PL" dirty="0"/>
              <a:t>podmiot, który nie wpłacił </a:t>
            </a:r>
            <a:r>
              <a:rPr lang="pl-PL" dirty="0" smtClean="0"/>
              <a:t>albo</a:t>
            </a:r>
            <a:r>
              <a:rPr lang="pl-PL" dirty="0" smtClean="0"/>
              <a:t> </a:t>
            </a:r>
            <a:r>
              <a:rPr lang="pl-PL" dirty="0"/>
              <a:t>nie zabezpieczył zapłaty wadium, nie jest dopuszczony do postępowania aukcyjnego </a:t>
            </a:r>
            <a:r>
              <a:rPr lang="pl-PL" dirty="0" smtClean="0"/>
              <a:t>albo</a:t>
            </a:r>
            <a:r>
              <a:rPr lang="pl-PL" dirty="0" smtClean="0"/>
              <a:t> </a:t>
            </a:r>
            <a:r>
              <a:rPr lang="pl-PL" dirty="0"/>
              <a:t>przetargowego (art. 70</a:t>
            </a:r>
            <a:r>
              <a:rPr lang="pl-PL" baseline="30000" dirty="0"/>
              <a:t>4</a:t>
            </a:r>
            <a:r>
              <a:rPr lang="pl-PL" dirty="0"/>
              <a:t> § 1 k.c.)</a:t>
            </a:r>
          </a:p>
        </p:txBody>
      </p:sp>
    </p:spTree>
    <p:extLst>
      <p:ext uri="{BB962C8B-B14F-4D97-AF65-F5344CB8AC3E}">
        <p14:creationId xmlns:p14="http://schemas.microsoft.com/office/powerpoint/2010/main" val="28463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764704"/>
            <a:ext cx="7643192" cy="5760640"/>
          </a:xfrm>
        </p:spPr>
        <p:txBody>
          <a:bodyPr>
            <a:normAutofit/>
          </a:bodyPr>
          <a:lstStyle/>
          <a:p>
            <a:r>
              <a:rPr lang="pl-PL" dirty="0" smtClean="0"/>
              <a:t>art</a:t>
            </a:r>
            <a:r>
              <a:rPr lang="pl-PL" dirty="0"/>
              <a:t>. 70</a:t>
            </a:r>
            <a:r>
              <a:rPr lang="pl-PL" baseline="30000" dirty="0"/>
              <a:t>4 </a:t>
            </a:r>
            <a:r>
              <a:rPr lang="pl-PL" dirty="0"/>
              <a:t>§ 2 zd. 2 </a:t>
            </a:r>
            <a:r>
              <a:rPr lang="pl-PL" dirty="0" smtClean="0"/>
              <a:t>k.c.: wadium </a:t>
            </a:r>
            <a:r>
              <a:rPr lang="pl-PL" dirty="0"/>
              <a:t>podlega niezwłocznemu </a:t>
            </a:r>
            <a:r>
              <a:rPr lang="pl-PL" dirty="0" smtClean="0"/>
              <a:t>zwrotowi; nie </a:t>
            </a:r>
            <a:r>
              <a:rPr lang="pl-PL" dirty="0"/>
              <a:t>podlega automatycznemu zaliczeniu na poczet świadczenia strony, która je wpłaciła; strony mogą postanowić </a:t>
            </a:r>
            <a:r>
              <a:rPr lang="pl-PL" dirty="0" smtClean="0"/>
              <a:t>inaczej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zastrzeżenie </a:t>
            </a:r>
            <a:r>
              <a:rPr lang="pl-PL" dirty="0"/>
              <a:t>wadium </a:t>
            </a:r>
            <a:r>
              <a:rPr lang="pl-PL" dirty="0" smtClean="0"/>
              <a:t>nie wyłącza </a:t>
            </a:r>
            <a:r>
              <a:rPr lang="pl-PL" dirty="0"/>
              <a:t>roszczenia o zawarcie umowy</a:t>
            </a:r>
          </a:p>
        </p:txBody>
      </p:sp>
    </p:spTree>
    <p:extLst>
      <p:ext uri="{BB962C8B-B14F-4D97-AF65-F5344CB8AC3E}">
        <p14:creationId xmlns:p14="http://schemas.microsoft.com/office/powerpoint/2010/main" val="41067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92688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„Jeżeli </a:t>
            </a:r>
            <a:r>
              <a:rPr lang="pl-PL" dirty="0"/>
              <a:t>uczestnik aukcji </a:t>
            </a:r>
            <a:r>
              <a:rPr lang="pl-PL" dirty="0" smtClean="0"/>
              <a:t>albo </a:t>
            </a:r>
            <a:r>
              <a:rPr lang="pl-PL" dirty="0"/>
              <a:t>przetargu, mimo wyboru jego oferty, uchyla się od zawarcia umowy, której ważność zależy od spełnienia szczególnych wymagań przewidzianych w ustawie, organizator aukcji </a:t>
            </a:r>
            <a:r>
              <a:rPr lang="pl-PL" dirty="0" smtClean="0"/>
              <a:t>albo </a:t>
            </a:r>
            <a:r>
              <a:rPr lang="pl-PL" dirty="0"/>
              <a:t>przetargu może pobraną sumę wadium zachować albo dochodzić zaspokojenia z przedmiotu </a:t>
            </a:r>
            <a:r>
              <a:rPr lang="pl-PL" dirty="0" smtClean="0"/>
              <a:t>zabezpieczenia” </a:t>
            </a:r>
            <a:r>
              <a:rPr lang="pl-PL" dirty="0"/>
              <a:t>(art. 70</a:t>
            </a:r>
            <a:r>
              <a:rPr lang="pl-PL" baseline="30000" dirty="0"/>
              <a:t>4</a:t>
            </a:r>
            <a:r>
              <a:rPr lang="pl-PL" dirty="0"/>
              <a:t> § 2 zd. 1 k.c.)</a:t>
            </a:r>
          </a:p>
          <a:p>
            <a:pPr algn="just"/>
            <a:r>
              <a:rPr lang="pl-PL" dirty="0" smtClean="0"/>
              <a:t>„Jeżeli </a:t>
            </a:r>
            <a:r>
              <a:rPr lang="pl-PL" dirty="0"/>
              <a:t>organizator aukcji </a:t>
            </a:r>
            <a:r>
              <a:rPr lang="pl-PL" dirty="0" smtClean="0"/>
              <a:t>albo </a:t>
            </a:r>
            <a:r>
              <a:rPr lang="pl-PL" dirty="0"/>
              <a:t>przetargu uchyla się od zawarcia umowy, ich </a:t>
            </a:r>
            <a:r>
              <a:rPr lang="pl-PL" dirty="0" smtClean="0"/>
              <a:t>uczestnik, </a:t>
            </a:r>
            <a:r>
              <a:rPr lang="pl-PL" dirty="0"/>
              <a:t>którego oferta została wybrana, może żądać zapłaty podwójnego wadium albo naprawienia </a:t>
            </a:r>
            <a:r>
              <a:rPr lang="pl-PL" dirty="0" smtClean="0"/>
              <a:t>szkody” </a:t>
            </a:r>
            <a:r>
              <a:rPr lang="pl-PL" dirty="0"/>
              <a:t>(art. 70</a:t>
            </a:r>
            <a:r>
              <a:rPr lang="pl-PL" baseline="30000" dirty="0"/>
              <a:t>4</a:t>
            </a:r>
            <a:r>
              <a:rPr lang="pl-PL" dirty="0"/>
              <a:t> § 2 zd. 3 k.c.)</a:t>
            </a:r>
          </a:p>
        </p:txBody>
      </p:sp>
    </p:spTree>
    <p:extLst>
      <p:ext uri="{BB962C8B-B14F-4D97-AF65-F5344CB8AC3E}">
        <p14:creationId xmlns:p14="http://schemas.microsoft.com/office/powerpoint/2010/main" val="28478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926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Unieważnienie umowy zawartej w wyniku aukcji </a:t>
            </a:r>
            <a:r>
              <a:rPr lang="pl-PL" b="1" dirty="0" smtClean="0"/>
              <a:t>albo</a:t>
            </a:r>
            <a:r>
              <a:rPr lang="pl-PL" b="1" dirty="0" smtClean="0"/>
              <a:t> </a:t>
            </a:r>
            <a:r>
              <a:rPr lang="pl-PL" b="1" dirty="0"/>
              <a:t>przetargu: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u="sng" dirty="0" smtClean="0"/>
              <a:t>podmioty </a:t>
            </a:r>
            <a:r>
              <a:rPr lang="pl-PL" u="sng" dirty="0"/>
              <a:t>uprawnione</a:t>
            </a:r>
            <a:r>
              <a:rPr lang="pl-PL" dirty="0"/>
              <a:t>: </a:t>
            </a:r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organizator aukcji albo przetargu, który stał się stroną zawartej umowy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uczestnik tych postępowań, chociażby jego oferta nie została wybrana</a:t>
            </a:r>
          </a:p>
          <a:p>
            <a:pPr marL="82296" indent="0">
              <a:buNone/>
            </a:pPr>
            <a:r>
              <a:rPr lang="pl-PL" b="1" dirty="0"/>
              <a:t>3)</a:t>
            </a:r>
            <a:r>
              <a:rPr lang="pl-PL" dirty="0"/>
              <a:t> inna osoba, jeżeli umowa została zawarta na jej rachunek lub zlecenie</a:t>
            </a:r>
          </a:p>
        </p:txBody>
      </p:sp>
    </p:spTree>
    <p:extLst>
      <p:ext uri="{BB962C8B-B14F-4D97-AF65-F5344CB8AC3E}">
        <p14:creationId xmlns:p14="http://schemas.microsoft.com/office/powerpoint/2010/main" val="14399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92688"/>
          </a:xfrm>
        </p:spPr>
        <p:txBody>
          <a:bodyPr>
            <a:normAutofit fontScale="92500"/>
          </a:bodyPr>
          <a:lstStyle/>
          <a:p>
            <a:r>
              <a:rPr lang="pl-PL" u="sng" dirty="0" smtClean="0"/>
              <a:t>przesłanki</a:t>
            </a:r>
            <a:r>
              <a:rPr lang="pl-PL" dirty="0" smtClean="0"/>
              <a:t> </a:t>
            </a:r>
            <a:r>
              <a:rPr lang="pl-PL" dirty="0"/>
              <a:t>– wpłynięcie </a:t>
            </a:r>
            <a:r>
              <a:rPr lang="pl-PL"/>
              <a:t>przez </a:t>
            </a:r>
            <a:r>
              <a:rPr lang="pl-PL" smtClean="0"/>
              <a:t>stronę tej umowy, </a:t>
            </a:r>
            <a:r>
              <a:rPr lang="pl-PL" dirty="0"/>
              <a:t>innego uczestnika postępowania aukcyjnego </a:t>
            </a:r>
            <a:r>
              <a:rPr lang="pl-PL" dirty="0" smtClean="0"/>
              <a:t>albo </a:t>
            </a:r>
            <a:r>
              <a:rPr lang="pl-PL" dirty="0"/>
              <a:t>przetargowego lub osobę trzecią działającą w porozumieniu z nimi na </a:t>
            </a:r>
            <a:r>
              <a:rPr lang="pl-PL"/>
              <a:t>wynik </a:t>
            </a:r>
            <a:r>
              <a:rPr lang="pl-PL" smtClean="0"/>
              <a:t>jednego z tych </a:t>
            </a:r>
            <a:r>
              <a:rPr lang="pl-PL" dirty="0"/>
              <a:t>postępowań w sposób sprzeczny z prawem lub dobrymi obyczajami</a:t>
            </a:r>
          </a:p>
          <a:p>
            <a:r>
              <a:rPr lang="pl-PL" dirty="0" smtClean="0"/>
              <a:t>uprawnienie </a:t>
            </a:r>
            <a:r>
              <a:rPr lang="pl-PL" dirty="0"/>
              <a:t>wygasa z upływem miesiąca od dowiedzenia się o przyczynie </a:t>
            </a:r>
            <a:r>
              <a:rPr lang="pl-PL" dirty="0" smtClean="0"/>
              <a:t>unieważnienia </a:t>
            </a:r>
            <a:r>
              <a:rPr lang="pl-PL" dirty="0"/>
              <a:t>umowy, jednak nie później niż z upływem roku od dnia zawarcia umowy</a:t>
            </a:r>
          </a:p>
          <a:p>
            <a:r>
              <a:rPr lang="pl-PL" dirty="0" smtClean="0"/>
              <a:t>wyrok </a:t>
            </a:r>
            <a:r>
              <a:rPr lang="pl-PL" dirty="0"/>
              <a:t>ma charakter konstytutywny</a:t>
            </a:r>
          </a:p>
          <a:p>
            <a:r>
              <a:rPr lang="pl-PL" dirty="0" smtClean="0"/>
              <a:t>skutek </a:t>
            </a:r>
            <a:r>
              <a:rPr lang="pl-PL" dirty="0"/>
              <a:t>wsteczny wyroku (ex tunc)</a:t>
            </a:r>
          </a:p>
        </p:txBody>
      </p:sp>
    </p:spTree>
    <p:extLst>
      <p:ext uri="{BB962C8B-B14F-4D97-AF65-F5344CB8AC3E}">
        <p14:creationId xmlns:p14="http://schemas.microsoft.com/office/powerpoint/2010/main" val="26791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oferta </a:t>
            </a:r>
            <a:r>
              <a:rPr lang="pl-PL" dirty="0"/>
              <a:t>może być skierowana do indywidualnie oznaczonej osoby lub osób, bądź do nieoznaczonego kręgu osób (ad incertas personas</a:t>
            </a:r>
            <a:r>
              <a:rPr lang="pl-PL" dirty="0" smtClean="0"/>
              <a:t>)</a:t>
            </a:r>
          </a:p>
          <a:p>
            <a:pPr marL="82296" indent="0" algn="just">
              <a:buNone/>
            </a:pPr>
            <a:endParaRPr lang="pl-PL" dirty="0"/>
          </a:p>
          <a:p>
            <a:r>
              <a:rPr lang="pl-PL" dirty="0" smtClean="0"/>
              <a:t>czy </a:t>
            </a:r>
            <a:r>
              <a:rPr lang="pl-PL" dirty="0"/>
              <a:t>i kiedy została złożona oferta:</a:t>
            </a:r>
          </a:p>
          <a:p>
            <a:pPr marL="82296" indent="0">
              <a:buNone/>
            </a:pPr>
            <a:r>
              <a:rPr lang="pl-PL" b="1" dirty="0"/>
              <a:t>1) </a:t>
            </a:r>
            <a:r>
              <a:rPr lang="pl-PL" dirty="0"/>
              <a:t>gdy indywidualnie adresowana -  rozstrzyga się zgodnie z art. 61 k.c.</a:t>
            </a:r>
          </a:p>
          <a:p>
            <a:pPr marL="82296" indent="0">
              <a:buNone/>
            </a:pPr>
            <a:r>
              <a:rPr lang="pl-PL" b="1" dirty="0"/>
              <a:t>2) </a:t>
            </a:r>
            <a:r>
              <a:rPr lang="pl-PL" dirty="0"/>
              <a:t>gdy skierowana do ogółu - z chwilą jej ogłoszenia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499176" cy="6192688"/>
          </a:xfrm>
        </p:spPr>
        <p:txBody>
          <a:bodyPr>
            <a:normAutofit/>
          </a:bodyPr>
          <a:lstStyle/>
          <a:p>
            <a:r>
              <a:rPr lang="pl-PL" dirty="0" smtClean="0"/>
              <a:t>66¹ </a:t>
            </a:r>
            <a:r>
              <a:rPr lang="pl-PL" dirty="0"/>
              <a:t>§ 1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Oferta złożona w postaci elektronicznej wiąże składającego, jeżeli druga strona niezwłocznie potwierdzi jej otrzymanie</a:t>
            </a:r>
            <a:r>
              <a:rPr lang="pl-PL" dirty="0" smtClean="0"/>
              <a:t>”.</a:t>
            </a:r>
          </a:p>
          <a:p>
            <a:pPr marL="82296" indent="0">
              <a:buNone/>
            </a:pPr>
            <a:endParaRPr lang="pl-PL" dirty="0"/>
          </a:p>
          <a:p>
            <a:pPr marL="82296" indent="0" algn="just">
              <a:buNone/>
            </a:pPr>
            <a:r>
              <a:rPr lang="pl-PL" dirty="0" smtClean="0"/>
              <a:t>Przepis </a:t>
            </a:r>
            <a:r>
              <a:rPr lang="pl-PL" dirty="0"/>
              <a:t>ten nie ma zastosowania do zawierania umów za pomocą poczty elektronicznej albo podobnych środków indywidualnego porozumiewania się na odległość. Nie stosuje się go także w stosunkach między przedsiębiorcami, jeżeli strony tak postanowiły (66¹ § 4 k.c.)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 smtClean="0"/>
              <a:t>Oferta </a:t>
            </a:r>
            <a:r>
              <a:rPr lang="pl-PL" b="1" dirty="0"/>
              <a:t>a propozycje niebędące ofertą</a:t>
            </a: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71 k.c.: „Ogłoszenia, reklamy, cenniki i inne informacje, skierowane do ogółu lub do po-szczególnych osób, poczytuje się w razie wątpliwości nie za ofertę, lecz za zaproszenie do zawarcia umowy”.</a:t>
            </a:r>
          </a:p>
          <a:p>
            <a:r>
              <a:rPr lang="pl-PL" dirty="0" smtClean="0"/>
              <a:t>art</a:t>
            </a:r>
            <a:r>
              <a:rPr lang="pl-PL" dirty="0"/>
              <a:t>. 543 k.c.: „Wystawienie rzeczy w miejscu sprzedaży na widok publiczny z oznaczeniem ceny uważa się za ofertę sprzedaży”</a:t>
            </a:r>
          </a:p>
          <a:p>
            <a:r>
              <a:rPr lang="pl-PL" dirty="0" smtClean="0"/>
              <a:t>art</a:t>
            </a:r>
            <a:r>
              <a:rPr lang="pl-PL" dirty="0"/>
              <a:t>. 543 k.c. należy odpowiednio stosować do masowo oferowanych konsumentom usług przy użyciu automatów, np. kserokopiarki, skrytki bagażowe, kabiny do robienia zdjęć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04664"/>
            <a:ext cx="7787208" cy="5721499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/>
              <a:t>Skutki oferty:</a:t>
            </a:r>
            <a:endParaRPr lang="pl-PL" dirty="0"/>
          </a:p>
          <a:p>
            <a:pPr algn="just"/>
            <a:r>
              <a:rPr lang="pl-PL" dirty="0" smtClean="0"/>
              <a:t>związanie </a:t>
            </a:r>
            <a:r>
              <a:rPr lang="pl-PL" dirty="0"/>
              <a:t>oferenta ofertą</a:t>
            </a:r>
          </a:p>
          <a:p>
            <a:r>
              <a:rPr lang="pl-PL" dirty="0" smtClean="0"/>
              <a:t>jeżeli </a:t>
            </a:r>
            <a:r>
              <a:rPr lang="pl-PL" dirty="0"/>
              <a:t>początkowy termin związania nie został przez oferenta określony, biegnie od chwili złożenia oferty adresatowi, tzn. od chwili gdy doszła do niego w taki sposób, że mógł się zapoznać z jej treścią (art. 61 k.c.)</a:t>
            </a:r>
          </a:p>
          <a:p>
            <a:r>
              <a:rPr lang="pl-PL" dirty="0" smtClean="0"/>
              <a:t>późniejszy </a:t>
            </a:r>
            <a:r>
              <a:rPr lang="pl-PL" dirty="0"/>
              <a:t>termin a quo przy złożeniu oferty w postaci elektronicznej (66¹ § 1 k.c.) – oferta wiąże oferenta dopiero, gdy druga strona niezwłocznie potwierdzi jej otrzymanie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88640"/>
            <a:ext cx="7787208" cy="655272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oferta </a:t>
            </a:r>
            <a:r>
              <a:rPr lang="pl-PL" dirty="0"/>
              <a:t>nie wywołuje żadnych skutków prawnych, jeżeli oferent odwołał swoje oświadczenie woli, a odwołanie doszło do oblata jednocześnie ze złożeniem oferty lub wcześniej (art. 61 § 1 zd. 2 k.c</a:t>
            </a:r>
            <a:r>
              <a:rPr lang="pl-PL" dirty="0" smtClean="0"/>
              <a:t>.)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66² k.c.:</a:t>
            </a:r>
          </a:p>
          <a:p>
            <a:pPr marL="82296" indent="0" algn="just">
              <a:buNone/>
            </a:pPr>
            <a:r>
              <a:rPr lang="pl-PL" dirty="0"/>
              <a:t>„§ 1. W stosunkach między przedsiębiorcami oferta może być odwołana przed zawarciem umowy, jeżeli oświadczenie o odwołaniu zostało złożone drugiej stronie przed wysłaniem przez nią oświadczenia o przyjęciu oferty. </a:t>
            </a:r>
          </a:p>
          <a:p>
            <a:pPr marL="82296" indent="0" algn="just">
              <a:buNone/>
            </a:pPr>
            <a:r>
              <a:rPr lang="pl-PL" dirty="0"/>
              <a:t>§ 2. Jednakże oferty nie można odwołać, jeżeli wynika to z jej treści lub określono w niej termin przyjęcia”.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pl-PL" b="1" dirty="0" smtClean="0"/>
              <a:t>następstwa </a:t>
            </a:r>
            <a:r>
              <a:rPr lang="pl-PL" b="1" dirty="0"/>
              <a:t>śmierci oferenta</a:t>
            </a:r>
            <a:r>
              <a:rPr lang="pl-PL" dirty="0"/>
              <a:t> nie zostały uregulowane</a:t>
            </a:r>
          </a:p>
          <a:p>
            <a:pPr marL="82296" indent="0">
              <a:buNone/>
            </a:pPr>
            <a:r>
              <a:rPr lang="pl-PL" dirty="0"/>
              <a:t>należy przyjąć, że związanie ofertą wygasa wtedy, gdy wynika to z jej treści, ustawy lub z okoliczności; inaczej związanie ofertą przechodzi na spadkobierców oferenta, gdy zmarł on przed lub po dojściu oferty do oblata, ale w czasie związania ofertą (Z. Radwański, </a:t>
            </a:r>
            <a:r>
              <a:rPr lang="pl-PL" dirty="0" smtClean="0"/>
              <a:t>B. </a:t>
            </a:r>
            <a:r>
              <a:rPr lang="pl-PL" dirty="0"/>
              <a:t>Gawlik)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388</TotalTime>
  <Words>2072</Words>
  <Application>Microsoft Office PowerPoint</Application>
  <PresentationFormat>On-screen Show (4:3)</PresentationFormat>
  <Paragraphs>171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Przesilenie</vt:lpstr>
      <vt:lpstr>SPOSOBY ZAWIERANIA UMÓW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</cp:lastModifiedBy>
  <cp:revision>42</cp:revision>
  <dcterms:created xsi:type="dcterms:W3CDTF">2013-10-05T07:34:23Z</dcterms:created>
  <dcterms:modified xsi:type="dcterms:W3CDTF">2015-05-12T10:56:13Z</dcterms:modified>
</cp:coreProperties>
</file>