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58" r:id="rId4"/>
    <p:sldId id="259" r:id="rId5"/>
    <p:sldId id="261" r:id="rId6"/>
    <p:sldId id="260" r:id="rId7"/>
    <p:sldId id="262" r:id="rId8"/>
    <p:sldId id="270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Filozofia prawa</a:t>
            </a: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91767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326048" y="680943"/>
            <a:ext cx="88274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Państwo według Georga Jellinka składa się z:</a:t>
            </a:r>
          </a:p>
          <a:p>
            <a:endParaRPr lang="pl-PL" b="1" dirty="0" smtClean="0"/>
          </a:p>
          <a:p>
            <a:pPr marL="342900" indent="-342900">
              <a:buAutoNum type="arabicParenR"/>
            </a:pPr>
            <a:r>
              <a:rPr lang="pl-PL" dirty="0" smtClean="0"/>
              <a:t>obszaru państwowego (</a:t>
            </a:r>
            <a:r>
              <a:rPr lang="pl-PL" i="1" dirty="0" err="1" smtClean="0"/>
              <a:t>Staatsgebiet</a:t>
            </a:r>
            <a:r>
              <a:rPr lang="pl-PL" dirty="0" smtClean="0"/>
              <a:t>), czyli „przestrzennej podstawy dla rozwoju władania (</a:t>
            </a:r>
            <a:r>
              <a:rPr lang="pl-PL" i="1" dirty="0" err="1" smtClean="0"/>
              <a:t>Herrschaftsentfaltung</a:t>
            </a:r>
            <a:r>
              <a:rPr lang="pl-PL" dirty="0" smtClean="0"/>
              <a:t>) na zewnątrz i wewnątrz", </a:t>
            </a:r>
          </a:p>
          <a:p>
            <a:pPr marL="342900" indent="-342900">
              <a:buAutoNum type="arabicParenR"/>
            </a:pPr>
            <a:r>
              <a:rPr lang="pl-PL" dirty="0" smtClean="0"/>
              <a:t>„społeczeństwa państwowego" (</a:t>
            </a:r>
            <a:r>
              <a:rPr lang="pl-PL" i="1" dirty="0" err="1" smtClean="0"/>
              <a:t>Staatsvolk</a:t>
            </a:r>
            <a:r>
              <a:rPr lang="pl-PL" dirty="0" smtClean="0"/>
              <a:t>), czyli „stowarzyszenia członków państwa" i „sumy poddanych" oraz </a:t>
            </a:r>
          </a:p>
          <a:p>
            <a:pPr marL="342900" indent="-342900">
              <a:buAutoNum type="arabicParenR"/>
            </a:pPr>
            <a:r>
              <a:rPr lang="pl-PL" dirty="0" smtClean="0"/>
              <a:t>z władzy państwowej (</a:t>
            </a:r>
            <a:r>
              <a:rPr lang="pl-PL" i="1" dirty="0" err="1" smtClean="0"/>
              <a:t>Staatsgewalt</a:t>
            </a:r>
            <a:r>
              <a:rPr lang="pl-PL" dirty="0" smtClean="0"/>
              <a:t>).</a:t>
            </a:r>
            <a:endParaRPr lang="pl-PL" b="1" dirty="0" smtClean="0"/>
          </a:p>
          <a:p>
            <a:endParaRPr lang="pl-PL" b="1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07476" y="1037382"/>
            <a:ext cx="88274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Prawo</a:t>
            </a:r>
            <a:r>
              <a:rPr lang="pl-PL" dirty="0" smtClean="0"/>
              <a:t> dla Jellinka jest zespół norm, które:</a:t>
            </a:r>
          </a:p>
          <a:p>
            <a:pPr marL="342900" indent="-342900">
              <a:buAutoNum type="arabicParenR"/>
            </a:pPr>
            <a:r>
              <a:rPr lang="pl-PL" dirty="0" smtClean="0"/>
              <a:t>regulują zewnętrzne za­chowanie ludzi między sobą, </a:t>
            </a:r>
          </a:p>
          <a:p>
            <a:pPr marL="342900" indent="-342900">
              <a:buAutoNum type="arabicParenR"/>
            </a:pPr>
            <a:r>
              <a:rPr lang="pl-PL" dirty="0" smtClean="0"/>
              <a:t>pochodzą od uznanego autorytetu ze­wnętrznego, </a:t>
            </a:r>
          </a:p>
          <a:p>
            <a:pPr marL="342900" indent="-342900">
              <a:buAutoNum type="arabicParenR"/>
            </a:pPr>
            <a:r>
              <a:rPr lang="pl-PL" dirty="0" smtClean="0"/>
              <a:t>posiadają gwarancję obowiązywania (</a:t>
            </a:r>
            <a:r>
              <a:rPr lang="pl-PL" i="1" dirty="0" err="1" smtClean="0"/>
              <a:t>Verbindlichkeit</a:t>
            </a:r>
            <a:r>
              <a:rPr lang="pl-PL" i="1" dirty="0" smtClean="0"/>
              <a:t>), </a:t>
            </a:r>
            <a:r>
              <a:rPr lang="pl-PL" dirty="0" smtClean="0"/>
              <a:t>daną im przez zewnętrzną siłę. </a:t>
            </a:r>
          </a:p>
          <a:p>
            <a:pPr marL="342900" indent="-342900">
              <a:buAutoNum type="arabicParenR"/>
            </a:pPr>
            <a:endParaRPr lang="pl-PL" dirty="0" smtClean="0"/>
          </a:p>
          <a:p>
            <a:pPr marL="342900" indent="-342900"/>
            <a:r>
              <a:rPr lang="pl-PL" b="1" dirty="0" smtClean="0"/>
              <a:t>Prawo stanowi przy tym pewne etyczne minimum </a:t>
            </a:r>
            <a:r>
              <a:rPr lang="pl-PL" dirty="0" smtClean="0"/>
              <a:t>(</a:t>
            </a:r>
            <a:r>
              <a:rPr lang="pl-PL" i="1" dirty="0" err="1" smtClean="0"/>
              <a:t>Das</a:t>
            </a:r>
            <a:r>
              <a:rPr lang="pl-PL" i="1" dirty="0" smtClean="0"/>
              <a:t> </a:t>
            </a:r>
            <a:r>
              <a:rPr lang="pl-PL" i="1" dirty="0" err="1" smtClean="0"/>
              <a:t>Recht</a:t>
            </a:r>
            <a:r>
              <a:rPr lang="pl-PL" i="1" dirty="0" smtClean="0"/>
              <a:t> </a:t>
            </a:r>
            <a:r>
              <a:rPr lang="pl-PL" i="1" dirty="0" err="1" smtClean="0"/>
              <a:t>ist</a:t>
            </a:r>
            <a:r>
              <a:rPr lang="pl-PL" i="1" dirty="0" smtClean="0"/>
              <a:t> </a:t>
            </a:r>
            <a:r>
              <a:rPr lang="pl-PL" i="1" dirty="0" err="1" smtClean="0"/>
              <a:t>nichts</a:t>
            </a:r>
            <a:r>
              <a:rPr lang="pl-PL" i="1" dirty="0" smtClean="0"/>
              <a:t> </a:t>
            </a:r>
            <a:r>
              <a:rPr lang="pl-PL" i="1" dirty="0" err="1" smtClean="0"/>
              <a:t>Anderes</a:t>
            </a:r>
            <a:r>
              <a:rPr lang="pl-PL" i="1" dirty="0" smtClean="0"/>
              <a:t>, </a:t>
            </a:r>
            <a:r>
              <a:rPr lang="pl-PL" i="1" dirty="0" err="1" smtClean="0"/>
              <a:t>als</a:t>
            </a:r>
            <a:r>
              <a:rPr lang="pl-PL" i="1" dirty="0" smtClean="0"/>
              <a:t> </a:t>
            </a:r>
            <a:r>
              <a:rPr lang="pl-PL" i="1" dirty="0" err="1" smtClean="0"/>
              <a:t>das</a:t>
            </a:r>
            <a:r>
              <a:rPr lang="pl-PL" i="1" dirty="0" smtClean="0"/>
              <a:t> </a:t>
            </a:r>
            <a:r>
              <a:rPr lang="pl-PL" i="1" dirty="0" err="1" smtClean="0"/>
              <a:t>ethische</a:t>
            </a:r>
            <a:r>
              <a:rPr lang="pl-PL" i="1" dirty="0" smtClean="0"/>
              <a:t> Minimum</a:t>
            </a:r>
            <a:r>
              <a:rPr lang="pl-PL" dirty="0" smtClean="0"/>
              <a:t>)</a:t>
            </a:r>
            <a:endParaRPr lang="pl-PL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946031" y="937846"/>
            <a:ext cx="645941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Formy przeżyć wewnętrznych według </a:t>
            </a:r>
            <a:r>
              <a:rPr lang="pl-PL" b="1" dirty="0" err="1" smtClean="0"/>
              <a:t>Petrażyckiego</a:t>
            </a:r>
            <a:r>
              <a:rPr lang="pl-PL" b="1" dirty="0" smtClean="0"/>
              <a:t>:</a:t>
            </a:r>
          </a:p>
          <a:p>
            <a:r>
              <a:rPr lang="pl-PL" dirty="0" smtClean="0"/>
              <a:t>1. Stany pasywne: czucie i uczucia;</a:t>
            </a:r>
          </a:p>
          <a:p>
            <a:r>
              <a:rPr lang="pl-PL" dirty="0" smtClean="0"/>
              <a:t>2. Stany aktywne: wola i jej akty; </a:t>
            </a:r>
          </a:p>
          <a:p>
            <a:r>
              <a:rPr lang="pl-PL" dirty="0" smtClean="0"/>
              <a:t>3. Stany zarazem aktywne i pasywne: głód i miłość.</a:t>
            </a:r>
          </a:p>
          <a:p>
            <a:endParaRPr lang="pl-PL" b="1" dirty="0" smtClean="0"/>
          </a:p>
          <a:p>
            <a:r>
              <a:rPr lang="pl-PL" b="1" dirty="0" smtClean="0"/>
              <a:t>Są 4 formy przeżyć wewnętrznych: 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procesy woli (przeżycia jednostronnie aktywne);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uczucia (przeżycia pasywne); 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czucia (przeżycia pasywne); 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emocje (</a:t>
            </a:r>
            <a:r>
              <a:rPr lang="pl-PL" dirty="0" err="1" smtClean="0"/>
              <a:t>impulsje</a:t>
            </a:r>
            <a:r>
              <a:rPr lang="pl-PL" dirty="0" smtClean="0"/>
              <a:t>), czyli przeżycia </a:t>
            </a:r>
            <a:r>
              <a:rPr lang="pl-PL" dirty="0" err="1" smtClean="0"/>
              <a:t>doznawczo-popędowe</a:t>
            </a:r>
            <a:endParaRPr lang="pl-PL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332892" y="890954"/>
            <a:ext cx="848661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Sfery życia prawa </a:t>
            </a:r>
            <a:r>
              <a:rPr lang="pl-PL" b="1" dirty="0" err="1" smtClean="0"/>
              <a:t>wg</a:t>
            </a:r>
            <a:r>
              <a:rPr lang="pl-PL" b="1" dirty="0" smtClean="0"/>
              <a:t>. Leona </a:t>
            </a:r>
            <a:r>
              <a:rPr lang="pl-PL" b="1" dirty="0" err="1" smtClean="0"/>
              <a:t>Petrażyckiego</a:t>
            </a:r>
            <a:r>
              <a:rPr lang="pl-PL" b="1" dirty="0" smtClean="0"/>
              <a:t>:</a:t>
            </a:r>
          </a:p>
          <a:p>
            <a:r>
              <a:rPr lang="pl-PL" dirty="0" smtClean="0"/>
              <a:t>Prawo pozytywne;</a:t>
            </a:r>
          </a:p>
          <a:p>
            <a:r>
              <a:rPr lang="pl-PL" dirty="0" smtClean="0"/>
              <a:t>Prawo intuicyjne;</a:t>
            </a:r>
          </a:p>
          <a:p>
            <a:r>
              <a:rPr lang="pl-PL" dirty="0" smtClean="0"/>
              <a:t>Sfera ich wzajemnego przenikania się. </a:t>
            </a:r>
          </a:p>
          <a:p>
            <a:endParaRPr lang="pl-PL" dirty="0" smtClean="0"/>
          </a:p>
          <a:p>
            <a:r>
              <a:rPr lang="pl-PL" b="1" dirty="0" smtClean="0"/>
              <a:t>Prawo to co innego niż moralność. Moralność ma charakter jednostronny. </a:t>
            </a:r>
          </a:p>
          <a:p>
            <a:r>
              <a:rPr lang="pl-PL" b="1" dirty="0" smtClean="0"/>
              <a:t>Prawo zaś wykształca psychikę imperatywno – atrybutywną, </a:t>
            </a:r>
          </a:p>
          <a:p>
            <a:r>
              <a:rPr lang="pl-PL" dirty="0" smtClean="0"/>
              <a:t>rozumiejącą konieczność respektowania praw innych, ale także </a:t>
            </a:r>
          </a:p>
          <a:p>
            <a:r>
              <a:rPr lang="pl-PL" dirty="0" smtClean="0"/>
              <a:t>domagającą się praw dla siebie. </a:t>
            </a:r>
          </a:p>
          <a:p>
            <a:r>
              <a:rPr lang="pl-PL" dirty="0" smtClean="0"/>
              <a:t>.</a:t>
            </a:r>
          </a:p>
          <a:p>
            <a:endParaRPr lang="pl-P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to jest Prawo?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Jak można badać prawo?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888275" y="600891"/>
            <a:ext cx="982326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KAZUS I:</a:t>
            </a:r>
          </a:p>
          <a:p>
            <a:endParaRPr lang="pl-PL" dirty="0" smtClean="0"/>
          </a:p>
          <a:p>
            <a:r>
              <a:rPr lang="pl-PL" dirty="0" smtClean="0"/>
              <a:t>Do Hansa </a:t>
            </a:r>
            <a:r>
              <a:rPr lang="pl-PL" dirty="0" err="1" smtClean="0"/>
              <a:t>Kelsena</a:t>
            </a:r>
            <a:r>
              <a:rPr lang="pl-PL" dirty="0" smtClean="0"/>
              <a:t> podszedł kiedyś jego student i zapytał go, czy jego zdaniem regulamin obozu koncentracyjnego  jest prawem. </a:t>
            </a:r>
          </a:p>
          <a:p>
            <a:endParaRPr lang="pl-PL" dirty="0" smtClean="0"/>
          </a:p>
          <a:p>
            <a:r>
              <a:rPr lang="pl-PL" dirty="0" smtClean="0"/>
              <a:t>Czy regulamin obozu koncentracyjnego jest prawem?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428205" y="234352"/>
            <a:ext cx="101716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KAZUS II:</a:t>
            </a:r>
          </a:p>
          <a:p>
            <a:endParaRPr lang="pl-PL" b="1" dirty="0" smtClean="0"/>
          </a:p>
          <a:p>
            <a:r>
              <a:rPr lang="pl-PL" b="1" dirty="0" smtClean="0"/>
              <a:t>Art.116 Ordynacji Podatkowej – odpowiedzialność członka zarządu za zaległości podatkowe Spółki </a:t>
            </a:r>
          </a:p>
          <a:p>
            <a:endParaRPr lang="pl-PL" b="1" dirty="0" smtClean="0"/>
          </a:p>
          <a:p>
            <a:r>
              <a:rPr lang="pl-PL" dirty="0" smtClean="0"/>
              <a:t>§ 2. Odpowiedzialność członków zarządu obejmuje zaległości podatkowe z tytułu zobowiązań, których termin płatności upływał w czasie pełnienia przez nich obowiązków członka zarządu, oraz zaległości wymienione w</a:t>
            </a:r>
            <a:r>
              <a:rPr lang="pl-PL" b="1" dirty="0" smtClean="0"/>
              <a:t> art. 52</a:t>
            </a:r>
            <a:r>
              <a:rPr lang="pl-PL" dirty="0" smtClean="0"/>
              <a:t> i </a:t>
            </a:r>
            <a:r>
              <a:rPr lang="pl-PL" b="1" dirty="0" smtClean="0"/>
              <a:t>art. 52a</a:t>
            </a:r>
            <a:r>
              <a:rPr lang="pl-PL" dirty="0" smtClean="0"/>
              <a:t>  powstałe w czasie pełnienia obowiązków członka zarządu.</a:t>
            </a:r>
          </a:p>
          <a:p>
            <a:endParaRPr lang="pl-PL" b="1" dirty="0" smtClean="0"/>
          </a:p>
          <a:p>
            <a:r>
              <a:rPr lang="pl-PL" b="1" dirty="0" smtClean="0"/>
              <a:t>Istnieją trzy sposoby interpretacji tego przepisu obecne w orzecznictwie: </a:t>
            </a:r>
          </a:p>
          <a:p>
            <a:endParaRPr lang="pl-PL" b="1" dirty="0" smtClean="0"/>
          </a:p>
          <a:p>
            <a:pPr marL="342900" indent="-342900">
              <a:buAutoNum type="alphaLcParenR"/>
            </a:pPr>
            <a:r>
              <a:rPr lang="pl-PL" dirty="0" smtClean="0"/>
              <a:t>Konieczne jest formalne pełnienie funkcji członka zarządu – niezależnie od tego, czy </a:t>
            </a:r>
            <a:r>
              <a:rPr lang="pl-PL" u="sng" dirty="0" smtClean="0"/>
              <a:t>faktycznie </a:t>
            </a:r>
            <a:r>
              <a:rPr lang="pl-PL" dirty="0" smtClean="0"/>
              <a:t>wykonywał on czynności jako członek zarządu -  np. był chory, na wakacjach;</a:t>
            </a:r>
          </a:p>
          <a:p>
            <a:pPr marL="342900" indent="-342900">
              <a:buAutoNum type="alphaLcParenR"/>
            </a:pPr>
            <a:r>
              <a:rPr lang="pl-PL" dirty="0" smtClean="0"/>
              <a:t>Konieczne jest nie tylko formalne pełnienie funkcji członka zarządu  ale i </a:t>
            </a:r>
            <a:r>
              <a:rPr lang="pl-PL" u="sng" dirty="0" smtClean="0"/>
              <a:t>faktyczne </a:t>
            </a:r>
            <a:r>
              <a:rPr lang="pl-PL" dirty="0" smtClean="0"/>
              <a:t> wykonywanie tych funkcji;</a:t>
            </a:r>
          </a:p>
          <a:p>
            <a:pPr marL="342900" indent="-342900">
              <a:buAutoNum type="alphaLcParenR"/>
            </a:pPr>
            <a:r>
              <a:rPr lang="pl-PL" dirty="0" smtClean="0"/>
              <a:t>Nie jest potrzebne formalne pełnienie funkcji członka zarządu, wystarczy samo działanie jako członek zarządu. </a:t>
            </a:r>
          </a:p>
          <a:p>
            <a:pPr marL="342900" indent="-342900">
              <a:buAutoNum type="alphaLcParenR"/>
            </a:pPr>
            <a:endParaRPr lang="pl-PL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18457" y="339634"/>
            <a:ext cx="1028046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Przyjmijmy, że członek zarządu Spółki ABC otrzymał decyzję o odpowiedzialności za zaległości podatkowe tej spółki i zaskarżył ją do WSA. Organ zaprezentował pogląd zawarty w punkcie a), tj. ten formalistyczny. </a:t>
            </a:r>
          </a:p>
          <a:p>
            <a:endParaRPr lang="pl-PL" dirty="0" smtClean="0"/>
          </a:p>
          <a:p>
            <a:r>
              <a:rPr lang="pl-PL" dirty="0" smtClean="0"/>
              <a:t>WSA uznał jednak za właściwie podejście c).</a:t>
            </a:r>
          </a:p>
          <a:p>
            <a:endParaRPr lang="pl-PL" dirty="0" smtClean="0"/>
          </a:p>
          <a:p>
            <a:r>
              <a:rPr lang="pl-PL" dirty="0" smtClean="0"/>
              <a:t>NSA zdecydował się wydać w sprawię tego przepisu uchwałę, w której uznał, że właściwie jest  podejście b)</a:t>
            </a:r>
          </a:p>
          <a:p>
            <a:endParaRPr lang="pl-PL" dirty="0" smtClean="0"/>
          </a:p>
          <a:p>
            <a:r>
              <a:rPr lang="pl-PL" dirty="0" smtClean="0"/>
              <a:t>Miesiąc później członek zarządu Spółki XYZ otrzymał decyzję, w której organ znowu uznał, ze właściwie jest podejście określone w punkcie a). </a:t>
            </a:r>
          </a:p>
          <a:p>
            <a:endParaRPr lang="pl-PL" dirty="0" smtClean="0"/>
          </a:p>
          <a:p>
            <a:r>
              <a:rPr lang="pl-PL" dirty="0" smtClean="0"/>
              <a:t>Jaka jest rola uchwał NSA?  Czy są to precedensy? </a:t>
            </a:r>
          </a:p>
          <a:p>
            <a:endParaRPr lang="pl-PL" dirty="0" smtClean="0"/>
          </a:p>
          <a:p>
            <a:r>
              <a:rPr lang="pl-PL" dirty="0" smtClean="0"/>
              <a:t>Co jest tutaj prawem? </a:t>
            </a:r>
          </a:p>
          <a:p>
            <a:endParaRPr lang="pl-PL" dirty="0" smtClean="0"/>
          </a:p>
          <a:p>
            <a:r>
              <a:rPr lang="pl-PL" dirty="0" smtClean="0"/>
              <a:t>Czy organ podatkowy ma jakiekolwiek szanse na utrzymanie swojego stanowiska w sądzie?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306285" y="-2157144"/>
            <a:ext cx="9562011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r>
              <a:rPr lang="pl-PL" b="1" dirty="0" smtClean="0"/>
              <a:t>Art. 119a. Ordynacja podatkowej</a:t>
            </a:r>
          </a:p>
          <a:p>
            <a:endParaRPr lang="pl-PL" b="1" dirty="0" smtClean="0"/>
          </a:p>
          <a:p>
            <a:r>
              <a:rPr lang="pl-PL" dirty="0" smtClean="0"/>
              <a:t> </a:t>
            </a:r>
            <a:r>
              <a:rPr lang="pl-PL" b="1" i="1" dirty="0" smtClean="0"/>
              <a:t>Skutki czynności dokonanej w celu uniknięcia opodatkowania</a:t>
            </a:r>
          </a:p>
          <a:p>
            <a:endParaRPr lang="pl-PL" b="1" i="1" dirty="0" smtClean="0"/>
          </a:p>
          <a:p>
            <a:r>
              <a:rPr lang="pl-PL" dirty="0" smtClean="0"/>
              <a:t>§ 1.Czynność dokonana przede wszystkim w celu osiągnięcia korzyści podatkowej, sprzecznej w danych okolicznościach z przedmiotem i celem przepisu ustawy podatkowej, nie skutkuje osiągnięciem korzyści podatkowej, jeżeli sposób działania był sztuczny (unikanie opodatkowania).</a:t>
            </a:r>
          </a:p>
          <a:p>
            <a:r>
              <a:rPr lang="pl-PL" dirty="0" smtClean="0"/>
              <a:t>§ 2.W sytuacji określonej w § 1 skutki podatkowe czynności określa się na podstawie takiego stanu rzeczy, jaki mógłby zaistnieć, gdyby dokonano czynności odpowiedniej.</a:t>
            </a:r>
          </a:p>
          <a:p>
            <a:r>
              <a:rPr lang="pl-PL" dirty="0" smtClean="0"/>
              <a:t>§ 3.Za odpowiednią uznaje się czynność, której podmiot mógłby w danych okolicznościach dokonać, jeżeli działałby rozsądnie i kierował się zgodnymi z prawem celami innymi niż osiągnięcie korzyści podatkowej sprzecznej z przedmiotem i celem przepisu ustawy podatkowej.</a:t>
            </a:r>
          </a:p>
          <a:p>
            <a:r>
              <a:rPr lang="pl-PL" dirty="0" smtClean="0"/>
              <a:t>§ 4. Jeżeli w toku postępowania strona wskaże czynność odpowiednią, skutki podatkowe określa się na podstawie takiego stanu rzeczy, jaki zaistniałby, gdyby dokonano tej czynności.</a:t>
            </a:r>
          </a:p>
          <a:p>
            <a:r>
              <a:rPr lang="pl-PL" dirty="0" smtClean="0"/>
              <a:t>§ 5.  Przepisy § 2–4 nie mają zastosowania, jeżeli okoliczności wskazują, że osiągnięcie korzyści podatkowej było jedynym celem dokonania czynności, o której mowa w § 1. W takiej sytuacji skutki podatkowe określa się na podstawie takiego stanu rzeczy, jaki zaistniałby, gdyby czynności nie dokonano.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997130" y="819500"/>
            <a:ext cx="1035449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Art. 115. KK</a:t>
            </a:r>
          </a:p>
          <a:p>
            <a:r>
              <a:rPr lang="pl-PL" dirty="0" smtClean="0"/>
              <a:t> </a:t>
            </a:r>
            <a:br>
              <a:rPr lang="pl-PL" dirty="0" smtClean="0"/>
            </a:br>
            <a:r>
              <a:rPr lang="pl-PL" sz="2800" b="1" i="1" dirty="0" smtClean="0"/>
              <a:t>Stopień społecznej szkodliwości</a:t>
            </a:r>
          </a:p>
          <a:p>
            <a:r>
              <a:rPr lang="pl-PL" sz="2800" dirty="0" smtClean="0"/>
              <a:t>§ 2.</a:t>
            </a:r>
          </a:p>
          <a:p>
            <a:r>
              <a:rPr lang="pl-PL" sz="2800" dirty="0" smtClean="0"/>
              <a:t>Przy ocenie stopnia społecznej szkodliwości czynu sąd bierze pod uwagę rodzaj i charakter naruszonego dobra, rozmiary wyrządzonej lub grożącej szkody, sposób i okoliczności popełnienia czynu, wagę naruszonych przez sprawcę obowiązków, jak również postać zamiaru, motywację sprawcy, rodzaj naruszonych reguł ostrożności i stopień ich naruszenia.</a:t>
            </a:r>
            <a:endParaRPr lang="pl-PL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240971" y="679269"/>
            <a:ext cx="954894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Art. 285a.</a:t>
            </a:r>
          </a:p>
          <a:p>
            <a:r>
              <a:rPr lang="pl-PL" dirty="0" smtClean="0"/>
              <a:t> § 1. Skarga o stwierdzenie niezgodności z prawem prawomocnego orzeczenia przysługuje od prawomocnego orzeczenia wojewódzkiego sądu administracyjnego, gdy przez jego wydanie została stronie wyrządzona szkoda, a zmiana lub uchylenie orzeczenia w drodze innych przysługujących stronie środków prawnych nie było i nie jest możliwe.</a:t>
            </a:r>
          </a:p>
          <a:p>
            <a:r>
              <a:rPr lang="pl-PL" dirty="0" smtClean="0"/>
              <a:t>§ 2. Skarga, o której mowa w § 1, przysługuje również w wyjątkowych przypadkach od prawomocnego orzeczenia wojewódzkiego sądu administracyjnego, jeżeli strony nie skorzystały z przysługujących im środków prawnych, gdy niezgodność z prawem wynika z naruszenia podstawowych zasad porządku prawnego lub konstytucyjnych wolności albo praw człowieka i obywatela, chyba że jest możliwa zmiana lub uchylenie orzeczenia w drodze innych przysługujących stronie środków prawnych.</a:t>
            </a:r>
          </a:p>
          <a:p>
            <a:r>
              <a:rPr lang="pl-PL" dirty="0" smtClean="0"/>
              <a:t>§ 3. Od orzeczeń Naczelnego Sądu Administracyjnego skarga nie przysługuje, z wyjątkiem gdy niezgodność z prawem wynika z rażącego naruszenia norm prawa Unii Europejskiej. Orzeczenia Naczelnego Sądu Administracyjnego traktuje się jak orzeczenia wydane w postępowaniu wywołanym wniesieniem skargi.</a:t>
            </a:r>
          </a:p>
          <a:p>
            <a:r>
              <a:rPr lang="pl-PL" dirty="0" smtClean="0"/>
              <a:t>§ 4. Skarga o stwierdzenie niezgodności z prawem prawomocnego orzeczenia podlega opłacie stałej.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371600" y="797169"/>
            <a:ext cx="105624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Prawo według Johna Austina</a:t>
            </a:r>
          </a:p>
          <a:p>
            <a:endParaRPr lang="pl-PL" b="1" dirty="0" smtClean="0"/>
          </a:p>
          <a:p>
            <a:r>
              <a:rPr lang="pl-PL" dirty="0" smtClean="0"/>
              <a:t>Rozkaz suwerena poparty sankcją. </a:t>
            </a:r>
          </a:p>
          <a:p>
            <a:endParaRPr lang="pl-PL" dirty="0" smtClean="0"/>
          </a:p>
          <a:p>
            <a:r>
              <a:rPr lang="pl-PL" dirty="0" smtClean="0"/>
              <a:t>Jest to reguła wydana przez rządzącego dla podwładnego, której egzekucja jest zabezpieczona.</a:t>
            </a:r>
          </a:p>
          <a:p>
            <a:endParaRPr lang="pl-PL" dirty="0" smtClean="0"/>
          </a:p>
          <a:p>
            <a:r>
              <a:rPr lang="pl-PL" dirty="0" smtClean="0"/>
              <a:t>Cechy suwerena:</a:t>
            </a:r>
          </a:p>
          <a:p>
            <a:pPr marL="342900" lvl="0" indent="-342900">
              <a:buAutoNum type="arabicPeriod"/>
            </a:pPr>
            <a:r>
              <a:rPr lang="pl-PL" dirty="0" smtClean="0"/>
              <a:t>Przyzwyczajenie poddanych do posłuszeństwa suwerenowi i jego decyzjom</a:t>
            </a:r>
          </a:p>
          <a:p>
            <a:pPr marL="342900" lvl="0" indent="-342900">
              <a:buAutoNum type="arabicPeriod"/>
            </a:pPr>
            <a:r>
              <a:rPr lang="pl-PL" dirty="0" smtClean="0"/>
              <a:t>Nad suwerenem nie ma innego suwerena</a:t>
            </a:r>
          </a:p>
          <a:p>
            <a:pPr lvl="0"/>
            <a:r>
              <a:rPr lang="pl-PL" dirty="0" smtClean="0"/>
              <a:t>3. Jego władza jest nieograniczona, niepodzielna i nieprzerwana</a:t>
            </a:r>
          </a:p>
          <a:p>
            <a:endParaRPr lang="pl-PL" dirty="0" smtClean="0"/>
          </a:p>
          <a:p>
            <a:endParaRPr lang="pl-PL" b="1" dirty="0" smtClean="0"/>
          </a:p>
          <a:p>
            <a:r>
              <a:rPr lang="pl-PL" b="1" dirty="0" smtClean="0"/>
              <a:t> </a:t>
            </a:r>
            <a:endParaRPr lang="pl-PL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353</TotalTime>
  <Words>491</Words>
  <Application>Microsoft Office PowerPoint</Application>
  <PresentationFormat>Niestandardowy</PresentationFormat>
  <Paragraphs>108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Wycinek</vt:lpstr>
      <vt:lpstr>Filozofia prawa </vt:lpstr>
      <vt:lpstr>Co to jest Prawo?  Jak można badać prawo?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user</cp:lastModifiedBy>
  <cp:revision>27</cp:revision>
  <dcterms:created xsi:type="dcterms:W3CDTF">2016-10-07T09:19:11Z</dcterms:created>
  <dcterms:modified xsi:type="dcterms:W3CDTF">2018-05-02T10:44:19Z</dcterms:modified>
</cp:coreProperties>
</file>