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280" r:id="rId2"/>
    <p:sldId id="258" r:id="rId3"/>
    <p:sldId id="274" r:id="rId4"/>
    <p:sldId id="277" r:id="rId5"/>
    <p:sldId id="283" r:id="rId6"/>
    <p:sldId id="284" r:id="rId7"/>
    <p:sldId id="275" r:id="rId8"/>
    <p:sldId id="281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551" autoAdjust="0"/>
  </p:normalViewPr>
  <p:slideViewPr>
    <p:cSldViewPr>
      <p:cViewPr varScale="1">
        <p:scale>
          <a:sx n="57" d="100"/>
          <a:sy n="57" d="100"/>
        </p:scale>
        <p:origin x="57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07654-1D0A-4E63-9146-1B341A6E0D90}" type="datetimeFigureOut">
              <a:rPr lang="pl-PL" smtClean="0"/>
              <a:t>08.10.2017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526C9-CED1-4413-AC74-3947A401EB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7001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526C9-CED1-4413-AC74-3947A401EB15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9644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Forma i sposób zaliczenia</a:t>
            </a:r>
            <a:r>
              <a:rPr lang="pl-PL" baseline="0" dirty="0"/>
              <a:t> przeczytam z odrębnej kartki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526C9-CED1-4413-AC74-3947A401EB15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8587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Forma i sposób zaliczenia</a:t>
            </a:r>
            <a:r>
              <a:rPr lang="pl-PL" baseline="0" dirty="0"/>
              <a:t> przeczytam z odrębnej kartki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526C9-CED1-4413-AC74-3947A401EB15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5913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Forma i sposób zaliczenia</a:t>
            </a:r>
            <a:r>
              <a:rPr lang="pl-PL" baseline="0" dirty="0"/>
              <a:t> przeczytam z odrębnej kartki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526C9-CED1-4413-AC74-3947A401EB15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3952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Forma i sposób zaliczenia</a:t>
            </a:r>
            <a:r>
              <a:rPr lang="pl-PL" baseline="0" dirty="0"/>
              <a:t> przeczytam z odrębnej kartki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526C9-CED1-4413-AC74-3947A401EB15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47227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Forma i sposób zaliczenia</a:t>
            </a:r>
            <a:r>
              <a:rPr lang="pl-PL" baseline="0" dirty="0"/>
              <a:t> przeczytam z odrębnej kartki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526C9-CED1-4413-AC74-3947A401EB15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67075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Forma i sposób zaliczenia</a:t>
            </a:r>
            <a:r>
              <a:rPr lang="pl-PL" baseline="0" dirty="0"/>
              <a:t> przeczytam z odrębnej kartki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526C9-CED1-4413-AC74-3947A401EB15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08985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526C9-CED1-4413-AC74-3947A401EB15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3589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CF2F-C7C1-4312-80B0-FAC9C824CE08}" type="datetime1">
              <a:rPr lang="pl-PL" smtClean="0"/>
              <a:t>08.10.2017</a:t>
            </a:fld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‹#›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/>
              <a:t>Prawo cywilne - część ogólna i prawo zobowiązań – ćwiczenia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9F861-EFE0-415A-A67B-CC206353C6B4}" type="datetime1">
              <a:rPr lang="pl-PL" smtClean="0"/>
              <a:t>08.10.2017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Prawo cywilne - część ogólna i prawo zobowiązań – ćwiczenia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3563-044D-4AAC-99BE-1A890157ED63}" type="datetime1">
              <a:rPr lang="pl-PL" smtClean="0"/>
              <a:t>08.10.2017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Prawo cywilne - część ogólna i prawo zobowiązań – ćwiczenia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D9F2-6E9B-4040-99AF-45365B74FEFE}" type="datetime1">
              <a:rPr lang="pl-PL" smtClean="0"/>
              <a:t>08.10.2017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Prawo cywilne - część ogólna i prawo zobowiązań – ćwiczenia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7E85-72EC-401B-80E9-708B12175B0A}" type="datetime1">
              <a:rPr lang="pl-PL" smtClean="0"/>
              <a:t>08.10.2017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Prawo cywilne - część ogólna i prawo zobowiązań – ćwiczenia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3FF2-8B81-4445-B710-F0A17316685A}" type="datetime1">
              <a:rPr lang="pl-PL" smtClean="0"/>
              <a:t>08.10.2017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Prawo cywilne - część ogólna i prawo zobowiązań – ćwiczenia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CD7D-E20A-4B7C-8698-DE6DB25B41B0}" type="datetime1">
              <a:rPr lang="pl-PL" smtClean="0"/>
              <a:t>08.10.2017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Prawo cywilne - część ogólna i prawo zobowiązań – ćwiczenia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141A-E4C8-43D4-A9AB-A2506206D40F}" type="datetime1">
              <a:rPr lang="pl-PL" smtClean="0"/>
              <a:t>08.10.2017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Prawo cywilne - część ogólna i prawo zobowiązań – ćwiczenia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507D-BB2F-4EA0-B355-2C449C0DBD88}" type="datetime1">
              <a:rPr lang="pl-PL" smtClean="0"/>
              <a:t>08.10.2017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Prawo cywilne - część ogólna i prawo zobowiązań – ćwiczenia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C4267-09E3-4FBB-B866-E8F110E6A245}" type="datetime1">
              <a:rPr lang="pl-PL" smtClean="0"/>
              <a:t>08.10.2017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Prawo cywilne - część ogólna i prawo zobowiązań – ćwiczenia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A7AD-A80C-4F4A-8DE2-618DAE9C3DFD}" type="datetime1">
              <a:rPr lang="pl-PL" smtClean="0"/>
              <a:t>08.10.2017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Prawo cywilne - część ogólna i prawo zobowiązań – ćwiczenia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854EEDC-4685-4E43-B25C-8A6D38C74E52}" type="datetime1">
              <a:rPr lang="pl-PL" smtClean="0"/>
              <a:t>08.10.2017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pl-PL"/>
              <a:t>Prawo cywilne - część ogólna i prawo zobowiązań – ćwiczenia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0AE4396-D27A-4DB6-9E57-B73576C911FD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79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1</a:t>
            </a:fld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190663" y="836712"/>
            <a:ext cx="8964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Podstawy prawa cywilnego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07504" y="3606178"/>
            <a:ext cx="9171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WPROWADZENIE DO PRZEDMIOTU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12"/>
          </p:nvPr>
        </p:nvSpPr>
        <p:spPr>
          <a:xfrm>
            <a:off x="707368" y="6105498"/>
            <a:ext cx="7729259" cy="648072"/>
          </a:xfrm>
        </p:spPr>
        <p:txBody>
          <a:bodyPr/>
          <a:lstStyle/>
          <a:p>
            <a:pPr algn="ctr"/>
            <a:r>
              <a:rPr lang="pl-PL" sz="1000" dirty="0"/>
              <a:t>Podstawy prawa cywilnego – ćwiczenia</a:t>
            </a:r>
          </a:p>
          <a:p>
            <a:pPr algn="ctr"/>
            <a:r>
              <a:rPr lang="pl-PL" sz="1000" dirty="0"/>
              <a:t>Semestr zimowy 2017/2018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6C834F1D-8988-40A6-BC34-4B23F257D8C2}"/>
              </a:ext>
            </a:extLst>
          </p:cNvPr>
          <p:cNvSpPr/>
          <p:nvPr/>
        </p:nvSpPr>
        <p:spPr>
          <a:xfrm>
            <a:off x="-33558" y="1542497"/>
            <a:ext cx="931216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Administracja - II rok studiów stacjonarnych I stopnia</a:t>
            </a:r>
          </a:p>
          <a:p>
            <a:pPr algn="ctr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ćwiczenia</a:t>
            </a:r>
          </a:p>
        </p:txBody>
      </p:sp>
    </p:spTree>
    <p:extLst>
      <p:ext uri="{BB962C8B-B14F-4D97-AF65-F5344CB8AC3E}">
        <p14:creationId xmlns:p14="http://schemas.microsoft.com/office/powerpoint/2010/main" val="1166467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79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2</a:t>
            </a:fld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179511" y="836712"/>
            <a:ext cx="878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Wprowadzenie do przedmiotu – uwagi porządkowe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211362" y="1412776"/>
            <a:ext cx="875312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Prowadzący: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Wykład – dr Piotr Rodziewicz; adiunkt w Zakładzie Prawa Cywilnego </a:t>
            </a:r>
            <a:b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i Prawa Międzynarodowego Prywatnego </a:t>
            </a:r>
            <a:r>
              <a:rPr 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WPAiE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Uwr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Ćwiczenia – mgr Krzysztof </a:t>
            </a:r>
            <a:r>
              <a:rPr 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Balczunas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Literatura przedmiotu: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E. Gniewek, P. Machnikowski (red.), Zarys prawa cywilnego, wyd. 2, Warszawa 2016.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12"/>
          </p:nvPr>
        </p:nvSpPr>
        <p:spPr>
          <a:xfrm>
            <a:off x="707368" y="6105498"/>
            <a:ext cx="7729259" cy="648072"/>
          </a:xfrm>
        </p:spPr>
        <p:txBody>
          <a:bodyPr/>
          <a:lstStyle/>
          <a:p>
            <a:pPr algn="ctr"/>
            <a:r>
              <a:rPr lang="pl-PL" sz="1000" dirty="0"/>
              <a:t>Podstawy prawa cywilnego – ćwiczenia</a:t>
            </a:r>
          </a:p>
          <a:p>
            <a:pPr algn="ctr"/>
            <a:r>
              <a:rPr lang="pl-PL" sz="1000" dirty="0"/>
              <a:t>Semestr zimowy 2017/2018</a:t>
            </a:r>
          </a:p>
        </p:txBody>
      </p:sp>
    </p:spTree>
    <p:extLst>
      <p:ext uri="{BB962C8B-B14F-4D97-AF65-F5344CB8AC3E}">
        <p14:creationId xmlns:p14="http://schemas.microsoft.com/office/powerpoint/2010/main" val="1236835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79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3</a:t>
            </a:fld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179511" y="836712"/>
            <a:ext cx="878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Wprowadzenie do przedmiotu – uwagi porządkowe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211362" y="1412776"/>
            <a:ext cx="875312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Literatura uzupełniająca: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E. Gniewek, Prawo rzeczowe, wyd. 11, Warszawa 2016;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E. Skowrońska – Bocian, Prawo spadkowe, wyd. 11, Warszawa 2016;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E. Gniewek (red.), Prawo rzeczowe. System Prawa Prywatnego. Tom 3, wyd. 3, Warszawa 2013;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E. Gniewek (red.), Prawo rzeczowe. System Prawa Prywatnego. Tom 4, wyd. 3, Warszawa 2012;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pl-PL" sz="1900" dirty="0" err="1">
                <a:latin typeface="Arial" panose="020B0604020202020204" pitchFamily="34" charset="0"/>
                <a:cs typeface="Arial" panose="020B0604020202020204" pitchFamily="34" charset="0"/>
              </a:rPr>
              <a:t>Kordasiewicz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 (red.), Prawo spadkowe. System Prawa Prywatnego. Tom 10, wyd. 3, Warszawa 2015;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M. </a:t>
            </a:r>
            <a:r>
              <a:rPr lang="pl-PL" sz="1900" dirty="0" err="1">
                <a:latin typeface="Arial" panose="020B0604020202020204" pitchFamily="34" charset="0"/>
                <a:cs typeface="Arial" panose="020B0604020202020204" pitchFamily="34" charset="0"/>
              </a:rPr>
              <a:t>Załucki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 (red.), Unijne rozporządzenie spadkowe Nr 650/2012. Komentarz, Warszawa 2015;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T. Smyczyński (red.), Prawo rodzinne i opiekuńcze. System Prawa Prywatnego. Tom 11, Warszawa 2014;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J. Barta, R. Markiewicz, Prawo autorskie, wyd. 4, Warszawa 2016;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P. Kostański, Ł. Żelechowski, Prawo własności przemysłowej, Warszawa 2014.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12"/>
          </p:nvPr>
        </p:nvSpPr>
        <p:spPr>
          <a:xfrm>
            <a:off x="707368" y="6105498"/>
            <a:ext cx="7729259" cy="648072"/>
          </a:xfrm>
        </p:spPr>
        <p:txBody>
          <a:bodyPr/>
          <a:lstStyle/>
          <a:p>
            <a:pPr algn="ctr"/>
            <a:r>
              <a:rPr lang="pl-PL" sz="1000" dirty="0"/>
              <a:t>Podstawy prawa cywilnego – ćwiczenia</a:t>
            </a:r>
          </a:p>
          <a:p>
            <a:pPr algn="ctr"/>
            <a:r>
              <a:rPr lang="pl-PL" sz="1000" dirty="0"/>
              <a:t>Semestr zimowy 2017/2018</a:t>
            </a:r>
          </a:p>
        </p:txBody>
      </p:sp>
    </p:spTree>
    <p:extLst>
      <p:ext uri="{BB962C8B-B14F-4D97-AF65-F5344CB8AC3E}">
        <p14:creationId xmlns:p14="http://schemas.microsoft.com/office/powerpoint/2010/main" val="3352134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79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4</a:t>
            </a:fld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179511" y="836712"/>
            <a:ext cx="878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Wprowadzenie do przedmiotu – uwagi porządkowe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211362" y="1412776"/>
            <a:ext cx="8753125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50" dirty="0">
                <a:latin typeface="Arial" panose="020B0604020202020204" pitchFamily="34" charset="0"/>
                <a:cs typeface="Arial" panose="020B0604020202020204" pitchFamily="34" charset="0"/>
              </a:rPr>
              <a:t>Wykaz aktów normatywnych: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1850" dirty="0">
                <a:latin typeface="Arial" panose="020B0604020202020204" pitchFamily="34" charset="0"/>
                <a:cs typeface="Arial" panose="020B0604020202020204" pitchFamily="34" charset="0"/>
              </a:rPr>
              <a:t>ustawa z dnia 23 kwietnia 1964 r. – Kodeks cywilny;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1850" dirty="0">
                <a:latin typeface="Arial" panose="020B0604020202020204" pitchFamily="34" charset="0"/>
                <a:cs typeface="Arial" panose="020B0604020202020204" pitchFamily="34" charset="0"/>
              </a:rPr>
              <a:t>ustawa z dnia 15 grudnia 2000 r. o spółdzielniach mieszkaniowych;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1850" dirty="0">
                <a:latin typeface="Arial" panose="020B0604020202020204" pitchFamily="34" charset="0"/>
                <a:cs typeface="Arial" panose="020B0604020202020204" pitchFamily="34" charset="0"/>
              </a:rPr>
              <a:t>ustawa z dnia 24 czerwca 1994 r. o własności lokali;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1850" dirty="0">
                <a:latin typeface="Arial" panose="020B0604020202020204" pitchFamily="34" charset="0"/>
                <a:cs typeface="Arial" panose="020B0604020202020204" pitchFamily="34" charset="0"/>
              </a:rPr>
              <a:t>ustawa z dnia 21 sierpnia 1997 r. o gospodarce nieruchomościami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1850" dirty="0">
                <a:latin typeface="Arial" panose="020B0604020202020204" pitchFamily="34" charset="0"/>
                <a:cs typeface="Arial" panose="020B0604020202020204" pitchFamily="34" charset="0"/>
              </a:rPr>
              <a:t>ustawa z dnia 6 lipca 1982 r. o księgach wieczystych i hipotece;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1850" dirty="0">
                <a:latin typeface="Arial" panose="020B0604020202020204" pitchFamily="34" charset="0"/>
                <a:cs typeface="Arial" panose="020B0604020202020204" pitchFamily="34" charset="0"/>
              </a:rPr>
              <a:t>ustawa z dnia 6 grudnia 1996 r. o zastawie rejestrowym i rejestrze zastawów;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1850" dirty="0">
                <a:latin typeface="Arial" panose="020B0604020202020204" pitchFamily="34" charset="0"/>
                <a:cs typeface="Arial" panose="020B0604020202020204" pitchFamily="34" charset="0"/>
              </a:rPr>
              <a:t>ustawa z dnia 16 września 2011 r. o ochronie praw nabywcy lokalu mieszkalnego lub domu jednorodzinnego;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1850" dirty="0">
                <a:latin typeface="Arial" panose="020B0604020202020204" pitchFamily="34" charset="0"/>
                <a:cs typeface="Arial" panose="020B0604020202020204" pitchFamily="34" charset="0"/>
              </a:rPr>
              <a:t>ustawa z dnia 20 lutego 2015 r. o rzeczach znalezionych;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1850" dirty="0">
                <a:latin typeface="Arial" panose="020B0604020202020204" pitchFamily="34" charset="0"/>
                <a:cs typeface="Arial" panose="020B0604020202020204" pitchFamily="34" charset="0"/>
              </a:rPr>
              <a:t>ustawa z dnia 14 lutego 1991 r. Prawo o notariacie /w zakresie dotyczącym APD i EPS/;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1850" dirty="0">
                <a:latin typeface="Arial" panose="020B0604020202020204" pitchFamily="34" charset="0"/>
                <a:cs typeface="Arial" panose="020B0604020202020204" pitchFamily="34" charset="0"/>
              </a:rPr>
              <a:t>ustawa z dnia 25 lutego 1964 r. - Kodeks rodzinny i opiekuńczy;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1850" dirty="0">
                <a:latin typeface="Arial" panose="020B0604020202020204" pitchFamily="34" charset="0"/>
                <a:cs typeface="Arial" panose="020B0604020202020204" pitchFamily="34" charset="0"/>
              </a:rPr>
              <a:t>ustawa z dnia 4 lutego 1994 r. o prawie autorskim i prawach pokrewnych;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1850" dirty="0">
                <a:latin typeface="Arial" panose="020B0604020202020204" pitchFamily="34" charset="0"/>
                <a:cs typeface="Arial" panose="020B0604020202020204" pitchFamily="34" charset="0"/>
              </a:rPr>
              <a:t>ustawa z dnia 30 czerwca 2000 r. prawo własności przemysłowej.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12"/>
          </p:nvPr>
        </p:nvSpPr>
        <p:spPr>
          <a:xfrm>
            <a:off x="707368" y="6105498"/>
            <a:ext cx="7729259" cy="648072"/>
          </a:xfrm>
        </p:spPr>
        <p:txBody>
          <a:bodyPr/>
          <a:lstStyle/>
          <a:p>
            <a:pPr algn="ctr"/>
            <a:r>
              <a:rPr lang="pl-PL" sz="1000" dirty="0"/>
              <a:t>Podstawy prawa cywilnego – ćwiczenia</a:t>
            </a:r>
          </a:p>
          <a:p>
            <a:pPr algn="ctr"/>
            <a:r>
              <a:rPr lang="pl-PL" sz="1000" dirty="0"/>
              <a:t>Semestr zimowy 2017/2018</a:t>
            </a:r>
          </a:p>
        </p:txBody>
      </p:sp>
    </p:spTree>
    <p:extLst>
      <p:ext uri="{BB962C8B-B14F-4D97-AF65-F5344CB8AC3E}">
        <p14:creationId xmlns:p14="http://schemas.microsoft.com/office/powerpoint/2010/main" val="760872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79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5</a:t>
            </a:fld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179511" y="836712"/>
            <a:ext cx="878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Wprowadzenie do przedmiotu – uwagi porządkowe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211362" y="1412776"/>
            <a:ext cx="8753125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50" dirty="0">
                <a:latin typeface="Arial" panose="020B0604020202020204" pitchFamily="34" charset="0"/>
                <a:cs typeface="Arial" panose="020B0604020202020204" pitchFamily="34" charset="0"/>
              </a:rPr>
              <a:t>Harmonogram zajęć 1/2: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850" dirty="0">
                <a:latin typeface="Arial" panose="020B0604020202020204" pitchFamily="34" charset="0"/>
                <a:cs typeface="Arial" panose="020B0604020202020204" pitchFamily="34" charset="0"/>
              </a:rPr>
              <a:t>Prawo cywilne cz. ogólna i prawo zobowiązań;</a:t>
            </a:r>
          </a:p>
          <a:p>
            <a:pPr lvl="1" algn="just"/>
            <a:r>
              <a:rPr lang="pl-PL" sz="1850" dirty="0">
                <a:latin typeface="Arial" panose="020B0604020202020204" pitchFamily="34" charset="0"/>
                <a:cs typeface="Arial" panose="020B0604020202020204" pitchFamily="34" charset="0"/>
              </a:rPr>
              <a:t>1. Prawo cywilne cz. ogólna i zobowiązań powtórka;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pl-PL" sz="1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850" dirty="0">
                <a:latin typeface="Arial" panose="020B0604020202020204" pitchFamily="34" charset="0"/>
                <a:cs typeface="Arial" panose="020B0604020202020204" pitchFamily="34" charset="0"/>
              </a:rPr>
              <a:t>Prawo rzeczowe</a:t>
            </a:r>
          </a:p>
          <a:p>
            <a:pPr lvl="1" algn="just"/>
            <a:r>
              <a:rPr lang="pl-PL" sz="1850" dirty="0">
                <a:latin typeface="Arial" panose="020B0604020202020204" pitchFamily="34" charset="0"/>
                <a:cs typeface="Arial" panose="020B0604020202020204" pitchFamily="34" charset="0"/>
              </a:rPr>
              <a:t>2. Współwłasność;</a:t>
            </a:r>
          </a:p>
          <a:p>
            <a:pPr lvl="1" algn="just"/>
            <a:r>
              <a:rPr lang="pl-PL" sz="1850" dirty="0">
                <a:latin typeface="Arial" panose="020B0604020202020204" pitchFamily="34" charset="0"/>
                <a:cs typeface="Arial" panose="020B0604020202020204" pitchFamily="34" charset="0"/>
              </a:rPr>
              <a:t>3. Ograniczone prawa rzeczowe – zasady ogólne;</a:t>
            </a:r>
          </a:p>
          <a:p>
            <a:pPr lvl="1" algn="just"/>
            <a:r>
              <a:rPr lang="pl-PL" sz="1850" dirty="0">
                <a:latin typeface="Arial" panose="020B0604020202020204" pitchFamily="34" charset="0"/>
                <a:cs typeface="Arial" panose="020B0604020202020204" pitchFamily="34" charset="0"/>
              </a:rPr>
              <a:t>4. Użytkowanie i służebności;</a:t>
            </a:r>
          </a:p>
          <a:p>
            <a:pPr lvl="1" algn="just"/>
            <a:r>
              <a:rPr lang="pl-PL" sz="1850" dirty="0">
                <a:latin typeface="Arial" panose="020B0604020202020204" pitchFamily="34" charset="0"/>
                <a:cs typeface="Arial" panose="020B0604020202020204" pitchFamily="34" charset="0"/>
              </a:rPr>
              <a:t>5. Spółdzielcze własnościowe prawo do lokalu;</a:t>
            </a:r>
          </a:p>
          <a:p>
            <a:pPr lvl="1" algn="just"/>
            <a:r>
              <a:rPr lang="pl-PL" sz="1850" dirty="0">
                <a:latin typeface="Arial" panose="020B0604020202020204" pitchFamily="34" charset="0"/>
                <a:cs typeface="Arial" panose="020B0604020202020204" pitchFamily="34" charset="0"/>
              </a:rPr>
              <a:t>6. Zastaw i hipoteka;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pl-PL" sz="18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12"/>
          </p:nvPr>
        </p:nvSpPr>
        <p:spPr>
          <a:xfrm>
            <a:off x="707368" y="6105498"/>
            <a:ext cx="7729259" cy="648072"/>
          </a:xfrm>
        </p:spPr>
        <p:txBody>
          <a:bodyPr/>
          <a:lstStyle/>
          <a:p>
            <a:pPr algn="ctr"/>
            <a:r>
              <a:rPr lang="pl-PL" sz="1000" dirty="0"/>
              <a:t>Podstawy prawa cywilnego – ćwiczenia</a:t>
            </a:r>
          </a:p>
          <a:p>
            <a:pPr algn="ctr"/>
            <a:r>
              <a:rPr lang="pl-PL" sz="1000" dirty="0"/>
              <a:t>Semestr zimowy 2017/2018</a:t>
            </a:r>
          </a:p>
        </p:txBody>
      </p:sp>
    </p:spTree>
    <p:extLst>
      <p:ext uri="{BB962C8B-B14F-4D97-AF65-F5344CB8AC3E}">
        <p14:creationId xmlns:p14="http://schemas.microsoft.com/office/powerpoint/2010/main" val="2030716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79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6</a:t>
            </a:fld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179511" y="836712"/>
            <a:ext cx="878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Wprowadzenie do przedmiotu – uwagi porządkowe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211362" y="1412776"/>
            <a:ext cx="8753125" cy="4362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50" dirty="0">
                <a:latin typeface="Arial" panose="020B0604020202020204" pitchFamily="34" charset="0"/>
                <a:cs typeface="Arial" panose="020B0604020202020204" pitchFamily="34" charset="0"/>
              </a:rPr>
              <a:t>Harmonogram zajęć 2/2: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850" dirty="0">
                <a:latin typeface="Arial" panose="020B0604020202020204" pitchFamily="34" charset="0"/>
                <a:cs typeface="Arial" panose="020B0604020202020204" pitchFamily="34" charset="0"/>
              </a:rPr>
              <a:t>Prawo spadkowe</a:t>
            </a:r>
          </a:p>
          <a:p>
            <a:pPr lvl="1" algn="just"/>
            <a:r>
              <a:rPr lang="pl-PL" sz="1850" dirty="0">
                <a:latin typeface="Arial" panose="020B0604020202020204" pitchFamily="34" charset="0"/>
                <a:cs typeface="Arial" panose="020B0604020202020204" pitchFamily="34" charset="0"/>
              </a:rPr>
              <a:t>7. Sytuacja prawna spadkobiercy;</a:t>
            </a:r>
          </a:p>
          <a:p>
            <a:pPr lvl="1" algn="just"/>
            <a:r>
              <a:rPr lang="pl-PL" sz="1850" dirty="0">
                <a:latin typeface="Arial" panose="020B0604020202020204" pitchFamily="34" charset="0"/>
                <a:cs typeface="Arial" panose="020B0604020202020204" pitchFamily="34" charset="0"/>
              </a:rPr>
              <a:t>8. Wspólność majątku spadkowego i dział spadku;</a:t>
            </a:r>
          </a:p>
          <a:p>
            <a:pPr lvl="1" algn="just"/>
            <a:r>
              <a:rPr lang="pl-PL" sz="1850" dirty="0">
                <a:latin typeface="Arial" panose="020B0604020202020204" pitchFamily="34" charset="0"/>
                <a:cs typeface="Arial" panose="020B0604020202020204" pitchFamily="34" charset="0"/>
              </a:rPr>
              <a:t>9. Zachowek;</a:t>
            </a:r>
          </a:p>
          <a:p>
            <a:pPr lvl="1" algn="just"/>
            <a:r>
              <a:rPr lang="pl-PL" sz="1850" dirty="0">
                <a:latin typeface="Arial" panose="020B0604020202020204" pitchFamily="34" charset="0"/>
                <a:cs typeface="Arial" panose="020B0604020202020204" pitchFamily="34" charset="0"/>
              </a:rPr>
              <a:t>10. Umowy dotyczące spadku. Dziedziczenie gospodarstw rolnych;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850" dirty="0">
                <a:latin typeface="Arial" panose="020B0604020202020204" pitchFamily="34" charset="0"/>
                <a:cs typeface="Arial" panose="020B0604020202020204" pitchFamily="34" charset="0"/>
              </a:rPr>
              <a:t>Prawo rodzinne</a:t>
            </a:r>
          </a:p>
          <a:p>
            <a:pPr lvl="1" algn="just"/>
            <a:r>
              <a:rPr lang="pl-PL" sz="1850" dirty="0">
                <a:latin typeface="Arial" panose="020B0604020202020204" pitchFamily="34" charset="0"/>
                <a:cs typeface="Arial" panose="020B0604020202020204" pitchFamily="34" charset="0"/>
              </a:rPr>
              <a:t>11. Pokrewieństwo i powinowactwo;</a:t>
            </a:r>
          </a:p>
          <a:p>
            <a:pPr lvl="1" algn="just"/>
            <a:r>
              <a:rPr lang="pl-PL" sz="1850" dirty="0">
                <a:latin typeface="Arial" panose="020B0604020202020204" pitchFamily="34" charset="0"/>
                <a:cs typeface="Arial" panose="020B0604020202020204" pitchFamily="34" charset="0"/>
              </a:rPr>
              <a:t>12. Przysposobienie;</a:t>
            </a:r>
          </a:p>
          <a:p>
            <a:pPr lvl="1" algn="just"/>
            <a:r>
              <a:rPr lang="pl-PL" sz="1850" dirty="0">
                <a:latin typeface="Arial" panose="020B0604020202020204" pitchFamily="34" charset="0"/>
                <a:cs typeface="Arial" panose="020B0604020202020204" pitchFamily="34" charset="0"/>
              </a:rPr>
              <a:t>13. Opieka i kuratela;</a:t>
            </a:r>
          </a:p>
          <a:p>
            <a:pPr lvl="1" algn="just"/>
            <a:endParaRPr lang="pl-PL" sz="1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pl-PL" sz="1850" dirty="0">
                <a:latin typeface="Arial" panose="020B0604020202020204" pitchFamily="34" charset="0"/>
                <a:cs typeface="Arial" panose="020B0604020202020204" pitchFamily="34" charset="0"/>
              </a:rPr>
              <a:t>14. Podsumowanie i powtórzenie materiału;</a:t>
            </a:r>
          </a:p>
          <a:p>
            <a:pPr lvl="1" algn="just"/>
            <a:r>
              <a:rPr lang="pl-PL" sz="1850" dirty="0">
                <a:latin typeface="Arial" panose="020B0604020202020204" pitchFamily="34" charset="0"/>
                <a:cs typeface="Arial" panose="020B0604020202020204" pitchFamily="34" charset="0"/>
              </a:rPr>
              <a:t>15. Kolokwium.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12"/>
          </p:nvPr>
        </p:nvSpPr>
        <p:spPr>
          <a:xfrm>
            <a:off x="707368" y="6105498"/>
            <a:ext cx="7729259" cy="648072"/>
          </a:xfrm>
        </p:spPr>
        <p:txBody>
          <a:bodyPr/>
          <a:lstStyle/>
          <a:p>
            <a:pPr algn="ctr"/>
            <a:r>
              <a:rPr lang="pl-PL" sz="1000" dirty="0"/>
              <a:t>Podstawy prawa cywilnego – ćwiczenia</a:t>
            </a:r>
          </a:p>
          <a:p>
            <a:pPr algn="ctr"/>
            <a:r>
              <a:rPr lang="pl-PL" sz="1000" dirty="0"/>
              <a:t>Semestr zimowy 2017/2018</a:t>
            </a:r>
          </a:p>
        </p:txBody>
      </p:sp>
    </p:spTree>
    <p:extLst>
      <p:ext uri="{BB962C8B-B14F-4D97-AF65-F5344CB8AC3E}">
        <p14:creationId xmlns:p14="http://schemas.microsoft.com/office/powerpoint/2010/main" val="582895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79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7</a:t>
            </a:fld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179511" y="836712"/>
            <a:ext cx="878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Wprowadzenie do przedmiotu – uwagi porządkowe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211362" y="1412776"/>
            <a:ext cx="87531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Forma i sposób zaliczenia ćwiczeń: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obecność na zajęciach;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praca pisemna.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Konsultacje – pokój 108, budynek 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12"/>
          </p:nvPr>
        </p:nvSpPr>
        <p:spPr>
          <a:xfrm>
            <a:off x="707368" y="6105498"/>
            <a:ext cx="7729259" cy="648072"/>
          </a:xfrm>
        </p:spPr>
        <p:txBody>
          <a:bodyPr/>
          <a:lstStyle/>
          <a:p>
            <a:pPr algn="ctr"/>
            <a:r>
              <a:rPr lang="pl-PL" sz="1000" dirty="0"/>
              <a:t>Podstawy prawa cywilnego – ćwiczenia</a:t>
            </a:r>
          </a:p>
          <a:p>
            <a:pPr algn="ctr"/>
            <a:r>
              <a:rPr lang="pl-PL" sz="1000" dirty="0"/>
              <a:t>Semestr zimowy 2017/2018</a:t>
            </a:r>
          </a:p>
        </p:txBody>
      </p:sp>
    </p:spTree>
    <p:extLst>
      <p:ext uri="{BB962C8B-B14F-4D97-AF65-F5344CB8AC3E}">
        <p14:creationId xmlns:p14="http://schemas.microsoft.com/office/powerpoint/2010/main" val="4294698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79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8</a:t>
            </a:fld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190663" y="836712"/>
            <a:ext cx="8964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Podstawy prawa cywilnego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25482" y="3606178"/>
            <a:ext cx="8753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DZIĘKUJĘ ZA UWAGĘ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12"/>
          </p:nvPr>
        </p:nvSpPr>
        <p:spPr>
          <a:xfrm>
            <a:off x="707368" y="6105498"/>
            <a:ext cx="7729259" cy="648072"/>
          </a:xfrm>
        </p:spPr>
        <p:txBody>
          <a:bodyPr/>
          <a:lstStyle/>
          <a:p>
            <a:pPr algn="ctr"/>
            <a:r>
              <a:rPr lang="pl-PL" sz="1000" dirty="0"/>
              <a:t>Podstawy prawa cywilnego – ćwiczenia</a:t>
            </a:r>
          </a:p>
          <a:p>
            <a:pPr algn="ctr"/>
            <a:r>
              <a:rPr lang="pl-PL" sz="1000" dirty="0"/>
              <a:t>Semestr zimowy 2017/2018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6C834F1D-8988-40A6-BC34-4B23F257D8C2}"/>
              </a:ext>
            </a:extLst>
          </p:cNvPr>
          <p:cNvSpPr/>
          <p:nvPr/>
        </p:nvSpPr>
        <p:spPr>
          <a:xfrm>
            <a:off x="-33558" y="1542497"/>
            <a:ext cx="931216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Administracja - II rok studiów stacjonarnych I stopnia</a:t>
            </a:r>
          </a:p>
          <a:p>
            <a:pPr algn="ctr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ćwiczenia</a:t>
            </a:r>
          </a:p>
        </p:txBody>
      </p:sp>
    </p:spTree>
    <p:extLst>
      <p:ext uri="{BB962C8B-B14F-4D97-AF65-F5344CB8AC3E}">
        <p14:creationId xmlns:p14="http://schemas.microsoft.com/office/powerpoint/2010/main" val="14152345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erownictwo">
  <a:themeElements>
    <a:clrScheme name="Kierownictw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rownictw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720</TotalTime>
  <Words>694</Words>
  <Application>Microsoft Office PowerPoint</Application>
  <PresentationFormat>Pokaz na ekranie (4:3)</PresentationFormat>
  <Paragraphs>112</Paragraphs>
  <Slides>8</Slides>
  <Notes>8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Courier New</vt:lpstr>
      <vt:lpstr>Palatino Linotype</vt:lpstr>
      <vt:lpstr>Kierownictwo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Krzysztof Balczunas</dc:creator>
  <cp:lastModifiedBy>kbalczunas</cp:lastModifiedBy>
  <cp:revision>66</cp:revision>
  <dcterms:created xsi:type="dcterms:W3CDTF">2014-03-02T14:19:56Z</dcterms:created>
  <dcterms:modified xsi:type="dcterms:W3CDTF">2017-10-08T13:12:22Z</dcterms:modified>
</cp:coreProperties>
</file>