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96" r:id="rId9"/>
    <p:sldId id="273" r:id="rId10"/>
    <p:sldId id="276" r:id="rId11"/>
    <p:sldId id="275" r:id="rId12"/>
    <p:sldId id="274" r:id="rId13"/>
    <p:sldId id="295" r:id="rId14"/>
    <p:sldId id="294" r:id="rId15"/>
    <p:sldId id="268" r:id="rId16"/>
    <p:sldId id="277" r:id="rId17"/>
    <p:sldId id="278" r:id="rId18"/>
    <p:sldId id="269" r:id="rId19"/>
    <p:sldId id="301" r:id="rId20"/>
    <p:sldId id="270" r:id="rId21"/>
    <p:sldId id="271" r:id="rId22"/>
    <p:sldId id="305" r:id="rId23"/>
    <p:sldId id="302" r:id="rId24"/>
    <p:sldId id="272" r:id="rId25"/>
    <p:sldId id="279" r:id="rId26"/>
    <p:sldId id="280" r:id="rId27"/>
    <p:sldId id="297" r:id="rId28"/>
    <p:sldId id="298" r:id="rId29"/>
    <p:sldId id="299" r:id="rId30"/>
    <p:sldId id="30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303" r:id="rId42"/>
    <p:sldId id="291" r:id="rId43"/>
    <p:sldId id="292" r:id="rId44"/>
    <p:sldId id="293" r:id="rId45"/>
    <p:sldId id="304" r:id="rId46"/>
    <p:sldId id="306" r:id="rId4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2014-10-28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Strony stosunku praca:</a:t>
            </a:r>
            <a:br>
              <a:rPr lang="pl-PL" dirty="0" smtClean="0"/>
            </a:br>
            <a:r>
              <a:rPr lang="pl-PL" dirty="0" smtClean="0"/>
              <a:t>pracodawca i pracownik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Pracodawca – jednostka organizacyjny choćby nie posiadała osobowości prawnej</a:t>
            </a:r>
          </a:p>
          <a:p>
            <a:pPr algn="ctr">
              <a:buNone/>
            </a:pPr>
            <a:r>
              <a:rPr lang="pl-PL" sz="3600" b="1" dirty="0" smtClean="0"/>
              <a:t>	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745512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600" b="1" dirty="0" smtClean="0"/>
              <a:t>Pracodawca </a:t>
            </a:r>
            <a:r>
              <a:rPr lang="pl-PL" sz="3600" b="1" dirty="0"/>
              <a:t>- </a:t>
            </a:r>
            <a:r>
              <a:rPr lang="pl-PL" sz="3600" b="1" dirty="0" smtClean="0"/>
              <a:t>podmiot :</a:t>
            </a:r>
            <a:endParaRPr lang="pl-PL" sz="3600" b="1" dirty="0"/>
          </a:p>
          <a:p>
            <a:pPr>
              <a:buNone/>
            </a:pPr>
            <a:endParaRPr lang="pl-PL" sz="3600" b="1" dirty="0" smtClean="0"/>
          </a:p>
          <a:p>
            <a:r>
              <a:rPr lang="pl-PL" sz="3600" dirty="0" smtClean="0"/>
              <a:t>dopuszczony przez prawo,</a:t>
            </a:r>
            <a:endParaRPr lang="pl-PL" sz="3600" dirty="0"/>
          </a:p>
          <a:p>
            <a:r>
              <a:rPr lang="pl-PL" sz="3600" dirty="0" smtClean="0"/>
              <a:t>wyodrębniony organizacyjnie,</a:t>
            </a:r>
          </a:p>
          <a:p>
            <a:r>
              <a:rPr lang="pl-PL" sz="3600" dirty="0"/>
              <a:t>wyodrębniony </a:t>
            </a:r>
            <a:r>
              <a:rPr lang="pl-PL" sz="3600" dirty="0" smtClean="0"/>
              <a:t>majątkowo,</a:t>
            </a:r>
            <a:r>
              <a:rPr lang="pl-PL" sz="3600" b="1" dirty="0" smtClean="0"/>
              <a:t>	</a:t>
            </a:r>
          </a:p>
          <a:p>
            <a:endParaRPr lang="pl-PL" sz="3600" b="1" dirty="0"/>
          </a:p>
          <a:p>
            <a:pPr marL="109728" indent="0" algn="r">
              <a:buNone/>
            </a:pPr>
            <a:r>
              <a:rPr lang="pl-PL" sz="3600" b="1" dirty="0" smtClean="0"/>
              <a:t>	…czyli może występować w obrocie w pozycji dłużnika                          i wierzyciela.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218244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3600" b="1" dirty="0" smtClean="0"/>
              <a:t>Pracodawca:</a:t>
            </a:r>
          </a:p>
          <a:p>
            <a:pPr marL="109728" indent="0">
              <a:buNone/>
            </a:pPr>
            <a:r>
              <a:rPr lang="pl-PL" sz="3600" dirty="0" smtClean="0"/>
              <a:t>ten, kto ma „własne” prawo do zatrudniania  w sensie prawym czyli : </a:t>
            </a:r>
          </a:p>
          <a:p>
            <a:r>
              <a:rPr lang="pl-PL" sz="3600" dirty="0" smtClean="0"/>
              <a:t>nawiązywania </a:t>
            </a:r>
            <a:r>
              <a:rPr lang="pl-PL" sz="3600" dirty="0"/>
              <a:t>stosunku pracy</a:t>
            </a:r>
            <a:r>
              <a:rPr lang="pl-PL" sz="3600" dirty="0" smtClean="0"/>
              <a:t>, </a:t>
            </a:r>
          </a:p>
          <a:p>
            <a:r>
              <a:rPr lang="pl-PL" sz="3600" dirty="0" smtClean="0"/>
              <a:t>zmieniania treści </a:t>
            </a:r>
            <a:r>
              <a:rPr lang="pl-PL" sz="3600" dirty="0"/>
              <a:t>stosunku </a:t>
            </a:r>
            <a:r>
              <a:rPr lang="pl-PL" sz="3600" dirty="0" smtClean="0"/>
              <a:t>pracy, oraz </a:t>
            </a:r>
          </a:p>
          <a:p>
            <a:r>
              <a:rPr lang="pl-PL" sz="3600" dirty="0" smtClean="0"/>
              <a:t>rozwiązywania stosunku pracy…</a:t>
            </a:r>
          </a:p>
          <a:p>
            <a:pPr>
              <a:buNone/>
            </a:pPr>
            <a:r>
              <a:rPr lang="pl-PL" sz="3600" b="1" dirty="0"/>
              <a:t>	</a:t>
            </a:r>
            <a:r>
              <a:rPr lang="pl-PL" sz="3600" b="1" dirty="0" smtClean="0"/>
              <a:t>			</a:t>
            </a:r>
          </a:p>
          <a:p>
            <a:pPr algn="r">
              <a:buNone/>
            </a:pPr>
            <a:r>
              <a:rPr lang="pl-PL" sz="3600" b="1" dirty="0" smtClean="0"/>
              <a:t> …we własnym imieniu!!! 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197423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sz="3600" b="1" dirty="0" smtClean="0"/>
              <a:t>	Przypadek Jacka B.</a:t>
            </a:r>
          </a:p>
          <a:p>
            <a:pPr>
              <a:buNone/>
            </a:pPr>
            <a:endParaRPr lang="pl-PL" sz="3600" b="1" dirty="0" smtClean="0"/>
          </a:p>
          <a:p>
            <a:pPr>
              <a:buNone/>
            </a:pPr>
            <a:r>
              <a:rPr lang="pl-PL" sz="3600" b="1" dirty="0" smtClean="0"/>
              <a:t>	</a:t>
            </a:r>
            <a:r>
              <a:rPr lang="pl-PL" sz="3600" i="1" dirty="0" smtClean="0"/>
              <a:t>Dr Jacek Borowicz pracuje w </a:t>
            </a:r>
            <a:r>
              <a:rPr lang="pl-PL" sz="3600" b="1" i="1" dirty="0" smtClean="0"/>
              <a:t>Zakładzie Prawa Pracy </a:t>
            </a:r>
            <a:r>
              <a:rPr lang="pl-PL" sz="3600" i="1" dirty="0" smtClean="0"/>
              <a:t>wchodzącym w skład </a:t>
            </a:r>
            <a:r>
              <a:rPr lang="pl-PL" sz="3600" b="1" i="1" dirty="0" smtClean="0">
                <a:solidFill>
                  <a:schemeClr val="accent2"/>
                </a:solidFill>
              </a:rPr>
              <a:t>Instytutu Prawa Cywilnego </a:t>
            </a:r>
            <a:r>
              <a:rPr lang="pl-PL" sz="3600" i="1" dirty="0" smtClean="0"/>
              <a:t>na</a:t>
            </a:r>
            <a:r>
              <a:rPr lang="pl-PL" sz="3600" b="1" i="1" dirty="0" smtClean="0"/>
              <a:t> </a:t>
            </a:r>
            <a:r>
              <a:rPr lang="pl-PL" sz="3600" b="1" i="1" dirty="0" smtClean="0">
                <a:solidFill>
                  <a:srgbClr val="7030A0"/>
                </a:solidFill>
              </a:rPr>
              <a:t>Wydziale Prawa, Administracji i Ekonomii</a:t>
            </a:r>
            <a:r>
              <a:rPr lang="pl-PL" sz="3600" b="1" i="1" dirty="0" smtClean="0"/>
              <a:t>  </a:t>
            </a:r>
            <a:r>
              <a:rPr lang="pl-PL" sz="3600" b="1" i="1" dirty="0" smtClean="0">
                <a:solidFill>
                  <a:srgbClr val="00B050"/>
                </a:solidFill>
              </a:rPr>
              <a:t>Uniwersytetu Wrocławskiego </a:t>
            </a:r>
            <a:r>
              <a:rPr lang="pl-PL" sz="3600" b="1" i="1" dirty="0" smtClean="0"/>
              <a:t>. </a:t>
            </a:r>
          </a:p>
          <a:p>
            <a:pPr>
              <a:buNone/>
            </a:pPr>
            <a:endParaRPr lang="pl-PL" sz="3600" b="1" i="1" dirty="0" smtClean="0"/>
          </a:p>
          <a:p>
            <a:pPr algn="r">
              <a:buNone/>
            </a:pPr>
            <a:r>
              <a:rPr lang="pl-PL" sz="3600" b="1" dirty="0" smtClean="0"/>
              <a:t>Kto jest jego pracodawcą</a:t>
            </a:r>
            <a:r>
              <a:rPr lang="pl-PL" sz="3600" b="1" i="1" dirty="0" smtClean="0"/>
              <a:t>?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19742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 smtClean="0"/>
          </a:p>
          <a:p>
            <a:r>
              <a:rPr lang="pl-PL" sz="3600" b="1" dirty="0" smtClean="0"/>
              <a:t>	Pracodawcą nie jest jednostka organizacyjna/komórka organizacyjna w której faktycznie wykonuje się pracę.	</a:t>
            </a:r>
          </a:p>
          <a:p>
            <a:r>
              <a:rPr lang="pl-PL" sz="3600" b="1" dirty="0" smtClean="0"/>
              <a:t>	Typowo traktujemy je jako miejsce pracy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197423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Pracodawca a zakład pracy</a:t>
            </a:r>
            <a:endParaRPr lang="pl-PL" sz="4400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sz="4400" dirty="0" smtClean="0"/>
              <a:t>zakład pracy </a:t>
            </a:r>
          </a:p>
          <a:p>
            <a:pPr>
              <a:buNone/>
            </a:pPr>
            <a:endParaRPr lang="pl-PL" sz="4400" dirty="0"/>
          </a:p>
          <a:p>
            <a:pPr algn="ctr">
              <a:buNone/>
            </a:pPr>
            <a:r>
              <a:rPr lang="pl-PL" sz="4400" dirty="0" smtClean="0"/>
              <a:t>przedsiębiorstwo wg. k.c.</a:t>
            </a:r>
            <a:endParaRPr lang="pl-PL" sz="4400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4071392" y="256490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17328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</a:t>
            </a: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 smtClean="0"/>
              <a:t>ZAKŁAD PRACY = „PLACÓWKA ZATRUDNIENIA”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Czyli: ………………………?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092696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</a:t>
            </a:r>
            <a:endParaRPr lang="pl-PL" dirty="0" smtClean="0"/>
          </a:p>
          <a:p>
            <a:r>
              <a:rPr lang="pl-PL" sz="3600" b="1" dirty="0" smtClean="0"/>
              <a:t>Przekształcenia podmiotowe po stronie pracodawcy, czyli…</a:t>
            </a:r>
          </a:p>
          <a:p>
            <a:pPr>
              <a:buNone/>
            </a:pPr>
            <a:endParaRPr lang="pl-PL" b="1" dirty="0" smtClean="0"/>
          </a:p>
          <a:p>
            <a:pPr algn="r">
              <a:buNone/>
            </a:pPr>
            <a:r>
              <a:rPr lang="pl-PL" b="1" dirty="0"/>
              <a:t>	</a:t>
            </a:r>
            <a:r>
              <a:rPr lang="pl-PL" b="1" dirty="0" smtClean="0"/>
              <a:t>		</a:t>
            </a:r>
            <a:r>
              <a:rPr lang="pl-PL" sz="3600" b="1" dirty="0" smtClean="0"/>
              <a:t>…art</a:t>
            </a:r>
            <a:r>
              <a:rPr lang="pl-PL" sz="3600" b="1" dirty="0"/>
              <a:t>. </a:t>
            </a:r>
            <a:r>
              <a:rPr lang="pl-PL" sz="3600" b="1" dirty="0" smtClean="0"/>
              <a:t>23</a:t>
            </a:r>
            <a:r>
              <a:rPr lang="pl-PL" sz="3600" b="1" baseline="30000" dirty="0" smtClean="0"/>
              <a:t>1 </a:t>
            </a:r>
            <a:r>
              <a:rPr lang="pl-PL" sz="3600" b="1" dirty="0" err="1" smtClean="0"/>
              <a:t>k.p</a:t>
            </a:r>
            <a:r>
              <a:rPr lang="pl-PL" sz="3600" dirty="0" smtClean="0"/>
              <a:t>. - </a:t>
            </a:r>
            <a:r>
              <a:rPr lang="pl-PL" sz="3600" b="1" dirty="0" smtClean="0"/>
              <a:t>przejście zakładu pracy  na innego pracodawcę</a:t>
            </a:r>
            <a:r>
              <a:rPr lang="pl-PL" sz="3600" dirty="0" smtClean="0"/>
              <a:t>.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</a:t>
            </a:r>
            <a:endParaRPr lang="pl-PL" dirty="0" smtClean="0"/>
          </a:p>
          <a:p>
            <a:pPr algn="ctr">
              <a:buNone/>
            </a:pPr>
            <a:endParaRPr lang="pl-PL" sz="3600" b="1" dirty="0" smtClean="0"/>
          </a:p>
          <a:p>
            <a:pPr algn="ctr">
              <a:buNone/>
            </a:pPr>
            <a:r>
              <a:rPr lang="pl-PL" sz="3600" b="1" dirty="0" smtClean="0"/>
              <a:t>PRZEJŚCIE ZAKŁADU PRACY  NA INNEGO PRACODAWCĘ</a:t>
            </a:r>
          </a:p>
          <a:p>
            <a:pPr algn="ctr">
              <a:buNone/>
            </a:pPr>
            <a:r>
              <a:rPr lang="pl-PL" sz="3600" b="1" dirty="0" smtClean="0"/>
              <a:t>A</a:t>
            </a:r>
          </a:p>
          <a:p>
            <a:pPr algn="ctr">
              <a:buNone/>
            </a:pPr>
            <a:r>
              <a:rPr lang="pl-PL" sz="3600" b="1" dirty="0" smtClean="0"/>
              <a:t>TRWAŁOŚĆ STOSUNKU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 - </a:t>
            </a:r>
            <a:r>
              <a:rPr lang="pl-PL" sz="4400" i="1" u="sng" dirty="0"/>
              <a:t>art. 23</a:t>
            </a:r>
            <a:r>
              <a:rPr lang="pl-PL" sz="4400" i="1" u="sng" baseline="30000" dirty="0"/>
              <a:t>1 </a:t>
            </a:r>
            <a:r>
              <a:rPr lang="pl-PL" sz="4400" i="1" u="sng" dirty="0" err="1"/>
              <a:t>k.p</a:t>
            </a:r>
            <a:r>
              <a:rPr lang="pl-PL" sz="44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76755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sz="3600" dirty="0" smtClean="0"/>
              <a:t>strona stosunku pracy</a:t>
            </a:r>
          </a:p>
          <a:p>
            <a:r>
              <a:rPr lang="pl-PL" sz="3600" dirty="0" smtClean="0"/>
              <a:t>partner prawny pracownika</a:t>
            </a:r>
          </a:p>
          <a:p>
            <a:r>
              <a:rPr lang="pl-PL" sz="3600" dirty="0"/>
              <a:t>u</a:t>
            </a:r>
            <a:r>
              <a:rPr lang="pl-PL" sz="3600" dirty="0" smtClean="0"/>
              <a:t>prawniony i zobowiązany z tytułu nawiązanego stosunku pracy</a:t>
            </a:r>
            <a:endParaRPr lang="pl-PL" sz="36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Kim jest pracodawca?</a:t>
            </a:r>
            <a:endParaRPr lang="pl-PL" i="1" u="sng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b="1" dirty="0" smtClean="0"/>
              <a:t>Odpowiedzialność za </a:t>
            </a:r>
            <a:r>
              <a:rPr lang="pl-PL" b="1" dirty="0"/>
              <a:t>zobowiązania wynikające ze stosunku </a:t>
            </a:r>
            <a:r>
              <a:rPr lang="pl-PL" b="1" dirty="0" smtClean="0"/>
              <a:t>pracy powstałe przed przejściem</a:t>
            </a:r>
            <a:endParaRPr lang="pl-PL" b="1" dirty="0"/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całego zakładu pracy</a:t>
            </a:r>
          </a:p>
          <a:p>
            <a:pPr algn="r">
              <a:buNone/>
            </a:pPr>
            <a:r>
              <a:rPr lang="pl-PL" dirty="0" smtClean="0"/>
              <a:t>części zakładu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n</a:t>
            </a:r>
            <a:r>
              <a:rPr lang="pl-PL" dirty="0" smtClean="0"/>
              <a:t>a „</a:t>
            </a:r>
            <a:r>
              <a:rPr lang="pl-PL" i="1" dirty="0" smtClean="0"/>
              <a:t>innego pracodawcę</a:t>
            </a:r>
            <a:r>
              <a:rPr lang="pl-PL" dirty="0" smtClean="0"/>
              <a:t>”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3212976"/>
            <a:ext cx="23762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3212976"/>
            <a:ext cx="244827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1763688" y="4077072"/>
            <a:ext cx="223224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H="1">
            <a:off x="4644008" y="4581128"/>
            <a:ext cx="23042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</a:t>
            </a:r>
            <a:endParaRPr lang="pl-PL" dirty="0" smtClean="0"/>
          </a:p>
          <a:p>
            <a:pPr algn="ctr">
              <a:buNone/>
            </a:pPr>
            <a:r>
              <a:rPr lang="pl-PL" dirty="0" smtClean="0"/>
              <a:t>	</a:t>
            </a:r>
            <a:r>
              <a:rPr lang="pl-PL" sz="4000" b="1" dirty="0"/>
              <a:t> art. 23</a:t>
            </a:r>
            <a:r>
              <a:rPr lang="pl-PL" sz="4000" b="1" baseline="30000" dirty="0"/>
              <a:t>1 </a:t>
            </a:r>
            <a:r>
              <a:rPr lang="pl-PL" sz="4000" b="1" dirty="0" err="1"/>
              <a:t>k.p</a:t>
            </a:r>
            <a:r>
              <a:rPr lang="pl-PL" sz="4000" dirty="0"/>
              <a:t>. </a:t>
            </a:r>
            <a:endParaRPr lang="pl-PL" sz="4000" dirty="0" smtClean="0"/>
          </a:p>
          <a:p>
            <a:pPr marL="109728" indent="0">
              <a:buNone/>
            </a:pPr>
            <a:endParaRPr lang="pl-PL" sz="4000" dirty="0" smtClean="0"/>
          </a:p>
          <a:p>
            <a:pPr marL="109728" indent="0">
              <a:buNone/>
            </a:pPr>
            <a:r>
              <a:rPr lang="pl-PL" sz="4000" dirty="0" smtClean="0"/>
              <a:t>Procedura </a:t>
            </a:r>
          </a:p>
          <a:p>
            <a:pPr marL="109728" indent="0">
              <a:buNone/>
            </a:pPr>
            <a:r>
              <a:rPr lang="pl-PL" sz="4000" dirty="0" smtClean="0"/>
              <a:t>przejścia</a:t>
            </a:r>
          </a:p>
          <a:p>
            <a:pPr marL="109728" indent="0" algn="r">
              <a:buNone/>
            </a:pPr>
            <a:r>
              <a:rPr lang="pl-PL" sz="4000" dirty="0" smtClean="0"/>
              <a:t>Uprawnienia</a:t>
            </a:r>
          </a:p>
          <a:p>
            <a:pPr marL="109728" indent="0" algn="r">
              <a:buNone/>
            </a:pPr>
            <a:r>
              <a:rPr lang="pl-PL" sz="4000" dirty="0" smtClean="0"/>
              <a:t>pracownicze</a:t>
            </a:r>
            <a:endParaRPr lang="pl-PL" sz="4000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107504" y="3068960"/>
            <a:ext cx="3744416" cy="172819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4932040" y="4293096"/>
            <a:ext cx="4032448" cy="18722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419872" y="2564904"/>
            <a:ext cx="1512168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932040" y="2564904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sz="3600" b="1" dirty="0" smtClean="0"/>
              <a:t>UPRAWNIENIA PRACOWNICZE</a:t>
            </a:r>
            <a:r>
              <a:rPr lang="pl-PL" sz="3500" b="1" dirty="0" smtClean="0"/>
              <a:t>:</a:t>
            </a:r>
          </a:p>
          <a:p>
            <a:r>
              <a:rPr lang="pl-PL" sz="3500" dirty="0" smtClean="0"/>
              <a:t>do informacji o przejściu </a:t>
            </a:r>
            <a:r>
              <a:rPr lang="pl-PL" sz="3500" dirty="0" err="1" smtClean="0"/>
              <a:t>z.p</a:t>
            </a:r>
            <a:r>
              <a:rPr lang="pl-PL" sz="3500" dirty="0" smtClean="0"/>
              <a:t>.,</a:t>
            </a:r>
          </a:p>
          <a:p>
            <a:r>
              <a:rPr lang="pl-PL" sz="3500" dirty="0" smtClean="0"/>
              <a:t>do rozwiązania umowy o pracę „za uprzedzeniem”,</a:t>
            </a:r>
          </a:p>
          <a:p>
            <a:r>
              <a:rPr lang="pl-PL" sz="3500" dirty="0"/>
              <a:t>d</a:t>
            </a:r>
            <a:r>
              <a:rPr lang="pl-PL" sz="3500" dirty="0" smtClean="0"/>
              <a:t>o otrzymania propozycji nowych warunków pracy i płacy (pracownicy pozaumowni),</a:t>
            </a:r>
          </a:p>
          <a:p>
            <a:r>
              <a:rPr lang="pl-PL" sz="3500" dirty="0" smtClean="0"/>
              <a:t>Do ochrona trwałości stosunku pracy,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 - </a:t>
            </a:r>
            <a:r>
              <a:rPr lang="pl-PL" sz="4000" i="1" u="sng" dirty="0"/>
              <a:t>art. 23</a:t>
            </a:r>
            <a:r>
              <a:rPr lang="pl-PL" sz="4000" i="1" u="sng" baseline="30000" dirty="0"/>
              <a:t>1 </a:t>
            </a:r>
            <a:r>
              <a:rPr lang="pl-PL" sz="4000" i="1" u="sng" dirty="0" err="1"/>
              <a:t>k.p</a:t>
            </a:r>
            <a:r>
              <a:rPr lang="pl-PL" sz="4000" i="1" u="sng" dirty="0"/>
              <a:t>. 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33678810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endParaRPr lang="pl-PL" sz="4800" dirty="0" smtClean="0"/>
          </a:p>
          <a:p>
            <a:pPr marL="109728" indent="0" algn="ctr">
              <a:buNone/>
            </a:pPr>
            <a:r>
              <a:rPr lang="pl-PL" sz="4800" dirty="0" smtClean="0"/>
              <a:t>PRACOWNIK</a:t>
            </a:r>
            <a:endParaRPr lang="pl-PL" sz="48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>Pracownik w rozumieniu                  prawa pracy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3443551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 smtClean="0"/>
              <a:t>	PRACOWNIK JAKO STRONA STOSUNKU PRACY    </a:t>
            </a:r>
            <a:endParaRPr lang="pl-PL" sz="3200" dirty="0" smtClean="0"/>
          </a:p>
          <a:p>
            <a:pPr algn="r"/>
            <a:r>
              <a:rPr lang="pl-PL" sz="3200" dirty="0"/>
              <a:t>Konstytucja RP art. 65 ust. 3</a:t>
            </a:r>
          </a:p>
          <a:p>
            <a:pPr algn="r"/>
            <a:r>
              <a:rPr lang="pl-PL" sz="3200" dirty="0" smtClean="0"/>
              <a:t>art. 2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pPr algn="r"/>
            <a:r>
              <a:rPr lang="pl-PL" sz="3200" dirty="0" smtClean="0"/>
              <a:t>art</a:t>
            </a:r>
            <a:r>
              <a:rPr lang="pl-PL" sz="3200" dirty="0"/>
              <a:t>. 22. § </a:t>
            </a:r>
            <a:r>
              <a:rPr lang="pl-PL" sz="3200" dirty="0" smtClean="0"/>
              <a:t>2-3</a:t>
            </a:r>
          </a:p>
          <a:p>
            <a:pPr algn="r"/>
            <a:r>
              <a:rPr lang="pl-PL" sz="3200" dirty="0" smtClean="0"/>
              <a:t>Dział IX </a:t>
            </a:r>
            <a:r>
              <a:rPr lang="pl-PL" sz="3200" dirty="0" err="1" smtClean="0"/>
              <a:t>k.p</a:t>
            </a:r>
            <a:r>
              <a:rPr lang="pl-PL" sz="3200" dirty="0" smtClean="0"/>
              <a:t>. „Zatrudnianie młodocianych” (art. 190 – 206 </a:t>
            </a:r>
            <a:r>
              <a:rPr lang="pl-PL" sz="3200" dirty="0" err="1" smtClean="0"/>
              <a:t>k.p</a:t>
            </a:r>
            <a:r>
              <a:rPr lang="pl-PL" sz="3200" dirty="0" smtClean="0"/>
              <a:t>.)</a:t>
            </a:r>
          </a:p>
          <a:p>
            <a:pPr algn="r"/>
            <a:r>
              <a:rPr lang="pl-PL" sz="3200" dirty="0" smtClean="0"/>
              <a:t>art</a:t>
            </a:r>
            <a:r>
              <a:rPr lang="pl-PL" sz="3200" dirty="0"/>
              <a:t>. </a:t>
            </a:r>
            <a:r>
              <a:rPr lang="pl-PL" sz="3200" dirty="0" smtClean="0"/>
              <a:t>304</a:t>
            </a:r>
            <a:r>
              <a:rPr lang="pl-PL" sz="3200" baseline="30000" dirty="0" smtClean="0"/>
              <a:t>5</a:t>
            </a:r>
            <a:r>
              <a:rPr lang="pl-PL" sz="3200" dirty="0"/>
              <a:t>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  <a:endParaRPr lang="pl-PL" sz="3200" dirty="0"/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200" b="1" dirty="0" smtClean="0"/>
              <a:t>PRACOWNIK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r>
              <a:rPr lang="pl-PL" sz="3200" dirty="0" smtClean="0"/>
              <a:t>indywidualna</a:t>
            </a:r>
            <a:r>
              <a:rPr lang="pl-PL" sz="3200" b="1" dirty="0" smtClean="0"/>
              <a:t> </a:t>
            </a:r>
            <a:r>
              <a:rPr lang="pl-PL" sz="3200" dirty="0" smtClean="0"/>
              <a:t>osoba fizyczna zatrudniona w ramach stosunku pracy powstałego na określonej w kodeksie pracy podstawie prawnej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</a:t>
            </a:r>
            <a:r>
              <a:rPr lang="pl-PL" sz="4400" i="1" u="sng" dirty="0"/>
              <a:t>art. 2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789417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 smtClean="0"/>
              <a:t>ZDOLNOŚĆ „PRACOWNICZA”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- art</a:t>
            </a:r>
            <a:r>
              <a:rPr lang="pl-PL" sz="4400" i="1" u="sng" dirty="0" smtClean="0"/>
              <a:t>.</a:t>
            </a:r>
            <a:r>
              <a:rPr lang="pl-PL" sz="4400" i="1" u="sng" dirty="0"/>
              <a:t>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4000" b="1" dirty="0"/>
              <a:t>art. 22. § 2 </a:t>
            </a:r>
            <a:r>
              <a:rPr lang="pl-PL" sz="4000" b="1" dirty="0" err="1"/>
              <a:t>k.p</a:t>
            </a:r>
            <a:r>
              <a:rPr lang="pl-PL" sz="4000" b="1" dirty="0"/>
              <a:t>.</a:t>
            </a:r>
            <a:br>
              <a:rPr lang="pl-PL" sz="4000" b="1" dirty="0"/>
            </a:br>
            <a:endParaRPr lang="pl-PL" sz="4000" b="1" dirty="0"/>
          </a:p>
          <a:p>
            <a:r>
              <a:rPr lang="pl-PL" sz="3200" b="1" dirty="0" smtClean="0"/>
              <a:t>PRACOWNIK</a:t>
            </a:r>
          </a:p>
          <a:p>
            <a:pPr algn="r"/>
            <a:endParaRPr lang="pl-PL" sz="3200" b="1" dirty="0" smtClean="0"/>
          </a:p>
          <a:p>
            <a:pPr algn="r"/>
            <a:r>
              <a:rPr lang="pl-PL" sz="3200" b="1" dirty="0" smtClean="0"/>
              <a:t>PRACOWNIK MŁODOCIANY</a:t>
            </a:r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2 </a:t>
            </a:r>
            <a:r>
              <a:rPr lang="pl-PL" sz="4000" i="1" u="sng" dirty="0" err="1" smtClean="0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63888" y="285293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355976" y="2852936"/>
            <a:ext cx="172819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200" b="1" dirty="0" smtClean="0"/>
              <a:t>ZDOLNOŚĆ DO CZYNNOŚCI PRAWNYCH</a:t>
            </a:r>
          </a:p>
          <a:p>
            <a:pPr algn="r"/>
            <a:r>
              <a:rPr lang="pl-PL" sz="3200" b="1" dirty="0" smtClean="0"/>
              <a:t>ART. 11 KC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 smtClean="0"/>
              <a:t>	BRAK ZDOLNOŚĆ DO CZYNNOŚCI PRAWNYCH ART. 12KC </a:t>
            </a:r>
          </a:p>
          <a:p>
            <a:pPr algn="ctr">
              <a:buNone/>
            </a:pPr>
            <a:endParaRPr lang="pl-PL" sz="3200" b="1" dirty="0" smtClean="0"/>
          </a:p>
          <a:p>
            <a:pPr algn="ctr">
              <a:buNone/>
            </a:pPr>
            <a:endParaRPr lang="pl-PL" sz="3200" b="1" dirty="0" smtClean="0"/>
          </a:p>
          <a:p>
            <a:pPr>
              <a:buNone/>
            </a:pPr>
            <a:r>
              <a:rPr lang="pl-PL" sz="3200" b="1" dirty="0" smtClean="0"/>
              <a:t>nie ukończone</a:t>
            </a:r>
          </a:p>
          <a:p>
            <a:pPr>
              <a:buNone/>
            </a:pPr>
            <a:r>
              <a:rPr lang="pl-PL" sz="3200" b="1" dirty="0" smtClean="0"/>
              <a:t>     13 lat</a:t>
            </a:r>
          </a:p>
          <a:p>
            <a:pPr algn="r">
              <a:buNone/>
            </a:pPr>
            <a:r>
              <a:rPr lang="pl-PL" sz="3200" b="1" dirty="0" smtClean="0"/>
              <a:t>ubezwłasnowolnienie </a:t>
            </a:r>
          </a:p>
          <a:p>
            <a:pPr algn="r">
              <a:buNone/>
            </a:pPr>
            <a:r>
              <a:rPr lang="pl-PL" sz="3200" b="1" dirty="0" smtClean="0"/>
              <a:t>całkowite</a:t>
            </a:r>
          </a:p>
          <a:p>
            <a:pPr algn="ctr"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</a:t>
            </a:r>
            <a:r>
              <a:rPr lang="pl-PL" i="1" u="sng" dirty="0" smtClean="0"/>
              <a:t>racownik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rot="19571188">
            <a:off x="5053130" y="2585298"/>
            <a:ext cx="288032" cy="15579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3127980">
            <a:off x="4016441" y="2504524"/>
            <a:ext cx="413672" cy="1531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sz="4400" b="1" dirty="0" smtClean="0"/>
              <a:t>Art. 3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2555776" y="1844824"/>
            <a:ext cx="3960440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 smtClean="0"/>
              <a:t>PRACOWNICZA ZDOLNOŚĆ PRAWNA</a:t>
            </a:r>
          </a:p>
          <a:p>
            <a:pPr algn="ctr">
              <a:buNone/>
            </a:pPr>
            <a:endParaRPr lang="pl-PL" sz="3200" b="1" dirty="0" smtClean="0"/>
          </a:p>
          <a:p>
            <a:pPr algn="ctr">
              <a:buNone/>
            </a:pPr>
            <a:endParaRPr lang="pl-PL" sz="3200" b="1" dirty="0" smtClean="0"/>
          </a:p>
          <a:p>
            <a:pPr algn="ctr">
              <a:buNone/>
            </a:pPr>
            <a:r>
              <a:rPr lang="pl-PL" sz="3200" b="1" dirty="0" smtClean="0"/>
              <a:t>ZDOLNOŚĆ DO NAWIĄZANIA STOSUNKU </a:t>
            </a:r>
            <a:r>
              <a:rPr lang="pl-PL" sz="3200" b="1" dirty="0" smtClean="0"/>
              <a:t>PRACY</a:t>
            </a:r>
          </a:p>
          <a:p>
            <a:pPr algn="ctr">
              <a:buNone/>
            </a:pPr>
            <a:endParaRPr lang="pl-PL" sz="3200" b="1" dirty="0" smtClean="0"/>
          </a:p>
          <a:p>
            <a:pPr algn="ctr">
              <a:buNone/>
            </a:pPr>
            <a:r>
              <a:rPr lang="pl-PL" sz="3200" b="1" dirty="0" smtClean="0"/>
              <a:t>pełna       ograniczona</a:t>
            </a:r>
            <a:endParaRPr lang="pl-PL" sz="3200" b="1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 smtClean="0"/>
              <a:t/>
            </a:r>
            <a:br>
              <a:rPr lang="pl-PL" i="1" u="sng" dirty="0" smtClean="0"/>
            </a:br>
            <a:r>
              <a:rPr lang="pl-PL" i="1" u="sng" dirty="0" smtClean="0"/>
              <a:t>Pracownik </a:t>
            </a:r>
            <a:r>
              <a:rPr lang="pl-PL" i="1" u="sng" dirty="0"/>
              <a:t>- art</a:t>
            </a:r>
            <a:r>
              <a:rPr lang="pl-PL" sz="4000" i="1" u="sng" dirty="0"/>
              <a:t>. 22. § </a:t>
            </a:r>
            <a:r>
              <a:rPr lang="pl-PL" sz="4000" i="1" u="sng" dirty="0" smtClean="0"/>
              <a:t>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  <p:sp>
        <p:nvSpPr>
          <p:cNvPr id="6" name="Strzałka w dół 5"/>
          <p:cNvSpPr/>
          <p:nvPr/>
        </p:nvSpPr>
        <p:spPr>
          <a:xfrm>
            <a:off x="4283968" y="2492896"/>
            <a:ext cx="72008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563888" y="4581128"/>
            <a:ext cx="115212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4581128"/>
            <a:ext cx="100811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412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3200" b="1" dirty="0" smtClean="0"/>
              <a:t>ZATRUDNIENIE OSOBY NIE MAJĄCEJ ZDOLNOŚCI PRACOWNICZEJ</a:t>
            </a:r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dirty="0" smtClean="0"/>
              <a:t>Nieważność?      Obowiązek rozwiązania   			stosunku pracy?</a:t>
            </a:r>
            <a:endParaRPr lang="pl-PL" sz="3200" dirty="0"/>
          </a:p>
          <a:p>
            <a:pPr>
              <a:buNone/>
            </a:pPr>
            <a:r>
              <a:rPr lang="pl-PL" sz="3200" b="1" dirty="0" smtClean="0"/>
              <a:t> 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rot="18283747">
            <a:off x="5177174" y="2630893"/>
            <a:ext cx="940494" cy="1614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2900707">
            <a:off x="3113960" y="2645536"/>
            <a:ext cx="864096" cy="1598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0779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5700" b="1" dirty="0" smtClean="0"/>
              <a:t>Konstytucja RP art. 65 ust. 3</a:t>
            </a:r>
            <a:endParaRPr lang="pl-PL" sz="5700" b="1" dirty="0"/>
          </a:p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r>
              <a:rPr lang="pl-PL" sz="4800" b="1" dirty="0" smtClean="0"/>
              <a:t>ZAKAZ (STAŁEGO!)ZATRUDNIANA DZIECI</a:t>
            </a:r>
          </a:p>
          <a:p>
            <a:pPr algn="ctr">
              <a:buNone/>
            </a:pPr>
            <a:endParaRPr lang="pl-PL" sz="4800" b="1" dirty="0" smtClean="0"/>
          </a:p>
          <a:p>
            <a:pPr algn="ctr">
              <a:buNone/>
            </a:pPr>
            <a:endParaRPr lang="pl-PL" sz="4800" b="1" dirty="0" smtClean="0"/>
          </a:p>
          <a:p>
            <a:pPr algn="r">
              <a:buNone/>
            </a:pPr>
            <a:r>
              <a:rPr lang="pl-PL" sz="4800" b="1" dirty="0" smtClean="0"/>
              <a:t> WYJĄTKI      USTAWA</a:t>
            </a:r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  <p:sp>
        <p:nvSpPr>
          <p:cNvPr id="4" name="Strzałka w dół 3"/>
          <p:cNvSpPr/>
          <p:nvPr/>
        </p:nvSpPr>
        <p:spPr>
          <a:xfrm flipH="1">
            <a:off x="4499992" y="3501008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>
            <a:off x="5868144" y="465313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704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200" b="1" dirty="0" smtClean="0"/>
              <a:t>KODEKS PRACY:</a:t>
            </a:r>
            <a:endParaRPr lang="pl-PL" sz="3200" b="1" dirty="0"/>
          </a:p>
          <a:p>
            <a:r>
              <a:rPr lang="pl-PL" sz="3200" dirty="0"/>
              <a:t>m</a:t>
            </a:r>
            <a:r>
              <a:rPr lang="pl-PL" sz="3200" dirty="0" smtClean="0"/>
              <a:t>łodocianym jest </a:t>
            </a:r>
            <a:r>
              <a:rPr lang="pl-PL" sz="3200" dirty="0"/>
              <a:t>osoba, która ukończyła 16 lat, a nie przekroczyła 18 </a:t>
            </a:r>
            <a:r>
              <a:rPr lang="pl-PL" sz="3200" dirty="0" smtClean="0"/>
              <a:t>lat,</a:t>
            </a:r>
          </a:p>
          <a:p>
            <a:r>
              <a:rPr lang="pl-PL" sz="3200" dirty="0" smtClean="0"/>
              <a:t>zabronione jest zatrudnianie osoby, która nie ukończyła 16 lat.</a:t>
            </a:r>
          </a:p>
          <a:p>
            <a:r>
              <a:rPr lang="pl-PL" sz="3200" dirty="0" smtClean="0"/>
              <a:t>delegacja ustawowa – określenie przypadków zatrudniania osób nie spełniających tych warunków</a:t>
            </a:r>
            <a:endParaRPr lang="pl-PL" sz="3200" dirty="0"/>
          </a:p>
          <a:p>
            <a:pPr>
              <a:buNone/>
            </a:pPr>
            <a:r>
              <a:rPr lang="pl-PL" sz="3200" b="1" dirty="0" smtClean="0"/>
              <a:t>	</a:t>
            </a: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2056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200" dirty="0" smtClean="0"/>
              <a:t>Warunki zatrudniania pracownika młodocianego wg KP:</a:t>
            </a:r>
          </a:p>
          <a:p>
            <a:pPr algn="ctr">
              <a:buNone/>
            </a:pPr>
            <a:endParaRPr lang="pl-PL" sz="3200" dirty="0" smtClean="0"/>
          </a:p>
          <a:p>
            <a:r>
              <a:rPr lang="pl-PL" sz="3200" dirty="0" smtClean="0"/>
              <a:t>ukończenie </a:t>
            </a:r>
            <a:r>
              <a:rPr lang="pl-PL" sz="3200" dirty="0"/>
              <a:t>co najmniej gimnazjum,</a:t>
            </a:r>
          </a:p>
          <a:p>
            <a:r>
              <a:rPr lang="pl-PL" sz="3200" dirty="0" smtClean="0"/>
              <a:t>świadectwo </a:t>
            </a:r>
            <a:r>
              <a:rPr lang="pl-PL" sz="3200" dirty="0"/>
              <a:t>lekarskie stwierdzające, że praca danego rodzaju nie zagraża ich zdrowiu.</a:t>
            </a:r>
          </a:p>
          <a:p>
            <a:pPr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38552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pl-PL" sz="3200" dirty="0" smtClean="0"/>
          </a:p>
          <a:p>
            <a:pPr algn="ctr">
              <a:buNone/>
            </a:pPr>
            <a:r>
              <a:rPr lang="pl-PL" sz="3200" b="1" dirty="0" smtClean="0"/>
              <a:t>MŁODOCIANY</a:t>
            </a:r>
          </a:p>
          <a:p>
            <a:pPr algn="ctr">
              <a:buNone/>
            </a:pPr>
            <a:r>
              <a:rPr lang="pl-PL" sz="3200" dirty="0" smtClean="0"/>
              <a:t> </a:t>
            </a:r>
          </a:p>
          <a:p>
            <a:pPr>
              <a:buNone/>
            </a:pPr>
            <a:endParaRPr lang="pl-PL" sz="3200" dirty="0" smtClean="0"/>
          </a:p>
          <a:p>
            <a:pPr>
              <a:buNone/>
            </a:pPr>
            <a:r>
              <a:rPr lang="pl-PL" sz="3200" dirty="0" smtClean="0"/>
              <a:t>bez kwalifikacji </a:t>
            </a:r>
          </a:p>
          <a:p>
            <a:pPr>
              <a:buNone/>
            </a:pPr>
            <a:r>
              <a:rPr lang="pl-PL" sz="3200" dirty="0" smtClean="0"/>
              <a:t>  zawodowych</a:t>
            </a:r>
          </a:p>
          <a:p>
            <a:pPr algn="ctr">
              <a:buNone/>
            </a:pPr>
            <a:endParaRPr lang="pl-PL" sz="3200" dirty="0" smtClean="0"/>
          </a:p>
          <a:p>
            <a:pPr algn="r">
              <a:buNone/>
            </a:pPr>
            <a:r>
              <a:rPr lang="pl-PL" sz="3200" dirty="0" smtClean="0"/>
              <a:t>z kwalifikacjami </a:t>
            </a:r>
          </a:p>
          <a:p>
            <a:pPr algn="r">
              <a:buNone/>
            </a:pPr>
            <a:r>
              <a:rPr lang="pl-PL" sz="3200" dirty="0" smtClean="0"/>
              <a:t>zawodowymi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2843808" y="2492896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2492896"/>
            <a:ext cx="2376264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rostokąt zaokrąglony 3"/>
          <p:cNvSpPr/>
          <p:nvPr/>
        </p:nvSpPr>
        <p:spPr>
          <a:xfrm>
            <a:off x="3131840" y="1700808"/>
            <a:ext cx="302433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323528" y="3068960"/>
            <a:ext cx="3600400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Elipsa 5"/>
          <p:cNvSpPr/>
          <p:nvPr/>
        </p:nvSpPr>
        <p:spPr>
          <a:xfrm>
            <a:off x="5220072" y="4653136"/>
            <a:ext cx="3744416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67152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pl-PL" sz="3200" b="1" dirty="0"/>
              <a:t>ROZPORZĄDZENIE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b="1" dirty="0"/>
              <a:t>MINISTRA PRACY I POLITYKI SPOŁECZNEJ</a:t>
            </a: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z dnia 5 grudnia 2002 r.</a:t>
            </a:r>
          </a:p>
          <a:p>
            <a:pPr marL="109728" indent="0" algn="ctr">
              <a:buNone/>
            </a:pPr>
            <a:r>
              <a:rPr lang="pl-PL" sz="3200" i="1" dirty="0"/>
              <a:t>w sprawie przypadków, w których wyjątkowo jest dopuszczalne zatrudnianie młodocianych, którzy nie ukończyli gimnazjum, osób niemających 16 lat, które ukończyły gimnazjum, oraz osób niemających 16 lat, które nie ukończyły gimnazjum.</a:t>
            </a:r>
          </a:p>
          <a:p>
            <a:pPr algn="ctr"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165230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r>
              <a:rPr lang="pl-PL" sz="3200" dirty="0" smtClean="0"/>
              <a:t>Młodociani (16-18 lat), </a:t>
            </a:r>
            <a:r>
              <a:rPr lang="pl-PL" sz="3200" dirty="0"/>
              <a:t>którzy nie ukończyli gimnazjum, </a:t>
            </a:r>
            <a:endParaRPr lang="pl-PL" sz="3200" dirty="0" smtClean="0"/>
          </a:p>
          <a:p>
            <a:r>
              <a:rPr lang="pl-PL" sz="3200" dirty="0" smtClean="0"/>
              <a:t>osoby niemające </a:t>
            </a:r>
            <a:r>
              <a:rPr lang="pl-PL" sz="3200" dirty="0"/>
              <a:t>16 lat, które ukończyły gimnazjum, </a:t>
            </a:r>
            <a:endParaRPr lang="pl-PL" sz="3200" dirty="0" smtClean="0"/>
          </a:p>
          <a:p>
            <a:r>
              <a:rPr lang="pl-PL" sz="3200" dirty="0" smtClean="0"/>
              <a:t>osoby niemające </a:t>
            </a:r>
            <a:r>
              <a:rPr lang="pl-PL" sz="3200" dirty="0"/>
              <a:t>16 lat, które nie ukończyły gimnazjum.</a:t>
            </a:r>
          </a:p>
          <a:p>
            <a:pPr>
              <a:buNone/>
            </a:pPr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252719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3200" dirty="0" smtClean="0"/>
              <a:t>wniosek lub zgoda </a:t>
            </a:r>
            <a:r>
              <a:rPr lang="pl-PL" sz="3200" dirty="0"/>
              <a:t>przez przedstawiciela ustawowego lub opiekuna tej osoby;</a:t>
            </a:r>
          </a:p>
          <a:p>
            <a:r>
              <a:rPr lang="pl-PL" sz="3200" dirty="0" smtClean="0"/>
              <a:t>zaświadczenie </a:t>
            </a:r>
            <a:r>
              <a:rPr lang="pl-PL" sz="3200" dirty="0"/>
              <a:t>lekarza, uprawnionego do przeprowadzania badań profilaktycznych pracowników, stwierdzającego, że praca danego rodzaju nie zagraża zdrowiu tej osoby;</a:t>
            </a:r>
          </a:p>
          <a:p>
            <a:r>
              <a:rPr lang="pl-PL" sz="3200" dirty="0" smtClean="0"/>
              <a:t>pozytywna </a:t>
            </a:r>
            <a:r>
              <a:rPr lang="pl-PL" sz="3200" dirty="0"/>
              <a:t>opinii poradni psychologiczno-pedagogicznej.</a:t>
            </a:r>
          </a:p>
          <a:p>
            <a:endParaRPr lang="pl-PL" sz="3200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 młodociany</a:t>
            </a: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407559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endParaRPr lang="pl-PL" sz="3200" dirty="0"/>
          </a:p>
          <a:p>
            <a:pPr marL="109728" indent="0" algn="ctr">
              <a:buNone/>
            </a:pPr>
            <a:r>
              <a:rPr lang="pl-PL" sz="3200" b="1" dirty="0" smtClean="0"/>
              <a:t>DZIECKO:</a:t>
            </a:r>
          </a:p>
          <a:p>
            <a:pPr marL="109728" indent="0" algn="ctr">
              <a:buNone/>
            </a:pPr>
            <a:r>
              <a:rPr lang="pl-PL" sz="3200" b="1" dirty="0" smtClean="0"/>
              <a:t>OSOBA FIZYCZNA DO UKOŃCZENIA PRZEZ NIĄ 16 ROKU ŻYCIA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24878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      PRACODAWCA</a:t>
            </a:r>
            <a:r>
              <a:rPr lang="pl-PL" dirty="0" smtClean="0"/>
              <a:t> </a:t>
            </a:r>
          </a:p>
          <a:p>
            <a:pPr algn="ct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jednostka organizacyjna          osoba fizyczna</a:t>
            </a:r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nie posiadająca </a:t>
            </a:r>
            <a:r>
              <a:rPr lang="pl-PL" dirty="0"/>
              <a:t>osobowości </a:t>
            </a:r>
            <a:r>
              <a:rPr lang="pl-PL" dirty="0" smtClean="0"/>
              <a:t>prawnej</a:t>
            </a:r>
          </a:p>
          <a:p>
            <a:pPr>
              <a:buNone/>
            </a:pPr>
            <a:r>
              <a:rPr lang="pl-PL" dirty="0" smtClean="0"/>
              <a:t>			   </a:t>
            </a:r>
          </a:p>
          <a:p>
            <a:pPr>
              <a:buNone/>
            </a:pPr>
            <a:r>
              <a:rPr lang="pl-PL" dirty="0" smtClean="0"/>
              <a:t>              posiadająca osobowość prawną</a:t>
            </a:r>
          </a:p>
          <a:p>
            <a:pPr algn="ctr">
              <a:buNone/>
            </a:pPr>
            <a:endParaRPr lang="pl-PL" dirty="0" smtClean="0"/>
          </a:p>
          <a:p>
            <a:pPr algn="ctr"/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6" name="Strzałka zakrzywiona w prawo 5"/>
          <p:cNvSpPr/>
          <p:nvPr/>
        </p:nvSpPr>
        <p:spPr>
          <a:xfrm>
            <a:off x="1547664" y="2852936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Strzałka zakrzywiona w prawo 6"/>
          <p:cNvSpPr/>
          <p:nvPr/>
        </p:nvSpPr>
        <p:spPr>
          <a:xfrm>
            <a:off x="1259632" y="2852936"/>
            <a:ext cx="792088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3131840" y="1988840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148064" y="1988840"/>
            <a:ext cx="158417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sz="3200" dirty="0" smtClean="0"/>
          </a:p>
          <a:p>
            <a:r>
              <a:rPr lang="pl-PL" sz="3200" dirty="0"/>
              <a:t>wyłącznie na rzecz </a:t>
            </a:r>
            <a:r>
              <a:rPr lang="pl-PL" sz="3200" u="sng" dirty="0" smtClean="0"/>
              <a:t>podmiotów określonej kategorii </a:t>
            </a:r>
            <a:r>
              <a:rPr lang="pl-PL" sz="3200" dirty="0" smtClean="0"/>
              <a:t>wskazanych                w </a:t>
            </a:r>
            <a:r>
              <a:rPr lang="pl-PL" sz="3200" dirty="0" err="1" smtClean="0"/>
              <a:t>k.p</a:t>
            </a:r>
            <a:r>
              <a:rPr lang="pl-PL" sz="3200" dirty="0" smtClean="0"/>
              <a:t>.</a:t>
            </a:r>
          </a:p>
          <a:p>
            <a:r>
              <a:rPr lang="pl-PL" sz="3200" u="sng" dirty="0" smtClean="0"/>
              <a:t>uprzednia</a:t>
            </a:r>
            <a:r>
              <a:rPr lang="pl-PL" sz="3200" dirty="0" smtClean="0"/>
              <a:t> zgoda </a:t>
            </a:r>
            <a:r>
              <a:rPr lang="pl-PL" sz="3200" dirty="0"/>
              <a:t>przedstawiciela ustawowego lub opiekuna tego dziecka</a:t>
            </a:r>
            <a:r>
              <a:rPr lang="pl-PL" sz="3200" dirty="0" smtClean="0"/>
              <a:t> </a:t>
            </a:r>
          </a:p>
          <a:p>
            <a:r>
              <a:rPr lang="pl-PL" sz="3200" u="sng" dirty="0" smtClean="0"/>
              <a:t>zezwolenie</a:t>
            </a:r>
            <a:r>
              <a:rPr lang="pl-PL" sz="3200" dirty="0" smtClean="0"/>
              <a:t> </a:t>
            </a:r>
            <a:r>
              <a:rPr lang="pl-PL" sz="3200" dirty="0"/>
              <a:t>właściwego inspektora pracy.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427267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 smtClean="0"/>
          </a:p>
          <a:p>
            <a:pPr marL="109728" indent="0">
              <a:buNone/>
            </a:pPr>
            <a:r>
              <a:rPr lang="pl-PL" sz="3200" dirty="0" smtClean="0"/>
              <a:t>CZY SĄ ZAGROŻENIA:</a:t>
            </a:r>
          </a:p>
          <a:p>
            <a:pPr algn="r"/>
            <a:r>
              <a:rPr lang="pl-PL" sz="3200" dirty="0" smtClean="0"/>
              <a:t>PSYCHO-ROZWOJOWE?</a:t>
            </a:r>
          </a:p>
          <a:p>
            <a:pPr algn="r"/>
            <a:r>
              <a:rPr lang="pl-PL" sz="3200" dirty="0" smtClean="0"/>
              <a:t>ZDROWOTNE?</a:t>
            </a:r>
          </a:p>
          <a:p>
            <a:pPr algn="r"/>
            <a:r>
              <a:rPr lang="pl-PL" sz="3200" dirty="0" smtClean="0"/>
              <a:t>DLA REALIZACJI OBOWIĄZKU SZKOLNEGO?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2303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z="3200" dirty="0" smtClean="0"/>
          </a:p>
          <a:p>
            <a:r>
              <a:rPr lang="pl-PL" sz="3200" dirty="0" smtClean="0"/>
              <a:t>opinia </a:t>
            </a:r>
            <a:r>
              <a:rPr lang="pl-PL" sz="3200" b="1" dirty="0"/>
              <a:t>poradni psychologiczno-pedagogicznej </a:t>
            </a:r>
            <a:r>
              <a:rPr lang="pl-PL" sz="3200" dirty="0"/>
              <a:t>dotyczącą braku przeciwwskazań do wykonywania przez dziecko pracy lub innych zajęć zarobkowych,</a:t>
            </a:r>
          </a:p>
          <a:p>
            <a:r>
              <a:rPr lang="pl-PL" sz="3200" dirty="0" smtClean="0"/>
              <a:t>orzeczenie </a:t>
            </a:r>
            <a:r>
              <a:rPr lang="pl-PL" sz="3200" b="1" dirty="0"/>
              <a:t>lekarza</a:t>
            </a:r>
            <a:r>
              <a:rPr lang="pl-PL" sz="3200" dirty="0"/>
              <a:t> stwierdzające brak przeciwwskazań do wykonywania przez dziecko pracy lub innych zajęć zarobkowych,</a:t>
            </a:r>
          </a:p>
          <a:p>
            <a:r>
              <a:rPr lang="pl-PL" sz="3200" dirty="0" smtClean="0"/>
              <a:t>opinia </a:t>
            </a:r>
            <a:r>
              <a:rPr lang="pl-PL" sz="3200" b="1" dirty="0"/>
              <a:t>dyrektora szkoły</a:t>
            </a:r>
            <a:r>
              <a:rPr lang="pl-PL" sz="3200" dirty="0"/>
              <a:t>, do której dziecko uczęszcza, dotyczącą możliwości wypełniania przez dziecko tego obowiązku w czasie wykonywania przez nie pracy lub innych zajęć zarobkowych.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53781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/>
              <a:t>Odmowa </a:t>
            </a:r>
            <a:r>
              <a:rPr lang="pl-PL" sz="3200" b="1" dirty="0"/>
              <a:t>wydania </a:t>
            </a:r>
            <a:r>
              <a:rPr lang="pl-PL" sz="3200" b="1" dirty="0" smtClean="0"/>
              <a:t>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 smtClean="0"/>
              <a:t>zagrożenie </a:t>
            </a:r>
            <a:r>
              <a:rPr lang="pl-PL" sz="3200" dirty="0"/>
              <a:t>dla życia, zdrowia i rozwoju psychofizycznego dziecka,</a:t>
            </a:r>
          </a:p>
          <a:p>
            <a:r>
              <a:rPr lang="pl-PL" sz="3200" dirty="0" smtClean="0"/>
              <a:t>zagrożenie wypełniania </a:t>
            </a:r>
            <a:r>
              <a:rPr lang="pl-PL" sz="3200" dirty="0"/>
              <a:t>obowiązku szkolnego przez dziecko.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13166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 smtClean="0"/>
              <a:t>Cofnięcie 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 smtClean="0"/>
              <a:t>na </a:t>
            </a:r>
            <a:r>
              <a:rPr lang="pl-PL" sz="3200" dirty="0"/>
              <a:t>wniosek przedstawiciela ustawowego lub opiekuna dziecka </a:t>
            </a:r>
            <a:endParaRPr lang="pl-PL" sz="3200" dirty="0" smtClean="0"/>
          </a:p>
          <a:p>
            <a:r>
              <a:rPr lang="pl-PL" sz="3200" dirty="0"/>
              <a:t>z</a:t>
            </a:r>
            <a:r>
              <a:rPr lang="pl-PL" sz="3200" dirty="0" smtClean="0"/>
              <a:t> </a:t>
            </a:r>
            <a:r>
              <a:rPr lang="pl-PL" sz="3200" dirty="0"/>
              <a:t>urzędu, jeżeli </a:t>
            </a:r>
            <a:r>
              <a:rPr lang="pl-PL" sz="3200" dirty="0" smtClean="0"/>
              <a:t>warunki </a:t>
            </a:r>
            <a:r>
              <a:rPr lang="pl-PL" sz="3200" dirty="0"/>
              <a:t>pracy dziecka nie odpowiadają warunkom określonym w wydanym zezwoleniu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xmlns="" val="253684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 smtClean="0"/>
          </a:p>
          <a:p>
            <a:pPr marL="109728" indent="0" algn="ctr">
              <a:buNone/>
            </a:pPr>
            <a:r>
              <a:rPr lang="pl-PL" sz="3200" dirty="0" smtClean="0"/>
              <a:t>FORMA PRAWNA ZATRUDNIENIA DZIECKA – SPÓR!</a:t>
            </a:r>
          </a:p>
          <a:p>
            <a:pPr marL="109728" indent="0" algn="ctr">
              <a:buNone/>
            </a:pPr>
            <a:endParaRPr lang="pl-PL" sz="3200" dirty="0" smtClean="0"/>
          </a:p>
          <a:p>
            <a:pPr marL="109728" indent="0" algn="ctr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 smtClean="0"/>
              <a:t>CYWILNOPRAWNA?</a:t>
            </a:r>
          </a:p>
          <a:p>
            <a:pPr marL="109728" indent="0" algn="r">
              <a:buNone/>
            </a:pPr>
            <a:r>
              <a:rPr lang="pl-PL" sz="3200" dirty="0" smtClean="0"/>
              <a:t>PRACOWNICZA?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Dopuszczalność zatrudniania dzieci</a:t>
            </a:r>
            <a:endParaRPr lang="pl-PL" sz="2800" i="1" u="sng" dirty="0"/>
          </a:p>
        </p:txBody>
      </p:sp>
      <p:sp>
        <p:nvSpPr>
          <p:cNvPr id="4" name="Elipsa 3"/>
          <p:cNvSpPr/>
          <p:nvPr/>
        </p:nvSpPr>
        <p:spPr>
          <a:xfrm>
            <a:off x="467544" y="3789040"/>
            <a:ext cx="4104456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5148064" y="4365104"/>
            <a:ext cx="374441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203848" y="3068960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3068960"/>
            <a:ext cx="201622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3691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b="1" i="1" dirty="0" smtClean="0"/>
              <a:t>CZY ISTNIEJE GÓRNA GRANICA WIEKU ZAMYKAJĄCA MOZLIWOŚĆ WYSTEPWOANIA W ROLI PRACOWNIKA W ROZUMIENIU KP?</a:t>
            </a:r>
            <a:endParaRPr lang="pl-PL" b="1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Pracownik</a:t>
            </a:r>
            <a:endParaRPr lang="pl-PL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Jednostka organizacyjna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samodzielna                      niesamodzielna</a:t>
            </a:r>
          </a:p>
          <a:p>
            <a:pPr algn="r">
              <a:buNone/>
            </a:pPr>
            <a:r>
              <a:rPr lang="pl-PL" dirty="0" smtClean="0"/>
              <a:t>(np. </a:t>
            </a:r>
            <a:r>
              <a:rPr lang="pl-PL" dirty="0" err="1" smtClean="0"/>
              <a:t>wewn</a:t>
            </a:r>
            <a:r>
              <a:rPr lang="pl-PL" dirty="0" smtClean="0"/>
              <a:t>. os. pr.)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     z osobowością prawną</a:t>
            </a:r>
          </a:p>
          <a:p>
            <a:pPr algn="ctr">
              <a:buNone/>
            </a:pPr>
            <a:r>
              <a:rPr lang="pl-PL" dirty="0" smtClean="0"/>
              <a:t>                                        </a:t>
            </a:r>
          </a:p>
          <a:p>
            <a:pPr>
              <a:buNone/>
            </a:pPr>
            <a:r>
              <a:rPr lang="pl-PL" dirty="0" smtClean="0"/>
              <a:t>			      bez osobowości prawnej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8" name="Strzałka w lewo, w prawo i w górę 7"/>
          <p:cNvSpPr/>
          <p:nvPr/>
        </p:nvSpPr>
        <p:spPr>
          <a:xfrm>
            <a:off x="3563888" y="2564904"/>
            <a:ext cx="1656184" cy="79208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zakrzywiona w prawo 9"/>
          <p:cNvSpPr/>
          <p:nvPr/>
        </p:nvSpPr>
        <p:spPr>
          <a:xfrm>
            <a:off x="2267744" y="3429000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Strzałka zakrzywiona w prawo 11"/>
          <p:cNvSpPr/>
          <p:nvPr/>
        </p:nvSpPr>
        <p:spPr>
          <a:xfrm>
            <a:off x="1547664" y="3429000"/>
            <a:ext cx="1224136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r>
              <a:rPr lang="pl-PL" sz="4400" b="1" dirty="0" smtClean="0"/>
              <a:t>Art. 3 </a:t>
            </a:r>
            <a:r>
              <a:rPr lang="pl-PL" sz="4400" b="1" dirty="0" err="1" smtClean="0"/>
              <a:t>k.p</a:t>
            </a:r>
            <a:r>
              <a:rPr lang="pl-PL" sz="4400" b="1" dirty="0" smtClean="0"/>
              <a:t>.</a:t>
            </a:r>
            <a:endParaRPr lang="pl-PL" sz="4400" b="1" dirty="0"/>
          </a:p>
          <a:p>
            <a:pPr algn="ctr">
              <a:buNone/>
            </a:pPr>
            <a:endParaRPr lang="pl-PL" sz="4400" dirty="0" smtClean="0"/>
          </a:p>
          <a:p>
            <a:pPr algn="ctr">
              <a:buNone/>
            </a:pPr>
            <a:r>
              <a:rPr lang="pl-PL" sz="4400" i="1" dirty="0" smtClean="0"/>
              <a:t>„…jeżeli </a:t>
            </a:r>
            <a:r>
              <a:rPr lang="pl-PL" sz="4400" i="1" dirty="0"/>
              <a:t>zatrudniają one </a:t>
            </a:r>
            <a:r>
              <a:rPr lang="pl-PL" sz="4400" i="1" dirty="0" smtClean="0"/>
              <a:t>pracowników”.</a:t>
            </a:r>
            <a:endParaRPr lang="pl-PL" sz="4400" i="1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  <p:sp>
        <p:nvSpPr>
          <p:cNvPr id="4" name="Elipsa 3"/>
          <p:cNvSpPr/>
          <p:nvPr/>
        </p:nvSpPr>
        <p:spPr>
          <a:xfrm>
            <a:off x="611560" y="2924944"/>
            <a:ext cx="7848872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Problem wewnętrznych jednostek organizacyjnych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       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Przypadek Zenona B.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 smtClean="0"/>
              <a:t>Pracodawca</a:t>
            </a:r>
            <a:endParaRPr lang="pl-PL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sz="3600" b="1" dirty="0" smtClean="0"/>
              <a:t>Pracodawca</a:t>
            </a:r>
          </a:p>
          <a:p>
            <a:pPr>
              <a:buNone/>
            </a:pPr>
            <a:r>
              <a:rPr lang="pl-PL" sz="3600" b="1" dirty="0" smtClean="0"/>
              <a:t>	</a:t>
            </a:r>
            <a:r>
              <a:rPr lang="pl-PL" sz="3600" dirty="0" smtClean="0"/>
              <a:t>- ten kto zatrudnia pracowników na zasadach określonych przez </a:t>
            </a:r>
            <a:r>
              <a:rPr lang="pl-PL" sz="3600" dirty="0" err="1" smtClean="0"/>
              <a:t>k.p</a:t>
            </a:r>
            <a:r>
              <a:rPr lang="pl-PL" sz="3600" b="1" dirty="0" smtClean="0"/>
              <a:t>.       </a:t>
            </a:r>
            <a:endParaRPr lang="pl-PL" sz="3600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sz="3100" dirty="0" smtClean="0"/>
              <a:t/>
            </a:r>
            <a:br>
              <a:rPr lang="pl-PL" sz="3100" dirty="0" smtClean="0"/>
            </a:br>
            <a:r>
              <a:rPr lang="pl-PL" sz="3100" dirty="0" smtClean="0"/>
              <a:t>Problem wewnętrznych jednostek </a:t>
            </a:r>
            <a:r>
              <a:rPr lang="pl-PL" sz="3100" dirty="0"/>
              <a:t>organizacyjnych</a:t>
            </a:r>
            <a:r>
              <a:rPr lang="pl-PL" sz="4400" dirty="0"/>
              <a:t/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xmlns="" val="651696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508</TotalTime>
  <Words>710</Words>
  <Application>Microsoft Office PowerPoint</Application>
  <PresentationFormat>Pokaz na ekranie (4:3)</PresentationFormat>
  <Paragraphs>365</Paragraphs>
  <Slides>46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47" baseType="lpstr">
      <vt:lpstr>Hol</vt:lpstr>
      <vt:lpstr>Strony stosunku praca: pracodawca i pracownik</vt:lpstr>
      <vt:lpstr>Kim jest pracodawca?</vt:lpstr>
      <vt:lpstr>Pracodawca</vt:lpstr>
      <vt:lpstr>Pracodawca</vt:lpstr>
      <vt:lpstr>Pracodawca</vt:lpstr>
      <vt:lpstr>Pracodawca</vt:lpstr>
      <vt:lpstr>Pracodawca</vt:lpstr>
      <vt:lpstr>Pracodawca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Pracodawca</vt:lpstr>
      <vt:lpstr>Pracodawca</vt:lpstr>
      <vt:lpstr>Pracodawca</vt:lpstr>
      <vt:lpstr>Pracodawca</vt:lpstr>
      <vt:lpstr>Pracodawca - art. 231 k.p. </vt:lpstr>
      <vt:lpstr>Pracodawca - art. 231 k.p. </vt:lpstr>
      <vt:lpstr>Pracodawca - art. 231 k.p. </vt:lpstr>
      <vt:lpstr>Pracodawca - art. 231 k.p. </vt:lpstr>
      <vt:lpstr>Pracownik w rozumieniu                  prawa pracy</vt:lpstr>
      <vt:lpstr>Pracownik</vt:lpstr>
      <vt:lpstr> Pracownik - art. 2 k.p. </vt:lpstr>
      <vt:lpstr> Pracownik - art. 22. § 2-3 k.p. </vt:lpstr>
      <vt:lpstr> Pracownik - art. 22. § 2 k.p. </vt:lpstr>
      <vt:lpstr>Pracownik</vt:lpstr>
      <vt:lpstr>Pracownik</vt:lpstr>
      <vt:lpstr> Pracownik - art. 22. § 3 k.p. </vt:lpstr>
      <vt:lpstr>Pracownik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Pracownik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i strony stosunku pracy</dc:title>
  <dc:creator>borowicz</dc:creator>
  <cp:lastModifiedBy>borowicz</cp:lastModifiedBy>
  <cp:revision>37</cp:revision>
  <dcterms:created xsi:type="dcterms:W3CDTF">2013-11-04T12:25:41Z</dcterms:created>
  <dcterms:modified xsi:type="dcterms:W3CDTF">2014-10-28T07:04:20Z</dcterms:modified>
</cp:coreProperties>
</file>