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8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l-PL" dirty="0" smtClean="0"/>
              <a:t>NABYCIE PRAWA DO URLOPU WYPOCZYNKOWEGO</a:t>
            </a:r>
          </a:p>
          <a:p>
            <a:pPr algn="ctr"/>
            <a:r>
              <a:rPr lang="pl-PL" dirty="0" smtClean="0"/>
              <a:t>WYMIAR URLOPU WYPOCZYNKOWEGO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                                            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CZYNNIKI WARUNKUJĄCE WYMIAR URLOPU WYPOCZYNKOWEGO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OKRESY NAUKI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WYMIAR CZASU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348880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995936" y="2348880"/>
            <a:ext cx="576064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348880"/>
            <a:ext cx="20162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20/26 DNI URLOPU WYPOCZYNKOWEGO                 W ROKU KALENDARZOWYM W ZALEŻNOŚCI OD  STAŻU PRACY OGÓLNEGO OBEJMUJĄCEGO: 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- wszystkie wcześniejsze                                   okresy </a:t>
            </a:r>
            <a:r>
              <a:rPr lang="pl-PL" u="sng" dirty="0" smtClean="0"/>
              <a:t>zatrudnienia pracowniczego</a:t>
            </a:r>
            <a:r>
              <a:rPr lang="pl-PL" dirty="0" smtClean="0"/>
              <a:t>, oraz  </a:t>
            </a:r>
          </a:p>
          <a:p>
            <a:pPr algn="r">
              <a:buNone/>
            </a:pPr>
            <a:r>
              <a:rPr lang="pl-PL" dirty="0" smtClean="0"/>
              <a:t>- ostatni ukończony okres nauki,</a:t>
            </a:r>
          </a:p>
          <a:p>
            <a:pPr algn="r">
              <a:buNone/>
            </a:pPr>
            <a:r>
              <a:rPr lang="pl-PL" dirty="0" smtClean="0"/>
              <a:t>- inne okresy zatrudnienia, jeśli przepisy szczególne tak stanowią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200" dirty="0" smtClean="0"/>
              <a:t>URLOP WYPOCZYNKOWY PROPORCJONALNY DO WYMIARU CZASU PRACY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154. </a:t>
            </a:r>
            <a:r>
              <a:rPr lang="pl-PL" dirty="0" smtClean="0"/>
              <a:t>§ 2  w zw. z </a:t>
            </a:r>
            <a:r>
              <a:rPr lang="pl-PL" b="1" dirty="0" smtClean="0"/>
              <a:t>Art. 154 </a:t>
            </a:r>
            <a:r>
              <a:rPr lang="pl-PL" dirty="0" smtClean="0"/>
              <a:t>§ 1</a:t>
            </a:r>
          </a:p>
          <a:p>
            <a:endParaRPr lang="pl-PL" dirty="0" smtClean="0"/>
          </a:p>
          <a:p>
            <a:r>
              <a:rPr lang="pl-PL" b="1" dirty="0" smtClean="0"/>
              <a:t>Urlop wypoczynkowy (wymiar roczny) jest udzielany proporcjonalnie do wymiaru czasu pracy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2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jeden dzień urlopu odpowiada 8 godzinom pracy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 algn="just">
              <a:buNone/>
            </a:pPr>
            <a:r>
              <a:rPr lang="pl-PL" b="1" dirty="0" smtClean="0"/>
              <a:t>	</a:t>
            </a:r>
          </a:p>
          <a:p>
            <a:pPr algn="just"/>
            <a:r>
              <a:rPr lang="pl-PL" b="1" dirty="0" smtClean="0"/>
              <a:t>urlopu udziela się w dni, </a:t>
            </a:r>
            <a:r>
              <a:rPr lang="pl-PL" b="1" u="sng" dirty="0" smtClean="0"/>
              <a:t>które są dla pracownika dniami pracy</a:t>
            </a:r>
            <a:r>
              <a:rPr lang="pl-PL" b="1" dirty="0" smtClean="0"/>
              <a:t>, zgodnie z obowiązującym go rozkładem czasu pracy, </a:t>
            </a:r>
          </a:p>
          <a:p>
            <a:pPr algn="just"/>
            <a:r>
              <a:rPr lang="pl-PL" b="1" dirty="0" smtClean="0"/>
              <a:t> w wymiarze godzinowym, odpowiadającym </a:t>
            </a:r>
            <a:r>
              <a:rPr lang="pl-PL" b="1" u="sng" dirty="0" smtClean="0"/>
              <a:t>dobowemu wymiarow</a:t>
            </a:r>
            <a:r>
              <a:rPr lang="pl-PL" b="1" dirty="0" smtClean="0"/>
              <a:t>i czasu pracy pracownika w danym dniu.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WYKORZYSTANIE URLOPU WYPOCZYNKOWEGO</a:t>
            </a:r>
            <a:endParaRPr lang="pl-PL" sz="36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sz="2800" b="1" dirty="0" smtClean="0"/>
              <a:t>WYKORZYSTANIE URLOPU WYPOCZYNKOWEGO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sz="2800" b="1" dirty="0" smtClean="0"/>
          </a:p>
          <a:p>
            <a:pPr>
              <a:buNone/>
            </a:pPr>
            <a:r>
              <a:rPr lang="pl-PL" sz="2800" b="1" dirty="0" smtClean="0"/>
              <a:t>WG. PLANU URLOPÓW</a:t>
            </a:r>
          </a:p>
          <a:p>
            <a:pPr>
              <a:buNone/>
            </a:pPr>
            <a:endParaRPr lang="pl-PL" sz="2800" b="1" dirty="0" smtClean="0"/>
          </a:p>
          <a:p>
            <a:pPr algn="r">
              <a:buNone/>
            </a:pPr>
            <a:r>
              <a:rPr lang="pl-PL" sz="2800" b="1" dirty="0" smtClean="0"/>
              <a:t>WG. INDYWIDUALNEGO </a:t>
            </a:r>
          </a:p>
          <a:p>
            <a:pPr algn="r">
              <a:buNone/>
            </a:pPr>
            <a:r>
              <a:rPr lang="pl-PL" sz="2800" b="1" dirty="0" smtClean="0"/>
              <a:t>UZGODNIENIA STRON</a:t>
            </a: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2780928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780928"/>
            <a:ext cx="216024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Nabycie prawa do urlopu wypoczynkowego</a:t>
            </a:r>
          </a:p>
          <a:p>
            <a:endParaRPr lang="pl-PL" dirty="0" smtClean="0"/>
          </a:p>
          <a:p>
            <a:r>
              <a:rPr lang="pl-PL" dirty="0" smtClean="0"/>
              <a:t>Uzgodnienie terminu urlopu wypoczynkowego</a:t>
            </a:r>
          </a:p>
          <a:p>
            <a:endParaRPr lang="pl-PL" dirty="0" smtClean="0"/>
          </a:p>
          <a:p>
            <a:r>
              <a:rPr lang="pl-PL" dirty="0" smtClean="0"/>
              <a:t>Udzielenie urlopu wypoczynkowego zgodnie z ustaleniami</a:t>
            </a:r>
          </a:p>
          <a:p>
            <a:endParaRPr lang="pl-PL" dirty="0" smtClean="0"/>
          </a:p>
          <a:p>
            <a:r>
              <a:rPr lang="pl-PL" dirty="0" smtClean="0"/>
              <a:t>Wykorzystanie urlopu wypoczynkowego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1115616" y="1988840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2123728" y="3284984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2843808" y="4653136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Możliwość przesunięcia  terminu urlopu 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>
              <a:buNone/>
            </a:pPr>
            <a:r>
              <a:rPr lang="pl-PL" dirty="0" smtClean="0"/>
              <a:t>Wniosek pracownika</a:t>
            </a:r>
          </a:p>
          <a:p>
            <a:pPr algn="r">
              <a:buNone/>
            </a:pPr>
            <a:r>
              <a:rPr lang="pl-PL" dirty="0" smtClean="0"/>
              <a:t>Szczególne potrzeby</a:t>
            </a:r>
          </a:p>
          <a:p>
            <a:pPr algn="r">
              <a:buNone/>
            </a:pPr>
            <a:r>
              <a:rPr lang="pl-PL" dirty="0" smtClean="0"/>
              <a:t> pracodawcy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979712" y="2420888"/>
            <a:ext cx="259228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Przesłanki :</a:t>
            </a:r>
          </a:p>
          <a:p>
            <a:pPr algn="r"/>
            <a:r>
              <a:rPr lang="pl-PL" dirty="0" smtClean="0"/>
              <a:t>Status pracowniczy</a:t>
            </a:r>
          </a:p>
          <a:p>
            <a:pPr algn="r"/>
            <a:r>
              <a:rPr lang="pl-PL" dirty="0" smtClean="0"/>
              <a:t>Staż pracy (minimalny)</a:t>
            </a:r>
          </a:p>
          <a:p>
            <a:pPr algn="r"/>
            <a:r>
              <a:rPr lang="pl-PL" dirty="0" smtClean="0"/>
              <a:t>Pozostawanie w </a:t>
            </a:r>
            <a:r>
              <a:rPr lang="pl-PL" u="sng" dirty="0" smtClean="0"/>
              <a:t>zatrudnieniu</a:t>
            </a:r>
          </a:p>
          <a:p>
            <a:pPr algn="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987824" y="220486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987824" y="2204864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987824" y="2204864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Niemożność rozpoczęcia urlopu 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Obowiązek pracodawcy – przesunięcie obligatoryjne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Sytuacje wymienione w szczególności                w art</a:t>
            </a:r>
            <a:r>
              <a:rPr lang="pl-PL" dirty="0" smtClean="0"/>
              <a:t>. 165.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sp>
        <p:nvSpPr>
          <p:cNvPr id="12" name="Strzałka w dół 11"/>
          <p:cNvSpPr/>
          <p:nvPr/>
        </p:nvSpPr>
        <p:spPr>
          <a:xfrm>
            <a:off x="3995936" y="2348880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>
            <a:off x="4283968" y="3933056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Częściowe niewykorzystanie urlopu wypoczynkowego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Obowiązek pracodawcy – przesunięcie obligatoryjne</a:t>
            </a: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Sytuacje określone ściśle w art</a:t>
            </a:r>
            <a:r>
              <a:rPr lang="pl-PL" b="1" dirty="0" smtClean="0"/>
              <a:t>. </a:t>
            </a:r>
            <a:r>
              <a:rPr lang="pl-PL" b="1" dirty="0" smtClean="0"/>
              <a:t>166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924944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427984" y="458112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MOŻLIWOŚĆ ODWOŁANIA PRACOWNIKA                    Z URLOPU</a:t>
            </a:r>
          </a:p>
          <a:p>
            <a:pPr algn="ctr">
              <a:buNone/>
            </a:pPr>
            <a:r>
              <a:rPr lang="pl-PL" b="1" dirty="0" smtClean="0"/>
              <a:t>Art. 167.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MOŻLIWOŚĆ WYKONYWANIA PRACY </a:t>
            </a:r>
          </a:p>
          <a:p>
            <a:pPr algn="ctr">
              <a:buNone/>
            </a:pPr>
            <a:r>
              <a:rPr lang="pl-PL" b="1" dirty="0" smtClean="0"/>
              <a:t>…NA URLOPIE WYPOCZYNKOWYM?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MOŻLIWOŚĆ „NARZUCENIA”  DRUGIEJ STRONIE  TERMINU WYKORZYSTANIA URLOPU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PRZEZ PRACODAWCĘ       PRZEZ PRACOWNIKA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979712" y="2780928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16016" y="2780928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NIEWYKORZYSTANY W NATURZE </a:t>
            </a:r>
          </a:p>
          <a:p>
            <a:pPr algn="ctr">
              <a:buNone/>
            </a:pPr>
            <a:r>
              <a:rPr lang="pl-PL" b="1" dirty="0" smtClean="0"/>
              <a:t>W ROKU NABYCIA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NIEWYKORZYSTANY W ZWIĄZKU </a:t>
            </a:r>
          </a:p>
          <a:p>
            <a:pPr algn="ctr">
              <a:buNone/>
            </a:pPr>
            <a:r>
              <a:rPr lang="pl-PL" b="1" dirty="0" smtClean="0"/>
              <a:t>Z USTANIEM STOSUNKU PRACY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OBOWIĄZEK WYPŁATY </a:t>
            </a:r>
          </a:p>
          <a:p>
            <a:pPr>
              <a:buNone/>
            </a:pPr>
            <a:r>
              <a:rPr lang="pl-PL" b="1" dirty="0" smtClean="0"/>
              <a:t>EKWIWALENTU</a:t>
            </a:r>
          </a:p>
          <a:p>
            <a:pPr algn="r">
              <a:buNone/>
            </a:pPr>
            <a:r>
              <a:rPr lang="pl-PL" b="1" dirty="0" smtClean="0"/>
              <a:t>BRAK OBOWIĄZKU </a:t>
            </a:r>
          </a:p>
          <a:p>
            <a:pPr algn="r">
              <a:buNone/>
            </a:pPr>
            <a:r>
              <a:rPr lang="pl-PL" b="1" dirty="0" smtClean="0"/>
              <a:t>WYPŁATY EKWIWALENTU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95736" y="2852936"/>
            <a:ext cx="237626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2852936"/>
            <a:ext cx="2808312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 BEZPŁATNY WG.KP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b="1" dirty="0" smtClean="0"/>
              <a:t>FAKULTATYWNY</a:t>
            </a:r>
          </a:p>
          <a:p>
            <a:r>
              <a:rPr lang="pl-PL" b="1" dirty="0" smtClean="0"/>
              <a:t>NA WNIOSEK PRACOWNIKA </a:t>
            </a:r>
          </a:p>
          <a:p>
            <a:r>
              <a:rPr lang="pl-PL" b="1" dirty="0" smtClean="0"/>
              <a:t>NIE WLICZANY DO STAŻU PRACY LUB WLICZANY DO STAŻU PRACY</a:t>
            </a:r>
          </a:p>
          <a:p>
            <a:r>
              <a:rPr lang="pl-PL" b="1" dirty="0" smtClean="0"/>
              <a:t>TYPOWO </a:t>
            </a:r>
            <a:r>
              <a:rPr lang="pl-PL" b="1" smtClean="0"/>
              <a:t>NIE MODYFIKOWALNY  (CHYBA ŻE…)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</a:t>
            </a:r>
            <a:r>
              <a:rPr lang="pl-PL" sz="2000" i="1" u="sng" dirty="0" smtClean="0"/>
              <a:t>  URLOPU </a:t>
            </a:r>
            <a:r>
              <a:rPr lang="pl-PL" sz="2000" i="1" u="sng" dirty="0" smtClean="0"/>
              <a:t>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NABYCIE PRAWA DO URLOPU WYPOCZYNKOWEGO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PIERWSZEGO                                KOLEJNEGO</a:t>
            </a:r>
          </a:p>
          <a:p>
            <a:pPr algn="ctr">
              <a:buNone/>
            </a:pPr>
            <a:r>
              <a:rPr lang="pl-PL" b="1" dirty="0" smtClean="0"/>
              <a:t> Art. 153.</a:t>
            </a:r>
            <a:r>
              <a:rPr lang="pl-PL" dirty="0" smtClean="0"/>
              <a:t> § 1.                             </a:t>
            </a:r>
            <a:r>
              <a:rPr lang="pl-PL" b="1" dirty="0" smtClean="0"/>
              <a:t>Art. 153.</a:t>
            </a:r>
            <a:r>
              <a:rPr lang="pl-PL" dirty="0" smtClean="0"/>
              <a:t> § 2.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852936"/>
            <a:ext cx="244827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852936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URLOP „PIERWSZY”  - DLA KOGO?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dla pracownika podejmującego pracę… po raz pierwszy</a:t>
            </a:r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pl-PL" b="1" dirty="0" smtClean="0"/>
              <a:t>URLOP „PIERWSZY”  - KIEDY?</a:t>
            </a:r>
          </a:p>
          <a:p>
            <a:pPr algn="r">
              <a:buNone/>
            </a:pPr>
            <a:r>
              <a:rPr lang="pl-PL" dirty="0" smtClean="0"/>
              <a:t> </a:t>
            </a:r>
          </a:p>
          <a:p>
            <a:pPr algn="r"/>
            <a:r>
              <a:rPr lang="pl-PL" dirty="0" smtClean="0"/>
              <a:t>w roku kalendarzowym, w którym                     podjął pracę po raz pierwszy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MINIMLANY 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…uzyskuje prawo do urlopu z upływem każdego miesiąca pracy,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WYMIAR 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…1/12 wymiaru urlopu przysługującego mu po przepracowaniu roku ( zgodnie z art. 154. § 1-3 )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PIERWSZY – PODSUMOWANIE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Urlop pierwszy – podsumowanie:</a:t>
            </a:r>
          </a:p>
          <a:p>
            <a:r>
              <a:rPr lang="pl-PL" dirty="0" smtClean="0"/>
              <a:t>występuje wyłącznie w pierwszym roku pracowniczego zatrudnienia „w życiu” danej osoby,</a:t>
            </a:r>
          </a:p>
          <a:p>
            <a:r>
              <a:rPr lang="pl-PL" dirty="0" smtClean="0"/>
              <a:t>minimalny staż urlopowy ma charakter ogólny („składany”) a nie zakładowy,</a:t>
            </a:r>
          </a:p>
          <a:p>
            <a:r>
              <a:rPr lang="pl-PL" dirty="0" smtClean="0"/>
              <a:t>nabywany jest „z dołu”, narastająco,</a:t>
            </a:r>
          </a:p>
          <a:p>
            <a:r>
              <a:rPr lang="pl-PL" dirty="0" smtClean="0"/>
              <a:t>pracownik nie musi wyczerpać pełnego wymiaru urlopu pierwszego, żeby nabyć kolejny,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URLOP „KOLEJNY”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Pozostawanie w zatrudnieniu </a:t>
            </a:r>
            <a:r>
              <a:rPr lang="pl-PL" u="sng" dirty="0" smtClean="0"/>
              <a:t>w kolejnym roku kalendarzowym</a:t>
            </a:r>
          </a:p>
          <a:p>
            <a:r>
              <a:rPr lang="pl-PL" dirty="0" smtClean="0"/>
              <a:t>Prawo do kolejnych urlopów pracownik nabywa w </a:t>
            </a:r>
            <a:r>
              <a:rPr lang="pl-PL" u="sng" dirty="0" smtClean="0"/>
              <a:t>każdym</a:t>
            </a:r>
            <a:r>
              <a:rPr lang="pl-PL" dirty="0" smtClean="0"/>
              <a:t> następnym roku kalendarzowym, w którym jest zatrudniony na zasadach pracowniczych</a:t>
            </a:r>
          </a:p>
          <a:p>
            <a:r>
              <a:rPr lang="pl-PL" dirty="0" smtClean="0"/>
              <a:t>Pracownik nabywa prawo do kolejnego urlopu </a:t>
            </a:r>
            <a:r>
              <a:rPr lang="pl-PL" u="sng" dirty="0" smtClean="0"/>
              <a:t>w wymiarze proporcjonalnym do okresu zatrudnienia </a:t>
            </a:r>
            <a:r>
              <a:rPr lang="pl-PL" dirty="0" smtClean="0"/>
              <a:t>w roku kalendarzowym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WYMIAR URLOPU WYPOCZYNKOWEGO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URLOP  WYPOCZYNKOWY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543</Words>
  <Application>Microsoft Office PowerPoint</Application>
  <PresentationFormat>Pokaz na ekranie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URLOP WYPOCZYNKOWY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URLOP  WYPOCZYNKOWY 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borowicz</cp:lastModifiedBy>
  <cp:revision>21</cp:revision>
  <dcterms:created xsi:type="dcterms:W3CDTF">2014-03-11T11:52:22Z</dcterms:created>
  <dcterms:modified xsi:type="dcterms:W3CDTF">2016-05-23T12:47:26Z</dcterms:modified>
</cp:coreProperties>
</file>