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3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FBE8DB-255F-4FA4-95DA-1B1B87860723}" type="datetimeFigureOut">
              <a:rPr lang="pl-PL" smtClean="0"/>
              <a:pPr/>
              <a:t>2015-05-04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D902BB-7341-43A2-980F-7A43A3AE1F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l-PL" dirty="0" smtClean="0"/>
              <a:t>NABYCIE PRAWA DO URLOPU WYPOCZYNKOWEGO</a:t>
            </a:r>
          </a:p>
          <a:p>
            <a:pPr algn="ctr"/>
            <a:r>
              <a:rPr lang="pl-PL" dirty="0" smtClean="0"/>
              <a:t>WYMIAR URLOPU WYPOCZYNKOWEGO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                                            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CZYNNIKI WARUNKUJĄCE WYMIAR URLOPU WYPOCZYNKOWEGO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STAŻ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OKRESY NAUKI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WYMIAR CZASU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2348880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995936" y="2348880"/>
            <a:ext cx="576064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348880"/>
            <a:ext cx="2016224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20/26 DNI URLOPU WYPOCZYNKOWEGO                 W ROKU KALENDARZOWYM W ZALEŻNOŚCI OD  STAŻU PRACY OGÓLNEGO OBEJMUJĄCEGO: 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- wszystkie wcześniejsze                                   okresy zatrudnienia, oraz  </a:t>
            </a:r>
          </a:p>
          <a:p>
            <a:pPr algn="r">
              <a:buNone/>
            </a:pPr>
            <a:r>
              <a:rPr lang="pl-PL" dirty="0" smtClean="0"/>
              <a:t>- ostatni ukończony okres nauki.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200" dirty="0" smtClean="0"/>
              <a:t>URLOP WYPOCZYNKOWY PROPORCJONALNY DO WYMIARU CZASU PRACY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154. </a:t>
            </a:r>
            <a:r>
              <a:rPr lang="pl-PL" dirty="0" smtClean="0"/>
              <a:t>§ 2  w zw. z </a:t>
            </a:r>
            <a:r>
              <a:rPr lang="pl-PL" b="1" dirty="0" smtClean="0"/>
              <a:t>Art. 154 </a:t>
            </a:r>
            <a:r>
              <a:rPr lang="pl-PL" dirty="0" smtClean="0"/>
              <a:t>§ 1</a:t>
            </a:r>
          </a:p>
          <a:p>
            <a:endParaRPr lang="pl-PL" dirty="0" smtClean="0"/>
          </a:p>
          <a:p>
            <a:r>
              <a:rPr lang="pl-PL" b="1" dirty="0" smtClean="0"/>
              <a:t>Urlop wypoczynkowy (wymiar roczny) jest udzielany proporcjonalnie do wymiaru czasu pracy</a:t>
            </a: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2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jeden dzień urlopu odpowiada 8 godzinom pracy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 154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</a:p>
          <a:p>
            <a:pPr algn="just">
              <a:buNone/>
            </a:pPr>
            <a:r>
              <a:rPr lang="pl-PL" b="1" dirty="0" smtClean="0"/>
              <a:t>	</a:t>
            </a:r>
          </a:p>
          <a:p>
            <a:pPr algn="just"/>
            <a:r>
              <a:rPr lang="pl-PL" b="1" dirty="0" smtClean="0"/>
              <a:t>urlopu udziela się w dni, </a:t>
            </a:r>
            <a:r>
              <a:rPr lang="pl-PL" b="1" u="sng" dirty="0" smtClean="0"/>
              <a:t>które są dla pracownika dniami pracy</a:t>
            </a:r>
            <a:r>
              <a:rPr lang="pl-PL" b="1" dirty="0" smtClean="0"/>
              <a:t>, zgodnie z obowiązującym go rozkładem czasu pracy, </a:t>
            </a:r>
          </a:p>
          <a:p>
            <a:pPr algn="just"/>
            <a:r>
              <a:rPr lang="pl-PL" b="1" dirty="0" smtClean="0"/>
              <a:t> w wymiarze godzinowym, odpowiadającym </a:t>
            </a:r>
            <a:r>
              <a:rPr lang="pl-PL" b="1" u="sng" dirty="0" smtClean="0"/>
              <a:t>dobowemu wymiarow</a:t>
            </a:r>
            <a:r>
              <a:rPr lang="pl-PL" b="1" dirty="0" smtClean="0"/>
              <a:t>i czasu pracy pracownika w danym dniu.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WYMIAR URLOPU WYPOCZYNKOWGO</a:t>
            </a:r>
            <a:endParaRPr lang="pl-PL" sz="20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Przesłanki :</a:t>
            </a:r>
          </a:p>
          <a:p>
            <a:pPr algn="r"/>
            <a:r>
              <a:rPr lang="pl-PL" dirty="0" smtClean="0"/>
              <a:t>Status pracowniczy</a:t>
            </a:r>
          </a:p>
          <a:p>
            <a:pPr algn="r"/>
            <a:r>
              <a:rPr lang="pl-PL" dirty="0" smtClean="0"/>
              <a:t>Staż pracy (minimalny)</a:t>
            </a:r>
          </a:p>
          <a:p>
            <a:pPr algn="r"/>
            <a:r>
              <a:rPr lang="pl-PL" dirty="0" smtClean="0"/>
              <a:t>Pozostawanie w </a:t>
            </a:r>
            <a:r>
              <a:rPr lang="pl-PL" u="sng" dirty="0" smtClean="0"/>
              <a:t>zatrudnieniu</a:t>
            </a:r>
          </a:p>
          <a:p>
            <a:pPr algn="r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987824" y="220486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2987824" y="2204864"/>
            <a:ext cx="1512168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987824" y="2204864"/>
            <a:ext cx="432048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NABYCIE PRAWA DO URLOPU WYPOCZYNKOWEGO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PIERWSZEGO                                KOLEJNEGO</a:t>
            </a:r>
          </a:p>
          <a:p>
            <a:pPr algn="ctr">
              <a:buNone/>
            </a:pPr>
            <a:r>
              <a:rPr lang="pl-PL" b="1" dirty="0" smtClean="0"/>
              <a:t> Art. 153.</a:t>
            </a:r>
            <a:r>
              <a:rPr lang="pl-PL" dirty="0" smtClean="0"/>
              <a:t> § 1.                             </a:t>
            </a:r>
            <a:r>
              <a:rPr lang="pl-PL" b="1" dirty="0" smtClean="0"/>
              <a:t>Art. 153.</a:t>
            </a:r>
            <a:r>
              <a:rPr lang="pl-PL" dirty="0" smtClean="0"/>
              <a:t> § 2. 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852936"/>
            <a:ext cx="244827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852936"/>
            <a:ext cx="252028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URLOP „PIERWSZY”  - DLA KOGO?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dla pracownika podejmującego pracę… po raz pierwszy</a:t>
            </a:r>
          </a:p>
          <a:p>
            <a:pPr algn="r"/>
            <a:endParaRPr lang="pl-PL" dirty="0" smtClean="0"/>
          </a:p>
          <a:p>
            <a:pPr algn="r">
              <a:buNone/>
            </a:pPr>
            <a:r>
              <a:rPr lang="pl-PL" b="1" dirty="0" smtClean="0"/>
              <a:t>URLOP „PIERWSZY”  - KIEDY?</a:t>
            </a:r>
          </a:p>
          <a:p>
            <a:pPr algn="r">
              <a:buNone/>
            </a:pPr>
            <a:r>
              <a:rPr lang="pl-PL" dirty="0" smtClean="0"/>
              <a:t> </a:t>
            </a:r>
          </a:p>
          <a:p>
            <a:pPr algn="r"/>
            <a:r>
              <a:rPr lang="pl-PL" dirty="0" smtClean="0"/>
              <a:t>w roku kalendarzowym, w którym                     podjął pracę po raz pierwszy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MINIMLANY STAŻ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…uzyskuje prawo do urlopu z upływem każdego miesiąca pracy,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WYMIAR 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…1/12 wymiaru urlopu przysługującego mu po przepracowaniu roku ( zgodnie z art. 154. § 1-3 )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URLOP PIERWSZY – PODSUMOWANIE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Urlop pierwszy – podsumowanie:</a:t>
            </a:r>
          </a:p>
          <a:p>
            <a:r>
              <a:rPr lang="pl-PL" dirty="0" smtClean="0"/>
              <a:t>występuje wyłącznie w pierwszym roku pracowniczego zatrudnienia „w życiu” danej osoby,</a:t>
            </a:r>
          </a:p>
          <a:p>
            <a:r>
              <a:rPr lang="pl-PL" dirty="0" smtClean="0"/>
              <a:t>minimalny staż urlopowy ma charakter ogólny („składany”) a nie zakładowy,</a:t>
            </a:r>
          </a:p>
          <a:p>
            <a:r>
              <a:rPr lang="pl-PL" dirty="0" smtClean="0"/>
              <a:t>nabywany jest „z dołu”, narastająco,</a:t>
            </a:r>
          </a:p>
          <a:p>
            <a:r>
              <a:rPr lang="pl-PL" dirty="0" smtClean="0"/>
              <a:t>pracownik nie musi wyczerpać pełnego wymiaru urlopu pierwszego, żeby nabyć kolejny,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URLOP „KOLEJNY”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Pozostawanie w zatrudnieniu </a:t>
            </a:r>
            <a:r>
              <a:rPr lang="pl-PL" u="sng" dirty="0" smtClean="0"/>
              <a:t>w kolejnym roku kalendarzowym</a:t>
            </a:r>
          </a:p>
          <a:p>
            <a:r>
              <a:rPr lang="pl-PL" dirty="0" smtClean="0"/>
              <a:t>Prawo do kolejnych urlopów pracownik nabywa w </a:t>
            </a:r>
            <a:r>
              <a:rPr lang="pl-PL" u="sng" dirty="0" smtClean="0"/>
              <a:t>każdym</a:t>
            </a:r>
            <a:r>
              <a:rPr lang="pl-PL" dirty="0" smtClean="0"/>
              <a:t> następnym roku kalendarzowym, w którym jest zatrudniony na zasadach pracowniczych</a:t>
            </a:r>
          </a:p>
          <a:p>
            <a:r>
              <a:rPr lang="pl-PL" dirty="0" smtClean="0"/>
              <a:t>Pracownik nabywa prawo do kolejnego urlopu </a:t>
            </a:r>
            <a:r>
              <a:rPr lang="pl-PL" u="sng" dirty="0" smtClean="0"/>
              <a:t>w wymiarze proporcjonalnym do okresu zatrudnienia </a:t>
            </a:r>
            <a:r>
              <a:rPr lang="pl-PL" dirty="0" smtClean="0"/>
              <a:t>w roku kalendarzowym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NABYCIE PRAWA DO URLOPU WYPOCZYNKOWEGO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WYMIAR URLOPU WYPOCZYNKOWEGO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 smtClean="0"/>
              <a:t>URLOP  WYPOCZYNKOWY</a:t>
            </a:r>
            <a:br>
              <a:rPr lang="pl-PL" sz="2000" i="1" u="sng" dirty="0" smtClean="0"/>
            </a:br>
            <a:endParaRPr lang="pl-PL" sz="20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342</Words>
  <Application>Microsoft Office PowerPoint</Application>
  <PresentationFormat>Pokaz na ekranie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URLOP WYPOCZYNKOWY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NABYCIE PRAWA DO URLOPU WYPOCZYNKOWEGO </vt:lpstr>
      <vt:lpstr>URLOP  WYPOCZYNKOWY </vt:lpstr>
      <vt:lpstr>WYMIAR URLOPU WYPOCZYNKOWGO</vt:lpstr>
      <vt:lpstr>WYMIAR URLOPU WYPOCZYNKOWGO</vt:lpstr>
      <vt:lpstr>WYMIAR URLOPU WYPOCZYNKOWGO</vt:lpstr>
      <vt:lpstr>WYMIAR URLOPU WYPOCZYNKOWGO</vt:lpstr>
      <vt:lpstr>WYMIAR URLOPU WYPOCZYNKOWGO</vt:lpstr>
      <vt:lpstr>WYMIAR URLOPU WYPOCZYNKOWGO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borowicz</cp:lastModifiedBy>
  <cp:revision>10</cp:revision>
  <dcterms:created xsi:type="dcterms:W3CDTF">2014-03-11T11:52:22Z</dcterms:created>
  <dcterms:modified xsi:type="dcterms:W3CDTF">2015-05-04T12:53:37Z</dcterms:modified>
</cp:coreProperties>
</file>