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79" r:id="rId9"/>
    <p:sldId id="262" r:id="rId10"/>
    <p:sldId id="263" r:id="rId11"/>
    <p:sldId id="264" r:id="rId12"/>
    <p:sldId id="265" r:id="rId13"/>
    <p:sldId id="266" r:id="rId14"/>
    <p:sldId id="267" r:id="rId15"/>
    <p:sldId id="280" r:id="rId16"/>
    <p:sldId id="270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26.05.2021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ODPOWIEDZIALNOŚĆ PRACOWNICZA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JACEK BOROWICZ</a:t>
            </a:r>
          </a:p>
        </p:txBody>
      </p:sp>
    </p:spTree>
    <p:extLst>
      <p:ext uri="{BB962C8B-B14F-4D97-AF65-F5344CB8AC3E}">
        <p14:creationId xmlns:p14="http://schemas.microsoft.com/office/powerpoint/2010/main" val="101934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/>
              <a:t>Stosowanie odpowiedzialności porządkowe</a:t>
            </a:r>
            <a:r>
              <a:rPr lang="pl-PL" sz="3200" dirty="0"/>
              <a:t>j</a:t>
            </a:r>
          </a:p>
          <a:p>
            <a:endParaRPr lang="pl-PL" sz="3200" dirty="0"/>
          </a:p>
          <a:p>
            <a:pPr marL="109728" indent="0">
              <a:buNone/>
            </a:pPr>
            <a:r>
              <a:rPr lang="pl-PL" sz="3200" dirty="0"/>
              <a:t>   tryb nakładania </a:t>
            </a:r>
          </a:p>
          <a:p>
            <a:pPr marL="109728" indent="0">
              <a:buNone/>
            </a:pPr>
            <a:r>
              <a:rPr lang="pl-PL" sz="3200" dirty="0"/>
              <a:t> kar porządkowych</a:t>
            </a:r>
          </a:p>
          <a:p>
            <a:pPr marL="109728" indent="0">
              <a:buNone/>
            </a:pPr>
            <a:r>
              <a:rPr lang="pl-PL" sz="3200" b="1" dirty="0"/>
              <a:t>(Art. 109. – 111 </a:t>
            </a:r>
            <a:r>
              <a:rPr lang="pl-PL" sz="3200" b="1" dirty="0" err="1"/>
              <a:t>k.p</a:t>
            </a:r>
            <a:r>
              <a:rPr lang="pl-PL" sz="3200" b="1" dirty="0"/>
              <a:t>. )</a:t>
            </a:r>
          </a:p>
          <a:p>
            <a:pPr marL="109728" indent="0">
              <a:buNone/>
            </a:pPr>
            <a:r>
              <a:rPr lang="pl-PL" sz="3200" dirty="0"/>
              <a:t>					tryb weryfikacji</a:t>
            </a:r>
          </a:p>
          <a:p>
            <a:pPr marL="109728" indent="0">
              <a:buNone/>
            </a:pPr>
            <a:r>
              <a:rPr lang="pl-PL" sz="3200" dirty="0"/>
              <a:t>				      kar porządkowych</a:t>
            </a:r>
          </a:p>
          <a:p>
            <a:pPr marL="109728" indent="0">
              <a:buNone/>
            </a:pPr>
            <a:r>
              <a:rPr lang="pl-PL" sz="3200" b="1" dirty="0"/>
              <a:t>					(Art. 112 </a:t>
            </a:r>
            <a:r>
              <a:rPr lang="pl-PL" sz="3200" b="1" dirty="0" err="1"/>
              <a:t>k.p</a:t>
            </a:r>
            <a:r>
              <a:rPr lang="pl-PL" sz="3200" b="1" dirty="0"/>
              <a:t>. )</a:t>
            </a:r>
          </a:p>
          <a:p>
            <a:pPr marL="109728" indent="0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 - porządkowa</a:t>
            </a:r>
            <a:endParaRPr lang="pl-PL" sz="2800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411760" y="2492896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492896"/>
            <a:ext cx="201622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99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dirty="0"/>
              <a:t>KONSEKWENCJE UKARANIA</a:t>
            </a:r>
          </a:p>
          <a:p>
            <a:pPr marL="109728" indent="0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dirty="0"/>
              <a:t>Wpis do akt</a:t>
            </a:r>
          </a:p>
          <a:p>
            <a:pPr marL="109728" indent="0">
              <a:buNone/>
            </a:pPr>
            <a:r>
              <a:rPr lang="pl-PL" sz="3200" dirty="0"/>
              <a:t>                 </a:t>
            </a:r>
          </a:p>
          <a:p>
            <a:pPr marL="109728" indent="0">
              <a:buNone/>
            </a:pPr>
            <a:r>
              <a:rPr lang="pl-PL" sz="3200" dirty="0"/>
              <a:t>              Zatarcie ukarania</a:t>
            </a:r>
          </a:p>
          <a:p>
            <a:pPr marL="109728" indent="0">
              <a:buNone/>
            </a:pPr>
            <a:r>
              <a:rPr lang="pl-PL" sz="3200" dirty="0"/>
              <a:t>                               </a:t>
            </a:r>
          </a:p>
          <a:p>
            <a:pPr marL="109728" indent="0">
              <a:buNone/>
            </a:pPr>
            <a:r>
              <a:rPr lang="pl-PL" sz="3200" dirty="0"/>
              <a:t>                             Wielokrotne karanie?</a:t>
            </a:r>
          </a:p>
          <a:p>
            <a:pPr marL="109728" indent="0">
              <a:buNone/>
            </a:pPr>
            <a:endParaRPr lang="pl-PL" sz="3200" dirty="0"/>
          </a:p>
          <a:p>
            <a:pPr marL="109728" indent="0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 - porządkowa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07704" y="1988840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4139952" y="1988840"/>
            <a:ext cx="36004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499992" y="1988840"/>
            <a:ext cx="3024336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1475656" y="1484784"/>
            <a:ext cx="61206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29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pl-PL" sz="3200" dirty="0"/>
          </a:p>
          <a:p>
            <a:pPr marL="109728" indent="0">
              <a:buNone/>
            </a:pPr>
            <a:endParaRPr lang="pl-PL" sz="3200" dirty="0"/>
          </a:p>
          <a:p>
            <a:pPr marL="109728" indent="0" algn="ctr">
              <a:buNone/>
            </a:pPr>
            <a:r>
              <a:rPr lang="pl-PL" sz="3600" b="1" dirty="0"/>
              <a:t>PRACOWNICZA </a:t>
            </a:r>
          </a:p>
          <a:p>
            <a:pPr marL="109728" indent="0" algn="ctr">
              <a:buNone/>
            </a:pPr>
            <a:r>
              <a:rPr lang="pl-PL" sz="3600" b="1" dirty="0"/>
              <a:t>ODPOWIEDZIALNOŚĆ MATERIALNA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83082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13184" y="1526058"/>
            <a:ext cx="8229600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/>
              <a:t>PRACOWNICZA ODPOWIEDZIALNOŚĆ MATERIALNA</a:t>
            </a:r>
          </a:p>
          <a:p>
            <a:pPr marL="109728" indent="0">
              <a:buNone/>
            </a:pPr>
            <a:r>
              <a:rPr lang="pl-PL" sz="3200" dirty="0"/>
              <a:t>na zasadach                          za szkoda                  ogólnych                             wyrządzoną</a:t>
            </a:r>
          </a:p>
          <a:p>
            <a:pPr marL="109728" indent="0" algn="ctr">
              <a:buNone/>
            </a:pPr>
            <a:r>
              <a:rPr lang="pl-PL" sz="3200" dirty="0"/>
              <a:t>                     za mienie       osobie 3ciej              powierzone                      </a:t>
            </a:r>
          </a:p>
          <a:p>
            <a:pPr marL="109728" indent="0" algn="ctr">
              <a:buNone/>
            </a:pPr>
            <a:endParaRPr lang="pl-PL" sz="3200" dirty="0"/>
          </a:p>
          <a:p>
            <a:pPr marL="109728" indent="0" algn="r">
              <a:buNone/>
            </a:pPr>
            <a:r>
              <a:rPr lang="pl-PL" sz="3200" dirty="0"/>
              <a:t>z winy umyślnej</a:t>
            </a:r>
          </a:p>
          <a:p>
            <a:pPr marL="109728" indent="0" algn="r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 materialna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2420888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42088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27984" y="2420888"/>
            <a:ext cx="2808312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427984" y="242088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461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>
              <a:buNone/>
            </a:pPr>
            <a:r>
              <a:rPr lang="pl-PL" b="1" dirty="0"/>
              <a:t>PRZESŁANKI:</a:t>
            </a:r>
          </a:p>
          <a:p>
            <a:r>
              <a:rPr lang="pl-PL" dirty="0"/>
              <a:t>wyrządzenie szkody materialnej</a:t>
            </a:r>
          </a:p>
          <a:p>
            <a:r>
              <a:rPr lang="pl-PL" dirty="0"/>
              <a:t>w mieniu pracodawcy </a:t>
            </a:r>
          </a:p>
          <a:p>
            <a:r>
              <a:rPr lang="pl-PL" dirty="0"/>
              <a:t>na wskutek zawinionego nienależytego wykonania lub niewykonania obowiązków pracowniczych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0877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>
              <a:buNone/>
            </a:pPr>
            <a:r>
              <a:rPr lang="pl-PL" b="1" dirty="0"/>
              <a:t>SZKODA MATERIALNA – jaki zakres?</a:t>
            </a:r>
          </a:p>
          <a:p>
            <a:pPr marL="109728" indent="0">
              <a:buNone/>
            </a:pPr>
            <a:endParaRPr lang="pl-PL" b="1" dirty="0"/>
          </a:p>
          <a:p>
            <a:pPr algn="r"/>
            <a:r>
              <a:rPr lang="pl-PL" dirty="0" err="1"/>
              <a:t>damnum</a:t>
            </a:r>
            <a:r>
              <a:rPr lang="pl-PL" dirty="0"/>
              <a:t> </a:t>
            </a:r>
            <a:r>
              <a:rPr lang="pl-PL" dirty="0" err="1"/>
              <a:t>emergens</a:t>
            </a:r>
            <a:r>
              <a:rPr lang="pl-PL" dirty="0"/>
              <a:t> – strata rzeczywista?</a:t>
            </a:r>
          </a:p>
          <a:p>
            <a:pPr algn="r"/>
            <a:r>
              <a:rPr lang="pl-PL" dirty="0" err="1"/>
              <a:t>lucrum</a:t>
            </a:r>
            <a:r>
              <a:rPr lang="pl-PL" dirty="0"/>
              <a:t> </a:t>
            </a:r>
            <a:r>
              <a:rPr lang="pl-PL" dirty="0" err="1"/>
              <a:t>cessans</a:t>
            </a:r>
            <a:r>
              <a:rPr lang="pl-PL" dirty="0"/>
              <a:t> – utracone korzyści?</a:t>
            </a:r>
          </a:p>
          <a:p>
            <a:pPr algn="r"/>
            <a:r>
              <a:rPr lang="pl-PL" dirty="0"/>
              <a:t>wartość emocjonalna?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12178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SZKODA </a:t>
            </a:r>
          </a:p>
          <a:p>
            <a:pPr marL="109728" indent="0" algn="ctr">
              <a:buNone/>
            </a:pPr>
            <a:endParaRPr lang="pl-PL" b="1" dirty="0"/>
          </a:p>
          <a:p>
            <a:r>
              <a:rPr lang="pl-PL" dirty="0"/>
              <a:t>USZCZERBEK MATERIALNY (ZMNIEJSZENIE AKTYWÓW, ZWIEKSZENIE PASYWÓW) </a:t>
            </a:r>
          </a:p>
          <a:p>
            <a:r>
              <a:rPr lang="pl-PL" dirty="0"/>
              <a:t>STRATA RZECZYWISTA</a:t>
            </a:r>
          </a:p>
          <a:p>
            <a:endParaRPr lang="pl-PL" dirty="0"/>
          </a:p>
          <a:p>
            <a:endParaRPr lang="pl-PL" dirty="0"/>
          </a:p>
          <a:p>
            <a:pPr algn="r"/>
            <a:r>
              <a:rPr lang="pl-PL" dirty="0"/>
              <a:t>WYŁĄCZNIA: ubytki naturalne, normalne zużycie rzeczy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01816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 algn="ctr">
              <a:buNone/>
            </a:pPr>
            <a:r>
              <a:rPr lang="pl-PL" b="1" dirty="0"/>
              <a:t>BEZPRAWNOŚĆ – NARUSZENIE OBOWIĄZKU</a:t>
            </a:r>
          </a:p>
          <a:p>
            <a:endParaRPr lang="pl-PL" dirty="0"/>
          </a:p>
          <a:p>
            <a:r>
              <a:rPr lang="pl-PL" dirty="0"/>
              <a:t>SYTUACJE WYŁACZAJĄCE BEZPRAWNOŚĆ</a:t>
            </a:r>
          </a:p>
          <a:p>
            <a:endParaRPr lang="pl-PL" dirty="0"/>
          </a:p>
          <a:p>
            <a:pPr marL="109728" indent="0" algn="r">
              <a:buNone/>
            </a:pPr>
            <a:r>
              <a:rPr lang="pl-PL" dirty="0"/>
              <a:t> - Dopuszczalne ryzyko</a:t>
            </a:r>
          </a:p>
          <a:p>
            <a:pPr marL="109728" indent="0" algn="r">
              <a:buNone/>
            </a:pPr>
            <a:r>
              <a:rPr lang="pl-PL" dirty="0"/>
              <a:t>- Stan wyższej konieczności</a:t>
            </a:r>
          </a:p>
          <a:p>
            <a:pPr marL="109728" indent="0" algn="r">
              <a:buNone/>
            </a:pPr>
            <a:r>
              <a:rPr lang="pl-PL" dirty="0"/>
              <a:t>- Wyłącznie świadomości (np. omdlenie, zasłabnięcie)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84895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WINA PRACOWNIKA</a:t>
            </a:r>
          </a:p>
          <a:p>
            <a:pPr marL="109728" indent="0" algn="ctr">
              <a:buNone/>
            </a:pPr>
            <a:r>
              <a:rPr lang="pl-PL" b="1" dirty="0"/>
              <a:t>NIEUMYŚLNA!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LEKKOMYSLNOŚĆ              NIEDBALSTWO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WYŁĄCZENIA: niepoczytalność, niezawiniona nieudolność, stan wyższej konieczności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852936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852936"/>
            <a:ext cx="208823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46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ADEKWATNY ZWIĄZEK PRZYCZYNOWY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CZYN PRACOWNIKA      SZKODA PRACODAWCY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b="1" dirty="0"/>
              <a:t>OGRANICZENIA:</a:t>
            </a:r>
            <a:r>
              <a:rPr lang="pl-PL" dirty="0"/>
              <a:t> PRZYCZYNIENIE SIĘ PRACODAWCY LUB PRZYCZYNIENIE SIĘ INNYCH OSÓB (INNYCH PRACOWNIKÓW, OSÓB 3-CICH)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  <p:sp>
        <p:nvSpPr>
          <p:cNvPr id="4" name="Strzałka w prawo 3"/>
          <p:cNvSpPr/>
          <p:nvPr/>
        </p:nvSpPr>
        <p:spPr>
          <a:xfrm>
            <a:off x="4067944" y="278092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0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r>
              <a:rPr lang="pl-PL" sz="3600" b="1" dirty="0"/>
              <a:t>Odpowiedzialność pracownicza</a:t>
            </a:r>
          </a:p>
          <a:p>
            <a:pPr marL="109728" indent="0">
              <a:buNone/>
            </a:pPr>
            <a:endParaRPr lang="pl-PL" sz="3600" dirty="0"/>
          </a:p>
          <a:p>
            <a:pPr marL="109728" indent="0">
              <a:buNone/>
            </a:pPr>
            <a:endParaRPr lang="pl-PL" sz="3600" dirty="0"/>
          </a:p>
          <a:p>
            <a:pPr marL="109728" indent="0">
              <a:buNone/>
            </a:pPr>
            <a:r>
              <a:rPr lang="pl-PL" sz="3600" dirty="0"/>
              <a:t>Ujęcie wąskie         Ujęcie szerokie</a:t>
            </a:r>
          </a:p>
          <a:p>
            <a:pPr marL="109728" indent="0">
              <a:buNone/>
            </a:pP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2708920"/>
            <a:ext cx="2736304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2708920"/>
            <a:ext cx="244827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340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ODSZKODOWANIE</a:t>
            </a:r>
          </a:p>
          <a:p>
            <a:pPr marL="109728" indent="0" algn="ctr">
              <a:buNone/>
            </a:pPr>
            <a:endParaRPr lang="pl-PL" b="1" dirty="0"/>
          </a:p>
          <a:p>
            <a:r>
              <a:rPr lang="pl-PL" dirty="0"/>
              <a:t>Rzeczywista strata</a:t>
            </a:r>
          </a:p>
          <a:p>
            <a:r>
              <a:rPr lang="pl-PL" dirty="0"/>
              <a:t>MAX 3-miesięczne wynagrodzenie</a:t>
            </a:r>
          </a:p>
          <a:p>
            <a:r>
              <a:rPr lang="pl-PL" dirty="0"/>
              <a:t>Miarkowanie w razie ugody</a:t>
            </a:r>
          </a:p>
          <a:p>
            <a:r>
              <a:rPr lang="pl-PL" dirty="0"/>
              <a:t>Pieniężny charakter</a:t>
            </a:r>
          </a:p>
          <a:p>
            <a:r>
              <a:rPr lang="pl-PL" dirty="0"/>
              <a:t>Roszczenie odszkodowawcze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538537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CIĘŻAR DOWODU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PRACODAWCA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564904"/>
            <a:ext cx="7920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287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SZKODA WYRZĄDZONA OSOBIE TRZECIEJ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Przy wykonywaniu obowiązków</a:t>
            </a:r>
          </a:p>
          <a:p>
            <a:pPr marL="109728" indent="0" algn="ctr">
              <a:buNone/>
            </a:pPr>
            <a:r>
              <a:rPr lang="pl-PL" dirty="0"/>
              <a:t>pracowniczych?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Czy też…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Przy okazji wykonywania obowiązków pracowniczych?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84318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1/ PEŁNA ODPOWIEDZIALNOŚĆ PRACODAWCY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2/ REGRES DO PRACOWNIKA DO WYSOKOŚCI STRATY RZECZYWISTEJ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/>
              <a:t>WYRZĄDZENIE SZKODY OSOBIE TRZECIEJ</a:t>
            </a:r>
            <a:endParaRPr lang="pl-PL" sz="2800" dirty="0"/>
          </a:p>
        </p:txBody>
      </p:sp>
      <p:sp>
        <p:nvSpPr>
          <p:cNvPr id="4" name="Strzałka w dół 3"/>
          <p:cNvSpPr/>
          <p:nvPr/>
        </p:nvSpPr>
        <p:spPr>
          <a:xfrm>
            <a:off x="3851920" y="2348880"/>
            <a:ext cx="129614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35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PRZESŁANKI:</a:t>
            </a:r>
          </a:p>
          <a:p>
            <a:pPr marL="109728" indent="0" algn="ctr">
              <a:buNone/>
            </a:pPr>
            <a:endParaRPr lang="pl-PL" b="1" dirty="0"/>
          </a:p>
          <a:p>
            <a:r>
              <a:rPr lang="pl-PL" dirty="0"/>
              <a:t>PRAWIDŁOWE POWIERZENIE MIENIA</a:t>
            </a:r>
          </a:p>
          <a:p>
            <a:r>
              <a:rPr lang="pl-PL" dirty="0"/>
              <a:t>BRAK ZWROTU LUB ROZLICZENIE Z MIENIA</a:t>
            </a:r>
          </a:p>
          <a:p>
            <a:r>
              <a:rPr lang="pl-PL" dirty="0"/>
              <a:t>ZAWINIONA BEZPRAWNOŚĆ</a:t>
            </a:r>
          </a:p>
          <a:p>
            <a:r>
              <a:rPr lang="pl-PL" dirty="0"/>
              <a:t>ZWIĄZEK PRZYCZYNOWY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 KONSEKWENCJA: PEŁNA ODPOWIEDZIALNOŚĆ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ZA MIENIE POWIERZONE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99742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PRAWIDŁOWE POWIERZENIE MIENIA:</a:t>
            </a:r>
          </a:p>
          <a:p>
            <a:pPr marL="109728" indent="0" algn="ctr">
              <a:buNone/>
            </a:pPr>
            <a:endParaRPr lang="pl-PL" b="1" dirty="0"/>
          </a:p>
          <a:p>
            <a:r>
              <a:rPr lang="pl-PL" dirty="0"/>
              <a:t>SPRAWDZENIE STANU ILOSCIOWEGO I JAKOSCIOWEGO MIENIA W OBECNOŚCI PRACOWNIKA</a:t>
            </a:r>
          </a:p>
          <a:p>
            <a:r>
              <a:rPr lang="pl-PL" dirty="0"/>
              <a:t>WYDANIE MIENIA PRACOWNIKOWI – FAKTYCZNE WEJŚCIE W JEGO POSIADANIE</a:t>
            </a:r>
          </a:p>
          <a:p>
            <a:r>
              <a:rPr lang="pl-PL" dirty="0"/>
              <a:t>ZAPEWNIENIE WARUNKÓW DO SPRAWOWANIA</a:t>
            </a:r>
          </a:p>
          <a:p>
            <a:pPr marL="109728" indent="0">
              <a:buNone/>
            </a:pPr>
            <a:r>
              <a:rPr lang="pl-PL" dirty="0"/>
              <a:t>PIECZY NAD MIENIEM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ZA MIENIE POWIERZONE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93655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WINA UMYŚLNA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/>
              <a:t>ZAMIAR BEZPOŚREDNI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r">
              <a:buNone/>
            </a:pPr>
            <a:r>
              <a:rPr lang="pl-PL" dirty="0"/>
              <a:t>ZAMIAR EWENTUALNY</a:t>
            </a:r>
          </a:p>
          <a:p>
            <a:pPr marL="109728" indent="0" algn="r">
              <a:buNone/>
            </a:pPr>
            <a:endParaRPr lang="pl-PL" dirty="0"/>
          </a:p>
          <a:p>
            <a:pPr marL="109728" indent="0" algn="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ODPOWIEDZIALNOŚC PEŁNA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/>
              <a:t>PRACOWNICZA ODPOWIEDZIALNOŚĆ </a:t>
            </a:r>
            <a:br>
              <a:rPr lang="pl-PL" sz="2800" i="1" u="sng" dirty="0"/>
            </a:br>
            <a:r>
              <a:rPr lang="pl-PL" sz="2800" i="1" u="sng" dirty="0"/>
              <a:t> Z WINY UMYŚLNEJ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23728" y="2276872"/>
            <a:ext cx="273630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860032" y="2276872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2411760" y="3573016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4716016" y="4365104"/>
            <a:ext cx="187220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7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600" b="1" dirty="0"/>
              <a:t>Odpowiedzialność pracownicza</a:t>
            </a:r>
          </a:p>
          <a:p>
            <a:pPr marL="109728" indent="0">
              <a:buNone/>
            </a:pPr>
            <a:endParaRPr lang="pl-PL" sz="3600" dirty="0"/>
          </a:p>
          <a:p>
            <a:pPr marL="109728" indent="0" algn="r">
              <a:buNone/>
            </a:pPr>
            <a:r>
              <a:rPr lang="pl-PL" sz="3600" dirty="0"/>
              <a:t>-negatywne skutki/dolegliwości</a:t>
            </a:r>
          </a:p>
          <a:p>
            <a:pPr marL="109728" indent="0" algn="r">
              <a:buNone/>
            </a:pPr>
            <a:r>
              <a:rPr lang="pl-PL" sz="3600" dirty="0"/>
              <a:t>-mające charakter prawny</a:t>
            </a:r>
          </a:p>
          <a:p>
            <a:pPr marL="109728" indent="0" algn="r">
              <a:buNone/>
            </a:pPr>
            <a:r>
              <a:rPr lang="pl-PL" sz="3600" dirty="0"/>
              <a:t>-stosowane wobec pracownika</a:t>
            </a:r>
          </a:p>
          <a:p>
            <a:pPr marL="109728" indent="0" algn="r">
              <a:buNone/>
            </a:pPr>
            <a:r>
              <a:rPr lang="pl-PL" sz="3600" dirty="0"/>
              <a:t>-za jego zawinione naganne zachowania (niewykonanie, niewłaściwe   wykonanie obowiązku            pracowniczego)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</a:t>
            </a:r>
          </a:p>
        </p:txBody>
      </p:sp>
    </p:spTree>
    <p:extLst>
      <p:ext uri="{BB962C8B-B14F-4D97-AF65-F5344CB8AC3E}">
        <p14:creationId xmlns:p14="http://schemas.microsoft.com/office/powerpoint/2010/main" val="291734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3600" b="1" dirty="0"/>
              <a:t>Odpowiedzialność pracownicza </a:t>
            </a:r>
          </a:p>
          <a:p>
            <a:pPr marL="109728" indent="0" algn="ctr">
              <a:buNone/>
            </a:pPr>
            <a:r>
              <a:rPr lang="pl-PL" sz="3600" b="1" dirty="0"/>
              <a:t>ujęcie szerokie – obejmuje np.</a:t>
            </a:r>
          </a:p>
          <a:p>
            <a:pPr marL="109728" indent="0">
              <a:buNone/>
            </a:pPr>
            <a:endParaRPr lang="pl-PL" sz="3600" dirty="0"/>
          </a:p>
          <a:p>
            <a:r>
              <a:rPr lang="pl-PL" sz="2400" dirty="0" err="1"/>
              <a:t>Odp.porządkowa</a:t>
            </a:r>
            <a:endParaRPr lang="pl-PL" sz="2400" dirty="0"/>
          </a:p>
          <a:p>
            <a:r>
              <a:rPr lang="pl-PL" sz="2400" dirty="0" err="1"/>
              <a:t>Odp.materialna</a:t>
            </a:r>
            <a:endParaRPr lang="pl-PL" sz="2400" dirty="0"/>
          </a:p>
          <a:p>
            <a:r>
              <a:rPr lang="pl-PL" sz="2400" dirty="0"/>
              <a:t>Rozwiązanie st.pr.</a:t>
            </a:r>
          </a:p>
          <a:p>
            <a:r>
              <a:rPr lang="pl-PL" sz="2400" dirty="0"/>
              <a:t>Zmiana warunków pr. i/lub </a:t>
            </a:r>
            <a:r>
              <a:rPr lang="pl-PL" sz="2400" dirty="0" err="1"/>
              <a:t>pł</a:t>
            </a:r>
            <a:r>
              <a:rPr lang="pl-PL" sz="2400" dirty="0"/>
              <a:t>.</a:t>
            </a:r>
          </a:p>
          <a:p>
            <a:r>
              <a:rPr lang="pl-PL" sz="2400" dirty="0"/>
              <a:t>Pozbawienie/ograniczenie premii</a:t>
            </a:r>
          </a:p>
          <a:p>
            <a:r>
              <a:rPr lang="pl-PL" sz="2400" dirty="0"/>
              <a:t>Ograniczenie wynagrodzenia za pracę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</a:t>
            </a:r>
          </a:p>
        </p:txBody>
      </p:sp>
    </p:spTree>
    <p:extLst>
      <p:ext uri="{BB962C8B-B14F-4D97-AF65-F5344CB8AC3E}">
        <p14:creationId xmlns:p14="http://schemas.microsoft.com/office/powerpoint/2010/main" val="80986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3200" dirty="0"/>
              <a:t>Odpowiedzialność porządkowa</a:t>
            </a:r>
          </a:p>
          <a:p>
            <a:pPr marL="109728" indent="0" algn="ctr">
              <a:buNone/>
            </a:pPr>
            <a:r>
              <a:rPr lang="pl-PL" sz="3200" b="1" dirty="0"/>
              <a:t>(Art. 108. - Art. 113 </a:t>
            </a:r>
            <a:r>
              <a:rPr lang="pl-PL" sz="3200" b="1" dirty="0" err="1"/>
              <a:t>k.p</a:t>
            </a:r>
            <a:r>
              <a:rPr lang="pl-PL" sz="3200" b="1" dirty="0"/>
              <a:t>.)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 - porządkowa</a:t>
            </a:r>
          </a:p>
        </p:txBody>
      </p:sp>
    </p:spTree>
    <p:extLst>
      <p:ext uri="{BB962C8B-B14F-4D97-AF65-F5344CB8AC3E}">
        <p14:creationId xmlns:p14="http://schemas.microsoft.com/office/powerpoint/2010/main" val="205150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800" b="1" dirty="0"/>
              <a:t>Nieprzestrzeganie przez pracownika</a:t>
            </a:r>
            <a:r>
              <a:rPr lang="pl-PL" sz="2800" dirty="0"/>
              <a:t>:</a:t>
            </a:r>
          </a:p>
          <a:p>
            <a:pPr marL="109728" indent="0" algn="ctr">
              <a:buNone/>
            </a:pPr>
            <a:r>
              <a:rPr lang="pl-PL" sz="2800" dirty="0"/>
              <a:t>Zawinione!!!</a:t>
            </a:r>
          </a:p>
          <a:p>
            <a:r>
              <a:rPr lang="pl-PL" sz="2800" dirty="0"/>
              <a:t>ustalonej organizacji i porządku w procesie pracy, </a:t>
            </a:r>
          </a:p>
          <a:p>
            <a:r>
              <a:rPr lang="pl-PL" sz="2800" dirty="0"/>
              <a:t>przepisów bezpieczeństwa i higieny pracy, </a:t>
            </a:r>
          </a:p>
          <a:p>
            <a:pPr marL="109728" indent="0">
              <a:buNone/>
            </a:pPr>
            <a:r>
              <a:rPr lang="pl-PL" sz="2800" dirty="0"/>
              <a:t>przepisów przeciwpożarowych, </a:t>
            </a:r>
          </a:p>
          <a:p>
            <a:r>
              <a:rPr lang="pl-PL" sz="2800" dirty="0"/>
              <a:t> przyjętego sposobu potwierdzania przybycia i obecności w pracy oraz usprawiedliwiania nieobecności w pracy,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 - porządkowa</a:t>
            </a:r>
          </a:p>
        </p:txBody>
      </p:sp>
    </p:spTree>
    <p:extLst>
      <p:ext uri="{BB962C8B-B14F-4D97-AF65-F5344CB8AC3E}">
        <p14:creationId xmlns:p14="http://schemas.microsoft.com/office/powerpoint/2010/main" val="299027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2800" b="1" dirty="0"/>
              <a:t>KARY PORZĄDKOWE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/>
              <a:t>niemajątkowe                  majątkowe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/>
              <a:t>upomnienie, nagana         kara pieniężna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/>
              <a:t>wszystkie przewinienia  niektóre przewinienia</a:t>
            </a:r>
          </a:p>
          <a:p>
            <a:pPr marL="109728" indent="0" algn="ctr">
              <a:buNone/>
            </a:pPr>
            <a:r>
              <a:rPr lang="pl-PL" sz="2800" dirty="0"/>
              <a:t>                                   </a:t>
            </a:r>
          </a:p>
          <a:p>
            <a:pPr marL="109728" indent="0" algn="ctr">
              <a:buNone/>
            </a:pPr>
            <a:r>
              <a:rPr lang="pl-PL" sz="2800" dirty="0"/>
              <a:t>                                         (</a:t>
            </a:r>
            <a:r>
              <a:rPr lang="pl-PL" sz="2800" b="1" dirty="0"/>
              <a:t>Art. 108. </a:t>
            </a:r>
            <a:r>
              <a:rPr lang="pl-PL" sz="2800" dirty="0"/>
              <a:t>§ 2)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/>
              <a:t>    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 - porządkowa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99792" y="1988840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1988840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699792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6876256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699792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6876256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1043608" y="2492896"/>
            <a:ext cx="316835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5508104" y="2492896"/>
            <a:ext cx="26642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323528" y="4365104"/>
            <a:ext cx="43924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4788024" y="4365104"/>
            <a:ext cx="396044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2699792" y="1484784"/>
            <a:ext cx="381642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y ze strzałką 21"/>
          <p:cNvCxnSpPr/>
          <p:nvPr/>
        </p:nvCxnSpPr>
        <p:spPr>
          <a:xfrm>
            <a:off x="6876256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62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/>
              <a:t>      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3200" dirty="0"/>
              <a:t>Zamknięty katalog kar porządkowych!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 - porządkowa</a:t>
            </a:r>
          </a:p>
        </p:txBody>
      </p:sp>
    </p:spTree>
    <p:extLst>
      <p:ext uri="{BB962C8B-B14F-4D97-AF65-F5344CB8AC3E}">
        <p14:creationId xmlns:p14="http://schemas.microsoft.com/office/powerpoint/2010/main" val="22406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/>
              <a:t>PRZESŁANKI ODPOWIEDZIALNOŚCI PORZĄDKOWEJ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/>
              <a:t> </a:t>
            </a:r>
          </a:p>
          <a:p>
            <a:pPr marL="109728" indent="0">
              <a:buNone/>
            </a:pPr>
            <a:r>
              <a:rPr lang="pl-PL" dirty="0"/>
              <a:t>  Bezprawność-naruszanie</a:t>
            </a:r>
          </a:p>
          <a:p>
            <a:pPr marL="109728" indent="0">
              <a:buNone/>
            </a:pPr>
            <a:r>
              <a:rPr lang="pl-PL" dirty="0" err="1"/>
              <a:t>obowiązku„</a:t>
            </a:r>
            <a:r>
              <a:rPr lang="pl-PL" i="1" dirty="0" err="1"/>
              <a:t>porządkowego</a:t>
            </a:r>
            <a:r>
              <a:rPr lang="pl-PL" dirty="0"/>
              <a:t>”</a:t>
            </a:r>
          </a:p>
          <a:p>
            <a:pPr marL="109728" indent="0">
              <a:buNone/>
            </a:pPr>
            <a:r>
              <a:rPr lang="pl-PL" dirty="0"/>
              <a:t>                               </a:t>
            </a:r>
          </a:p>
          <a:p>
            <a:pPr marL="109728" indent="0">
              <a:buNone/>
            </a:pPr>
            <a:r>
              <a:rPr lang="pl-PL" dirty="0"/>
              <a:t>                                         Wina pracownika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 - porządkowa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420888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283968" y="2420888"/>
            <a:ext cx="2088232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179512" y="3140968"/>
            <a:ext cx="50405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4355976" y="4653136"/>
            <a:ext cx="3960440" cy="5760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267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</TotalTime>
  <Words>623</Words>
  <Application>Microsoft Office PowerPoint</Application>
  <PresentationFormat>Pokaz na ekranie (4:3)</PresentationFormat>
  <Paragraphs>202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Lucida Sans Unicode</vt:lpstr>
      <vt:lpstr>Verdana</vt:lpstr>
      <vt:lpstr>Wingdings 2</vt:lpstr>
      <vt:lpstr>Wingdings 3</vt:lpstr>
      <vt:lpstr>Hol</vt:lpstr>
      <vt:lpstr>ODPOWIEDZIALNOŚĆ PRACOWNICZA</vt:lpstr>
      <vt:lpstr>Odpowiedzialność pracownicza</vt:lpstr>
      <vt:lpstr>Odpowiedzialność pracownicza</vt:lpstr>
      <vt:lpstr>Odpowiedzialność pracownicza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</vt:lpstr>
      <vt:lpstr>Odpowiedzialność pracownicza materialna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WYRZĄDZENIE SZKODY OSOBIE TRZECIEJ</vt:lpstr>
      <vt:lpstr>PRACOWNICZA ODPOWIEDZIALNOŚĆ   ZA MIENIE POWIERZONE</vt:lpstr>
      <vt:lpstr>PRACOWNICZA ODPOWIEDZIALNOŚĆ   ZA MIENIE POWIERZONE</vt:lpstr>
      <vt:lpstr>PRACOWNICZA ODPOWIEDZIALNOŚĆ   Z WINY UMYŚLNEJ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ODPOWIEDZIALNOŚĆ PRACOWNICZA</dc:title>
  <dc:creator>Jacek</dc:creator>
  <cp:lastModifiedBy>Jacek Borowicz</cp:lastModifiedBy>
  <cp:revision>25</cp:revision>
  <dcterms:created xsi:type="dcterms:W3CDTF">2014-01-27T12:50:22Z</dcterms:created>
  <dcterms:modified xsi:type="dcterms:W3CDTF">2021-05-26T14:45:43Z</dcterms:modified>
</cp:coreProperties>
</file>