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/>
              <a:t>Stacjonarne Studia Administracji</a:t>
            </a:r>
            <a:br>
              <a:rPr lang="pl-PL" sz="4400" dirty="0"/>
            </a:br>
            <a:r>
              <a:rPr lang="pl-PL" sz="4400" dirty="0"/>
              <a:t>Prawo karne materialne</a:t>
            </a:r>
            <a:br>
              <a:rPr lang="pl-PL" sz="4400" dirty="0"/>
            </a:br>
            <a:br>
              <a:rPr lang="pl-PL" sz="4400" dirty="0"/>
            </a:br>
            <a:r>
              <a:rPr lang="pl-PL" sz="4400" dirty="0">
                <a:solidFill>
                  <a:schemeClr val="accent1">
                    <a:lumMod val="75000"/>
                  </a:schemeClr>
                </a:solidFill>
              </a:rPr>
              <a:t>Kary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Katarzyna Piątkowska</a:t>
            </a:r>
          </a:p>
          <a:p>
            <a:r>
              <a:rPr lang="pl-PL" dirty="0"/>
              <a:t>Katedra Prawa Karnego Materialnego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2188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10" y="434788"/>
            <a:ext cx="10018713" cy="676835"/>
          </a:xfrm>
        </p:spPr>
        <p:txBody>
          <a:bodyPr>
            <a:normAutofit fontScale="90000"/>
          </a:bodyPr>
          <a:lstStyle/>
          <a:p>
            <a:r>
              <a:rPr lang="pl-PL" dirty="0"/>
              <a:t>Kara dożywotniego pozbawienia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613648"/>
            <a:ext cx="10018713" cy="4419600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najsurowsza, pierwszy raz w katalogu kar części ogólnej k.k.,</a:t>
            </a:r>
            <a:endParaRPr lang="nn-NO" dirty="0"/>
          </a:p>
          <a:p>
            <a:pPr algn="just"/>
            <a:r>
              <a:rPr lang="pl-PL" dirty="0"/>
              <a:t>przywrócona ustawą z dnia 12 lipca 1995 r. o zmianie kodeksu karnego, kodeksu karnego wykonawczego oraz o podwyższeniu dolnych i górnych granic grzywien i nawiązek w prawie karnym (Dz. U. z 1995 r., nr 95, poz. 475) - brak w k.k. z 1969 r.</a:t>
            </a:r>
          </a:p>
          <a:p>
            <a:pPr algn="just"/>
            <a:r>
              <a:rPr lang="pl-PL" dirty="0"/>
              <a:t>niemożliwa do orzeczenia wobec sprawcy poniżej 18 roku życia – art. 54 </a:t>
            </a:r>
            <a:r>
              <a:rPr lang="pl-PL" dirty="0">
                <a:latin typeface="Corbel" charset="0"/>
              </a:rPr>
              <a:t>§ 2 k.k.,</a:t>
            </a:r>
          </a:p>
          <a:p>
            <a:pPr algn="just"/>
            <a:r>
              <a:rPr lang="pl-PL">
                <a:latin typeface="Corbel" charset="0"/>
              </a:rPr>
              <a:t>charakter </a:t>
            </a:r>
            <a:r>
              <a:rPr lang="pl-PL" dirty="0">
                <a:latin typeface="Corbel" charset="0"/>
              </a:rPr>
              <a:t>eliminacyjny</a:t>
            </a:r>
          </a:p>
          <a:p>
            <a:pPr algn="just"/>
            <a:r>
              <a:rPr lang="pl-PL" dirty="0">
                <a:latin typeface="Corbel" charset="0"/>
              </a:rPr>
              <a:t>możliwe warunkowe przedterminowe zwolnienie (odbycie co najmniej 25 lat kary),</a:t>
            </a:r>
          </a:p>
          <a:p>
            <a:pPr algn="just"/>
            <a:r>
              <a:rPr lang="pl-PL" dirty="0">
                <a:latin typeface="Corbel" charset="0"/>
              </a:rPr>
              <a:t>to nie to samo, co dożywocie </a:t>
            </a:r>
            <a:r>
              <a:rPr lang="pl-PL" dirty="0">
                <a:latin typeface="Corbel" charset="0"/>
                <a:sym typeface="Wingdings" panose="05000000000000000000" pitchFamily="2" charset="2"/>
              </a:rPr>
              <a:t>.</a:t>
            </a:r>
            <a:endParaRPr lang="pl-PL" dirty="0">
              <a:latin typeface="Corbel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667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99463" y="1160928"/>
            <a:ext cx="10018713" cy="3124201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Kara – przewidziana w ustawie, stosowana przez sądy, ujemna reakcja na popełnione przestępstwo, polegająca na zadaniu sprawcy osobistej dolegliwości mającej na celu zadośćuczynienie społecznemu poczuciu sprawiedliwości oraz wypełniającej cele prewencyjne.</a:t>
            </a:r>
          </a:p>
          <a:p>
            <a:pPr marL="0" indent="0" algn="r">
              <a:buNone/>
            </a:pPr>
            <a:endParaRPr lang="pl-PL" sz="1050" dirty="0">
              <a:solidFill>
                <a:srgbClr val="595959"/>
              </a:solidFill>
            </a:endParaRPr>
          </a:p>
          <a:p>
            <a:pPr marL="0" indent="0" algn="r">
              <a:buNone/>
            </a:pPr>
            <a:r>
              <a:rPr lang="pl-PL" sz="1050" dirty="0">
                <a:solidFill>
                  <a:srgbClr val="595959"/>
                </a:solidFill>
              </a:rPr>
              <a:t>Z. Sienkiewicz (w:) J. Giezek, M. Bojarski (red.), Z. Sienkiewicz, </a:t>
            </a:r>
            <a:r>
              <a:rPr lang="pl-PL" sz="1050" i="1" dirty="0">
                <a:solidFill>
                  <a:srgbClr val="595959"/>
                </a:solidFill>
              </a:rPr>
              <a:t>Prawo karne materialne. Część ogólna i szczególna</a:t>
            </a:r>
            <a:r>
              <a:rPr lang="pl-PL" sz="1050" dirty="0">
                <a:solidFill>
                  <a:srgbClr val="595959"/>
                </a:solidFill>
              </a:rPr>
              <a:t>, wyd. 6, Warszawa 2015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217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pl-PL" sz="3000" dirty="0"/>
            </a:br>
            <a:br>
              <a:rPr lang="pl-PL" sz="3000" dirty="0"/>
            </a:br>
            <a:br>
              <a:rPr lang="pl-PL" sz="3000" dirty="0"/>
            </a:br>
            <a:endParaRPr lang="pl-PL" sz="3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71182" y="1044388"/>
            <a:ext cx="10018713" cy="4567518"/>
          </a:xfrm>
        </p:spPr>
        <p:txBody>
          <a:bodyPr>
            <a:normAutofit fontScale="70000" lnSpcReduction="20000"/>
          </a:bodyPr>
          <a:lstStyle/>
          <a:p>
            <a:r>
              <a:rPr lang="pl-PL" sz="2500" dirty="0"/>
              <a:t>cele i funkcje kary – pojęcia tożsame?</a:t>
            </a:r>
          </a:p>
          <a:p>
            <a:pPr marL="457200" lvl="1" indent="0">
              <a:buNone/>
            </a:pPr>
            <a:r>
              <a:rPr lang="pl-PL" sz="2500" dirty="0"/>
              <a:t>-cel sprawiedliwościowy, </a:t>
            </a:r>
          </a:p>
          <a:p>
            <a:pPr marL="0" indent="0">
              <a:buNone/>
            </a:pPr>
            <a:r>
              <a:rPr lang="pl-PL" sz="2500" dirty="0"/>
              <a:t>	-prewencja (generalna i indywidualna), </a:t>
            </a:r>
          </a:p>
          <a:p>
            <a:pPr marL="0" indent="0">
              <a:buNone/>
            </a:pPr>
            <a:r>
              <a:rPr lang="pl-PL" sz="2500" dirty="0"/>
              <a:t>	-kompensacja.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katalog kar – art. 32 k.k.</a:t>
            </a:r>
          </a:p>
          <a:p>
            <a:pPr marL="0" indent="0">
              <a:buNone/>
            </a:pPr>
            <a:r>
              <a:rPr lang="pl-PL" dirty="0"/>
              <a:t>	1. grzywna,</a:t>
            </a:r>
          </a:p>
          <a:p>
            <a:pPr marL="0" indent="0">
              <a:buNone/>
            </a:pPr>
            <a:r>
              <a:rPr lang="pl-PL" dirty="0"/>
              <a:t>	2. ograniczenie wolności,</a:t>
            </a:r>
          </a:p>
          <a:p>
            <a:pPr marL="0" indent="0">
              <a:buNone/>
            </a:pPr>
            <a:r>
              <a:rPr lang="pl-PL" dirty="0"/>
              <a:t>	3. pozbawienie wolności,</a:t>
            </a:r>
          </a:p>
          <a:p>
            <a:pPr marL="0" indent="0">
              <a:buNone/>
            </a:pPr>
            <a:r>
              <a:rPr lang="pl-PL" dirty="0"/>
              <a:t>	4. 25 lat pozbawienia wolności,</a:t>
            </a:r>
          </a:p>
          <a:p>
            <a:pPr marL="0" indent="0">
              <a:buNone/>
            </a:pPr>
            <a:r>
              <a:rPr lang="pl-PL" dirty="0"/>
              <a:t>	5. dożywotnie pozbawienie wolności.</a:t>
            </a:r>
          </a:p>
          <a:p>
            <a:pPr marL="0" indent="0">
              <a:buNone/>
            </a:pP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335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515472"/>
            <a:ext cx="10018713" cy="1044388"/>
          </a:xfrm>
        </p:spPr>
        <p:txBody>
          <a:bodyPr/>
          <a:lstStyle/>
          <a:p>
            <a:r>
              <a:rPr lang="pl-PL" dirty="0"/>
              <a:t>Kara grzywny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35321" y="1891554"/>
            <a:ext cx="10018713" cy="3442446"/>
          </a:xfrm>
        </p:spPr>
        <p:txBody>
          <a:bodyPr/>
          <a:lstStyle/>
          <a:p>
            <a:pPr algn="just"/>
            <a:r>
              <a:rPr lang="pl-PL" dirty="0"/>
              <a:t>system kwotowy a system stawek dziennych,</a:t>
            </a:r>
          </a:p>
          <a:p>
            <a:pPr algn="just"/>
            <a:r>
              <a:rPr lang="pl-PL" dirty="0"/>
              <a:t>grzywna samoistna a grzywna kumulatywna,</a:t>
            </a:r>
          </a:p>
          <a:p>
            <a:pPr algn="just"/>
            <a:r>
              <a:rPr lang="pl-PL" dirty="0"/>
              <a:t>sankcja alternatywna – art. 37a, nadzwyczajne złagodzenie kary,</a:t>
            </a:r>
          </a:p>
          <a:p>
            <a:pPr algn="just"/>
            <a:r>
              <a:rPr lang="pl-PL" dirty="0"/>
              <a:t>popełnienie czynu w celu osiągnięcia korzyści majątkowej lub jej osiągnięcie (art. 33 § 2 k.k.), warunkowe zawieszenie kary (art. 71 § 1 k.k.).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152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381002"/>
            <a:ext cx="10018713" cy="739586"/>
          </a:xfrm>
        </p:spPr>
        <p:txBody>
          <a:bodyPr/>
          <a:lstStyle/>
          <a:p>
            <a:r>
              <a:rPr lang="pl-PL" dirty="0"/>
              <a:t>Dwuetapowość wymiaru kary grzywny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1353673"/>
            <a:ext cx="10018713" cy="5002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1. Określenie liczby stawek dziennych </a:t>
            </a:r>
          </a:p>
          <a:p>
            <a:pPr marL="0" indent="0">
              <a:buNone/>
            </a:pPr>
            <a:r>
              <a:rPr lang="pl-PL" dirty="0"/>
              <a:t>	-</a:t>
            </a:r>
            <a:r>
              <a:rPr lang="pl-PL" u="sng" dirty="0"/>
              <a:t>co do zasady od 10 do 540</a:t>
            </a:r>
            <a:r>
              <a:rPr lang="pl-PL" dirty="0"/>
              <a:t> – art. 33 § 1 k.k.,</a:t>
            </a:r>
          </a:p>
          <a:p>
            <a:pPr marL="0" indent="0">
              <a:buNone/>
            </a:pPr>
            <a:r>
              <a:rPr lang="pl-PL" dirty="0"/>
              <a:t>	-do 4500 – art. 86 § 2b k.k.,</a:t>
            </a:r>
          </a:p>
          <a:p>
            <a:pPr marL="0" indent="0">
              <a:buNone/>
            </a:pPr>
            <a:r>
              <a:rPr lang="pl-PL" dirty="0"/>
              <a:t>	-do 3000 – art. 309 k.k.,</a:t>
            </a:r>
          </a:p>
          <a:p>
            <a:pPr marL="0" indent="0">
              <a:buNone/>
            </a:pPr>
            <a:r>
              <a:rPr lang="pl-PL" dirty="0"/>
              <a:t>	-do 810 – art. 38 § 2 k.k., art. 75a k.k. oraz 86 § 1 k.k.,</a:t>
            </a:r>
          </a:p>
          <a:p>
            <a:pPr marL="0" indent="0">
              <a:buNone/>
            </a:pPr>
            <a:r>
              <a:rPr lang="pl-PL" dirty="0"/>
              <a:t>	-do 180 – art. 221 k.k., art. 255 § 3 k.k.</a:t>
            </a:r>
          </a:p>
          <a:p>
            <a:pPr marL="0" indent="0">
              <a:buNone/>
            </a:pPr>
            <a:r>
              <a:rPr lang="pl-PL" dirty="0"/>
              <a:t>2. Określenie wysokości jednej stawki</a:t>
            </a:r>
          </a:p>
          <a:p>
            <a:pPr marL="0" indent="0">
              <a:buNone/>
            </a:pPr>
            <a:r>
              <a:rPr lang="pl-PL" dirty="0"/>
              <a:t>	-</a:t>
            </a:r>
            <a:r>
              <a:rPr lang="pl-PL" u="sng" dirty="0"/>
              <a:t>od 10 do 2000 zł </a:t>
            </a:r>
            <a:r>
              <a:rPr lang="pl-PL" dirty="0"/>
              <a:t>– art. 33 § 3 k.k.</a:t>
            </a:r>
          </a:p>
          <a:p>
            <a:pPr marL="0" indent="0">
              <a:buNone/>
            </a:pPr>
            <a:r>
              <a:rPr lang="pl-PL" dirty="0"/>
              <a:t>	-ustalając stawkę dzienną, sąd bierze pod uwagę dochody sprawcy, jego warunki osobiste, rodzinne, 	stosunki majątkowe i możliwości zarobkowe.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Uwaga!  Od 1 lipca 2015 r. nie można warunkowo zawiesić kary grzywny! Na podstawie przepisów </a:t>
            </a:r>
            <a:r>
              <a:rPr lang="pl-PL" b="1" dirty="0" err="1"/>
              <a:t>k.k.w</a:t>
            </a:r>
            <a:r>
              <a:rPr lang="pl-PL" b="1" dirty="0"/>
              <a:t>. , od 2012 r. nie można również odroczyć jej wykonania! Istnieje natomiast możliwość rozłożenia grzywny na raty (art. 49 </a:t>
            </a:r>
            <a:r>
              <a:rPr lang="pl-PL" b="1" dirty="0" err="1"/>
              <a:t>k.k.w</a:t>
            </a:r>
            <a:r>
              <a:rPr lang="pl-PL" b="1" dirty="0"/>
              <a:t>.) oraz umorzenia w całości lub w części (art. 51 </a:t>
            </a:r>
            <a:r>
              <a:rPr lang="pl-PL" b="1" dirty="0" err="1"/>
              <a:t>k.k.w</a:t>
            </a:r>
            <a:r>
              <a:rPr lang="pl-PL" b="1" dirty="0"/>
              <a:t>.).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794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345" y="372037"/>
            <a:ext cx="10018713" cy="560294"/>
          </a:xfrm>
        </p:spPr>
        <p:txBody>
          <a:bodyPr>
            <a:normAutofit fontScale="90000"/>
          </a:bodyPr>
          <a:lstStyle/>
          <a:p>
            <a:r>
              <a:rPr lang="pl-PL" dirty="0"/>
              <a:t>Kara ograniczenia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91886" y="1151963"/>
            <a:ext cx="10018713" cy="5266766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orzeka się na okres od 1 miesiąca do 2 lat,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polega na (łącznie lub osobno):</a:t>
            </a:r>
          </a:p>
          <a:p>
            <a:pPr marL="0" indent="0" algn="just">
              <a:buNone/>
            </a:pPr>
            <a:r>
              <a:rPr lang="pl-PL" dirty="0"/>
              <a:t>	-obowiązku wykonywania nieodpłatnej, kontrolowanej pracy na cele społeczne</a:t>
            </a:r>
          </a:p>
          <a:p>
            <a:pPr marL="0" indent="0" algn="just">
              <a:buNone/>
            </a:pPr>
            <a:r>
              <a:rPr lang="pl-PL" dirty="0"/>
              <a:t>	lub</a:t>
            </a:r>
          </a:p>
          <a:p>
            <a:pPr marL="0" indent="0" algn="just">
              <a:buNone/>
            </a:pPr>
            <a:r>
              <a:rPr lang="pl-PL" dirty="0"/>
              <a:t>	-potrąceniu od 10 do 25% wynagrodzenia za pracę w stosunku miesięcznym na cel społeczny wskazany przez sąd</a:t>
            </a:r>
          </a:p>
          <a:p>
            <a:pPr marL="0" indent="0" algn="just">
              <a:buNone/>
            </a:pPr>
            <a:r>
              <a:rPr lang="pl-PL" dirty="0"/>
              <a:t>Uwaga! Praca na cele społeczne a praca społecznie użyteczna to nie to samo! (zob. art. 45 § 1 </a:t>
            </a:r>
            <a:r>
              <a:rPr lang="pl-PL" dirty="0" err="1"/>
              <a:t>k.k.w</a:t>
            </a:r>
            <a:r>
              <a:rPr lang="pl-PL" dirty="0"/>
              <a:t>.)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Nierozerwalnie związane z karą ograniczenia wolności są następujące obowiązki:</a:t>
            </a:r>
          </a:p>
          <a:p>
            <a:pPr marL="0" indent="0" algn="just">
              <a:buNone/>
            </a:pPr>
            <a:r>
              <a:rPr lang="pl-PL" dirty="0"/>
              <a:t>	-w czasie jej odbywania skazany nie może bez zgody sądu zmieniać miejsca 	stałego pobytu</a:t>
            </a:r>
          </a:p>
          <a:p>
            <a:pPr marL="0" indent="0" algn="just">
              <a:buNone/>
            </a:pPr>
            <a:r>
              <a:rPr lang="pl-PL" dirty="0"/>
              <a:t>	-ma obowiązek udzielania wyjaśnień dotyczących przebiegu odbywania kary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Wymierzając karę ograniczenia wolności, sąd może orzec świadczenie pieniężne lub obowiązki, o których mowa w art. 72 § 1 pkt 2-7a k.k.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Kary ograniczenia wolności w postaci obowiązku wykonywania nieodpłatnej, kontrolowanej pracy na cele społeczne nie orzeka się, jeżeli stan zdrowia oskarżonego lub jego właściwości i warunki osobiste uzasadniają przekonanie, że oskarżony nie wykona tego obowiązku – art. 58 § 2a k.k.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Art. 37a k.k. – sankcja alternatywna.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Brak możliwości warunkowego zawieszenia wykonania.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b="1" dirty="0"/>
              <a:t>Uwaga! Od 1 lipca 2015 r. do 15 kwietnia 2016 r. kara ograniczenia wolności mogła również polegać na 1) obowiązku pozostawania w miejscu stałego pobytu lub w innym wyznaczonym miejscu, z zastosowaniem systemu dozoru elektronicznego lub na 2) obowiązku, o którym mowa w art. 72 § 1 pkt 4-7a k.k. – przepis nieaktualny!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361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542365"/>
            <a:ext cx="10018713" cy="560294"/>
          </a:xfrm>
        </p:spPr>
        <p:txBody>
          <a:bodyPr>
            <a:normAutofit fontScale="90000"/>
          </a:bodyPr>
          <a:lstStyle/>
          <a:p>
            <a:r>
              <a:rPr lang="pl-PL" dirty="0"/>
              <a:t>Kara pozbawienia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842246"/>
            <a:ext cx="10018713" cy="3680012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Trwa najkrócej 1 miesiąc, najdłużej 15 lat – art. 37 k.k., przy nadzwyczajnym obostrzeniu kary i karze łącznej– do 20 lat – art. 38 § 2 k.k. oraz art. 86 § 1 k.k.</a:t>
            </a:r>
          </a:p>
          <a:p>
            <a:r>
              <a:rPr lang="pl-PL" dirty="0"/>
              <a:t>Jeżeli ustawa przewiduje możliwość wyboru rodzaju kary, a przestępstwo jest zagrożone karą pozbawienia wolności </a:t>
            </a:r>
            <a:r>
              <a:rPr lang="pl-PL" i="1" dirty="0"/>
              <a:t>nieprzekraczającą 5 lat</a:t>
            </a:r>
            <a:r>
              <a:rPr lang="pl-PL" dirty="0"/>
              <a:t>, sąd orzeka karę pozbawienia wolności tylko wtedy, gdy inna kara lub środek karny nie może spełnić celów kary – art. 58 § 1 k.k.</a:t>
            </a:r>
          </a:p>
          <a:p>
            <a:r>
              <a:rPr lang="pl-PL" dirty="0"/>
              <a:t>Typy i rodzaje zakładów karnych – zamknięty, półotwarty, otwarty; dla młodocianych, dla odbywających karę po raz pierwszy, dla recydywistów penitencjarnych, dla odbywających karę aresztu wojskowego – art. 62 k.k. </a:t>
            </a:r>
          </a:p>
          <a:p>
            <a:r>
              <a:rPr lang="pl-PL" dirty="0"/>
              <a:t>Jeżeli nie przekracza 1 roku – można ją wykonywać w systemie dozoru elektronicznego (dozór stacjonarny) – art. 43la § 1 pkt 1 </a:t>
            </a:r>
            <a:r>
              <a:rPr lang="pl-PL" dirty="0" err="1"/>
              <a:t>k.k.w</a:t>
            </a:r>
            <a:r>
              <a:rPr lang="pl-PL" dirty="0"/>
              <a:t>.</a:t>
            </a:r>
          </a:p>
          <a:p>
            <a:r>
              <a:rPr lang="pl-PL" dirty="0"/>
              <a:t>Jeżeli nie przekracza 1 roku – możliwość warunkowego zawieszenia wykonania.</a:t>
            </a:r>
          </a:p>
        </p:txBody>
      </p:sp>
    </p:spTree>
    <p:extLst>
      <p:ext uri="{BB962C8B-B14F-4D97-AF65-F5344CB8AC3E}">
        <p14:creationId xmlns:p14="http://schemas.microsoft.com/office/powerpoint/2010/main" val="3900472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461682"/>
            <a:ext cx="10018713" cy="757518"/>
          </a:xfrm>
        </p:spPr>
        <p:txBody>
          <a:bodyPr/>
          <a:lstStyle/>
          <a:p>
            <a:r>
              <a:rPr lang="pl-PL" dirty="0"/>
              <a:t>Kara mieszana/sekwencyjna/hybrydowa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1766047"/>
            <a:ext cx="10018713" cy="3801035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Od 1 lipca 2015 r., ze zmianami wprowadzonymi od dnia 15 kwietnia 2016 r.</a:t>
            </a:r>
          </a:p>
          <a:p>
            <a:pPr algn="just"/>
            <a:r>
              <a:rPr lang="pl-PL" dirty="0"/>
              <a:t>W sprawie o występek zagrożony karą pozbawienia wolności, niezależnie od dolnej granicy ustawowego zagrożenia przewidzianego w ustawie za dany czyn, sąd może orzec jednocześnie karę pozbawienia wolności w wymiarze nieprzekraczającym 3 miesięcy, a jeżeli górna granica ustawowego zagrożenia wynosi przynajmniej 10 lat - 6 miesięcy, oraz karę ograniczenia wolności do lat 2. </a:t>
            </a:r>
          </a:p>
          <a:p>
            <a:pPr algn="just"/>
            <a:r>
              <a:rPr lang="pl-PL" dirty="0"/>
              <a:t>Nie można jej warunkowo zawiesić.</a:t>
            </a:r>
          </a:p>
          <a:p>
            <a:pPr algn="just"/>
            <a:r>
              <a:rPr lang="pl-PL" dirty="0"/>
              <a:t>W pierwszej kolejności wykonuje się wówczas karę pozbawienia wolności, chyba że ustawa stanowi inaczej.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265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10" y="291352"/>
            <a:ext cx="10018713" cy="900953"/>
          </a:xfrm>
        </p:spPr>
        <p:txBody>
          <a:bodyPr/>
          <a:lstStyle/>
          <a:p>
            <a:r>
              <a:rPr lang="pl-PL" dirty="0"/>
              <a:t>Kara 25 lat pozbawienia wolności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573305"/>
            <a:ext cx="10018713" cy="3877236"/>
          </a:xfrm>
        </p:spPr>
        <p:txBody>
          <a:bodyPr/>
          <a:lstStyle/>
          <a:p>
            <a:pPr algn="just"/>
            <a:r>
              <a:rPr lang="pl-PL" dirty="0"/>
              <a:t>odrębna od terminowego pozbawienia wolności,</a:t>
            </a:r>
          </a:p>
          <a:p>
            <a:pPr algn="just"/>
            <a:r>
              <a:rPr lang="pl-PL" dirty="0"/>
              <a:t>alternatywa wobec kary śmierci w k.k. z 1969 r.,</a:t>
            </a:r>
          </a:p>
          <a:p>
            <a:pPr algn="just"/>
            <a:r>
              <a:rPr lang="pl-PL" dirty="0"/>
              <a:t>możliwość zastosowania wobec nieletnich (wyrok Sądu Najwyższego z dnia 22 września 1999 r., III KKN 195/99, OSNKW </a:t>
            </a:r>
            <a:r>
              <a:rPr lang="nn-NO" dirty="0"/>
              <a:t>1999, nr 11-12, poz. 73)</a:t>
            </a:r>
            <a:r>
              <a:rPr lang="pl-PL" dirty="0"/>
              <a:t>,</a:t>
            </a:r>
            <a:endParaRPr lang="nn-NO" dirty="0"/>
          </a:p>
          <a:p>
            <a:pPr algn="just"/>
            <a:r>
              <a:rPr lang="pl-PL" dirty="0"/>
              <a:t>charakter eliminacyjny – za najpoważniejsze przestępstwa, określone w art. 117, 118, 118a, 120, 122, 123, 127, 130, 134, 148, 166, 252, 310 k.k.,</a:t>
            </a:r>
          </a:p>
          <a:p>
            <a:pPr algn="just"/>
            <a:r>
              <a:rPr lang="pl-PL" dirty="0"/>
              <a:t>propozycja wprowadzenia kary za wyłudzanie podatku VAT – na etapie prac w Ministerstwie Sprawiedliwości.</a:t>
            </a:r>
          </a:p>
        </p:txBody>
      </p:sp>
    </p:spTree>
    <p:extLst>
      <p:ext uri="{BB962C8B-B14F-4D97-AF65-F5344CB8AC3E}">
        <p14:creationId xmlns:p14="http://schemas.microsoft.com/office/powerpoint/2010/main" val="181829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63</TotalTime>
  <Words>654</Words>
  <Application>Microsoft Office PowerPoint</Application>
  <PresentationFormat>Panoramiczny</PresentationFormat>
  <Paragraphs>76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</vt:lpstr>
      <vt:lpstr>Paralaksa</vt:lpstr>
      <vt:lpstr>Stacjonarne Studia Administracji Prawo karne materialne  Kary </vt:lpstr>
      <vt:lpstr>Prezentacja programu PowerPoint</vt:lpstr>
      <vt:lpstr>   </vt:lpstr>
      <vt:lpstr>Kara grzywny</vt:lpstr>
      <vt:lpstr>Dwuetapowość wymiaru kary grzywny</vt:lpstr>
      <vt:lpstr>Kara ograniczenia wolności</vt:lpstr>
      <vt:lpstr>Kara pozbawienia wolności</vt:lpstr>
      <vt:lpstr>Kara mieszana/sekwencyjna/hybrydowa</vt:lpstr>
      <vt:lpstr>Kara 25 lat pozbawienia wolności</vt:lpstr>
      <vt:lpstr>Kara dożywotniego pozbawienia wolności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Stacjonarne Studia Administracji Prawo karne materialne Zajęcia 2 i 3.  </dc:title>
  <dc:creator>Właściciel</dc:creator>
  <cp:lastModifiedBy>Właściciel</cp:lastModifiedBy>
  <cp:revision>18</cp:revision>
  <dcterms:created xsi:type="dcterms:W3CDTF">2016-10-15T14:12:31Z</dcterms:created>
  <dcterms:modified xsi:type="dcterms:W3CDTF">2016-10-16T07:59:10Z</dcterms:modified>
  <cp:contentStatus>Wersja ostateczna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