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75" r:id="rId6"/>
    <p:sldId id="276" r:id="rId7"/>
    <p:sldId id="277" r:id="rId8"/>
    <p:sldId id="259" r:id="rId9"/>
    <p:sldId id="278" r:id="rId10"/>
    <p:sldId id="268" r:id="rId11"/>
    <p:sldId id="261" r:id="rId12"/>
    <p:sldId id="279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2" r:id="rId23"/>
    <p:sldId id="274" r:id="rId24"/>
    <p:sldId id="273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STOSUNEK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29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PRACOWNIK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PRACODAWCA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i="1" u="sng" dirty="0" smtClean="0"/>
              <a:t>Zobowiązaniowy stosunek pracy</a:t>
            </a:r>
            <a:endParaRPr lang="pl-PL" i="1" u="sng" dirty="0"/>
          </a:p>
        </p:txBody>
      </p:sp>
      <p:sp>
        <p:nvSpPr>
          <p:cNvPr id="4" name="Strzałka zakrzywiona w prawo 3"/>
          <p:cNvSpPr/>
          <p:nvPr/>
        </p:nvSpPr>
        <p:spPr>
          <a:xfrm>
            <a:off x="827584" y="2492896"/>
            <a:ext cx="2520280" cy="2664296"/>
          </a:xfrm>
          <a:prstGeom prst="curvedRightArrow">
            <a:avLst>
              <a:gd name="adj1" fmla="val 25000"/>
              <a:gd name="adj2" fmla="val 528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 zakrzywiona w górę 5"/>
          <p:cNvSpPr/>
          <p:nvPr/>
        </p:nvSpPr>
        <p:spPr>
          <a:xfrm rot="16200000">
            <a:off x="5562110" y="2582906"/>
            <a:ext cx="2880320" cy="21242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1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sz="3600" b="1" dirty="0" smtClean="0"/>
              <a:t>Stosunek pracy </a:t>
            </a:r>
            <a:br>
              <a:rPr lang="pl-PL" sz="3600" b="1" dirty="0" smtClean="0"/>
            </a:br>
            <a:r>
              <a:rPr lang="pl-PL" sz="3600" b="1" dirty="0" smtClean="0"/>
              <a:t>charakterystyka typologiczna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75993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DOBROWOLNOŚĆ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75993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OSOBISTY </a:t>
            </a:r>
            <a:r>
              <a:rPr lang="pl-PL" sz="4400" b="1" dirty="0"/>
              <a:t>CHARAKTER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09964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ODPŁATNOŚĆ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255307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/>
              <a:t>CIĄGŁOŚĆ ŚWIADCZENIA </a:t>
            </a:r>
            <a:r>
              <a:rPr lang="pl-PL" sz="4400" b="1" dirty="0" smtClean="0"/>
              <a:t>PRACY/ZATRUDNIENIA</a:t>
            </a:r>
            <a:endParaRPr lang="pl-PL" sz="4400" b="1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840266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STOSUNEK PRAWNY STARANNEGO </a:t>
            </a:r>
            <a:r>
              <a:rPr lang="pl-PL" sz="4400" b="1" dirty="0"/>
              <a:t>DZIAŁANIA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377494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 smtClean="0"/>
              <a:t>PODPORZĄDKOWANIE PRACOWNIKA - PRACA POD KIEROWNICTWEM PRACODAWCY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267046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/>
              <a:t>RYZYKO </a:t>
            </a:r>
            <a:r>
              <a:rPr lang="pl-PL" sz="4400" b="1" dirty="0" smtClean="0"/>
              <a:t>PRACODAWCY</a:t>
            </a:r>
          </a:p>
          <a:p>
            <a:pPr marL="109728" indent="0" algn="ctr">
              <a:buNone/>
            </a:pPr>
            <a:endParaRPr lang="pl-PL" sz="4400" b="1" dirty="0"/>
          </a:p>
          <a:p>
            <a:pPr algn="r"/>
            <a:r>
              <a:rPr lang="pl-PL" sz="4400" dirty="0" smtClean="0"/>
              <a:t>techniczno-organizacyjne</a:t>
            </a:r>
          </a:p>
          <a:p>
            <a:pPr algn="r"/>
            <a:r>
              <a:rPr lang="pl-PL" sz="4400" dirty="0" smtClean="0"/>
              <a:t> socjalne</a:t>
            </a:r>
          </a:p>
          <a:p>
            <a:pPr algn="r"/>
            <a:r>
              <a:rPr lang="pl-PL" sz="4400" dirty="0" smtClean="0"/>
              <a:t> osobowe</a:t>
            </a:r>
          </a:p>
          <a:p>
            <a:pPr algn="r"/>
            <a:r>
              <a:rPr lang="pl-PL" sz="4400" dirty="0" smtClean="0"/>
              <a:t>gospodarcze(?)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15393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3600" dirty="0" smtClean="0"/>
              <a:t>PROBLEM ZASTĘPOWANIA ZATRUDNIENIA PRACOWNICZEGO PRZEZ ZATRUDNIENIE CYWILNOPRAWNE I SAMOZATRUDNIENIE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4332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pPr marL="109728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22. </a:t>
            </a:r>
            <a:r>
              <a:rPr lang="pl-PL" sz="4400" dirty="0"/>
              <a:t>§ 1. </a:t>
            </a:r>
            <a:r>
              <a:rPr lang="pl-PL" sz="4400" dirty="0" smtClean="0"/>
              <a:t>kodeksu pracy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5207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1. Dodatkowe godziny pracy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W związku z nagłym, korzystnym zamówieniem pracodawca zaproponował grupie pracowników zatrudnionych na umowy o pracę jako monterzy produktu X pozostanie po normalnych godzinach pracy i wykonanie dodatkowej partii produktu X. Podstawą tej dodatkowej pracy  i wypłaty wynagrodzeń za nią miała być umowa cywilnoprawna.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875926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2.  Zenona przedsiębiorca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Pracownik Zenon B. jest serwisantem maszyn wykorzystywanych u jego pracodawcy. Szef zaproponował mu, aby ten zgodził się na rozwiązanie umowy o pracę i założył własną firmę serwisująca takie maszyny. Z tą firmą pracodawca nawiąże umowę i Zenon, już jako przedsiębiorca, będzie dalej robił to samo, co do tej pory u swego byłego pracodawcy.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96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Rozwiązanie przypadków 1 i 2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 smtClean="0"/>
              <a:t>Art. 22 § 1</a:t>
            </a:r>
            <a:r>
              <a:rPr lang="pl-PL" sz="4400" b="1" baseline="30000" dirty="0" smtClean="0"/>
              <a:t>1</a:t>
            </a:r>
            <a:r>
              <a:rPr lang="pl-PL" sz="4400" b="1" dirty="0" smtClean="0"/>
              <a:t>.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endParaRPr lang="pl-PL" dirty="0" smtClean="0"/>
          </a:p>
          <a:p>
            <a:pPr marL="109728" indent="0" algn="ctr">
              <a:buNone/>
            </a:pP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492115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Rozwiązanie przypadków 1 i 2 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</a:t>
            </a:r>
            <a:r>
              <a:rPr lang="pl-PL" sz="4400" b="1" dirty="0" smtClean="0"/>
              <a:t>Art. 22 § 1</a:t>
            </a:r>
            <a:r>
              <a:rPr lang="pl-PL" sz="4400" b="1" baseline="30000" dirty="0" smtClean="0"/>
              <a:t>2</a:t>
            </a:r>
            <a:r>
              <a:rPr lang="pl-PL" sz="4400" b="1" dirty="0" smtClean="0"/>
              <a:t>.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 </a:t>
            </a:r>
            <a:endParaRPr lang="pl-PL" sz="4400" b="1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008663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1066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pPr marL="109728" indent="0" algn="ctr">
              <a:buNone/>
            </a:pPr>
            <a:r>
              <a:rPr lang="pl-PL" sz="3200" b="1" dirty="0" smtClean="0"/>
              <a:t>prawa</a:t>
            </a:r>
          </a:p>
          <a:p>
            <a:pPr marL="109728" indent="0" algn="ctr">
              <a:buNone/>
            </a:pPr>
            <a:r>
              <a:rPr lang="pl-PL" sz="3200" b="1" dirty="0" smtClean="0"/>
              <a:t>Pracownik</a:t>
            </a:r>
            <a:r>
              <a:rPr lang="pl-PL" sz="3200" dirty="0" smtClean="0"/>
              <a:t>              </a:t>
            </a:r>
            <a:r>
              <a:rPr lang="pl-PL" sz="3200" b="1" dirty="0" smtClean="0"/>
              <a:t>i</a:t>
            </a:r>
            <a:r>
              <a:rPr lang="pl-PL" sz="3200" dirty="0" smtClean="0"/>
              <a:t>            </a:t>
            </a:r>
            <a:r>
              <a:rPr lang="pl-PL" sz="3200" b="1" dirty="0" smtClean="0"/>
              <a:t>Pracodawca</a:t>
            </a:r>
          </a:p>
          <a:p>
            <a:pPr marL="109728" indent="0" algn="ctr">
              <a:buNone/>
            </a:pPr>
            <a:r>
              <a:rPr lang="pl-PL" sz="3200" b="1" dirty="0" smtClean="0"/>
              <a:t>obowiązki</a:t>
            </a:r>
            <a:endParaRPr lang="pl-PL" sz="32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  <p:sp>
        <p:nvSpPr>
          <p:cNvPr id="4" name="Strzałka w prawo 3"/>
          <p:cNvSpPr/>
          <p:nvPr/>
        </p:nvSpPr>
        <p:spPr>
          <a:xfrm>
            <a:off x="2915816" y="3140968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 rot="10800000">
            <a:off x="5220072" y="3140967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3491880" y="2204864"/>
            <a:ext cx="2304256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46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600" b="1" dirty="0" smtClean="0"/>
              <a:t>Pracownik </a:t>
            </a:r>
            <a:r>
              <a:rPr lang="pl-PL" sz="3600" b="1" dirty="0"/>
              <a:t>zobowiązuje się </a:t>
            </a:r>
            <a:r>
              <a:rPr lang="pl-PL" sz="3600" b="1" dirty="0" smtClean="0"/>
              <a:t>do:</a:t>
            </a:r>
          </a:p>
          <a:p>
            <a:pPr marL="109728" indent="0">
              <a:buNone/>
            </a:pPr>
            <a:endParaRPr lang="pl-PL" sz="3600" dirty="0"/>
          </a:p>
          <a:p>
            <a:pPr algn="r"/>
            <a:r>
              <a:rPr lang="pl-PL" sz="3600" dirty="0" smtClean="0"/>
              <a:t>wykonywania </a:t>
            </a:r>
            <a:r>
              <a:rPr lang="pl-PL" sz="3600" dirty="0"/>
              <a:t>pracy określonego rodzaju </a:t>
            </a:r>
            <a:endParaRPr lang="pl-PL" sz="36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600" b="1" dirty="0" smtClean="0"/>
              <a:t>Pracownik </a:t>
            </a:r>
            <a:r>
              <a:rPr lang="pl-PL" sz="3600" b="1" dirty="0"/>
              <a:t>zobowiązuje się </a:t>
            </a:r>
            <a:r>
              <a:rPr lang="pl-PL" sz="3600" b="1" dirty="0" smtClean="0"/>
              <a:t>do:</a:t>
            </a:r>
          </a:p>
          <a:p>
            <a:pPr marL="109728" indent="0">
              <a:buNone/>
            </a:pPr>
            <a:endParaRPr lang="pl-PL" sz="3600" dirty="0"/>
          </a:p>
          <a:p>
            <a:pPr algn="r"/>
            <a:r>
              <a:rPr lang="pl-PL" sz="3600" dirty="0" smtClean="0"/>
              <a:t>wykonywania </a:t>
            </a:r>
            <a:r>
              <a:rPr lang="pl-PL" sz="3600" dirty="0"/>
              <a:t>pracy określonego rodzaju </a:t>
            </a:r>
            <a:endParaRPr lang="pl-PL" sz="3600" dirty="0" smtClean="0"/>
          </a:p>
          <a:p>
            <a:pPr algn="r"/>
            <a:r>
              <a:rPr lang="pl-PL" sz="3600" dirty="0" smtClean="0"/>
              <a:t>na </a:t>
            </a:r>
            <a:r>
              <a:rPr lang="pl-PL" sz="3600" dirty="0"/>
              <a:t>rzecz </a:t>
            </a:r>
            <a:r>
              <a:rPr lang="pl-PL" sz="3600" dirty="0" smtClean="0"/>
              <a:t>pracodawcy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600" b="1" dirty="0" smtClean="0"/>
              <a:t>Pracownik </a:t>
            </a:r>
            <a:r>
              <a:rPr lang="pl-PL" sz="3600" b="1" dirty="0"/>
              <a:t>zobowiązuje się </a:t>
            </a:r>
            <a:r>
              <a:rPr lang="pl-PL" sz="3600" b="1" dirty="0" smtClean="0"/>
              <a:t>do:</a:t>
            </a:r>
          </a:p>
          <a:p>
            <a:pPr marL="109728" indent="0">
              <a:buNone/>
            </a:pPr>
            <a:endParaRPr lang="pl-PL" sz="3600" dirty="0"/>
          </a:p>
          <a:p>
            <a:pPr algn="r"/>
            <a:r>
              <a:rPr lang="pl-PL" sz="3600" dirty="0" smtClean="0"/>
              <a:t>wykonywania </a:t>
            </a:r>
            <a:r>
              <a:rPr lang="pl-PL" sz="3600" dirty="0"/>
              <a:t>pracy określonego rodzaju </a:t>
            </a:r>
            <a:endParaRPr lang="pl-PL" sz="3600" dirty="0" smtClean="0"/>
          </a:p>
          <a:p>
            <a:pPr algn="r"/>
            <a:r>
              <a:rPr lang="pl-PL" sz="3600" dirty="0" smtClean="0"/>
              <a:t>na </a:t>
            </a:r>
            <a:r>
              <a:rPr lang="pl-PL" sz="3600" dirty="0"/>
              <a:t>rzecz pracodawcy </a:t>
            </a:r>
            <a:r>
              <a:rPr lang="pl-PL" sz="3600" dirty="0" smtClean="0"/>
              <a:t>i</a:t>
            </a:r>
          </a:p>
          <a:p>
            <a:pPr algn="r"/>
            <a:r>
              <a:rPr lang="pl-PL" sz="3600" dirty="0" smtClean="0"/>
              <a:t> </a:t>
            </a:r>
            <a:r>
              <a:rPr lang="pl-PL" sz="3600" dirty="0"/>
              <a:t>pod jego </a:t>
            </a:r>
            <a:r>
              <a:rPr lang="pl-PL" sz="3600" dirty="0" smtClean="0"/>
              <a:t>kierownictwem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sz="3200" b="1" dirty="0" smtClean="0"/>
              <a:t>Pracownik </a:t>
            </a:r>
            <a:r>
              <a:rPr lang="pl-PL" sz="3200" b="1" dirty="0"/>
              <a:t>zobowiązuje się </a:t>
            </a:r>
            <a:r>
              <a:rPr lang="pl-PL" sz="3200" b="1" dirty="0" smtClean="0"/>
              <a:t>do:</a:t>
            </a:r>
          </a:p>
          <a:p>
            <a:pPr marL="109728" indent="0">
              <a:buNone/>
            </a:pPr>
            <a:endParaRPr lang="pl-PL" sz="3200" dirty="0"/>
          </a:p>
          <a:p>
            <a:pPr algn="r"/>
            <a:r>
              <a:rPr lang="pl-PL" sz="3200" dirty="0" smtClean="0"/>
              <a:t>wykonywania </a:t>
            </a:r>
            <a:r>
              <a:rPr lang="pl-PL" sz="3200" dirty="0"/>
              <a:t>pracy określonego rodzaju </a:t>
            </a:r>
            <a:endParaRPr lang="pl-PL" sz="3200" dirty="0" smtClean="0"/>
          </a:p>
          <a:p>
            <a:pPr algn="r"/>
            <a:r>
              <a:rPr lang="pl-PL" sz="3200" dirty="0" smtClean="0"/>
              <a:t>na </a:t>
            </a:r>
            <a:r>
              <a:rPr lang="pl-PL" sz="3200" dirty="0"/>
              <a:t>rzecz pracodawcy </a:t>
            </a:r>
            <a:r>
              <a:rPr lang="pl-PL" sz="3200" dirty="0" smtClean="0"/>
              <a:t>i</a:t>
            </a:r>
          </a:p>
          <a:p>
            <a:pPr algn="r"/>
            <a:r>
              <a:rPr lang="pl-PL" sz="3200" dirty="0" smtClean="0"/>
              <a:t> </a:t>
            </a:r>
            <a:r>
              <a:rPr lang="pl-PL" sz="3200" dirty="0"/>
              <a:t>pod jego </a:t>
            </a:r>
            <a:r>
              <a:rPr lang="pl-PL" sz="3200" dirty="0" smtClean="0"/>
              <a:t>kierownictwem</a:t>
            </a:r>
            <a:endParaRPr lang="pl-PL" sz="3200" dirty="0" smtClean="0"/>
          </a:p>
          <a:p>
            <a:pPr algn="r"/>
            <a:r>
              <a:rPr lang="pl-PL" sz="3200" dirty="0"/>
              <a:t>o</a:t>
            </a:r>
            <a:r>
              <a:rPr lang="pl-PL" sz="3200" dirty="0" smtClean="0"/>
              <a:t>raz w </a:t>
            </a:r>
            <a:r>
              <a:rPr lang="pl-PL" sz="3200" dirty="0"/>
              <a:t>miejscu i czasie wyznaczonym przez </a:t>
            </a:r>
            <a:r>
              <a:rPr lang="pl-PL" sz="3200" dirty="0" smtClean="0"/>
              <a:t>pracodawcę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2130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sz="3600" b="1" dirty="0" smtClean="0"/>
              <a:t>Pracodawca </a:t>
            </a:r>
            <a:r>
              <a:rPr lang="pl-PL" sz="3600" b="1" dirty="0"/>
              <a:t>zobowiązuje się </a:t>
            </a:r>
            <a:r>
              <a:rPr lang="pl-PL" sz="3600" b="1" dirty="0" smtClean="0"/>
              <a:t>do:</a:t>
            </a:r>
          </a:p>
          <a:p>
            <a:endParaRPr lang="pl-PL" sz="3600" dirty="0"/>
          </a:p>
          <a:p>
            <a:pPr algn="r"/>
            <a:r>
              <a:rPr lang="pl-PL" sz="3600" dirty="0" smtClean="0"/>
              <a:t>zatrudniania </a:t>
            </a:r>
            <a:r>
              <a:rPr lang="pl-PL" sz="3600" dirty="0"/>
              <a:t>pracownika</a:t>
            </a:r>
            <a:r>
              <a:rPr lang="pl-PL" dirty="0"/>
              <a:t>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03541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sz="3600" b="1" dirty="0" smtClean="0"/>
              <a:t>Pracodawca </a:t>
            </a:r>
            <a:r>
              <a:rPr lang="pl-PL" sz="3600" b="1" dirty="0"/>
              <a:t>zobowiązuje się </a:t>
            </a:r>
            <a:r>
              <a:rPr lang="pl-PL" sz="3600" b="1" dirty="0" smtClean="0"/>
              <a:t>do:</a:t>
            </a:r>
          </a:p>
          <a:p>
            <a:endParaRPr lang="pl-PL" sz="3600" dirty="0"/>
          </a:p>
          <a:p>
            <a:pPr algn="r"/>
            <a:r>
              <a:rPr lang="pl-PL" sz="3600" dirty="0" smtClean="0"/>
              <a:t>zatrudniania </a:t>
            </a:r>
            <a:r>
              <a:rPr lang="pl-PL" sz="3600" dirty="0"/>
              <a:t>pracownika </a:t>
            </a:r>
            <a:endParaRPr lang="pl-PL" sz="3600" dirty="0" smtClean="0"/>
          </a:p>
          <a:p>
            <a:pPr algn="r"/>
            <a:r>
              <a:rPr lang="pl-PL" sz="3600" dirty="0" smtClean="0"/>
              <a:t>za </a:t>
            </a:r>
            <a:r>
              <a:rPr lang="pl-PL" sz="3600" dirty="0"/>
              <a:t>wynagrodzeniem.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035414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382</Words>
  <Application>Microsoft Office PowerPoint</Application>
  <PresentationFormat>Pokaz na ekranie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STOSUNEK PRACY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Stosunek pracy - definicja</vt:lpstr>
      <vt:lpstr>Zobowiązaniowy stosunek pracy</vt:lpstr>
      <vt:lpstr>Stosunek pracy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PRACY</dc:title>
  <dc:creator>Jacek</dc:creator>
  <cp:lastModifiedBy>Jacek</cp:lastModifiedBy>
  <cp:revision>23</cp:revision>
  <dcterms:created xsi:type="dcterms:W3CDTF">2014-10-13T09:27:32Z</dcterms:created>
  <dcterms:modified xsi:type="dcterms:W3CDTF">2016-02-29T12:43:50Z</dcterms:modified>
</cp:coreProperties>
</file>