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82" r:id="rId5"/>
    <p:sldId id="258" r:id="rId6"/>
    <p:sldId id="260" r:id="rId7"/>
    <p:sldId id="280" r:id="rId8"/>
    <p:sldId id="261" r:id="rId9"/>
    <p:sldId id="264" r:id="rId10"/>
    <p:sldId id="265" r:id="rId11"/>
    <p:sldId id="266" r:id="rId12"/>
    <p:sldId id="268" r:id="rId13"/>
    <p:sldId id="267" r:id="rId14"/>
    <p:sldId id="278" r:id="rId15"/>
    <p:sldId id="281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62" r:id="rId24"/>
    <p:sldId id="283" r:id="rId25"/>
    <p:sldId id="263" r:id="rId26"/>
    <p:sldId id="276" r:id="rId27"/>
    <p:sldId id="277" r:id="rId28"/>
    <p:sldId id="279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2016-04-04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WYNAGRODZENIE ZA PRACĘ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MIARA CZASOWA I JEJ RODZAJE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MIARA ILOŚCIOWA /PŁACA WYNIKOWA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MIARA CZASOWO-WYNIKOWA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83. </a:t>
            </a:r>
            <a:r>
              <a:rPr lang="pl-PL" dirty="0" smtClean="0"/>
              <a:t>§ 1. </a:t>
            </a:r>
            <a:r>
              <a:rPr lang="pl-PL" dirty="0" err="1" smtClean="0"/>
              <a:t>kp</a:t>
            </a: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Norma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UWAGA!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norma pracy           norma czasu  						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779912" y="2766596"/>
            <a:ext cx="1296144" cy="79208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Wynagrodzenie „prowizyjne”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069967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SKŁADNIKI WYNAGRODZENIA ZA PRACĘ</a:t>
            </a:r>
          </a:p>
          <a:p>
            <a:pPr algn="ctr">
              <a:buNone/>
            </a:pPr>
            <a:endParaRPr lang="pl-PL" sz="3600" b="1" dirty="0" smtClean="0"/>
          </a:p>
          <a:p>
            <a:pPr>
              <a:buNone/>
            </a:pPr>
            <a:r>
              <a:rPr lang="pl-PL" sz="2400" b="1" dirty="0" smtClean="0"/>
              <a:t>WYNAGRODZENIE PROSTE</a:t>
            </a:r>
          </a:p>
          <a:p>
            <a:pPr algn="r">
              <a:buNone/>
            </a:pPr>
            <a:endParaRPr lang="pl-PL" sz="2400" b="1" dirty="0" smtClean="0"/>
          </a:p>
          <a:p>
            <a:pPr algn="r">
              <a:buNone/>
            </a:pPr>
            <a:endParaRPr lang="pl-PL" sz="2400" b="1" dirty="0" smtClean="0"/>
          </a:p>
          <a:p>
            <a:pPr algn="r">
              <a:buNone/>
            </a:pPr>
            <a:r>
              <a:rPr lang="pl-PL" sz="2400" b="1" dirty="0" smtClean="0"/>
              <a:t>WYNAGRODZENIE ZŁOŻONE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611560" y="3284984"/>
            <a:ext cx="403244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355976" y="4509120"/>
            <a:ext cx="432048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779912" y="3068960"/>
            <a:ext cx="108012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860032" y="3068960"/>
            <a:ext cx="180020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sz="3200" b="1" dirty="0" smtClean="0"/>
              <a:t>WYNAGRODZENIE „ZŁOŻONE”:</a:t>
            </a:r>
          </a:p>
          <a:p>
            <a:pPr algn="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1/ WYNAGRODZENIE ZASADNICZE,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sz="3200" b="1" dirty="0" smtClean="0"/>
              <a:t>WYNAGRODZENIE ZŁOŻONE:</a:t>
            </a:r>
          </a:p>
          <a:p>
            <a:pPr algn="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1/ WYNAGRODZENIE ZASADNICZE,</a:t>
            </a:r>
          </a:p>
          <a:p>
            <a:pPr>
              <a:buNone/>
            </a:pPr>
            <a:r>
              <a:rPr lang="pl-PL" sz="3200" b="1" dirty="0" smtClean="0"/>
              <a:t>2/ DODATKI STAWKOWE, 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sz="3200" b="1" dirty="0" smtClean="0"/>
              <a:t>WYNAGRODZENIE ZŁOŻONE:</a:t>
            </a:r>
          </a:p>
          <a:p>
            <a:pPr algn="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1/ WYNAGRODZENIE ZASADNICZE,</a:t>
            </a:r>
          </a:p>
          <a:p>
            <a:pPr>
              <a:buNone/>
            </a:pPr>
            <a:r>
              <a:rPr lang="pl-PL" sz="3200" b="1" dirty="0" smtClean="0"/>
              <a:t>2/ DODATKI STAWKOWE, </a:t>
            </a:r>
          </a:p>
          <a:p>
            <a:pPr>
              <a:buNone/>
            </a:pPr>
            <a:r>
              <a:rPr lang="pl-PL" sz="3200" b="1" dirty="0" smtClean="0"/>
              <a:t>3/DOPŁATY,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22. § 1.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 smtClean="0"/>
              <a:t>ODPŁATNOŚĆ STOSUNKU PRACY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sz="3200" b="1" dirty="0" smtClean="0"/>
              <a:t>WYNAGRODZENIE ZŁOŻONE:</a:t>
            </a:r>
          </a:p>
          <a:p>
            <a:pPr algn="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1/ WYNAGRODZENIE ZASADNICZE,</a:t>
            </a:r>
          </a:p>
          <a:p>
            <a:pPr>
              <a:buNone/>
            </a:pPr>
            <a:r>
              <a:rPr lang="pl-PL" sz="3200" b="1" dirty="0" smtClean="0"/>
              <a:t>2/ DODATKI STAWKOWE,</a:t>
            </a:r>
          </a:p>
          <a:p>
            <a:pPr>
              <a:buNone/>
            </a:pPr>
            <a:r>
              <a:rPr lang="pl-PL" sz="3200" b="1" dirty="0" smtClean="0"/>
              <a:t>3/DOPŁATY,</a:t>
            </a:r>
          </a:p>
          <a:p>
            <a:pPr>
              <a:buNone/>
            </a:pPr>
            <a:r>
              <a:rPr lang="pl-PL" sz="3200" b="1" dirty="0" smtClean="0"/>
              <a:t>4/PREMIA REGULMINOWA,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r>
              <a:rPr lang="pl-PL" sz="3200" b="1" dirty="0" smtClean="0"/>
              <a:t>WYNAGRODZENIE ZŁOŻONE:</a:t>
            </a:r>
          </a:p>
          <a:p>
            <a:pPr algn="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1/ WYNAGRODZENIE ZASADNICZE,</a:t>
            </a:r>
          </a:p>
          <a:p>
            <a:pPr>
              <a:buNone/>
            </a:pPr>
            <a:r>
              <a:rPr lang="pl-PL" sz="3200" b="1" dirty="0" smtClean="0"/>
              <a:t>2/ DODATKI STAWKOWE,</a:t>
            </a:r>
          </a:p>
          <a:p>
            <a:pPr>
              <a:buNone/>
            </a:pPr>
            <a:r>
              <a:rPr lang="pl-PL" sz="3200" b="1" dirty="0" smtClean="0"/>
              <a:t>3/DOPŁATY,</a:t>
            </a:r>
          </a:p>
          <a:p>
            <a:pPr>
              <a:buNone/>
            </a:pPr>
            <a:r>
              <a:rPr lang="pl-PL" sz="3200" b="1" dirty="0" smtClean="0"/>
              <a:t>4/PREMIA REGULMINOWA,</a:t>
            </a:r>
          </a:p>
          <a:p>
            <a:pPr>
              <a:buNone/>
            </a:pPr>
            <a:r>
              <a:rPr lang="pl-PL" sz="3200" b="1" dirty="0" smtClean="0"/>
              <a:t>5/NAGRODA.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PREMIA w ścisłym znaczeniu</a:t>
            </a:r>
          </a:p>
          <a:p>
            <a:pPr algn="ctr">
              <a:buNone/>
            </a:pPr>
            <a:r>
              <a:rPr lang="pl-PL" sz="3600" b="1" dirty="0" smtClean="0"/>
              <a:t>A</a:t>
            </a:r>
          </a:p>
          <a:p>
            <a:pPr algn="ctr">
              <a:buNone/>
            </a:pPr>
            <a:r>
              <a:rPr lang="pl-PL" sz="3600" b="1" dirty="0" smtClean="0"/>
              <a:t>NAGRODA wg art. 105 </a:t>
            </a:r>
            <a:r>
              <a:rPr lang="pl-PL" sz="3600" b="1" dirty="0" err="1" smtClean="0"/>
              <a:t>kp</a:t>
            </a:r>
            <a:endParaRPr lang="pl-PL" sz="3600" b="1" dirty="0" smtClean="0"/>
          </a:p>
          <a:p>
            <a:pPr algn="ctr">
              <a:buNone/>
            </a:pPr>
            <a:endParaRPr lang="pl-PL" sz="3600" b="1" dirty="0"/>
          </a:p>
          <a:p>
            <a:pPr algn="r">
              <a:buNone/>
            </a:pPr>
            <a:r>
              <a:rPr lang="pl-PL" sz="3600" b="1" i="1" dirty="0" smtClean="0"/>
              <a:t>Jak je rozróżnić?</a:t>
            </a:r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 smtClean="0"/>
              <a:t>kp</a:t>
            </a: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 smtClean="0"/>
              <a:t>Kiedy przysługuje  wynagrodzenie za pracę?</a:t>
            </a:r>
            <a:r>
              <a:rPr lang="pl-PL" b="1" dirty="0" smtClean="0"/>
              <a:t> </a:t>
            </a:r>
            <a:endParaRPr lang="pl-PL" b="1" dirty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Art. 80. </a:t>
            </a:r>
            <a:r>
              <a:rPr lang="pl-PL" dirty="0" err="1" smtClean="0"/>
              <a:t>kp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 smtClean="0"/>
              <a:t>wynagrodzenie </a:t>
            </a:r>
          </a:p>
          <a:p>
            <a:pPr algn="ctr">
              <a:buNone/>
            </a:pPr>
            <a:r>
              <a:rPr lang="pl-PL" sz="4000" dirty="0" smtClean="0"/>
              <a:t>za </a:t>
            </a:r>
            <a:r>
              <a:rPr lang="pl-PL" sz="4000" b="1" dirty="0" smtClean="0"/>
              <a:t>pracę </a:t>
            </a:r>
            <a:r>
              <a:rPr lang="pl-PL" sz="4000" b="1" u="sng" dirty="0" smtClean="0"/>
              <a:t>wykonaną</a:t>
            </a:r>
            <a:r>
              <a:rPr lang="pl-PL" b="1" dirty="0" smtClean="0"/>
              <a:t> </a:t>
            </a:r>
            <a:endParaRPr lang="pl-PL" b="1" dirty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118699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 80. </a:t>
            </a:r>
            <a:r>
              <a:rPr lang="pl-PL" b="1" dirty="0" err="1" smtClean="0"/>
              <a:t>kp</a:t>
            </a: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dirty="0" smtClean="0"/>
              <a:t>Za </a:t>
            </a:r>
            <a:r>
              <a:rPr lang="pl-PL" sz="3200" dirty="0"/>
              <a:t>czas niewykonywania pracy pracownik zachowuje prawo do wynagrodzenia tylko wówczas, </a:t>
            </a:r>
            <a:r>
              <a:rPr lang="pl-PL" sz="3200" dirty="0" smtClean="0"/>
              <a:t>                    </a:t>
            </a:r>
            <a:r>
              <a:rPr lang="pl-PL" sz="3200" b="1" dirty="0" smtClean="0"/>
              <a:t>gdy </a:t>
            </a:r>
            <a:r>
              <a:rPr lang="pl-PL" sz="3200" b="1" dirty="0"/>
              <a:t>przepisy prawa pracy tak stanowią</a:t>
            </a:r>
            <a:r>
              <a:rPr lang="pl-PL" dirty="0"/>
              <a:t>.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Wynagrodzenie gwarancyjne:</a:t>
            </a:r>
          </a:p>
          <a:p>
            <a:pPr algn="r"/>
            <a:r>
              <a:rPr lang="pl-PL" sz="3600" dirty="0" smtClean="0"/>
              <a:t>Art. 81. § 1kp</a:t>
            </a:r>
          </a:p>
          <a:p>
            <a:pPr algn="r"/>
            <a:r>
              <a:rPr lang="pl-PL" sz="3600" dirty="0" smtClean="0"/>
              <a:t>Art. 81. § 2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Wynagrodzenie socjalne np.:</a:t>
            </a:r>
          </a:p>
          <a:p>
            <a:pPr algn="r"/>
            <a:r>
              <a:rPr lang="pl-PL" sz="3600" dirty="0" smtClean="0"/>
              <a:t>Art. 37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 smtClean="0"/>
              <a:t>Art. 92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 smtClean="0"/>
              <a:t>Art. 172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 smtClean="0"/>
              <a:t>Art.185 § 2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r"/>
            <a:r>
              <a:rPr lang="pl-PL" sz="3600" dirty="0" smtClean="0"/>
              <a:t>Art. 188 </a:t>
            </a:r>
            <a:r>
              <a:rPr lang="pl-PL" sz="3600" dirty="0" err="1" smtClean="0"/>
              <a:t>kp</a:t>
            </a:r>
            <a:endParaRPr lang="pl-PL" sz="3600" dirty="0" smtClean="0"/>
          </a:p>
          <a:p>
            <a:pPr algn="ctr">
              <a:buNone/>
            </a:pP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sz="4000" b="1" dirty="0" smtClean="0"/>
              <a:t>	</a:t>
            </a:r>
            <a:r>
              <a:rPr lang="pl-PL" sz="3600" b="1" dirty="0" smtClean="0"/>
              <a:t>Inne świadczenia związane ze stosunkiem pracy,</a:t>
            </a:r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b="1" dirty="0" smtClean="0"/>
              <a:t>na przykład odprawy…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endParaRPr lang="pl-PL" sz="2400" b="1" dirty="0" smtClean="0"/>
          </a:p>
          <a:p>
            <a:pPr algn="r">
              <a:buNone/>
            </a:pPr>
            <a:r>
              <a:rPr lang="pl-PL" sz="2400" b="1" dirty="0" smtClean="0"/>
              <a:t> </a:t>
            </a:r>
            <a:r>
              <a:rPr lang="pl-PL" sz="3600" dirty="0" smtClean="0"/>
              <a:t>Art</a:t>
            </a:r>
            <a:r>
              <a:rPr lang="pl-PL" sz="3600" dirty="0"/>
              <a:t>. </a:t>
            </a:r>
            <a:r>
              <a:rPr lang="pl-PL" sz="3600" dirty="0" smtClean="0"/>
              <a:t>92</a:t>
            </a:r>
            <a:r>
              <a:rPr lang="pl-PL" sz="3600" baseline="30000" dirty="0" smtClean="0"/>
              <a:t>1</a:t>
            </a:r>
            <a:r>
              <a:rPr lang="pl-PL" sz="3600" dirty="0" smtClean="0"/>
              <a:t>kp</a:t>
            </a:r>
            <a:endParaRPr lang="pl-PL" sz="3600" dirty="0"/>
          </a:p>
          <a:p>
            <a:pPr algn="r">
              <a:buNone/>
            </a:pPr>
            <a:r>
              <a:rPr lang="pl-PL" sz="3600" dirty="0"/>
              <a:t>Art. </a:t>
            </a:r>
            <a:r>
              <a:rPr lang="pl-PL" sz="3600" dirty="0" smtClean="0"/>
              <a:t>93 </a:t>
            </a:r>
            <a:r>
              <a:rPr lang="pl-PL" sz="3600" dirty="0" err="1" smtClean="0"/>
              <a:t>kp</a:t>
            </a:r>
            <a:endParaRPr lang="pl-PL" sz="36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8435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 13. </a:t>
            </a:r>
            <a:r>
              <a:rPr lang="pl-PL" b="1" dirty="0" err="1" smtClean="0"/>
              <a:t>kp</a:t>
            </a: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dirty="0" smtClean="0"/>
              <a:t>PRAWO DO </a:t>
            </a:r>
            <a:r>
              <a:rPr lang="pl-PL" sz="3600" b="1" dirty="0" smtClean="0"/>
              <a:t>GODZIWEGO</a:t>
            </a:r>
            <a:r>
              <a:rPr lang="pl-PL" sz="3600" dirty="0" smtClean="0"/>
              <a:t> WYNAGRODZENIA ZA PRACĘ. </a:t>
            </a:r>
          </a:p>
          <a:p>
            <a:endParaRPr lang="pl-PL" dirty="0" smtClean="0"/>
          </a:p>
          <a:p>
            <a:pPr lvl="3" algn="r">
              <a:buNone/>
            </a:pPr>
            <a:r>
              <a:rPr lang="pl-PL" sz="3200" i="1" dirty="0" smtClean="0"/>
              <a:t>Co to jest godziwe                     wynagrodzenie                                                   za pracę?</a:t>
            </a:r>
            <a:endParaRPr lang="pl-PL" sz="3200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 smtClean="0"/>
              <a:t>Art</a:t>
            </a:r>
            <a:r>
              <a:rPr lang="pl-PL" sz="2800" b="1" dirty="0"/>
              <a:t>. 18</a:t>
            </a:r>
            <a:r>
              <a:rPr lang="pl-PL" sz="2800" b="1" baseline="30000" dirty="0"/>
              <a:t>3a</a:t>
            </a:r>
            <a:r>
              <a:rPr lang="pl-PL" sz="2800" b="1" dirty="0"/>
              <a:t>.</a:t>
            </a:r>
            <a:r>
              <a:rPr lang="pl-PL" sz="2800" dirty="0"/>
              <a:t> § 1. </a:t>
            </a:r>
            <a:r>
              <a:rPr lang="pl-PL" sz="2800" dirty="0" err="1"/>
              <a:t>k.p</a:t>
            </a:r>
            <a:r>
              <a:rPr lang="pl-PL" sz="2800" dirty="0"/>
              <a:t>.</a:t>
            </a:r>
            <a:endParaRPr lang="pl-PL" sz="2800" i="1" dirty="0"/>
          </a:p>
          <a:p>
            <a:pPr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Równe traktowanie w </a:t>
            </a:r>
            <a:r>
              <a:rPr lang="pl-PL" sz="3600" dirty="0" smtClean="0"/>
              <a:t>zatrudnieniu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12382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</a:t>
            </a:r>
            <a:r>
              <a:rPr lang="pl-PL" b="1" dirty="0" smtClean="0"/>
              <a:t>1 </a:t>
            </a:r>
            <a:r>
              <a:rPr lang="pl-PL" b="1" dirty="0" err="1" smtClean="0"/>
              <a:t>kp</a:t>
            </a:r>
            <a:r>
              <a:rPr lang="pl-PL" b="1" dirty="0"/>
              <a:t> </a:t>
            </a: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    </a:t>
            </a:r>
            <a:r>
              <a:rPr lang="pl-PL" sz="3600" dirty="0" smtClean="0"/>
              <a:t>PRAWO DO </a:t>
            </a:r>
          </a:p>
          <a:p>
            <a:pPr algn="ctr">
              <a:buNone/>
            </a:pPr>
            <a:r>
              <a:rPr lang="pl-PL" sz="3600" b="1" dirty="0" smtClean="0"/>
              <a:t>JEDNAKOWEGO WYNAGRODZENIA </a:t>
            </a:r>
            <a:r>
              <a:rPr lang="pl-PL" sz="3600" dirty="0" smtClean="0"/>
              <a:t>ZA JEDNAKOWĄ PRACĘ LUB ZA PRACĘ O JEDNAKOWEJ WARTOŚCI.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JAK ZDEFINIOWAĆ</a:t>
            </a:r>
          </a:p>
          <a:p>
            <a:pPr algn="ctr">
              <a:buNone/>
            </a:pPr>
            <a:r>
              <a:rPr lang="pl-PL" sz="3600" b="1" dirty="0" smtClean="0"/>
              <a:t> WYNAGRODZENIE ZA PRACĘ                 W ROZUMIENIU KODEKSU PRACY ?</a:t>
            </a: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600" b="1" dirty="0" smtClean="0"/>
              <a:t>JAK USTALIĆ </a:t>
            </a:r>
          </a:p>
          <a:p>
            <a:pPr algn="ctr">
              <a:buNone/>
            </a:pPr>
            <a:r>
              <a:rPr lang="pl-PL" sz="3600" b="1" dirty="0" smtClean="0"/>
              <a:t> WYNAGRODZENIE ZA PRACĘ                 ZGODNIE Z PRZEPISAMI KODEKSU PRACY ?</a:t>
            </a: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32209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/>
              <a:t>Art. 78.</a:t>
            </a:r>
            <a:r>
              <a:rPr lang="pl-PL" dirty="0"/>
              <a:t> § 1. </a:t>
            </a:r>
            <a:r>
              <a:rPr lang="pl-PL" dirty="0" err="1" smtClean="0"/>
              <a:t>k</a:t>
            </a:r>
            <a:r>
              <a:rPr lang="pl-PL" dirty="0" err="1"/>
              <a:t>p</a:t>
            </a:r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prawne dyrektywy ustalania wysokości wynagrodzenia za </a:t>
            </a:r>
            <a:r>
              <a:rPr lang="pl-PL" sz="3600" b="1" dirty="0"/>
              <a:t>pracę </a:t>
            </a:r>
            <a:endParaRPr lang="pl-PL" sz="36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/>
              <a:t>MIARY WYNAGRODZENIA ZA PRACĘ</a:t>
            </a:r>
          </a:p>
          <a:p>
            <a:pPr algn="ctr">
              <a:buNone/>
            </a:pPr>
            <a:r>
              <a:rPr lang="pl-PL" sz="3200" dirty="0"/>
              <a:t>CZYLI</a:t>
            </a:r>
          </a:p>
          <a:p>
            <a:pPr algn="ctr">
              <a:buNone/>
            </a:pPr>
            <a:r>
              <a:rPr lang="pl-PL" sz="3200" dirty="0" smtClean="0"/>
              <a:t>podstawowe sposoby ustalania wynagrodzenia za pracę</a:t>
            </a:r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WYNAGRODZENIE ZA PRACĘ</a:t>
            </a:r>
            <a:endParaRPr lang="pl-PL" sz="28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279</Words>
  <Application>Microsoft Office PowerPoint</Application>
  <PresentationFormat>Pokaz na ekranie (4:3)</PresentationFormat>
  <Paragraphs>156</Paragraphs>
  <Slides>28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29" baseType="lpstr">
      <vt:lpstr>Hol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borowicz</dc:creator>
  <cp:lastModifiedBy>Jacek</cp:lastModifiedBy>
  <cp:revision>18</cp:revision>
  <dcterms:created xsi:type="dcterms:W3CDTF">2013-12-04T14:26:58Z</dcterms:created>
  <dcterms:modified xsi:type="dcterms:W3CDTF">2016-04-04T08:18:20Z</dcterms:modified>
</cp:coreProperties>
</file>