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788920" y="420624"/>
            <a:ext cx="8558654" cy="3575643"/>
          </a:xfrm>
        </p:spPr>
        <p:txBody>
          <a:bodyPr>
            <a:normAutofit fontScale="90000"/>
          </a:bodyPr>
          <a:lstStyle/>
          <a:p>
            <a:br>
              <a:rPr lang="pl-PL" dirty="0"/>
            </a:br>
            <a:br>
              <a:rPr lang="pl-PL" dirty="0"/>
            </a:br>
            <a:r>
              <a:rPr lang="pl-PL" sz="3300" dirty="0"/>
              <a:t>Stacjonarne Studia Administracji</a:t>
            </a:r>
            <a:br>
              <a:rPr lang="pl-PL" sz="3300" dirty="0"/>
            </a:br>
            <a:r>
              <a:rPr lang="pl-PL" sz="3300" dirty="0"/>
              <a:t>Prawo karne materialne</a:t>
            </a:r>
            <a:br>
              <a:rPr lang="pl-PL" sz="3300" dirty="0"/>
            </a:br>
            <a:r>
              <a:rPr lang="pl-PL" sz="3300" dirty="0"/>
              <a:t>Zajęcia 1.</a:t>
            </a:r>
            <a:r>
              <a:rPr lang="pl-PL" dirty="0"/>
              <a:t> 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mgr Katarzyna Piątkowska</a:t>
            </a:r>
          </a:p>
          <a:p>
            <a:r>
              <a:rPr lang="pl-PL" dirty="0"/>
              <a:t>Katedra Prawa Karnego Materialnego</a:t>
            </a:r>
          </a:p>
        </p:txBody>
      </p:sp>
    </p:spTree>
    <p:extLst>
      <p:ext uri="{BB962C8B-B14F-4D97-AF65-F5344CB8AC3E}">
        <p14:creationId xmlns:p14="http://schemas.microsoft.com/office/powerpoint/2010/main" val="755895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55648" y="374905"/>
            <a:ext cx="9838816" cy="612648"/>
          </a:xfrm>
        </p:spPr>
        <p:txBody>
          <a:bodyPr>
            <a:normAutofit fontScale="90000"/>
          </a:bodyPr>
          <a:lstStyle/>
          <a:p>
            <a:r>
              <a:rPr lang="pl-PL" dirty="0"/>
              <a:t>Pojęcie i funkcje prawa karnego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55648" y="1271016"/>
            <a:ext cx="9893679" cy="4282440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pl-PL" dirty="0"/>
              <a:t>Prawo karne – zespół norm służących do zwalczania czynów zwanych przestępstwami za pomocą różnych środków reakcji karnej, takich jak kary, środki karne, środki zabezpieczające.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	Funkcje prawa karnego:</a:t>
            </a:r>
          </a:p>
          <a:p>
            <a:pPr marL="0" indent="0">
              <a:buNone/>
            </a:pPr>
            <a:r>
              <a:rPr lang="pl-PL" dirty="0"/>
              <a:t>1) ochronna – realizowana na płaszczyznach: represyjnej, prewencyjnej oraz zabezpieczającej,</a:t>
            </a:r>
          </a:p>
          <a:p>
            <a:pPr marL="0" indent="0">
              <a:buNone/>
            </a:pPr>
            <a:r>
              <a:rPr lang="pl-PL" dirty="0"/>
              <a:t>2) gwarancyjna,</a:t>
            </a:r>
          </a:p>
          <a:p>
            <a:pPr marL="0" indent="0">
              <a:buNone/>
            </a:pPr>
            <a:r>
              <a:rPr lang="pl-PL" dirty="0"/>
              <a:t>3) kompensacyjna (restytucyjna).</a:t>
            </a:r>
          </a:p>
        </p:txBody>
      </p:sp>
    </p:spTree>
    <p:extLst>
      <p:ext uri="{BB962C8B-B14F-4D97-AF65-F5344CB8AC3E}">
        <p14:creationId xmlns:p14="http://schemas.microsoft.com/office/powerpoint/2010/main" val="2621969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49486" y="886968"/>
            <a:ext cx="10018713" cy="566927"/>
          </a:xfrm>
        </p:spPr>
        <p:txBody>
          <a:bodyPr>
            <a:normAutofit fontScale="90000"/>
          </a:bodyPr>
          <a:lstStyle/>
          <a:p>
            <a:r>
              <a:rPr lang="pl-PL" dirty="0"/>
              <a:t>Podstawowe zasady prawa karnego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6334" y="722376"/>
            <a:ext cx="10302306" cy="54071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	Zasady prawa karnego o podstawowym znaczeniu dla odpowiedzialności karnej zostały uregulowane w przepisach rozdziału I Kodeksu karnego. Niektóre z nich wynikają wprost z Konstytucji RP lub ratyfikowanych przez Polskę umów międzynarodowych.</a:t>
            </a:r>
          </a:p>
          <a:p>
            <a:pPr marL="0" indent="0">
              <a:buNone/>
            </a:pPr>
            <a:endParaRPr lang="pl-PL" sz="1800" dirty="0">
              <a:latin typeface="Corb,"/>
            </a:endParaRPr>
          </a:p>
          <a:p>
            <a:pPr marL="0" indent="0">
              <a:buNone/>
            </a:pPr>
            <a:r>
              <a:rPr lang="pl-PL" sz="1800" dirty="0">
                <a:latin typeface="+mj-lt"/>
              </a:rPr>
              <a:t>art. 30, art. 40, art. 41 ust. 4, art. 42 Konstytucji RP</a:t>
            </a:r>
          </a:p>
          <a:p>
            <a:pPr marL="0" indent="0">
              <a:buNone/>
            </a:pPr>
            <a:r>
              <a:rPr lang="pl-PL" sz="1800" dirty="0">
                <a:latin typeface="+mj-lt"/>
              </a:rPr>
              <a:t>art.3, art. 7 ust. 1 EKPC</a:t>
            </a:r>
          </a:p>
          <a:p>
            <a:pPr marL="0" indent="0">
              <a:buNone/>
            </a:pPr>
            <a:r>
              <a:rPr lang="pl-PL" sz="1800" dirty="0">
                <a:latin typeface="+mj-lt"/>
              </a:rPr>
              <a:t>art. 1, art. 3, art. 4 Kodeksu karnego</a:t>
            </a:r>
          </a:p>
        </p:txBody>
      </p:sp>
    </p:spTree>
    <p:extLst>
      <p:ext uri="{BB962C8B-B14F-4D97-AF65-F5344CB8AC3E}">
        <p14:creationId xmlns:p14="http://schemas.microsoft.com/office/powerpoint/2010/main" val="1776668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24" y="868680"/>
            <a:ext cx="9729091" cy="6272784"/>
          </a:xfrm>
        </p:spPr>
        <p:txBody>
          <a:bodyPr>
            <a:normAutofit fontScale="90000"/>
          </a:bodyPr>
          <a:lstStyle/>
          <a:p>
            <a:pPr marL="457200" lvl="0" indent="-457200" algn="l">
              <a:spcBef>
                <a:spcPct val="20000"/>
              </a:spcBef>
              <a:spcAft>
                <a:spcPts val="600"/>
              </a:spcAft>
            </a:pPr>
            <a:r>
              <a:rPr lang="pl-PL" sz="2200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	</a:t>
            </a:r>
            <a:r>
              <a:rPr lang="pl-PL" sz="2200" i="1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1) </a:t>
            </a:r>
            <a:r>
              <a:rPr lang="pl-PL" sz="2200" i="1" dirty="0" err="1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Nullum</a:t>
            </a:r>
            <a:r>
              <a:rPr lang="pl-PL" sz="2200" i="1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pl-PL" sz="2200" i="1" dirty="0" err="1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crimen</a:t>
            </a:r>
            <a:r>
              <a:rPr lang="pl-PL" sz="2200" i="1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 sine lege</a:t>
            </a:r>
            <a:br>
              <a:rPr lang="pl-PL" sz="2200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</a:br>
            <a:r>
              <a:rPr lang="pl-PL" sz="2200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 	</a:t>
            </a:r>
            <a:br>
              <a:rPr lang="pl-PL" sz="2200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</a:br>
            <a:r>
              <a:rPr lang="pl-PL" sz="2200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	</a:t>
            </a:r>
            <a:r>
              <a:rPr lang="pl-PL" sz="1800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-postulat wyłącznie ustawowej typizacji przestępstw,</a:t>
            </a:r>
            <a:br>
              <a:rPr lang="pl-PL" sz="1800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</a:br>
            <a:r>
              <a:rPr lang="pl-PL" sz="1800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	-postulat maksymalnej określoności tworzonych typów przestępstw,</a:t>
            </a:r>
            <a:br>
              <a:rPr lang="pl-PL" sz="1800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</a:br>
            <a:r>
              <a:rPr lang="pl-PL" sz="1800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	-postulat wykluczający wsteczne działanie ustawy w sposób pogarszający sytuację sprawcy,</a:t>
            </a:r>
            <a:br>
              <a:rPr lang="pl-PL" sz="1800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</a:br>
            <a:r>
              <a:rPr lang="pl-PL" sz="1800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	-postulat niestosowania niekorzystnej dla sprawcy analogii oraz wykładni rozszerzającej.</a:t>
            </a:r>
            <a:br>
              <a:rPr lang="pl-PL" sz="1800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</a:br>
            <a:br>
              <a:rPr lang="pl-PL" sz="2200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</a:br>
            <a:r>
              <a:rPr lang="pl-PL" sz="2200" i="1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2) </a:t>
            </a:r>
            <a:r>
              <a:rPr lang="pl-PL" sz="2200" i="1" dirty="0" err="1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Nullum</a:t>
            </a:r>
            <a:r>
              <a:rPr lang="pl-PL" sz="2200" i="1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pl-PL" sz="2200" i="1" dirty="0" err="1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crimen</a:t>
            </a:r>
            <a:r>
              <a:rPr lang="pl-PL" sz="2200" i="1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 sine </a:t>
            </a:r>
            <a:r>
              <a:rPr lang="pl-PL" sz="2200" i="1" dirty="0" err="1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periculo</a:t>
            </a:r>
            <a:r>
              <a:rPr lang="pl-PL" sz="2200" i="1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pl-PL" sz="2200" i="1" dirty="0" err="1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sociali</a:t>
            </a:r>
            <a:r>
              <a:rPr lang="pl-PL" sz="2200" i="1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.</a:t>
            </a:r>
            <a:br>
              <a:rPr lang="pl-PL" sz="2200" i="1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</a:br>
            <a:br>
              <a:rPr lang="pl-PL" sz="2200" i="1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</a:br>
            <a:r>
              <a:rPr lang="pl-PL" sz="2200" i="1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3) </a:t>
            </a:r>
            <a:r>
              <a:rPr lang="pl-PL" sz="2200" i="1" dirty="0" err="1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Nullum</a:t>
            </a:r>
            <a:r>
              <a:rPr lang="pl-PL" sz="2200" i="1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pl-PL" sz="2200" i="1" dirty="0" err="1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crimen</a:t>
            </a:r>
            <a:r>
              <a:rPr lang="pl-PL" sz="2200" i="1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 sine culpa.</a:t>
            </a:r>
            <a:br>
              <a:rPr lang="pl-PL" sz="2200" i="1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</a:br>
            <a:br>
              <a:rPr lang="pl-PL" sz="2200" i="1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</a:br>
            <a:r>
              <a:rPr lang="pl-PL" sz="2200" i="1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4) Nulla poena sine lege.</a:t>
            </a:r>
            <a:br>
              <a:rPr lang="pl-PL" sz="2200" i="1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</a:br>
            <a:br>
              <a:rPr lang="pl-PL" sz="2200" i="1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</a:br>
            <a:r>
              <a:rPr lang="pl-PL" sz="2200" i="1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5) Lex retro non </a:t>
            </a:r>
            <a:r>
              <a:rPr lang="pl-PL" sz="2200" i="1" dirty="0" err="1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agit</a:t>
            </a:r>
            <a:r>
              <a:rPr lang="pl-PL" sz="2200" i="1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 – czy o charakterze bezwzględnym? (art. 4 Kodeksu karnego).</a:t>
            </a:r>
            <a:br>
              <a:rPr lang="pl-PL" sz="2200" i="1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</a:br>
            <a:br>
              <a:rPr lang="pl-PL" sz="2200" i="1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</a:br>
            <a:r>
              <a:rPr lang="pl-PL" sz="2200" i="1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6) Zasada humanitaryzmu.</a:t>
            </a:r>
            <a:br>
              <a:rPr lang="pl-PL" sz="2200" i="1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</a:br>
            <a:br>
              <a:rPr lang="pl-PL" sz="2200" i="1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</a:br>
            <a:br>
              <a:rPr lang="pl-PL" sz="2400" i="1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</a:b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671406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type="body" idx="4294967295"/>
          </p:nvPr>
        </p:nvSpPr>
        <p:spPr>
          <a:xfrm>
            <a:off x="2053717" y="576072"/>
            <a:ext cx="8931275" cy="563721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Źródła prawa karnego:</a:t>
            </a:r>
          </a:p>
          <a:p>
            <a:pPr marL="0" indent="0" algn="ctr">
              <a:buNone/>
            </a:pPr>
            <a:endParaRPr lang="pl-PL" dirty="0"/>
          </a:p>
          <a:p>
            <a:r>
              <a:rPr lang="pl-PL" dirty="0"/>
              <a:t>Konstytucja RP oraz akty prawa międzynarodowego,</a:t>
            </a:r>
          </a:p>
          <a:p>
            <a:r>
              <a:rPr lang="pl-PL" dirty="0"/>
              <a:t>ustawa karna (część ogólna, szczególna i wojskowa),</a:t>
            </a:r>
          </a:p>
          <a:p>
            <a:r>
              <a:rPr lang="pl-PL" dirty="0"/>
              <a:t>pozakodeksowe prawo karne (np. prawo farmaceutyczne).</a:t>
            </a:r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Inne skodyfikowane dyscypliny prawa karnego:</a:t>
            </a:r>
          </a:p>
          <a:p>
            <a:pPr marL="0" indent="0" algn="ctr">
              <a:buNone/>
            </a:pPr>
            <a:endParaRPr lang="pl-PL" dirty="0"/>
          </a:p>
          <a:p>
            <a:r>
              <a:rPr lang="pl-PL" dirty="0"/>
              <a:t>prawo karne procesowe,</a:t>
            </a:r>
          </a:p>
          <a:p>
            <a:r>
              <a:rPr lang="pl-PL" dirty="0"/>
              <a:t>prawo karne wykonawcze,</a:t>
            </a:r>
          </a:p>
          <a:p>
            <a:r>
              <a:rPr lang="pl-PL" dirty="0"/>
              <a:t>prawo karne skarbowe,</a:t>
            </a:r>
          </a:p>
          <a:p>
            <a:r>
              <a:rPr lang="pl-PL" dirty="0"/>
              <a:t>odpowiedzialność podmiotów zbiorowych,</a:t>
            </a:r>
          </a:p>
          <a:p>
            <a:r>
              <a:rPr lang="pl-PL" dirty="0"/>
              <a:t>odpowiedzialność karna nieletnich,</a:t>
            </a:r>
          </a:p>
          <a:p>
            <a:r>
              <a:rPr lang="pl-PL" dirty="0"/>
              <a:t>prawo wykroczeń.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5881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0" y="530352"/>
            <a:ext cx="10018713" cy="1752599"/>
          </a:xfrm>
        </p:spPr>
        <p:txBody>
          <a:bodyPr/>
          <a:lstStyle/>
          <a:p>
            <a:r>
              <a:rPr lang="pl-PL" dirty="0"/>
              <a:t>Pojęcie i struktura przestępstwa. </a:t>
            </a:r>
            <a:br>
              <a:rPr lang="pl-PL" dirty="0"/>
            </a:br>
            <a:r>
              <a:rPr lang="pl-PL" dirty="0"/>
              <a:t>Przestępstwo a czyn zabroniony.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Przestępstwo</a:t>
            </a:r>
            <a:r>
              <a:rPr lang="pl-PL" dirty="0"/>
              <a:t> - zachowanie się człowieka będące czynem realizującym znamiona określone w ustawie karnej, naruszającym - przy braku jakichkolwiek okoliczności usprawiedliwiających - normę sankcjonowaną, czyli formalnie bezprawnym, społecznie szkodliwym w stopniu wyższym niż znikomy, a zatem karygodnym, zawinionym, zagrożonym karą w ustawie</a:t>
            </a:r>
          </a:p>
          <a:p>
            <a:pPr marL="0" indent="0">
              <a:buNone/>
            </a:pPr>
            <a:r>
              <a:rPr lang="pl-PL" sz="1400" dirty="0"/>
              <a:t>J. Giezek (w:) M. Bojarski (red.), J. Giezek, Z. Sienkiewicz, </a:t>
            </a:r>
            <a:r>
              <a:rPr lang="pl-PL" sz="1400" i="1" dirty="0"/>
              <a:t>Prawo karne materialne. Część ogólna i szczególna</a:t>
            </a:r>
            <a:r>
              <a:rPr lang="pl-PL" sz="1400" dirty="0"/>
              <a:t>, wyd. 6, Warszawa 2015</a:t>
            </a:r>
            <a:endParaRPr lang="pl-PL" sz="1400" dirty="0">
              <a:solidFill>
                <a:srgbClr val="595959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4587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8318" y="173736"/>
            <a:ext cx="10101139" cy="1132331"/>
          </a:xfrm>
        </p:spPr>
        <p:txBody>
          <a:bodyPr/>
          <a:lstStyle/>
          <a:p>
            <a:r>
              <a:rPr lang="pl-PL" dirty="0"/>
              <a:t>Struktura przestępstwa</a:t>
            </a:r>
          </a:p>
        </p:txBody>
      </p:sp>
      <p:sp>
        <p:nvSpPr>
          <p:cNvPr id="5" name="Trójkąt równoramienny 4" descr="5146&#10;"/>
          <p:cNvSpPr/>
          <p:nvPr/>
        </p:nvSpPr>
        <p:spPr>
          <a:xfrm>
            <a:off x="3328416" y="1609344"/>
            <a:ext cx="6089904" cy="3776472"/>
          </a:xfrm>
          <a:prstGeom prst="triangle">
            <a:avLst>
              <a:gd name="adj" fmla="val 498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rgbClr val="FFFFFF"/>
                </a:solidFill>
              </a:rPr>
              <a:t>(kara)</a:t>
            </a:r>
          </a:p>
          <a:p>
            <a:pPr algn="ctr"/>
            <a:r>
              <a:rPr lang="pl-PL" dirty="0">
                <a:solidFill>
                  <a:srgbClr val="FFFFFF"/>
                </a:solidFill>
              </a:rPr>
              <a:t>wina</a:t>
            </a:r>
          </a:p>
          <a:p>
            <a:pPr algn="ctr"/>
            <a:r>
              <a:rPr lang="pl-PL" dirty="0">
                <a:solidFill>
                  <a:srgbClr val="FFFFFF"/>
                </a:solidFill>
              </a:rPr>
              <a:t>społeczna szkodliwość</a:t>
            </a:r>
          </a:p>
          <a:p>
            <a:pPr algn="ctr"/>
            <a:r>
              <a:rPr lang="pl-PL" dirty="0">
                <a:solidFill>
                  <a:srgbClr val="FFFFFF"/>
                </a:solidFill>
              </a:rPr>
              <a:t>bezprawność</a:t>
            </a:r>
          </a:p>
          <a:p>
            <a:pPr algn="ctr"/>
            <a:r>
              <a:rPr lang="pl-PL" dirty="0">
                <a:solidFill>
                  <a:srgbClr val="FFFFFF"/>
                </a:solidFill>
              </a:rPr>
              <a:t>ustawowa określoność</a:t>
            </a:r>
          </a:p>
          <a:p>
            <a:pPr algn="ctr"/>
            <a:r>
              <a:rPr lang="pl-PL" dirty="0">
                <a:solidFill>
                  <a:srgbClr val="FFFFFF"/>
                </a:solidFill>
              </a:rPr>
              <a:t>czyn</a:t>
            </a:r>
          </a:p>
          <a:p>
            <a:pPr algn="ctr"/>
            <a:endParaRPr lang="pl-PL" dirty="0">
              <a:solidFill>
                <a:srgbClr val="FFFFFF"/>
              </a:solidFill>
            </a:endParaRPr>
          </a:p>
          <a:p>
            <a:pPr algn="ctr"/>
            <a:endParaRPr lang="pl-PL" dirty="0">
              <a:solidFill>
                <a:srgbClr val="FFFFFF"/>
              </a:solidFill>
            </a:endParaRPr>
          </a:p>
          <a:p>
            <a:pPr algn="ctr"/>
            <a:endParaRPr lang="pl-PL" dirty="0">
              <a:solidFill>
                <a:srgbClr val="FFFFFF"/>
              </a:solidFill>
            </a:endParaRPr>
          </a:p>
          <a:p>
            <a:pPr algn="ctr"/>
            <a:endParaRPr lang="pl-P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3378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41</TotalTime>
  <Words>174</Words>
  <Application>Microsoft Office PowerPoint</Application>
  <PresentationFormat>Panoramiczny</PresentationFormat>
  <Paragraphs>44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Corb,</vt:lpstr>
      <vt:lpstr>Corbel</vt:lpstr>
      <vt:lpstr>Paralaksa</vt:lpstr>
      <vt:lpstr>  Stacjonarne Studia Administracji Prawo karne materialne Zajęcia 1.  </vt:lpstr>
      <vt:lpstr>Pojęcie i funkcje prawa karnego</vt:lpstr>
      <vt:lpstr>Podstawowe zasady prawa karnego</vt:lpstr>
      <vt:lpstr> 1) Nullum crimen sine lege     -postulat wyłącznie ustawowej typizacji przestępstw,  -postulat maksymalnej określoności tworzonych typów przestępstw,  -postulat wykluczający wsteczne działanie ustawy w sposób pogarszający sytuację sprawcy,  -postulat niestosowania niekorzystnej dla sprawcy analogii oraz wykładni rozszerzającej.  2) Nullum crimen sine periculo sociali.  3) Nullum crimen sine culpa.  4) Nulla poena sine lege.  5) Lex retro non agit – czy o charakterze bezwzględnym? (art. 4 Kodeksu karnego).  6) Zasada humanitaryzmu.   </vt:lpstr>
      <vt:lpstr>Prezentacja programu PowerPoint</vt:lpstr>
      <vt:lpstr>Pojęcie i struktura przestępstwa.  Przestępstwo a czyn zabroniony.</vt:lpstr>
      <vt:lpstr>Struktura przestępstwa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Stacjonarne Studia Administracji Prawo karne materialne Zajęcia 1  </dc:title>
  <dc:creator>Właściciel</dc:creator>
  <cp:lastModifiedBy>Właściciel</cp:lastModifiedBy>
  <cp:revision>8</cp:revision>
  <dcterms:created xsi:type="dcterms:W3CDTF">2016-10-10T20:31:24Z</dcterms:created>
  <dcterms:modified xsi:type="dcterms:W3CDTF">2016-10-10T21:14:48Z</dcterms:modified>
  <cp:contentStatus>Wersja ostateczna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