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9" r:id="rId39"/>
    <p:sldId id="300" r:id="rId40"/>
    <p:sldId id="297" r:id="rId41"/>
    <p:sldId id="298" r:id="rId42"/>
    <p:sldId id="314" r:id="rId43"/>
    <p:sldId id="315" r:id="rId44"/>
    <p:sldId id="319" r:id="rId45"/>
    <p:sldId id="320" r:id="rId46"/>
    <p:sldId id="321" r:id="rId47"/>
    <p:sldId id="322" r:id="rId48"/>
    <p:sldId id="323" r:id="rId49"/>
    <p:sldId id="329" r:id="rId50"/>
    <p:sldId id="330" r:id="rId51"/>
    <p:sldId id="331" r:id="rId52"/>
    <p:sldId id="332" r:id="rId53"/>
    <p:sldId id="333" r:id="rId54"/>
    <p:sldId id="324" r:id="rId55"/>
    <p:sldId id="334" r:id="rId56"/>
    <p:sldId id="325" r:id="rId57"/>
    <p:sldId id="267" r:id="rId58"/>
    <p:sldId id="301" r:id="rId59"/>
    <p:sldId id="308" r:id="rId60"/>
    <p:sldId id="269" r:id="rId61"/>
    <p:sldId id="309" r:id="rId62"/>
    <p:sldId id="310" r:id="rId63"/>
    <p:sldId id="311" r:id="rId64"/>
    <p:sldId id="312" r:id="rId65"/>
    <p:sldId id="313" r:id="rId66"/>
    <p:sldId id="335" r:id="rId67"/>
    <p:sldId id="336" r:id="rId68"/>
    <p:sldId id="344" r:id="rId69"/>
    <p:sldId id="338" r:id="rId70"/>
    <p:sldId id="337" r:id="rId71"/>
    <p:sldId id="339" r:id="rId72"/>
    <p:sldId id="340" r:id="rId73"/>
    <p:sldId id="341" r:id="rId74"/>
    <p:sldId id="342" r:id="rId75"/>
    <p:sldId id="343" r:id="rId7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C4E73-0C9F-47A2-A002-FB8A105475E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</dgm:pt>
    <dgm:pt modelId="{B1A12AE2-0955-4277-9346-49B2C566CED2}">
      <dgm:prSet phldrT="[Tekst]" custT="1"/>
      <dgm:spPr/>
      <dgm:t>
        <a:bodyPr/>
        <a:lstStyle/>
        <a:p>
          <a:r>
            <a:rPr lang="pl-PL" sz="2000" b="1" dirty="0"/>
            <a:t>prawdy materialnej</a:t>
          </a:r>
        </a:p>
      </dgm:t>
    </dgm:pt>
    <dgm:pt modelId="{B4746850-0F92-4A63-B508-DADD347E3C20}" type="parTrans" cxnId="{F490B85B-0AC3-40F1-8E54-C8F726FE1C77}">
      <dgm:prSet/>
      <dgm:spPr/>
      <dgm:t>
        <a:bodyPr/>
        <a:lstStyle/>
        <a:p>
          <a:endParaRPr lang="pl-PL"/>
        </a:p>
      </dgm:t>
    </dgm:pt>
    <dgm:pt modelId="{C5542F96-1388-4D37-B1F2-3B04F3F7AACF}" type="sibTrans" cxnId="{F490B85B-0AC3-40F1-8E54-C8F726FE1C77}">
      <dgm:prSet/>
      <dgm:spPr/>
      <dgm:t>
        <a:bodyPr/>
        <a:lstStyle/>
        <a:p>
          <a:endParaRPr lang="pl-PL"/>
        </a:p>
      </dgm:t>
    </dgm:pt>
    <dgm:pt modelId="{A2A0399B-9AF6-4BE0-B2C2-D671A02CF4E9}">
      <dgm:prSet phldrT="[Tekst]"/>
      <dgm:spPr/>
      <dgm:t>
        <a:bodyPr/>
        <a:lstStyle/>
        <a:p>
          <a:r>
            <a:rPr lang="pl-PL" b="1" dirty="0"/>
            <a:t>swobodnej oceny dowodów </a:t>
          </a:r>
        </a:p>
      </dgm:t>
    </dgm:pt>
    <dgm:pt modelId="{BC506014-5351-41FE-A165-A75887739667}" type="parTrans" cxnId="{F2533296-C752-41A1-B62C-6D612C36E8BA}">
      <dgm:prSet/>
      <dgm:spPr/>
      <dgm:t>
        <a:bodyPr/>
        <a:lstStyle/>
        <a:p>
          <a:endParaRPr lang="pl-PL"/>
        </a:p>
      </dgm:t>
    </dgm:pt>
    <dgm:pt modelId="{9409D464-20FA-431C-AC63-7CCDB16F7F4F}" type="sibTrans" cxnId="{F2533296-C752-41A1-B62C-6D612C36E8BA}">
      <dgm:prSet/>
      <dgm:spPr/>
      <dgm:t>
        <a:bodyPr/>
        <a:lstStyle/>
        <a:p>
          <a:endParaRPr lang="pl-PL"/>
        </a:p>
      </dgm:t>
    </dgm:pt>
    <dgm:pt modelId="{52D609C1-0E5E-492F-B6C9-0D30989CCE1A}">
      <dgm:prSet phldrT="[Tekst]" custT="1"/>
      <dgm:spPr/>
      <dgm:t>
        <a:bodyPr/>
        <a:lstStyle/>
        <a:p>
          <a:r>
            <a:rPr lang="pl-PL" sz="2400" b="1" dirty="0"/>
            <a:t>bezpośredniości</a:t>
          </a:r>
          <a:r>
            <a:rPr lang="pl-PL" sz="1700" dirty="0"/>
            <a:t> </a:t>
          </a:r>
        </a:p>
      </dgm:t>
    </dgm:pt>
    <dgm:pt modelId="{A25B55FB-1A48-4027-B079-F9BA3284C858}" type="parTrans" cxnId="{7810FF6D-DE77-47B2-A37D-0C35C330AB4E}">
      <dgm:prSet/>
      <dgm:spPr/>
      <dgm:t>
        <a:bodyPr/>
        <a:lstStyle/>
        <a:p>
          <a:endParaRPr lang="pl-PL"/>
        </a:p>
      </dgm:t>
    </dgm:pt>
    <dgm:pt modelId="{04D8C066-276E-4EC3-BD2E-B193621F26FB}" type="sibTrans" cxnId="{7810FF6D-DE77-47B2-A37D-0C35C330AB4E}">
      <dgm:prSet/>
      <dgm:spPr/>
      <dgm:t>
        <a:bodyPr/>
        <a:lstStyle/>
        <a:p>
          <a:endParaRPr lang="pl-PL"/>
        </a:p>
      </dgm:t>
    </dgm:pt>
    <dgm:pt modelId="{63ACDCFD-B2D4-4579-9B4E-5EF6516B25D3}" type="pres">
      <dgm:prSet presAssocID="{088C4E73-0C9F-47A2-A002-FB8A105475E4}" presName="cycle" presStyleCnt="0">
        <dgm:presLayoutVars>
          <dgm:dir/>
          <dgm:resizeHandles val="exact"/>
        </dgm:presLayoutVars>
      </dgm:prSet>
      <dgm:spPr/>
    </dgm:pt>
    <dgm:pt modelId="{68E13A14-1863-4564-99BC-9E47E3DC8F92}" type="pres">
      <dgm:prSet presAssocID="{B1A12AE2-0955-4277-9346-49B2C566CED2}" presName="node" presStyleLbl="node1" presStyleIdx="0" presStyleCnt="3">
        <dgm:presLayoutVars>
          <dgm:bulletEnabled val="1"/>
        </dgm:presLayoutVars>
      </dgm:prSet>
      <dgm:spPr/>
    </dgm:pt>
    <dgm:pt modelId="{AA60B2B3-B12E-4351-984D-0B8900FD1CB6}" type="pres">
      <dgm:prSet presAssocID="{C5542F96-1388-4D37-B1F2-3B04F3F7AACF}" presName="sibTrans" presStyleLbl="sibTrans2D1" presStyleIdx="0" presStyleCnt="3"/>
      <dgm:spPr/>
    </dgm:pt>
    <dgm:pt modelId="{E015AE76-A508-403F-9665-334F32582F90}" type="pres">
      <dgm:prSet presAssocID="{C5542F96-1388-4D37-B1F2-3B04F3F7AACF}" presName="connectorText" presStyleLbl="sibTrans2D1" presStyleIdx="0" presStyleCnt="3"/>
      <dgm:spPr/>
    </dgm:pt>
    <dgm:pt modelId="{0062A87D-582A-464E-93EF-EFA2B8DA8618}" type="pres">
      <dgm:prSet presAssocID="{A2A0399B-9AF6-4BE0-B2C2-D671A02CF4E9}" presName="node" presStyleLbl="node1" presStyleIdx="1" presStyleCnt="3">
        <dgm:presLayoutVars>
          <dgm:bulletEnabled val="1"/>
        </dgm:presLayoutVars>
      </dgm:prSet>
      <dgm:spPr/>
    </dgm:pt>
    <dgm:pt modelId="{A48BCAA1-D5AB-456B-A02E-D05FB1F2BBE4}" type="pres">
      <dgm:prSet presAssocID="{9409D464-20FA-431C-AC63-7CCDB16F7F4F}" presName="sibTrans" presStyleLbl="sibTrans2D1" presStyleIdx="1" presStyleCnt="3"/>
      <dgm:spPr/>
    </dgm:pt>
    <dgm:pt modelId="{37AA9F4C-AD02-484B-8A20-50E76601521C}" type="pres">
      <dgm:prSet presAssocID="{9409D464-20FA-431C-AC63-7CCDB16F7F4F}" presName="connectorText" presStyleLbl="sibTrans2D1" presStyleIdx="1" presStyleCnt="3"/>
      <dgm:spPr/>
    </dgm:pt>
    <dgm:pt modelId="{6FFA7DEB-C43B-4FFA-9971-814A6CA29CAF}" type="pres">
      <dgm:prSet presAssocID="{52D609C1-0E5E-492F-B6C9-0D30989CCE1A}" presName="node" presStyleLbl="node1" presStyleIdx="2" presStyleCnt="3">
        <dgm:presLayoutVars>
          <dgm:bulletEnabled val="1"/>
        </dgm:presLayoutVars>
      </dgm:prSet>
      <dgm:spPr/>
    </dgm:pt>
    <dgm:pt modelId="{46D4EC94-63E4-4363-8EEC-5D7AFAC71517}" type="pres">
      <dgm:prSet presAssocID="{04D8C066-276E-4EC3-BD2E-B193621F26FB}" presName="sibTrans" presStyleLbl="sibTrans2D1" presStyleIdx="2" presStyleCnt="3"/>
      <dgm:spPr/>
    </dgm:pt>
    <dgm:pt modelId="{99F325D9-5708-421E-84EC-12826B1341C2}" type="pres">
      <dgm:prSet presAssocID="{04D8C066-276E-4EC3-BD2E-B193621F26FB}" presName="connectorText" presStyleLbl="sibTrans2D1" presStyleIdx="2" presStyleCnt="3"/>
      <dgm:spPr/>
    </dgm:pt>
  </dgm:ptLst>
  <dgm:cxnLst>
    <dgm:cxn modelId="{B1BB220E-372C-47E7-BB5A-AB386C8990B3}" type="presOf" srcId="{52D609C1-0E5E-492F-B6C9-0D30989CCE1A}" destId="{6FFA7DEB-C43B-4FFA-9971-814A6CA29CAF}" srcOrd="0" destOrd="0" presId="urn:microsoft.com/office/officeart/2005/8/layout/cycle2"/>
    <dgm:cxn modelId="{4A7CD63C-453B-4743-B3B1-05764032BCE9}" type="presOf" srcId="{04D8C066-276E-4EC3-BD2E-B193621F26FB}" destId="{99F325D9-5708-421E-84EC-12826B1341C2}" srcOrd="1" destOrd="0" presId="urn:microsoft.com/office/officeart/2005/8/layout/cycle2"/>
    <dgm:cxn modelId="{F490B85B-0AC3-40F1-8E54-C8F726FE1C77}" srcId="{088C4E73-0C9F-47A2-A002-FB8A105475E4}" destId="{B1A12AE2-0955-4277-9346-49B2C566CED2}" srcOrd="0" destOrd="0" parTransId="{B4746850-0F92-4A63-B508-DADD347E3C20}" sibTransId="{C5542F96-1388-4D37-B1F2-3B04F3F7AACF}"/>
    <dgm:cxn modelId="{46C88066-E233-49AC-B739-64FD4F9F9A33}" type="presOf" srcId="{A2A0399B-9AF6-4BE0-B2C2-D671A02CF4E9}" destId="{0062A87D-582A-464E-93EF-EFA2B8DA8618}" srcOrd="0" destOrd="0" presId="urn:microsoft.com/office/officeart/2005/8/layout/cycle2"/>
    <dgm:cxn modelId="{7810FF6D-DE77-47B2-A37D-0C35C330AB4E}" srcId="{088C4E73-0C9F-47A2-A002-FB8A105475E4}" destId="{52D609C1-0E5E-492F-B6C9-0D30989CCE1A}" srcOrd="2" destOrd="0" parTransId="{A25B55FB-1A48-4027-B079-F9BA3284C858}" sibTransId="{04D8C066-276E-4EC3-BD2E-B193621F26FB}"/>
    <dgm:cxn modelId="{9B14AF6F-34C5-4B53-98F0-CBDFC3234E17}" type="presOf" srcId="{9409D464-20FA-431C-AC63-7CCDB16F7F4F}" destId="{A48BCAA1-D5AB-456B-A02E-D05FB1F2BBE4}" srcOrd="0" destOrd="0" presId="urn:microsoft.com/office/officeart/2005/8/layout/cycle2"/>
    <dgm:cxn modelId="{8A4E017F-0E56-4D9A-9859-5648C59147E0}" type="presOf" srcId="{04D8C066-276E-4EC3-BD2E-B193621F26FB}" destId="{46D4EC94-63E4-4363-8EEC-5D7AFAC71517}" srcOrd="0" destOrd="0" presId="urn:microsoft.com/office/officeart/2005/8/layout/cycle2"/>
    <dgm:cxn modelId="{A7BE9383-A5B0-47AD-A1BE-B59E2C80933D}" type="presOf" srcId="{9409D464-20FA-431C-AC63-7CCDB16F7F4F}" destId="{37AA9F4C-AD02-484B-8A20-50E76601521C}" srcOrd="1" destOrd="0" presId="urn:microsoft.com/office/officeart/2005/8/layout/cycle2"/>
    <dgm:cxn modelId="{F544CC84-BEE2-491B-9730-84843F48D193}" type="presOf" srcId="{C5542F96-1388-4D37-B1F2-3B04F3F7AACF}" destId="{E015AE76-A508-403F-9665-334F32582F90}" srcOrd="1" destOrd="0" presId="urn:microsoft.com/office/officeart/2005/8/layout/cycle2"/>
    <dgm:cxn modelId="{D9104D8C-63C7-4A8A-A4E1-ABA8F202C43E}" type="presOf" srcId="{B1A12AE2-0955-4277-9346-49B2C566CED2}" destId="{68E13A14-1863-4564-99BC-9E47E3DC8F92}" srcOrd="0" destOrd="0" presId="urn:microsoft.com/office/officeart/2005/8/layout/cycle2"/>
    <dgm:cxn modelId="{F2533296-C752-41A1-B62C-6D612C36E8BA}" srcId="{088C4E73-0C9F-47A2-A002-FB8A105475E4}" destId="{A2A0399B-9AF6-4BE0-B2C2-D671A02CF4E9}" srcOrd="1" destOrd="0" parTransId="{BC506014-5351-41FE-A165-A75887739667}" sibTransId="{9409D464-20FA-431C-AC63-7CCDB16F7F4F}"/>
    <dgm:cxn modelId="{AC3EC8B1-0461-44F4-A0BB-73CC4C3EB3DD}" type="presOf" srcId="{088C4E73-0C9F-47A2-A002-FB8A105475E4}" destId="{63ACDCFD-B2D4-4579-9B4E-5EF6516B25D3}" srcOrd="0" destOrd="0" presId="urn:microsoft.com/office/officeart/2005/8/layout/cycle2"/>
    <dgm:cxn modelId="{A7B646C6-5FBE-44BB-8AAB-35C9DB5510DD}" type="presOf" srcId="{C5542F96-1388-4D37-B1F2-3B04F3F7AACF}" destId="{AA60B2B3-B12E-4351-984D-0B8900FD1CB6}" srcOrd="0" destOrd="0" presId="urn:microsoft.com/office/officeart/2005/8/layout/cycle2"/>
    <dgm:cxn modelId="{B24A891B-465B-4072-B55E-5566E2D78A93}" type="presParOf" srcId="{63ACDCFD-B2D4-4579-9B4E-5EF6516B25D3}" destId="{68E13A14-1863-4564-99BC-9E47E3DC8F92}" srcOrd="0" destOrd="0" presId="urn:microsoft.com/office/officeart/2005/8/layout/cycle2"/>
    <dgm:cxn modelId="{D07A57C2-70D8-4B98-A886-375DC36C489E}" type="presParOf" srcId="{63ACDCFD-B2D4-4579-9B4E-5EF6516B25D3}" destId="{AA60B2B3-B12E-4351-984D-0B8900FD1CB6}" srcOrd="1" destOrd="0" presId="urn:microsoft.com/office/officeart/2005/8/layout/cycle2"/>
    <dgm:cxn modelId="{8373E644-666A-4E71-8866-678F16623092}" type="presParOf" srcId="{AA60B2B3-B12E-4351-984D-0B8900FD1CB6}" destId="{E015AE76-A508-403F-9665-334F32582F90}" srcOrd="0" destOrd="0" presId="urn:microsoft.com/office/officeart/2005/8/layout/cycle2"/>
    <dgm:cxn modelId="{6814CCE7-4818-41AC-89D2-A61E56FEA98F}" type="presParOf" srcId="{63ACDCFD-B2D4-4579-9B4E-5EF6516B25D3}" destId="{0062A87D-582A-464E-93EF-EFA2B8DA8618}" srcOrd="2" destOrd="0" presId="urn:microsoft.com/office/officeart/2005/8/layout/cycle2"/>
    <dgm:cxn modelId="{D805B705-4675-4E66-9B8F-0C88756CA290}" type="presParOf" srcId="{63ACDCFD-B2D4-4579-9B4E-5EF6516B25D3}" destId="{A48BCAA1-D5AB-456B-A02E-D05FB1F2BBE4}" srcOrd="3" destOrd="0" presId="urn:microsoft.com/office/officeart/2005/8/layout/cycle2"/>
    <dgm:cxn modelId="{59CEDA26-6555-44DF-8A76-DB86391784B2}" type="presParOf" srcId="{A48BCAA1-D5AB-456B-A02E-D05FB1F2BBE4}" destId="{37AA9F4C-AD02-484B-8A20-50E76601521C}" srcOrd="0" destOrd="0" presId="urn:microsoft.com/office/officeart/2005/8/layout/cycle2"/>
    <dgm:cxn modelId="{37E26B8F-626B-4313-8EF3-3B07B43298C6}" type="presParOf" srcId="{63ACDCFD-B2D4-4579-9B4E-5EF6516B25D3}" destId="{6FFA7DEB-C43B-4FFA-9971-814A6CA29CAF}" srcOrd="4" destOrd="0" presId="urn:microsoft.com/office/officeart/2005/8/layout/cycle2"/>
    <dgm:cxn modelId="{E7EB09E7-318C-471A-8881-1873FCD6816E}" type="presParOf" srcId="{63ACDCFD-B2D4-4579-9B4E-5EF6516B25D3}" destId="{46D4EC94-63E4-4363-8EEC-5D7AFAC71517}" srcOrd="5" destOrd="0" presId="urn:microsoft.com/office/officeart/2005/8/layout/cycle2"/>
    <dgm:cxn modelId="{27FA09BD-298F-42DA-9FB8-F5ED71CA672D}" type="presParOf" srcId="{46D4EC94-63E4-4363-8EEC-5D7AFAC71517}" destId="{99F325D9-5708-421E-84EC-12826B1341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02C802-97FE-45CA-9464-82EF7AF21A3D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A0CE764-4078-4487-B7AF-6E28D774DB58}">
      <dgm:prSet phldrT="[Tekst]" custT="1"/>
      <dgm:spPr/>
      <dgm:t>
        <a:bodyPr/>
        <a:lstStyle/>
        <a:p>
          <a:r>
            <a:rPr lang="pl-PL" sz="1600" dirty="0"/>
            <a:t>prawda materialna</a:t>
          </a:r>
        </a:p>
      </dgm:t>
    </dgm:pt>
    <dgm:pt modelId="{1400044B-BD5C-4F46-BB70-2825B076EB51}" type="parTrans" cxnId="{9DDD02DF-8EB1-43E1-A90A-27AB11D0A2AD}">
      <dgm:prSet/>
      <dgm:spPr/>
      <dgm:t>
        <a:bodyPr/>
        <a:lstStyle/>
        <a:p>
          <a:endParaRPr lang="pl-PL"/>
        </a:p>
      </dgm:t>
    </dgm:pt>
    <dgm:pt modelId="{886F15A9-0F07-42B8-814C-60A89683DDFC}" type="sibTrans" cxnId="{9DDD02DF-8EB1-43E1-A90A-27AB11D0A2AD}">
      <dgm:prSet/>
      <dgm:spPr/>
      <dgm:t>
        <a:bodyPr/>
        <a:lstStyle/>
        <a:p>
          <a:endParaRPr lang="pl-PL"/>
        </a:p>
      </dgm:t>
    </dgm:pt>
    <dgm:pt modelId="{1FEE0F76-BB0F-44CA-A4B1-0DCE46BAA5D2}">
      <dgm:prSet phldrT="[Tekst]" custT="1"/>
      <dgm:spPr/>
      <dgm:t>
        <a:bodyPr/>
        <a:lstStyle/>
        <a:p>
          <a:r>
            <a:rPr lang="pl-PL" sz="1600" dirty="0"/>
            <a:t>konstytucyjne prawa i wolności jednostki</a:t>
          </a:r>
        </a:p>
      </dgm:t>
    </dgm:pt>
    <dgm:pt modelId="{30475CC6-A38D-4F9A-985A-D184ACFB2EB2}" type="parTrans" cxnId="{074E5782-19C8-4646-9746-E917D172D1E6}">
      <dgm:prSet/>
      <dgm:spPr/>
      <dgm:t>
        <a:bodyPr/>
        <a:lstStyle/>
        <a:p>
          <a:endParaRPr lang="pl-PL"/>
        </a:p>
      </dgm:t>
    </dgm:pt>
    <dgm:pt modelId="{32ED4A67-B883-4E9F-9F77-CA9896594DD7}" type="sibTrans" cxnId="{074E5782-19C8-4646-9746-E917D172D1E6}">
      <dgm:prSet/>
      <dgm:spPr/>
      <dgm:t>
        <a:bodyPr/>
        <a:lstStyle/>
        <a:p>
          <a:endParaRPr lang="pl-PL"/>
        </a:p>
      </dgm:t>
    </dgm:pt>
    <dgm:pt modelId="{6B8E0078-A517-4DFD-BB0C-A95A587ADF2E}">
      <dgm:prSet phldrT="[Tekst]" custT="1"/>
      <dgm:spPr/>
      <dgm:t>
        <a:bodyPr/>
        <a:lstStyle/>
        <a:p>
          <a:r>
            <a:rPr lang="pl-PL" sz="1600" dirty="0"/>
            <a:t>ochrona interesów państwa </a:t>
          </a:r>
        </a:p>
      </dgm:t>
    </dgm:pt>
    <dgm:pt modelId="{5F8367F1-33C4-4927-9063-4115BF4F161C}" type="parTrans" cxnId="{33C13245-91FC-4A67-ACCC-4758E799F6AE}">
      <dgm:prSet/>
      <dgm:spPr/>
      <dgm:t>
        <a:bodyPr/>
        <a:lstStyle/>
        <a:p>
          <a:endParaRPr lang="pl-PL"/>
        </a:p>
      </dgm:t>
    </dgm:pt>
    <dgm:pt modelId="{653880FB-476B-4FA9-B3EA-873D741EA236}" type="sibTrans" cxnId="{33C13245-91FC-4A67-ACCC-4758E799F6AE}">
      <dgm:prSet/>
      <dgm:spPr/>
      <dgm:t>
        <a:bodyPr/>
        <a:lstStyle/>
        <a:p>
          <a:endParaRPr lang="pl-PL"/>
        </a:p>
      </dgm:t>
    </dgm:pt>
    <dgm:pt modelId="{D3F32A05-B3EC-41F8-AF6D-2D3FB16B7F0A}">
      <dgm:prSet phldrT="[Tekst]" custT="1"/>
      <dgm:spPr/>
      <dgm:t>
        <a:bodyPr/>
        <a:lstStyle/>
        <a:p>
          <a:r>
            <a:rPr lang="pl-PL" sz="1400" dirty="0"/>
            <a:t>tajemnice zawodowe i tajemnice niejawne </a:t>
          </a:r>
        </a:p>
      </dgm:t>
    </dgm:pt>
    <dgm:pt modelId="{1F44D10F-DC76-45EB-B505-FAD3D8174F50}" type="parTrans" cxnId="{BF21B616-4152-49B9-85AB-3CE01F7C2DFD}">
      <dgm:prSet/>
      <dgm:spPr/>
      <dgm:t>
        <a:bodyPr/>
        <a:lstStyle/>
        <a:p>
          <a:endParaRPr lang="pl-PL"/>
        </a:p>
      </dgm:t>
    </dgm:pt>
    <dgm:pt modelId="{E830F663-0562-4318-9158-CF031A0EFCE2}" type="sibTrans" cxnId="{BF21B616-4152-49B9-85AB-3CE01F7C2DFD}">
      <dgm:prSet/>
      <dgm:spPr/>
      <dgm:t>
        <a:bodyPr/>
        <a:lstStyle/>
        <a:p>
          <a:endParaRPr lang="pl-PL"/>
        </a:p>
      </dgm:t>
    </dgm:pt>
    <dgm:pt modelId="{C70DE07B-30B2-439A-8F5F-938D8C6EDFF6}">
      <dgm:prSet phldrT="[Tekst]" custT="1"/>
      <dgm:spPr/>
      <dgm:t>
        <a:bodyPr/>
        <a:lstStyle/>
        <a:p>
          <a:r>
            <a:rPr lang="pl-PL" sz="1600" dirty="0"/>
            <a:t>ochrona wartości rodzinnych </a:t>
          </a:r>
        </a:p>
      </dgm:t>
    </dgm:pt>
    <dgm:pt modelId="{53F3DCE0-1CE6-4315-A9BB-B7C322DBBE6E}" type="parTrans" cxnId="{DFA88E23-12EB-4245-94FA-1BD4AC670178}">
      <dgm:prSet/>
      <dgm:spPr/>
      <dgm:t>
        <a:bodyPr/>
        <a:lstStyle/>
        <a:p>
          <a:endParaRPr lang="pl-PL"/>
        </a:p>
      </dgm:t>
    </dgm:pt>
    <dgm:pt modelId="{08D28F76-4432-48F1-A341-67EF5618590B}" type="sibTrans" cxnId="{DFA88E23-12EB-4245-94FA-1BD4AC670178}">
      <dgm:prSet/>
      <dgm:spPr/>
      <dgm:t>
        <a:bodyPr/>
        <a:lstStyle/>
        <a:p>
          <a:endParaRPr lang="pl-PL"/>
        </a:p>
      </dgm:t>
    </dgm:pt>
    <dgm:pt modelId="{A32E87CC-4711-4E2D-9CC8-5DB93041ED41}">
      <dgm:prSet phldrT="[Tekst]" custT="1"/>
      <dgm:spPr/>
      <dgm:t>
        <a:bodyPr/>
        <a:lstStyle/>
        <a:p>
          <a:r>
            <a:rPr lang="pl-PL" sz="1400" dirty="0"/>
            <a:t>stosunki międzynarodowe </a:t>
          </a:r>
        </a:p>
      </dgm:t>
    </dgm:pt>
    <dgm:pt modelId="{6FD35220-3FFE-4E99-A7B1-C76217496F9B}" type="parTrans" cxnId="{99812752-9809-4C85-B7A0-D0957E1497DA}">
      <dgm:prSet/>
      <dgm:spPr/>
      <dgm:t>
        <a:bodyPr/>
        <a:lstStyle/>
        <a:p>
          <a:endParaRPr lang="pl-PL"/>
        </a:p>
      </dgm:t>
    </dgm:pt>
    <dgm:pt modelId="{EE0E4843-CB37-4DE1-A57E-B80E0D673344}" type="sibTrans" cxnId="{99812752-9809-4C85-B7A0-D0957E1497DA}">
      <dgm:prSet/>
      <dgm:spPr/>
      <dgm:t>
        <a:bodyPr/>
        <a:lstStyle/>
        <a:p>
          <a:endParaRPr lang="pl-PL"/>
        </a:p>
      </dgm:t>
    </dgm:pt>
    <dgm:pt modelId="{4F247D25-F281-4229-88B7-FAF1E6BDB9B4}" type="pres">
      <dgm:prSet presAssocID="{AC02C802-97FE-45CA-9464-82EF7AF21A3D}" presName="diagram" presStyleCnt="0">
        <dgm:presLayoutVars>
          <dgm:dir/>
          <dgm:resizeHandles val="exact"/>
        </dgm:presLayoutVars>
      </dgm:prSet>
      <dgm:spPr/>
    </dgm:pt>
    <dgm:pt modelId="{EA26A3DC-A1F8-4B75-AF4A-5496C6F1182E}" type="pres">
      <dgm:prSet presAssocID="{8A0CE764-4078-4487-B7AF-6E28D774DB58}" presName="arrow" presStyleLbl="node1" presStyleIdx="0" presStyleCnt="6">
        <dgm:presLayoutVars>
          <dgm:bulletEnabled val="1"/>
        </dgm:presLayoutVars>
      </dgm:prSet>
      <dgm:spPr/>
    </dgm:pt>
    <dgm:pt modelId="{C4E4EBE4-0E9A-4E44-9618-C813F04D2CD5}" type="pres">
      <dgm:prSet presAssocID="{1FEE0F76-BB0F-44CA-A4B1-0DCE46BAA5D2}" presName="arrow" presStyleLbl="node1" presStyleIdx="1" presStyleCnt="6">
        <dgm:presLayoutVars>
          <dgm:bulletEnabled val="1"/>
        </dgm:presLayoutVars>
      </dgm:prSet>
      <dgm:spPr/>
    </dgm:pt>
    <dgm:pt modelId="{EF57BB26-F894-4AAB-B68A-EB3EEF267057}" type="pres">
      <dgm:prSet presAssocID="{6B8E0078-A517-4DFD-BB0C-A95A587ADF2E}" presName="arrow" presStyleLbl="node1" presStyleIdx="2" presStyleCnt="6">
        <dgm:presLayoutVars>
          <dgm:bulletEnabled val="1"/>
        </dgm:presLayoutVars>
      </dgm:prSet>
      <dgm:spPr/>
    </dgm:pt>
    <dgm:pt modelId="{34218676-321E-48AF-9C21-625316970FCC}" type="pres">
      <dgm:prSet presAssocID="{A32E87CC-4711-4E2D-9CC8-5DB93041ED41}" presName="arrow" presStyleLbl="node1" presStyleIdx="3" presStyleCnt="6">
        <dgm:presLayoutVars>
          <dgm:bulletEnabled val="1"/>
        </dgm:presLayoutVars>
      </dgm:prSet>
      <dgm:spPr/>
    </dgm:pt>
    <dgm:pt modelId="{893FE1A5-2E9B-4752-88EA-C00A640FDBBA}" type="pres">
      <dgm:prSet presAssocID="{D3F32A05-B3EC-41F8-AF6D-2D3FB16B7F0A}" presName="arrow" presStyleLbl="node1" presStyleIdx="4" presStyleCnt="6">
        <dgm:presLayoutVars>
          <dgm:bulletEnabled val="1"/>
        </dgm:presLayoutVars>
      </dgm:prSet>
      <dgm:spPr/>
    </dgm:pt>
    <dgm:pt modelId="{9B1633E9-4EE9-458E-A978-0F6CFB12F13E}" type="pres">
      <dgm:prSet presAssocID="{C70DE07B-30B2-439A-8F5F-938D8C6EDFF6}" presName="arrow" presStyleLbl="node1" presStyleIdx="5" presStyleCnt="6">
        <dgm:presLayoutVars>
          <dgm:bulletEnabled val="1"/>
        </dgm:presLayoutVars>
      </dgm:prSet>
      <dgm:spPr/>
    </dgm:pt>
  </dgm:ptLst>
  <dgm:cxnLst>
    <dgm:cxn modelId="{CDD04D0A-B732-451B-BB91-5E3B6F6DE248}" type="presOf" srcId="{8A0CE764-4078-4487-B7AF-6E28D774DB58}" destId="{EA26A3DC-A1F8-4B75-AF4A-5496C6F1182E}" srcOrd="0" destOrd="0" presId="urn:microsoft.com/office/officeart/2005/8/layout/arrow5"/>
    <dgm:cxn modelId="{4A096514-1576-4298-A67D-807A36365312}" type="presOf" srcId="{A32E87CC-4711-4E2D-9CC8-5DB93041ED41}" destId="{34218676-321E-48AF-9C21-625316970FCC}" srcOrd="0" destOrd="0" presId="urn:microsoft.com/office/officeart/2005/8/layout/arrow5"/>
    <dgm:cxn modelId="{BF21B616-4152-49B9-85AB-3CE01F7C2DFD}" srcId="{AC02C802-97FE-45CA-9464-82EF7AF21A3D}" destId="{D3F32A05-B3EC-41F8-AF6D-2D3FB16B7F0A}" srcOrd="4" destOrd="0" parTransId="{1F44D10F-DC76-45EB-B505-FAD3D8174F50}" sibTransId="{E830F663-0562-4318-9158-CF031A0EFCE2}"/>
    <dgm:cxn modelId="{C4E5C617-B33F-49E7-A34A-676F06BAD7F5}" type="presOf" srcId="{6B8E0078-A517-4DFD-BB0C-A95A587ADF2E}" destId="{EF57BB26-F894-4AAB-B68A-EB3EEF267057}" srcOrd="0" destOrd="0" presId="urn:microsoft.com/office/officeart/2005/8/layout/arrow5"/>
    <dgm:cxn modelId="{DFA88E23-12EB-4245-94FA-1BD4AC670178}" srcId="{AC02C802-97FE-45CA-9464-82EF7AF21A3D}" destId="{C70DE07B-30B2-439A-8F5F-938D8C6EDFF6}" srcOrd="5" destOrd="0" parTransId="{53F3DCE0-1CE6-4315-A9BB-B7C322DBBE6E}" sibTransId="{08D28F76-4432-48F1-A341-67EF5618590B}"/>
    <dgm:cxn modelId="{33C13245-91FC-4A67-ACCC-4758E799F6AE}" srcId="{AC02C802-97FE-45CA-9464-82EF7AF21A3D}" destId="{6B8E0078-A517-4DFD-BB0C-A95A587ADF2E}" srcOrd="2" destOrd="0" parTransId="{5F8367F1-33C4-4927-9063-4115BF4F161C}" sibTransId="{653880FB-476B-4FA9-B3EA-873D741EA236}"/>
    <dgm:cxn modelId="{99812752-9809-4C85-B7A0-D0957E1497DA}" srcId="{AC02C802-97FE-45CA-9464-82EF7AF21A3D}" destId="{A32E87CC-4711-4E2D-9CC8-5DB93041ED41}" srcOrd="3" destOrd="0" parTransId="{6FD35220-3FFE-4E99-A7B1-C76217496F9B}" sibTransId="{EE0E4843-CB37-4DE1-A57E-B80E0D673344}"/>
    <dgm:cxn modelId="{074E5782-19C8-4646-9746-E917D172D1E6}" srcId="{AC02C802-97FE-45CA-9464-82EF7AF21A3D}" destId="{1FEE0F76-BB0F-44CA-A4B1-0DCE46BAA5D2}" srcOrd="1" destOrd="0" parTransId="{30475CC6-A38D-4F9A-985A-D184ACFB2EB2}" sibTransId="{32ED4A67-B883-4E9F-9F77-CA9896594DD7}"/>
    <dgm:cxn modelId="{FB5C9889-1073-4A2C-B7A7-1DE4AD3D3FD5}" type="presOf" srcId="{1FEE0F76-BB0F-44CA-A4B1-0DCE46BAA5D2}" destId="{C4E4EBE4-0E9A-4E44-9618-C813F04D2CD5}" srcOrd="0" destOrd="0" presId="urn:microsoft.com/office/officeart/2005/8/layout/arrow5"/>
    <dgm:cxn modelId="{76A6E7AF-86EC-44C9-881D-16825078236C}" type="presOf" srcId="{D3F32A05-B3EC-41F8-AF6D-2D3FB16B7F0A}" destId="{893FE1A5-2E9B-4752-88EA-C00A640FDBBA}" srcOrd="0" destOrd="0" presId="urn:microsoft.com/office/officeart/2005/8/layout/arrow5"/>
    <dgm:cxn modelId="{466735CE-D3A6-4111-9AE3-91AC6BF43D41}" type="presOf" srcId="{AC02C802-97FE-45CA-9464-82EF7AF21A3D}" destId="{4F247D25-F281-4229-88B7-FAF1E6BDB9B4}" srcOrd="0" destOrd="0" presId="urn:microsoft.com/office/officeart/2005/8/layout/arrow5"/>
    <dgm:cxn modelId="{9DDD02DF-8EB1-43E1-A90A-27AB11D0A2AD}" srcId="{AC02C802-97FE-45CA-9464-82EF7AF21A3D}" destId="{8A0CE764-4078-4487-B7AF-6E28D774DB58}" srcOrd="0" destOrd="0" parTransId="{1400044B-BD5C-4F46-BB70-2825B076EB51}" sibTransId="{886F15A9-0F07-42B8-814C-60A89683DDFC}"/>
    <dgm:cxn modelId="{2F0D4CDF-AD47-48C9-A3AD-DF09AC288E70}" type="presOf" srcId="{C70DE07B-30B2-439A-8F5F-938D8C6EDFF6}" destId="{9B1633E9-4EE9-458E-A978-0F6CFB12F13E}" srcOrd="0" destOrd="0" presId="urn:microsoft.com/office/officeart/2005/8/layout/arrow5"/>
    <dgm:cxn modelId="{130819B4-667B-4E7A-AEAC-BE3ED17D1C26}" type="presParOf" srcId="{4F247D25-F281-4229-88B7-FAF1E6BDB9B4}" destId="{EA26A3DC-A1F8-4B75-AF4A-5496C6F1182E}" srcOrd="0" destOrd="0" presId="urn:microsoft.com/office/officeart/2005/8/layout/arrow5"/>
    <dgm:cxn modelId="{12092061-32DF-4FB8-83A1-4C3BAFB61FEE}" type="presParOf" srcId="{4F247D25-F281-4229-88B7-FAF1E6BDB9B4}" destId="{C4E4EBE4-0E9A-4E44-9618-C813F04D2CD5}" srcOrd="1" destOrd="0" presId="urn:microsoft.com/office/officeart/2005/8/layout/arrow5"/>
    <dgm:cxn modelId="{D9CFF10B-CFAB-419C-A49E-5F0382472B39}" type="presParOf" srcId="{4F247D25-F281-4229-88B7-FAF1E6BDB9B4}" destId="{EF57BB26-F894-4AAB-B68A-EB3EEF267057}" srcOrd="2" destOrd="0" presId="urn:microsoft.com/office/officeart/2005/8/layout/arrow5"/>
    <dgm:cxn modelId="{5DFADE0C-6A67-43E3-ACF3-49039DADC739}" type="presParOf" srcId="{4F247D25-F281-4229-88B7-FAF1E6BDB9B4}" destId="{34218676-321E-48AF-9C21-625316970FCC}" srcOrd="3" destOrd="0" presId="urn:microsoft.com/office/officeart/2005/8/layout/arrow5"/>
    <dgm:cxn modelId="{DD9E9593-7D0E-447B-B5B6-BDCE3700E283}" type="presParOf" srcId="{4F247D25-F281-4229-88B7-FAF1E6BDB9B4}" destId="{893FE1A5-2E9B-4752-88EA-C00A640FDBBA}" srcOrd="4" destOrd="0" presId="urn:microsoft.com/office/officeart/2005/8/layout/arrow5"/>
    <dgm:cxn modelId="{9DAA2BBD-4D29-4C11-B8E7-BCAF5730E870}" type="presParOf" srcId="{4F247D25-F281-4229-88B7-FAF1E6BDB9B4}" destId="{9B1633E9-4EE9-458E-A978-0F6CFB12F13E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A36ED-D3B6-49C1-BE55-8EB4A6C58E77}" type="doc">
      <dgm:prSet loTypeId="urn:microsoft.com/office/officeart/2005/8/layout/hList1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CBB54C37-7F4F-49D2-A122-5F5A3FA55CFF}">
      <dgm:prSet phldrT="[Tekst]"/>
      <dgm:spPr/>
      <dgm:t>
        <a:bodyPr/>
        <a:lstStyle/>
        <a:p>
          <a:pPr algn="just"/>
          <a:r>
            <a:rPr lang="pl-PL" dirty="0"/>
            <a:t>Osoba lub rzecz od której pochodzą informacje o faktach  istotnych dla rozstrzygnięcia</a:t>
          </a:r>
        </a:p>
      </dgm:t>
    </dgm:pt>
    <dgm:pt modelId="{234C8C9F-7C46-4EB6-8AF4-945ADD640B08}" type="parTrans" cxnId="{A07FE4BD-16C4-439E-BFF1-626C6983ED34}">
      <dgm:prSet/>
      <dgm:spPr/>
      <dgm:t>
        <a:bodyPr/>
        <a:lstStyle/>
        <a:p>
          <a:endParaRPr lang="pl-PL"/>
        </a:p>
      </dgm:t>
    </dgm:pt>
    <dgm:pt modelId="{A0856152-6069-4E62-9FF2-7795B66A6DE4}" type="sibTrans" cxnId="{A07FE4BD-16C4-439E-BFF1-626C6983ED34}">
      <dgm:prSet/>
      <dgm:spPr/>
      <dgm:t>
        <a:bodyPr/>
        <a:lstStyle/>
        <a:p>
          <a:endParaRPr lang="pl-PL"/>
        </a:p>
      </dgm:t>
    </dgm:pt>
    <dgm:pt modelId="{5A7847A6-2EB2-4901-8F74-20F134EC8804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BC53F728-BDFF-4D48-A71F-ABE119BFE8FF}" type="parTrans" cxnId="{9B34771D-2624-4751-A93F-3B864A20E4F4}">
      <dgm:prSet/>
      <dgm:spPr/>
      <dgm:t>
        <a:bodyPr/>
        <a:lstStyle/>
        <a:p>
          <a:endParaRPr lang="pl-PL"/>
        </a:p>
      </dgm:t>
    </dgm:pt>
    <dgm:pt modelId="{060EFAC1-8933-408A-A01B-9D21217CC1CB}" type="sibTrans" cxnId="{9B34771D-2624-4751-A93F-3B864A20E4F4}">
      <dgm:prSet/>
      <dgm:spPr/>
      <dgm:t>
        <a:bodyPr/>
        <a:lstStyle/>
        <a:p>
          <a:endParaRPr lang="pl-PL"/>
        </a:p>
      </dgm:t>
    </dgm:pt>
    <dgm:pt modelId="{7D0B5C23-0933-422B-8539-7FD7C1B4734B}">
      <dgm:prSet phldrT="[Tekst]"/>
      <dgm:spPr/>
      <dgm:t>
        <a:bodyPr/>
        <a:lstStyle/>
        <a:p>
          <a:pPr algn="just"/>
          <a:r>
            <a:rPr lang="pl-PL" dirty="0"/>
            <a:t>Informacje płynące ze źródła dowodowego w sposób określony w k.p.k. </a:t>
          </a:r>
        </a:p>
      </dgm:t>
    </dgm:pt>
    <dgm:pt modelId="{118850EB-42AB-473F-B11E-6C0A1B783C3E}" type="parTrans" cxnId="{37C0B0D6-DDBA-46EF-A084-ECC99CB183F9}">
      <dgm:prSet/>
      <dgm:spPr/>
      <dgm:t>
        <a:bodyPr/>
        <a:lstStyle/>
        <a:p>
          <a:endParaRPr lang="pl-PL"/>
        </a:p>
      </dgm:t>
    </dgm:pt>
    <dgm:pt modelId="{A00A5E36-AAFF-4A2D-8D1E-0D38B52A2F8E}" type="sibTrans" cxnId="{37C0B0D6-DDBA-46EF-A084-ECC99CB183F9}">
      <dgm:prSet/>
      <dgm:spPr/>
      <dgm:t>
        <a:bodyPr/>
        <a:lstStyle/>
        <a:p>
          <a:endParaRPr lang="pl-PL"/>
        </a:p>
      </dgm:t>
    </dgm:pt>
    <dgm:pt modelId="{C8CC9AFF-BDC3-4567-A9A8-2B0FC2C249E2}">
      <dgm:prSet phldrT="[Tekst]"/>
      <dgm:spPr/>
      <dgm:t>
        <a:bodyPr/>
        <a:lstStyle/>
        <a:p>
          <a:r>
            <a:rPr lang="pl-PL" dirty="0"/>
            <a:t>Wyjaśnienia</a:t>
          </a:r>
        </a:p>
      </dgm:t>
    </dgm:pt>
    <dgm:pt modelId="{591B6BC8-E4FE-45C4-AF8E-83B6B838D5A7}" type="parTrans" cxnId="{9F6F2E46-646F-44E6-87F7-C8FADB03C020}">
      <dgm:prSet/>
      <dgm:spPr/>
      <dgm:t>
        <a:bodyPr/>
        <a:lstStyle/>
        <a:p>
          <a:endParaRPr lang="pl-PL"/>
        </a:p>
      </dgm:t>
    </dgm:pt>
    <dgm:pt modelId="{F271A684-95ED-4903-8A15-2780FFB362C5}" type="sibTrans" cxnId="{9F6F2E46-646F-44E6-87F7-C8FADB03C020}">
      <dgm:prSet/>
      <dgm:spPr/>
      <dgm:t>
        <a:bodyPr/>
        <a:lstStyle/>
        <a:p>
          <a:endParaRPr lang="pl-PL"/>
        </a:p>
      </dgm:t>
    </dgm:pt>
    <dgm:pt modelId="{6599A325-B8BD-4181-A35A-BF667DC2F6E6}">
      <dgm:prSet/>
      <dgm:spPr/>
      <dgm:t>
        <a:bodyPr/>
        <a:lstStyle/>
        <a:p>
          <a:r>
            <a:rPr lang="pl-PL"/>
            <a:t>Świadek</a:t>
          </a:r>
          <a:endParaRPr lang="pl-PL" dirty="0"/>
        </a:p>
      </dgm:t>
    </dgm:pt>
    <dgm:pt modelId="{366E93D6-2566-4556-86C1-0641216FEC6B}" type="parTrans" cxnId="{687380E3-8AC5-4BB4-A715-7DB76457CC05}">
      <dgm:prSet/>
      <dgm:spPr/>
      <dgm:t>
        <a:bodyPr/>
        <a:lstStyle/>
        <a:p>
          <a:endParaRPr lang="pl-PL"/>
        </a:p>
      </dgm:t>
    </dgm:pt>
    <dgm:pt modelId="{0E93D366-6CEF-4A8C-8A6A-6D563FB18A7C}" type="sibTrans" cxnId="{687380E3-8AC5-4BB4-A715-7DB76457CC05}">
      <dgm:prSet/>
      <dgm:spPr/>
      <dgm:t>
        <a:bodyPr/>
        <a:lstStyle/>
        <a:p>
          <a:endParaRPr lang="pl-PL"/>
        </a:p>
      </dgm:t>
    </dgm:pt>
    <dgm:pt modelId="{AA10F33D-D138-405B-BCA8-5EADE4B6F5B2}">
      <dgm:prSet/>
      <dgm:spPr/>
      <dgm:t>
        <a:bodyPr/>
        <a:lstStyle/>
        <a:p>
          <a:r>
            <a:rPr lang="pl-PL" dirty="0"/>
            <a:t>Biegły </a:t>
          </a:r>
        </a:p>
      </dgm:t>
    </dgm:pt>
    <dgm:pt modelId="{4B3D496E-D5F8-4BA0-B6BD-564A1BCFE0EB}" type="parTrans" cxnId="{474C2FFE-5889-4398-916A-B15666EFBCA9}">
      <dgm:prSet/>
      <dgm:spPr/>
      <dgm:t>
        <a:bodyPr/>
        <a:lstStyle/>
        <a:p>
          <a:endParaRPr lang="pl-PL"/>
        </a:p>
      </dgm:t>
    </dgm:pt>
    <dgm:pt modelId="{169FF52B-FB32-4BB4-B075-D293D3AE449D}" type="sibTrans" cxnId="{474C2FFE-5889-4398-916A-B15666EFBCA9}">
      <dgm:prSet/>
      <dgm:spPr/>
      <dgm:t>
        <a:bodyPr/>
        <a:lstStyle/>
        <a:p>
          <a:endParaRPr lang="pl-PL"/>
        </a:p>
      </dgm:t>
    </dgm:pt>
    <dgm:pt modelId="{437D9FD6-0F57-4B8F-B892-D1901FBB4428}">
      <dgm:prSet/>
      <dgm:spPr/>
      <dgm:t>
        <a:bodyPr/>
        <a:lstStyle/>
        <a:p>
          <a:r>
            <a:rPr lang="pl-PL"/>
            <a:t>Rzecz lub miejsce</a:t>
          </a:r>
          <a:endParaRPr lang="pl-PL" dirty="0"/>
        </a:p>
      </dgm:t>
    </dgm:pt>
    <dgm:pt modelId="{A839B555-4F6A-4ACA-B77B-A13FFE30ECF1}" type="parTrans" cxnId="{A57C4626-4F43-4ABB-8767-D7077F46D692}">
      <dgm:prSet/>
      <dgm:spPr/>
      <dgm:t>
        <a:bodyPr/>
        <a:lstStyle/>
        <a:p>
          <a:endParaRPr lang="pl-PL"/>
        </a:p>
      </dgm:t>
    </dgm:pt>
    <dgm:pt modelId="{C79C26B6-65D7-44CF-BA7E-90541C6DDAF2}" type="sibTrans" cxnId="{A57C4626-4F43-4ABB-8767-D7077F46D692}">
      <dgm:prSet/>
      <dgm:spPr/>
      <dgm:t>
        <a:bodyPr/>
        <a:lstStyle/>
        <a:p>
          <a:endParaRPr lang="pl-PL"/>
        </a:p>
      </dgm:t>
    </dgm:pt>
    <dgm:pt modelId="{6F57EF89-DC9D-40FF-B7D8-5F7398379CBF}">
      <dgm:prSet/>
      <dgm:spPr/>
      <dgm:t>
        <a:bodyPr/>
        <a:lstStyle/>
        <a:p>
          <a:r>
            <a:rPr lang="pl-PL" dirty="0"/>
            <a:t>Dokument </a:t>
          </a:r>
        </a:p>
      </dgm:t>
    </dgm:pt>
    <dgm:pt modelId="{AB210B4A-3C47-44FA-8211-EF7D0BF7E227}" type="parTrans" cxnId="{C209F34A-A94B-45C6-882F-B54F09A43D66}">
      <dgm:prSet/>
      <dgm:spPr/>
      <dgm:t>
        <a:bodyPr/>
        <a:lstStyle/>
        <a:p>
          <a:endParaRPr lang="pl-PL"/>
        </a:p>
      </dgm:t>
    </dgm:pt>
    <dgm:pt modelId="{611DA116-FAB4-46AD-9B0D-A390D9954C9F}" type="sibTrans" cxnId="{C209F34A-A94B-45C6-882F-B54F09A43D66}">
      <dgm:prSet/>
      <dgm:spPr/>
      <dgm:t>
        <a:bodyPr/>
        <a:lstStyle/>
        <a:p>
          <a:endParaRPr lang="pl-PL"/>
        </a:p>
      </dgm:t>
    </dgm:pt>
    <dgm:pt modelId="{5441C16B-1C6F-414E-AAC7-AE83C9214DAA}">
      <dgm:prSet/>
      <dgm:spPr/>
      <dgm:t>
        <a:bodyPr/>
        <a:lstStyle/>
        <a:p>
          <a:r>
            <a:rPr lang="pl-PL" dirty="0"/>
            <a:t>Zeznania</a:t>
          </a:r>
        </a:p>
      </dgm:t>
    </dgm:pt>
    <dgm:pt modelId="{B6ADF4CA-F90E-4134-BBB4-D44AF6E73A78}" type="parTrans" cxnId="{1A613DB7-F5A9-4576-9A8E-CB8CEB8CEB1F}">
      <dgm:prSet/>
      <dgm:spPr/>
      <dgm:t>
        <a:bodyPr/>
        <a:lstStyle/>
        <a:p>
          <a:endParaRPr lang="pl-PL"/>
        </a:p>
      </dgm:t>
    </dgm:pt>
    <dgm:pt modelId="{AF0DE456-0FAC-43BB-8DCE-08E0E172733B}" type="sibTrans" cxnId="{1A613DB7-F5A9-4576-9A8E-CB8CEB8CEB1F}">
      <dgm:prSet/>
      <dgm:spPr/>
      <dgm:t>
        <a:bodyPr/>
        <a:lstStyle/>
        <a:p>
          <a:endParaRPr lang="pl-PL"/>
        </a:p>
      </dgm:t>
    </dgm:pt>
    <dgm:pt modelId="{44C8995A-BD0C-453E-933F-2FEF5EE42996}">
      <dgm:prSet/>
      <dgm:spPr/>
      <dgm:t>
        <a:bodyPr/>
        <a:lstStyle/>
        <a:p>
          <a:r>
            <a:rPr lang="pl-PL"/>
            <a:t>Opinia </a:t>
          </a:r>
          <a:endParaRPr lang="pl-PL" dirty="0"/>
        </a:p>
      </dgm:t>
    </dgm:pt>
    <dgm:pt modelId="{211DA7DD-E29B-4BB8-8317-ED632B9B1F8F}" type="parTrans" cxnId="{A128BF12-1D3C-4422-BB53-E3CC81F8BB72}">
      <dgm:prSet/>
      <dgm:spPr/>
      <dgm:t>
        <a:bodyPr/>
        <a:lstStyle/>
        <a:p>
          <a:endParaRPr lang="pl-PL"/>
        </a:p>
      </dgm:t>
    </dgm:pt>
    <dgm:pt modelId="{B251431E-BE03-4E03-B3EB-6433B030B5B5}" type="sibTrans" cxnId="{A128BF12-1D3C-4422-BB53-E3CC81F8BB72}">
      <dgm:prSet/>
      <dgm:spPr/>
      <dgm:t>
        <a:bodyPr/>
        <a:lstStyle/>
        <a:p>
          <a:endParaRPr lang="pl-PL"/>
        </a:p>
      </dgm:t>
    </dgm:pt>
    <dgm:pt modelId="{C1BA59E5-2C2E-4C62-A22D-E17A95442CAA}">
      <dgm:prSet/>
      <dgm:spPr/>
      <dgm:t>
        <a:bodyPr/>
        <a:lstStyle/>
        <a:p>
          <a:r>
            <a:rPr lang="pl-PL" dirty="0"/>
            <a:t>Cechy i właściwości</a:t>
          </a:r>
        </a:p>
      </dgm:t>
    </dgm:pt>
    <dgm:pt modelId="{EE42A040-4E05-4F0F-B2DC-20FB7632C709}" type="parTrans" cxnId="{6C161667-1F70-47A5-8AFA-E1F2899012E5}">
      <dgm:prSet/>
      <dgm:spPr/>
      <dgm:t>
        <a:bodyPr/>
        <a:lstStyle/>
        <a:p>
          <a:endParaRPr lang="pl-PL"/>
        </a:p>
      </dgm:t>
    </dgm:pt>
    <dgm:pt modelId="{EC3EB8A1-9735-456C-BC7C-CADEAE1E36EB}" type="sibTrans" cxnId="{6C161667-1F70-47A5-8AFA-E1F2899012E5}">
      <dgm:prSet/>
      <dgm:spPr/>
      <dgm:t>
        <a:bodyPr/>
        <a:lstStyle/>
        <a:p>
          <a:endParaRPr lang="pl-PL"/>
        </a:p>
      </dgm:t>
    </dgm:pt>
    <dgm:pt modelId="{4A0B4475-38A0-42D0-AA15-9CC21101D98A}">
      <dgm:prSet/>
      <dgm:spPr/>
      <dgm:t>
        <a:bodyPr/>
        <a:lstStyle/>
        <a:p>
          <a:r>
            <a:rPr lang="pl-PL" dirty="0"/>
            <a:t>Treść</a:t>
          </a:r>
        </a:p>
      </dgm:t>
    </dgm:pt>
    <dgm:pt modelId="{3D476FB5-16B4-4E34-8C3A-AF2B98363962}" type="parTrans" cxnId="{39885D77-49AA-4592-92BE-A13F816E9B23}">
      <dgm:prSet/>
      <dgm:spPr/>
      <dgm:t>
        <a:bodyPr/>
        <a:lstStyle/>
        <a:p>
          <a:endParaRPr lang="pl-PL"/>
        </a:p>
      </dgm:t>
    </dgm:pt>
    <dgm:pt modelId="{A661289A-3D2B-47C6-8415-DC705A70A4F6}" type="sibTrans" cxnId="{39885D77-49AA-4592-92BE-A13F816E9B23}">
      <dgm:prSet/>
      <dgm:spPr/>
      <dgm:t>
        <a:bodyPr/>
        <a:lstStyle/>
        <a:p>
          <a:endParaRPr lang="pl-PL"/>
        </a:p>
      </dgm:t>
    </dgm:pt>
    <dgm:pt modelId="{BB5FA9D6-4646-4841-A175-5223EC611995}" type="pres">
      <dgm:prSet presAssocID="{504A36ED-D3B6-49C1-BE55-8EB4A6C58E77}" presName="Name0" presStyleCnt="0">
        <dgm:presLayoutVars>
          <dgm:dir/>
          <dgm:animLvl val="lvl"/>
          <dgm:resizeHandles val="exact"/>
        </dgm:presLayoutVars>
      </dgm:prSet>
      <dgm:spPr/>
    </dgm:pt>
    <dgm:pt modelId="{5BB4C279-8D1C-40D9-876C-626E76107C23}" type="pres">
      <dgm:prSet presAssocID="{CBB54C37-7F4F-49D2-A122-5F5A3FA55CFF}" presName="composite" presStyleCnt="0"/>
      <dgm:spPr/>
    </dgm:pt>
    <dgm:pt modelId="{49B232A6-A769-4D67-84C2-F5210D49A6D0}" type="pres">
      <dgm:prSet presAssocID="{CBB54C37-7F4F-49D2-A122-5F5A3FA55C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859B06-4022-4174-950C-2EE210650707}" type="pres">
      <dgm:prSet presAssocID="{CBB54C37-7F4F-49D2-A122-5F5A3FA55CFF}" presName="desTx" presStyleLbl="alignAccFollowNode1" presStyleIdx="0" presStyleCnt="2">
        <dgm:presLayoutVars>
          <dgm:bulletEnabled val="1"/>
        </dgm:presLayoutVars>
      </dgm:prSet>
      <dgm:spPr/>
    </dgm:pt>
    <dgm:pt modelId="{721D4859-16B1-4EAF-BAAB-AA72B4FBA711}" type="pres">
      <dgm:prSet presAssocID="{A0856152-6069-4E62-9FF2-7795B66A6DE4}" presName="space" presStyleCnt="0"/>
      <dgm:spPr/>
    </dgm:pt>
    <dgm:pt modelId="{066ADAC3-9772-4A27-B2A3-E674A0DD977D}" type="pres">
      <dgm:prSet presAssocID="{7D0B5C23-0933-422B-8539-7FD7C1B4734B}" presName="composite" presStyleCnt="0"/>
      <dgm:spPr/>
    </dgm:pt>
    <dgm:pt modelId="{6F67F539-2607-4518-9016-F55CDB31C8DE}" type="pres">
      <dgm:prSet presAssocID="{7D0B5C23-0933-422B-8539-7FD7C1B473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64CA9C2-B259-4BAF-B9A8-F3977F4C043E}" type="pres">
      <dgm:prSet presAssocID="{7D0B5C23-0933-422B-8539-7FD7C1B4734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364201-609C-4E2F-9A38-C50CC44B052B}" type="presOf" srcId="{4A0B4475-38A0-42D0-AA15-9CC21101D98A}" destId="{364CA9C2-B259-4BAF-B9A8-F3977F4C043E}" srcOrd="0" destOrd="4" presId="urn:microsoft.com/office/officeart/2005/8/layout/hList1"/>
    <dgm:cxn modelId="{A128BF12-1D3C-4422-BB53-E3CC81F8BB72}" srcId="{7D0B5C23-0933-422B-8539-7FD7C1B4734B}" destId="{44C8995A-BD0C-453E-933F-2FEF5EE42996}" srcOrd="2" destOrd="0" parTransId="{211DA7DD-E29B-4BB8-8317-ED632B9B1F8F}" sibTransId="{B251431E-BE03-4E03-B3EB-6433B030B5B5}"/>
    <dgm:cxn modelId="{C91BF71A-5EFB-4420-BBD0-109DA9D3F34B}" type="presOf" srcId="{AA10F33D-D138-405B-BCA8-5EADE4B6F5B2}" destId="{22859B06-4022-4174-950C-2EE210650707}" srcOrd="0" destOrd="2" presId="urn:microsoft.com/office/officeart/2005/8/layout/hList1"/>
    <dgm:cxn modelId="{9B34771D-2624-4751-A93F-3B864A20E4F4}" srcId="{CBB54C37-7F4F-49D2-A122-5F5A3FA55CFF}" destId="{5A7847A6-2EB2-4901-8F74-20F134EC8804}" srcOrd="0" destOrd="0" parTransId="{BC53F728-BDFF-4D48-A71F-ABE119BFE8FF}" sibTransId="{060EFAC1-8933-408A-A01B-9D21217CC1CB}"/>
    <dgm:cxn modelId="{0AD43620-098E-4932-B706-208A03DA37E5}" type="presOf" srcId="{6599A325-B8BD-4181-A35A-BF667DC2F6E6}" destId="{22859B06-4022-4174-950C-2EE210650707}" srcOrd="0" destOrd="1" presId="urn:microsoft.com/office/officeart/2005/8/layout/hList1"/>
    <dgm:cxn modelId="{A57C4626-4F43-4ABB-8767-D7077F46D692}" srcId="{CBB54C37-7F4F-49D2-A122-5F5A3FA55CFF}" destId="{437D9FD6-0F57-4B8F-B892-D1901FBB4428}" srcOrd="3" destOrd="0" parTransId="{A839B555-4F6A-4ACA-B77B-A13FFE30ECF1}" sibTransId="{C79C26B6-65D7-44CF-BA7E-90541C6DDAF2}"/>
    <dgm:cxn modelId="{B7703631-9354-4EE8-849E-6B8D6D96468D}" type="presOf" srcId="{5441C16B-1C6F-414E-AAC7-AE83C9214DAA}" destId="{364CA9C2-B259-4BAF-B9A8-F3977F4C043E}" srcOrd="0" destOrd="1" presId="urn:microsoft.com/office/officeart/2005/8/layout/hList1"/>
    <dgm:cxn modelId="{9CFEDC3B-DA2C-4A1A-8ACC-865881406126}" type="presOf" srcId="{CBB54C37-7F4F-49D2-A122-5F5A3FA55CFF}" destId="{49B232A6-A769-4D67-84C2-F5210D49A6D0}" srcOrd="0" destOrd="0" presId="urn:microsoft.com/office/officeart/2005/8/layout/hList1"/>
    <dgm:cxn modelId="{295E7061-F87F-4947-A930-38593BB0BF5B}" type="presOf" srcId="{C1BA59E5-2C2E-4C62-A22D-E17A95442CAA}" destId="{364CA9C2-B259-4BAF-B9A8-F3977F4C043E}" srcOrd="0" destOrd="3" presId="urn:microsoft.com/office/officeart/2005/8/layout/hList1"/>
    <dgm:cxn modelId="{9F6F2E46-646F-44E6-87F7-C8FADB03C020}" srcId="{7D0B5C23-0933-422B-8539-7FD7C1B4734B}" destId="{C8CC9AFF-BDC3-4567-A9A8-2B0FC2C249E2}" srcOrd="0" destOrd="0" parTransId="{591B6BC8-E4FE-45C4-AF8E-83B6B838D5A7}" sibTransId="{F271A684-95ED-4903-8A15-2780FFB362C5}"/>
    <dgm:cxn modelId="{6C161667-1F70-47A5-8AFA-E1F2899012E5}" srcId="{7D0B5C23-0933-422B-8539-7FD7C1B4734B}" destId="{C1BA59E5-2C2E-4C62-A22D-E17A95442CAA}" srcOrd="3" destOrd="0" parTransId="{EE42A040-4E05-4F0F-B2DC-20FB7632C709}" sibTransId="{EC3EB8A1-9735-456C-BC7C-CADEAE1E36EB}"/>
    <dgm:cxn modelId="{7B158169-B2E9-4E9C-B497-23385772B619}" type="presOf" srcId="{5A7847A6-2EB2-4901-8F74-20F134EC8804}" destId="{22859B06-4022-4174-950C-2EE210650707}" srcOrd="0" destOrd="0" presId="urn:microsoft.com/office/officeart/2005/8/layout/hList1"/>
    <dgm:cxn modelId="{C209F34A-A94B-45C6-882F-B54F09A43D66}" srcId="{CBB54C37-7F4F-49D2-A122-5F5A3FA55CFF}" destId="{6F57EF89-DC9D-40FF-B7D8-5F7398379CBF}" srcOrd="4" destOrd="0" parTransId="{AB210B4A-3C47-44FA-8211-EF7D0BF7E227}" sibTransId="{611DA116-FAB4-46AD-9B0D-A390D9954C9F}"/>
    <dgm:cxn modelId="{39885D77-49AA-4592-92BE-A13F816E9B23}" srcId="{7D0B5C23-0933-422B-8539-7FD7C1B4734B}" destId="{4A0B4475-38A0-42D0-AA15-9CC21101D98A}" srcOrd="4" destOrd="0" parTransId="{3D476FB5-16B4-4E34-8C3A-AF2B98363962}" sibTransId="{A661289A-3D2B-47C6-8415-DC705A70A4F6}"/>
    <dgm:cxn modelId="{E91D5A81-C5EC-485C-9650-51CD72FB3E4E}" type="presOf" srcId="{6F57EF89-DC9D-40FF-B7D8-5F7398379CBF}" destId="{22859B06-4022-4174-950C-2EE210650707}" srcOrd="0" destOrd="4" presId="urn:microsoft.com/office/officeart/2005/8/layout/hList1"/>
    <dgm:cxn modelId="{6A3A6282-2930-453F-9501-C813882617A7}" type="presOf" srcId="{7D0B5C23-0933-422B-8539-7FD7C1B4734B}" destId="{6F67F539-2607-4518-9016-F55CDB31C8DE}" srcOrd="0" destOrd="0" presId="urn:microsoft.com/office/officeart/2005/8/layout/hList1"/>
    <dgm:cxn modelId="{52ED11A5-3B4D-46CD-87EB-9EE666F93D5D}" type="presOf" srcId="{504A36ED-D3B6-49C1-BE55-8EB4A6C58E77}" destId="{BB5FA9D6-4646-4841-A175-5223EC611995}" srcOrd="0" destOrd="0" presId="urn:microsoft.com/office/officeart/2005/8/layout/hList1"/>
    <dgm:cxn modelId="{1A613DB7-F5A9-4576-9A8E-CB8CEB8CEB1F}" srcId="{7D0B5C23-0933-422B-8539-7FD7C1B4734B}" destId="{5441C16B-1C6F-414E-AAC7-AE83C9214DAA}" srcOrd="1" destOrd="0" parTransId="{B6ADF4CA-F90E-4134-BBB4-D44AF6E73A78}" sibTransId="{AF0DE456-0FAC-43BB-8DCE-08E0E172733B}"/>
    <dgm:cxn modelId="{AF8380B9-74EC-4E97-AA76-7FD0E5F9EC40}" type="presOf" srcId="{437D9FD6-0F57-4B8F-B892-D1901FBB4428}" destId="{22859B06-4022-4174-950C-2EE210650707}" srcOrd="0" destOrd="3" presId="urn:microsoft.com/office/officeart/2005/8/layout/hList1"/>
    <dgm:cxn modelId="{A07FE4BD-16C4-439E-BFF1-626C6983ED34}" srcId="{504A36ED-D3B6-49C1-BE55-8EB4A6C58E77}" destId="{CBB54C37-7F4F-49D2-A122-5F5A3FA55CFF}" srcOrd="0" destOrd="0" parTransId="{234C8C9F-7C46-4EB6-8AF4-945ADD640B08}" sibTransId="{A0856152-6069-4E62-9FF2-7795B66A6DE4}"/>
    <dgm:cxn modelId="{37C0B0D6-DDBA-46EF-A084-ECC99CB183F9}" srcId="{504A36ED-D3B6-49C1-BE55-8EB4A6C58E77}" destId="{7D0B5C23-0933-422B-8539-7FD7C1B4734B}" srcOrd="1" destOrd="0" parTransId="{118850EB-42AB-473F-B11E-6C0A1B783C3E}" sibTransId="{A00A5E36-AAFF-4A2D-8D1E-0D38B52A2F8E}"/>
    <dgm:cxn modelId="{687380E3-8AC5-4BB4-A715-7DB76457CC05}" srcId="{CBB54C37-7F4F-49D2-A122-5F5A3FA55CFF}" destId="{6599A325-B8BD-4181-A35A-BF667DC2F6E6}" srcOrd="1" destOrd="0" parTransId="{366E93D6-2566-4556-86C1-0641216FEC6B}" sibTransId="{0E93D366-6CEF-4A8C-8A6A-6D563FB18A7C}"/>
    <dgm:cxn modelId="{61E5E8E4-BBA4-4A72-9E64-7DE849E09D3D}" type="presOf" srcId="{C8CC9AFF-BDC3-4567-A9A8-2B0FC2C249E2}" destId="{364CA9C2-B259-4BAF-B9A8-F3977F4C043E}" srcOrd="0" destOrd="0" presId="urn:microsoft.com/office/officeart/2005/8/layout/hList1"/>
    <dgm:cxn modelId="{474C2FFE-5889-4398-916A-B15666EFBCA9}" srcId="{CBB54C37-7F4F-49D2-A122-5F5A3FA55CFF}" destId="{AA10F33D-D138-405B-BCA8-5EADE4B6F5B2}" srcOrd="2" destOrd="0" parTransId="{4B3D496E-D5F8-4BA0-B6BD-564A1BCFE0EB}" sibTransId="{169FF52B-FB32-4BB4-B075-D293D3AE449D}"/>
    <dgm:cxn modelId="{283AE3FF-5955-421D-A50A-E9C4A950B748}" type="presOf" srcId="{44C8995A-BD0C-453E-933F-2FEF5EE42996}" destId="{364CA9C2-B259-4BAF-B9A8-F3977F4C043E}" srcOrd="0" destOrd="2" presId="urn:microsoft.com/office/officeart/2005/8/layout/hList1"/>
    <dgm:cxn modelId="{1F31C04F-156F-47A3-A9FD-47AEA63F6BF2}" type="presParOf" srcId="{BB5FA9D6-4646-4841-A175-5223EC611995}" destId="{5BB4C279-8D1C-40D9-876C-626E76107C23}" srcOrd="0" destOrd="0" presId="urn:microsoft.com/office/officeart/2005/8/layout/hList1"/>
    <dgm:cxn modelId="{D48B4123-BD39-4F3D-B4FE-CD78A9FA0148}" type="presParOf" srcId="{5BB4C279-8D1C-40D9-876C-626E76107C23}" destId="{49B232A6-A769-4D67-84C2-F5210D49A6D0}" srcOrd="0" destOrd="0" presId="urn:microsoft.com/office/officeart/2005/8/layout/hList1"/>
    <dgm:cxn modelId="{D671FDF7-C972-4D4C-92CD-E603A97A93FC}" type="presParOf" srcId="{5BB4C279-8D1C-40D9-876C-626E76107C23}" destId="{22859B06-4022-4174-950C-2EE210650707}" srcOrd="1" destOrd="0" presId="urn:microsoft.com/office/officeart/2005/8/layout/hList1"/>
    <dgm:cxn modelId="{341BCC60-CA3C-43EA-BD5B-BD5181E6C2E6}" type="presParOf" srcId="{BB5FA9D6-4646-4841-A175-5223EC611995}" destId="{721D4859-16B1-4EAF-BAAB-AA72B4FBA711}" srcOrd="1" destOrd="0" presId="urn:microsoft.com/office/officeart/2005/8/layout/hList1"/>
    <dgm:cxn modelId="{2B332D6A-A091-4B45-A953-359AA3BB50FB}" type="presParOf" srcId="{BB5FA9D6-4646-4841-A175-5223EC611995}" destId="{066ADAC3-9772-4A27-B2A3-E674A0DD977D}" srcOrd="2" destOrd="0" presId="urn:microsoft.com/office/officeart/2005/8/layout/hList1"/>
    <dgm:cxn modelId="{A9E20A95-E1F0-4E22-AD83-614818F32FE1}" type="presParOf" srcId="{066ADAC3-9772-4A27-B2A3-E674A0DD977D}" destId="{6F67F539-2607-4518-9016-F55CDB31C8DE}" srcOrd="0" destOrd="0" presId="urn:microsoft.com/office/officeart/2005/8/layout/hList1"/>
    <dgm:cxn modelId="{CE111F80-966D-4BCC-BE6B-CDACD09061B1}" type="presParOf" srcId="{066ADAC3-9772-4A27-B2A3-E674A0DD977D}" destId="{364CA9C2-B259-4BAF-B9A8-F3977F4C04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AAAD7-FC17-43BE-8E4C-24A0C3EB7B53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3DA4CD59-3071-4E8A-A6AD-47ACA51C6C59}">
      <dgm:prSet phldrT="[Tekst]" custT="1"/>
      <dgm:spPr/>
      <dgm:t>
        <a:bodyPr/>
        <a:lstStyle/>
        <a:p>
          <a:r>
            <a:rPr lang="pl-PL" sz="2400" b="1" u="sng" dirty="0"/>
            <a:t>Fakt główny </a:t>
          </a:r>
        </a:p>
      </dgm:t>
    </dgm:pt>
    <dgm:pt modelId="{EFABA268-3605-4D94-A74C-8F7760E4FB15}" type="parTrans" cxnId="{C8F93060-1CBF-4054-BC92-0710662B5509}">
      <dgm:prSet/>
      <dgm:spPr/>
      <dgm:t>
        <a:bodyPr/>
        <a:lstStyle/>
        <a:p>
          <a:endParaRPr lang="pl-PL"/>
        </a:p>
      </dgm:t>
    </dgm:pt>
    <dgm:pt modelId="{30C853BF-78CC-4820-BEB8-2D015159230C}" type="sibTrans" cxnId="{C8F93060-1CBF-4054-BC92-0710662B5509}">
      <dgm:prSet/>
      <dgm:spPr/>
      <dgm:t>
        <a:bodyPr/>
        <a:lstStyle/>
        <a:p>
          <a:endParaRPr lang="pl-PL"/>
        </a:p>
      </dgm:t>
    </dgm:pt>
    <dgm:pt modelId="{EE406924-7C43-48B6-B8D6-3FDC30FE2753}">
      <dgm:prSet phldrT="[Tekst]" custT="1"/>
      <dgm:spPr/>
      <dgm:t>
        <a:bodyPr/>
        <a:lstStyle/>
        <a:p>
          <a:pPr algn="just"/>
          <a:r>
            <a:rPr lang="pl-PL" sz="1600" dirty="0"/>
            <a:t>zestaw znamion przestępstwa, którego dotyczy proces</a:t>
          </a:r>
        </a:p>
      </dgm:t>
    </dgm:pt>
    <dgm:pt modelId="{E73B5989-2684-4B6E-9C3B-AD7FCF7B12A3}" type="parTrans" cxnId="{8E767D98-4B41-4A51-A414-DA80587BF863}">
      <dgm:prSet/>
      <dgm:spPr/>
      <dgm:t>
        <a:bodyPr/>
        <a:lstStyle/>
        <a:p>
          <a:endParaRPr lang="pl-PL"/>
        </a:p>
      </dgm:t>
    </dgm:pt>
    <dgm:pt modelId="{A379EFBE-F4FF-43A4-B4DC-D3986B77F5E3}" type="sibTrans" cxnId="{8E767D98-4B41-4A51-A414-DA80587BF863}">
      <dgm:prSet/>
      <dgm:spPr/>
      <dgm:t>
        <a:bodyPr/>
        <a:lstStyle/>
        <a:p>
          <a:endParaRPr lang="pl-PL"/>
        </a:p>
      </dgm:t>
    </dgm:pt>
    <dgm:pt modelId="{5E33876F-9613-4E4B-B2BF-D8582B45486C}">
      <dgm:prSet phldrT="[Tekst]" custT="1"/>
      <dgm:spPr/>
      <dgm:t>
        <a:bodyPr/>
        <a:lstStyle/>
        <a:p>
          <a:r>
            <a:rPr lang="pl-PL" sz="2400" b="1" u="sng" dirty="0"/>
            <a:t>Fakty uboczne </a:t>
          </a:r>
        </a:p>
      </dgm:t>
    </dgm:pt>
    <dgm:pt modelId="{CCF14618-197C-4589-881E-396211B52F30}" type="parTrans" cxnId="{8780E3BC-98C9-4E5D-B609-CC0D05DE5619}">
      <dgm:prSet/>
      <dgm:spPr/>
      <dgm:t>
        <a:bodyPr/>
        <a:lstStyle/>
        <a:p>
          <a:endParaRPr lang="pl-PL"/>
        </a:p>
      </dgm:t>
    </dgm:pt>
    <dgm:pt modelId="{B50F22CF-5376-439D-9D94-2F40E2B9E3C1}" type="sibTrans" cxnId="{8780E3BC-98C9-4E5D-B609-CC0D05DE5619}">
      <dgm:prSet/>
      <dgm:spPr/>
      <dgm:t>
        <a:bodyPr/>
        <a:lstStyle/>
        <a:p>
          <a:endParaRPr lang="pl-PL"/>
        </a:p>
      </dgm:t>
    </dgm:pt>
    <dgm:pt modelId="{B72AE0AE-0AD1-41EE-896F-6E704C50F895}">
      <dgm:prSet phldrT="[Tekst]" custT="1"/>
      <dgm:spPr/>
      <dgm:t>
        <a:bodyPr/>
        <a:lstStyle/>
        <a:p>
          <a:pPr algn="just"/>
          <a:r>
            <a:rPr lang="pl-PL" sz="1600" b="1" dirty="0"/>
            <a:t>Fakty uboczne (dowodowe) </a:t>
          </a:r>
          <a:r>
            <a:rPr lang="pl-PL" sz="1600" dirty="0"/>
            <a:t>– okoliczności niestanowiące znamion czynu zabronionego, ale z ich istnienia (lub nieistnienia) można wyciągnąć wniosek o istnieniu faktu głównego</a:t>
          </a:r>
        </a:p>
      </dgm:t>
    </dgm:pt>
    <dgm:pt modelId="{81BE8238-FE23-4D6E-985E-709B1A09EDFE}" type="parTrans" cxnId="{69870E98-DF99-4910-BD42-20CBFAE3DB6E}">
      <dgm:prSet/>
      <dgm:spPr/>
      <dgm:t>
        <a:bodyPr/>
        <a:lstStyle/>
        <a:p>
          <a:endParaRPr lang="pl-PL"/>
        </a:p>
      </dgm:t>
    </dgm:pt>
    <dgm:pt modelId="{1E8A1986-03F5-4AE6-A659-09DC71593568}" type="sibTrans" cxnId="{69870E98-DF99-4910-BD42-20CBFAE3DB6E}">
      <dgm:prSet/>
      <dgm:spPr/>
      <dgm:t>
        <a:bodyPr/>
        <a:lstStyle/>
        <a:p>
          <a:endParaRPr lang="pl-PL"/>
        </a:p>
      </dgm:t>
    </dgm:pt>
    <dgm:pt modelId="{DB050007-BAF7-4450-9A8A-E08BAF3B0F71}">
      <dgm:prSet phldrT="[Tekst]" custT="1"/>
      <dgm:spPr/>
      <dgm:t>
        <a:bodyPr/>
        <a:lstStyle/>
        <a:p>
          <a:pPr algn="ctr"/>
          <a:r>
            <a:rPr lang="pl-PL" sz="1600" dirty="0"/>
            <a:t>W procesie jest </a:t>
          </a:r>
          <a:r>
            <a:rPr lang="pl-PL" sz="1600" b="1" dirty="0"/>
            <a:t>tylko jeden fakt główny</a:t>
          </a:r>
          <a:endParaRPr lang="pl-PL" sz="1600" dirty="0"/>
        </a:p>
      </dgm:t>
    </dgm:pt>
    <dgm:pt modelId="{A96C0647-C4C5-4A9C-AE4E-A74B5EC13CEF}" type="parTrans" cxnId="{3CD7DC6A-A138-43CD-B61E-E2FFE9504937}">
      <dgm:prSet/>
      <dgm:spPr/>
      <dgm:t>
        <a:bodyPr/>
        <a:lstStyle/>
        <a:p>
          <a:endParaRPr lang="pl-PL"/>
        </a:p>
      </dgm:t>
    </dgm:pt>
    <dgm:pt modelId="{CEF20B87-9144-46A1-B7EA-922079D830E0}" type="sibTrans" cxnId="{3CD7DC6A-A138-43CD-B61E-E2FFE9504937}">
      <dgm:prSet/>
      <dgm:spPr/>
      <dgm:t>
        <a:bodyPr/>
        <a:lstStyle/>
        <a:p>
          <a:endParaRPr lang="pl-PL"/>
        </a:p>
      </dgm:t>
    </dgm:pt>
    <dgm:pt modelId="{106A84EA-B775-4043-8C9C-E33F1BD60829}">
      <dgm:prSet phldrT="[Tekst]" custT="1"/>
      <dgm:spPr/>
      <dgm:t>
        <a:bodyPr/>
        <a:lstStyle/>
        <a:p>
          <a:pPr algn="just"/>
          <a:r>
            <a:rPr lang="pl-PL" sz="1600" dirty="0"/>
            <a:t>Celem postępowania dowodowego jest stwierdzenie faktu głównego</a:t>
          </a:r>
        </a:p>
      </dgm:t>
    </dgm:pt>
    <dgm:pt modelId="{A54999FA-B629-4292-82C1-5AD1302D3977}" type="parTrans" cxnId="{18C40A74-B07B-4554-940E-3AE92B0F787A}">
      <dgm:prSet/>
      <dgm:spPr/>
      <dgm:t>
        <a:bodyPr/>
        <a:lstStyle/>
        <a:p>
          <a:endParaRPr lang="pl-PL"/>
        </a:p>
      </dgm:t>
    </dgm:pt>
    <dgm:pt modelId="{36455A6D-BFD3-4605-AFB3-CE4201D79350}" type="sibTrans" cxnId="{18C40A74-B07B-4554-940E-3AE92B0F787A}">
      <dgm:prSet/>
      <dgm:spPr/>
      <dgm:t>
        <a:bodyPr/>
        <a:lstStyle/>
        <a:p>
          <a:endParaRPr lang="pl-PL"/>
        </a:p>
      </dgm:t>
    </dgm:pt>
    <dgm:pt modelId="{68403C0F-60CF-441A-BF6E-545732346379}">
      <dgm:prSet custT="1"/>
      <dgm:spPr/>
      <dgm:t>
        <a:bodyPr/>
        <a:lstStyle/>
        <a:p>
          <a:pPr algn="just"/>
          <a:r>
            <a:rPr lang="pl-PL" sz="1600" dirty="0"/>
            <a:t>Np. znalezienie odcisków palców oskarżonego na zwłokach </a:t>
          </a:r>
        </a:p>
      </dgm:t>
    </dgm:pt>
    <dgm:pt modelId="{AA10E821-D85C-449D-BEF9-999CCE4B6838}" type="parTrans" cxnId="{74C4B1B7-38C5-49FA-BBF7-A2A6B867431A}">
      <dgm:prSet/>
      <dgm:spPr/>
      <dgm:t>
        <a:bodyPr/>
        <a:lstStyle/>
        <a:p>
          <a:endParaRPr lang="pl-PL"/>
        </a:p>
      </dgm:t>
    </dgm:pt>
    <dgm:pt modelId="{110AB2E6-9C83-4412-BFC2-480409DEF020}" type="sibTrans" cxnId="{74C4B1B7-38C5-49FA-BBF7-A2A6B867431A}">
      <dgm:prSet/>
      <dgm:spPr/>
      <dgm:t>
        <a:bodyPr/>
        <a:lstStyle/>
        <a:p>
          <a:endParaRPr lang="pl-PL"/>
        </a:p>
      </dgm:t>
    </dgm:pt>
    <dgm:pt modelId="{77DD829A-9F89-419E-870E-38E4F406B913}">
      <dgm:prSet custT="1"/>
      <dgm:spPr/>
      <dgm:t>
        <a:bodyPr/>
        <a:lstStyle/>
        <a:p>
          <a:pPr algn="just"/>
          <a:r>
            <a:rPr lang="pl-PL" sz="1600" b="1" dirty="0">
              <a:solidFill>
                <a:srgbClr val="FFFF00"/>
              </a:solidFill>
            </a:rPr>
            <a:t>Fakty dowodowe to poszlaki</a:t>
          </a:r>
        </a:p>
      </dgm:t>
    </dgm:pt>
    <dgm:pt modelId="{C9E896B1-A7D3-429B-8FC9-C375958E1F3D}" type="parTrans" cxnId="{C9792D25-A826-46A3-9EEF-77BF1C29B4E7}">
      <dgm:prSet/>
      <dgm:spPr/>
      <dgm:t>
        <a:bodyPr/>
        <a:lstStyle/>
        <a:p>
          <a:endParaRPr lang="pl-PL"/>
        </a:p>
      </dgm:t>
    </dgm:pt>
    <dgm:pt modelId="{7B2AF09B-67F8-4C69-B87D-F23EE70A9EAB}" type="sibTrans" cxnId="{C9792D25-A826-46A3-9EEF-77BF1C29B4E7}">
      <dgm:prSet/>
      <dgm:spPr/>
      <dgm:t>
        <a:bodyPr/>
        <a:lstStyle/>
        <a:p>
          <a:endParaRPr lang="pl-PL"/>
        </a:p>
      </dgm:t>
    </dgm:pt>
    <dgm:pt modelId="{024473EC-CFD7-488F-86B5-FD36EE97EF1A}">
      <dgm:prSet custT="1"/>
      <dgm:spPr/>
      <dgm:t>
        <a:bodyPr/>
        <a:lstStyle/>
        <a:p>
          <a:pPr algn="ctr"/>
          <a:r>
            <a:rPr lang="pl-PL" sz="1600" b="1" u="sng" dirty="0">
              <a:solidFill>
                <a:srgbClr val="FFFF00"/>
              </a:solidFill>
            </a:rPr>
            <a:t>Nie mylić z dowodami poszlakowymi</a:t>
          </a:r>
          <a:r>
            <a:rPr lang="pl-PL" sz="1600" b="1" dirty="0">
              <a:solidFill>
                <a:srgbClr val="FFFF00"/>
              </a:solidFill>
            </a:rPr>
            <a:t>!</a:t>
          </a:r>
        </a:p>
      </dgm:t>
    </dgm:pt>
    <dgm:pt modelId="{DF9F1563-CD91-48EF-8EFD-2D657BFD557A}" type="parTrans" cxnId="{674D2DD9-FED0-4C72-ABDB-50CE608EA693}">
      <dgm:prSet/>
      <dgm:spPr/>
      <dgm:t>
        <a:bodyPr/>
        <a:lstStyle/>
        <a:p>
          <a:endParaRPr lang="pl-PL"/>
        </a:p>
      </dgm:t>
    </dgm:pt>
    <dgm:pt modelId="{9B674F79-6DC4-4BA2-B189-89AF85DB8430}" type="sibTrans" cxnId="{674D2DD9-FED0-4C72-ABDB-50CE608EA693}">
      <dgm:prSet/>
      <dgm:spPr/>
      <dgm:t>
        <a:bodyPr/>
        <a:lstStyle/>
        <a:p>
          <a:endParaRPr lang="pl-PL"/>
        </a:p>
      </dgm:t>
    </dgm:pt>
    <dgm:pt modelId="{A6189D79-5883-4EF1-AE91-B891DBB18F93}">
      <dgm:prSet phldrT="[Tekst]" custT="1"/>
      <dgm:spPr/>
      <dgm:t>
        <a:bodyPr/>
        <a:lstStyle/>
        <a:p>
          <a:pPr algn="just"/>
          <a:r>
            <a:rPr lang="pl-PL" sz="1600" dirty="0"/>
            <a:t>np. zabicie człowieka</a:t>
          </a:r>
        </a:p>
      </dgm:t>
    </dgm:pt>
    <dgm:pt modelId="{7FFE9705-7E69-424F-9FAF-FAEF20BFB958}" type="parTrans" cxnId="{C1C30ACA-59C5-41A4-A674-F048A4DC5D0F}">
      <dgm:prSet/>
      <dgm:spPr/>
      <dgm:t>
        <a:bodyPr/>
        <a:lstStyle/>
        <a:p>
          <a:endParaRPr lang="pl-PL"/>
        </a:p>
      </dgm:t>
    </dgm:pt>
    <dgm:pt modelId="{0D118703-BE64-42A1-86CC-F61A1E639B5D}" type="sibTrans" cxnId="{C1C30ACA-59C5-41A4-A674-F048A4DC5D0F}">
      <dgm:prSet/>
      <dgm:spPr/>
      <dgm:t>
        <a:bodyPr/>
        <a:lstStyle/>
        <a:p>
          <a:endParaRPr lang="pl-PL"/>
        </a:p>
      </dgm:t>
    </dgm:pt>
    <dgm:pt modelId="{F2E088AE-A6BE-4465-AFAB-29C442BC6BDC}">
      <dgm:prSet phldrT="[Tekst]" custT="1"/>
      <dgm:spPr/>
      <dgm:t>
        <a:bodyPr/>
        <a:lstStyle/>
        <a:p>
          <a:pPr algn="just"/>
          <a:endParaRPr lang="pl-PL" sz="1600" dirty="0"/>
        </a:p>
      </dgm:t>
    </dgm:pt>
    <dgm:pt modelId="{EFEAD2E6-990A-4CFF-946A-93551989415A}" type="parTrans" cxnId="{1A36AD22-54F7-4115-8307-1B1CF4758C31}">
      <dgm:prSet/>
      <dgm:spPr/>
      <dgm:t>
        <a:bodyPr/>
        <a:lstStyle/>
        <a:p>
          <a:endParaRPr lang="pl-PL"/>
        </a:p>
      </dgm:t>
    </dgm:pt>
    <dgm:pt modelId="{D07DAC2C-487C-4849-935A-A34E2FCE49E2}" type="sibTrans" cxnId="{1A36AD22-54F7-4115-8307-1B1CF4758C31}">
      <dgm:prSet/>
      <dgm:spPr/>
      <dgm:t>
        <a:bodyPr/>
        <a:lstStyle/>
        <a:p>
          <a:endParaRPr lang="pl-PL"/>
        </a:p>
      </dgm:t>
    </dgm:pt>
    <dgm:pt modelId="{94F8BD42-4C79-4B7D-8FD4-AFD98F09D175}" type="pres">
      <dgm:prSet presAssocID="{873AAAD7-FC17-43BE-8E4C-24A0C3EB7B53}" presName="Name0" presStyleCnt="0">
        <dgm:presLayoutVars>
          <dgm:dir/>
          <dgm:animLvl val="lvl"/>
          <dgm:resizeHandles/>
        </dgm:presLayoutVars>
      </dgm:prSet>
      <dgm:spPr/>
    </dgm:pt>
    <dgm:pt modelId="{6BF1430A-11AE-4028-B63B-4BF1FB5C31B5}" type="pres">
      <dgm:prSet presAssocID="{3DA4CD59-3071-4E8A-A6AD-47ACA51C6C59}" presName="linNode" presStyleCnt="0"/>
      <dgm:spPr/>
    </dgm:pt>
    <dgm:pt modelId="{35312BF5-54F7-4324-8858-370612C7EE7D}" type="pres">
      <dgm:prSet presAssocID="{3DA4CD59-3071-4E8A-A6AD-47ACA51C6C59}" presName="parentShp" presStyleLbl="node1" presStyleIdx="0" presStyleCnt="2" custScaleX="163879">
        <dgm:presLayoutVars>
          <dgm:bulletEnabled val="1"/>
        </dgm:presLayoutVars>
      </dgm:prSet>
      <dgm:spPr/>
    </dgm:pt>
    <dgm:pt modelId="{13A5CDAC-B592-4EC2-9773-D142711E7F52}" type="pres">
      <dgm:prSet presAssocID="{3DA4CD59-3071-4E8A-A6AD-47ACA51C6C59}" presName="childShp" presStyleLbl="bgAccFollowNode1" presStyleIdx="0" presStyleCnt="2" custAng="1219930" custScaleX="266619">
        <dgm:presLayoutVars>
          <dgm:bulletEnabled val="1"/>
        </dgm:presLayoutVars>
      </dgm:prSet>
      <dgm:spPr/>
    </dgm:pt>
    <dgm:pt modelId="{9D05728E-8894-4627-8849-B34A7100C053}" type="pres">
      <dgm:prSet presAssocID="{30C853BF-78CC-4820-BEB8-2D015159230C}" presName="spacing" presStyleCnt="0"/>
      <dgm:spPr/>
    </dgm:pt>
    <dgm:pt modelId="{9D5141D3-1F39-41E9-8145-8A284B6CAEE9}" type="pres">
      <dgm:prSet presAssocID="{5E33876F-9613-4E4B-B2BF-D8582B45486C}" presName="linNode" presStyleCnt="0"/>
      <dgm:spPr/>
    </dgm:pt>
    <dgm:pt modelId="{0E9F9AB0-4A35-4083-8021-8B75948E9F15}" type="pres">
      <dgm:prSet presAssocID="{5E33876F-9613-4E4B-B2BF-D8582B45486C}" presName="parentShp" presStyleLbl="node1" presStyleIdx="1" presStyleCnt="2" custScaleX="162386">
        <dgm:presLayoutVars>
          <dgm:bulletEnabled val="1"/>
        </dgm:presLayoutVars>
      </dgm:prSet>
      <dgm:spPr/>
    </dgm:pt>
    <dgm:pt modelId="{2864DD77-AF7E-4B0F-898D-A3DAA16BD792}" type="pres">
      <dgm:prSet presAssocID="{5E33876F-9613-4E4B-B2BF-D8582B45486C}" presName="childShp" presStyleLbl="bgAccFollowNode1" presStyleIdx="1" presStyleCnt="2" custAng="19973643" custScaleX="264874">
        <dgm:presLayoutVars>
          <dgm:bulletEnabled val="1"/>
        </dgm:presLayoutVars>
      </dgm:prSet>
      <dgm:spPr/>
    </dgm:pt>
  </dgm:ptLst>
  <dgm:cxnLst>
    <dgm:cxn modelId="{253A4904-DB85-4534-8779-006270C61F40}" type="presOf" srcId="{EE406924-7C43-48B6-B8D6-3FDC30FE2753}" destId="{13A5CDAC-B592-4EC2-9773-D142711E7F52}" srcOrd="0" destOrd="1" presId="urn:microsoft.com/office/officeart/2005/8/layout/vList6"/>
    <dgm:cxn modelId="{1917D204-06B6-4B75-965B-F3EA113D50D2}" type="presOf" srcId="{77DD829A-9F89-419E-870E-38E4F406B913}" destId="{2864DD77-AF7E-4B0F-898D-A3DAA16BD792}" srcOrd="0" destOrd="2" presId="urn:microsoft.com/office/officeart/2005/8/layout/vList6"/>
    <dgm:cxn modelId="{DE9A1914-7882-4CC9-B8B7-F3A159432AF1}" type="presOf" srcId="{024473EC-CFD7-488F-86B5-FD36EE97EF1A}" destId="{2864DD77-AF7E-4B0F-898D-A3DAA16BD792}" srcOrd="0" destOrd="3" presId="urn:microsoft.com/office/officeart/2005/8/layout/vList6"/>
    <dgm:cxn modelId="{58B3F418-CE5F-4C57-A2C5-479B95C45721}" type="presOf" srcId="{B72AE0AE-0AD1-41EE-896F-6E704C50F895}" destId="{2864DD77-AF7E-4B0F-898D-A3DAA16BD792}" srcOrd="0" destOrd="0" presId="urn:microsoft.com/office/officeart/2005/8/layout/vList6"/>
    <dgm:cxn modelId="{1A36AD22-54F7-4115-8307-1B1CF4758C31}" srcId="{3DA4CD59-3071-4E8A-A6AD-47ACA51C6C59}" destId="{F2E088AE-A6BE-4465-AFAB-29C442BC6BDC}" srcOrd="0" destOrd="0" parTransId="{EFEAD2E6-990A-4CFF-946A-93551989415A}" sibTransId="{D07DAC2C-487C-4849-935A-A34E2FCE49E2}"/>
    <dgm:cxn modelId="{C9792D25-A826-46A3-9EEF-77BF1C29B4E7}" srcId="{5E33876F-9613-4E4B-B2BF-D8582B45486C}" destId="{77DD829A-9F89-419E-870E-38E4F406B913}" srcOrd="2" destOrd="0" parTransId="{C9E896B1-A7D3-429B-8FC9-C375958E1F3D}" sibTransId="{7B2AF09B-67F8-4C69-B87D-F23EE70A9EAB}"/>
    <dgm:cxn modelId="{31CD4427-A6FB-4CDD-88B2-F80D791DA27D}" type="presOf" srcId="{F2E088AE-A6BE-4465-AFAB-29C442BC6BDC}" destId="{13A5CDAC-B592-4EC2-9773-D142711E7F52}" srcOrd="0" destOrd="0" presId="urn:microsoft.com/office/officeart/2005/8/layout/vList6"/>
    <dgm:cxn modelId="{A3BC5333-2ADB-42A0-BE57-AB03B61876AB}" type="presOf" srcId="{5E33876F-9613-4E4B-B2BF-D8582B45486C}" destId="{0E9F9AB0-4A35-4083-8021-8B75948E9F15}" srcOrd="0" destOrd="0" presId="urn:microsoft.com/office/officeart/2005/8/layout/vList6"/>
    <dgm:cxn modelId="{E2A87436-40ED-45E0-9585-963833A06B50}" type="presOf" srcId="{DB050007-BAF7-4450-9A8A-E08BAF3B0F71}" destId="{13A5CDAC-B592-4EC2-9773-D142711E7F52}" srcOrd="0" destOrd="4" presId="urn:microsoft.com/office/officeart/2005/8/layout/vList6"/>
    <dgm:cxn modelId="{C8F93060-1CBF-4054-BC92-0710662B5509}" srcId="{873AAAD7-FC17-43BE-8E4C-24A0C3EB7B53}" destId="{3DA4CD59-3071-4E8A-A6AD-47ACA51C6C59}" srcOrd="0" destOrd="0" parTransId="{EFABA268-3605-4D94-A74C-8F7760E4FB15}" sibTransId="{30C853BF-78CC-4820-BEB8-2D015159230C}"/>
    <dgm:cxn modelId="{3CD7DC6A-A138-43CD-B61E-E2FFE9504937}" srcId="{3DA4CD59-3071-4E8A-A6AD-47ACA51C6C59}" destId="{DB050007-BAF7-4450-9A8A-E08BAF3B0F71}" srcOrd="4" destOrd="0" parTransId="{A96C0647-C4C5-4A9C-AE4E-A74B5EC13CEF}" sibTransId="{CEF20B87-9144-46A1-B7EA-922079D830E0}"/>
    <dgm:cxn modelId="{18C40A74-B07B-4554-940E-3AE92B0F787A}" srcId="{3DA4CD59-3071-4E8A-A6AD-47ACA51C6C59}" destId="{106A84EA-B775-4043-8C9C-E33F1BD60829}" srcOrd="3" destOrd="0" parTransId="{A54999FA-B629-4292-82C1-5AD1302D3977}" sibTransId="{36455A6D-BFD3-4605-AFB3-CE4201D79350}"/>
    <dgm:cxn modelId="{69870E98-DF99-4910-BD42-20CBFAE3DB6E}" srcId="{5E33876F-9613-4E4B-B2BF-D8582B45486C}" destId="{B72AE0AE-0AD1-41EE-896F-6E704C50F895}" srcOrd="0" destOrd="0" parTransId="{81BE8238-FE23-4D6E-985E-709B1A09EDFE}" sibTransId="{1E8A1986-03F5-4AE6-A659-09DC71593568}"/>
    <dgm:cxn modelId="{8E767D98-4B41-4A51-A414-DA80587BF863}" srcId="{3DA4CD59-3071-4E8A-A6AD-47ACA51C6C59}" destId="{EE406924-7C43-48B6-B8D6-3FDC30FE2753}" srcOrd="1" destOrd="0" parTransId="{E73B5989-2684-4B6E-9C3B-AD7FCF7B12A3}" sibTransId="{A379EFBE-F4FF-43A4-B4DC-D3986B77F5E3}"/>
    <dgm:cxn modelId="{918518A8-810E-441F-9402-F4252F360F49}" type="presOf" srcId="{106A84EA-B775-4043-8C9C-E33F1BD60829}" destId="{13A5CDAC-B592-4EC2-9773-D142711E7F52}" srcOrd="0" destOrd="3" presId="urn:microsoft.com/office/officeart/2005/8/layout/vList6"/>
    <dgm:cxn modelId="{CD2E1BA9-F2B7-4CFF-85F5-B1ECD1AE0642}" type="presOf" srcId="{A6189D79-5883-4EF1-AE91-B891DBB18F93}" destId="{13A5CDAC-B592-4EC2-9773-D142711E7F52}" srcOrd="0" destOrd="2" presId="urn:microsoft.com/office/officeart/2005/8/layout/vList6"/>
    <dgm:cxn modelId="{74C4B1B7-38C5-49FA-BBF7-A2A6B867431A}" srcId="{5E33876F-9613-4E4B-B2BF-D8582B45486C}" destId="{68403C0F-60CF-441A-BF6E-545732346379}" srcOrd="1" destOrd="0" parTransId="{AA10E821-D85C-449D-BEF9-999CCE4B6838}" sibTransId="{110AB2E6-9C83-4412-BFC2-480409DEF020}"/>
    <dgm:cxn modelId="{8780E3BC-98C9-4E5D-B609-CC0D05DE5619}" srcId="{873AAAD7-FC17-43BE-8E4C-24A0C3EB7B53}" destId="{5E33876F-9613-4E4B-B2BF-D8582B45486C}" srcOrd="1" destOrd="0" parTransId="{CCF14618-197C-4589-881E-396211B52F30}" sibTransId="{B50F22CF-5376-439D-9D94-2F40E2B9E3C1}"/>
    <dgm:cxn modelId="{DA58B3BD-68FB-4E7B-93A3-B555340B45D9}" type="presOf" srcId="{3DA4CD59-3071-4E8A-A6AD-47ACA51C6C59}" destId="{35312BF5-54F7-4324-8858-370612C7EE7D}" srcOrd="0" destOrd="0" presId="urn:microsoft.com/office/officeart/2005/8/layout/vList6"/>
    <dgm:cxn modelId="{C1C30ACA-59C5-41A4-A674-F048A4DC5D0F}" srcId="{3DA4CD59-3071-4E8A-A6AD-47ACA51C6C59}" destId="{A6189D79-5883-4EF1-AE91-B891DBB18F93}" srcOrd="2" destOrd="0" parTransId="{7FFE9705-7E69-424F-9FAF-FAEF20BFB958}" sibTransId="{0D118703-BE64-42A1-86CC-F61A1E639B5D}"/>
    <dgm:cxn modelId="{F2341CD6-1D3C-4434-B872-6FC2DBB4ED16}" type="presOf" srcId="{68403C0F-60CF-441A-BF6E-545732346379}" destId="{2864DD77-AF7E-4B0F-898D-A3DAA16BD792}" srcOrd="0" destOrd="1" presId="urn:microsoft.com/office/officeart/2005/8/layout/vList6"/>
    <dgm:cxn modelId="{674D2DD9-FED0-4C72-ABDB-50CE608EA693}" srcId="{5E33876F-9613-4E4B-B2BF-D8582B45486C}" destId="{024473EC-CFD7-488F-86B5-FD36EE97EF1A}" srcOrd="3" destOrd="0" parTransId="{DF9F1563-CD91-48EF-8EFD-2D657BFD557A}" sibTransId="{9B674F79-6DC4-4BA2-B189-89AF85DB8430}"/>
    <dgm:cxn modelId="{2F301DF9-C0ED-4972-862D-485C9A732B2B}" type="presOf" srcId="{873AAAD7-FC17-43BE-8E4C-24A0C3EB7B53}" destId="{94F8BD42-4C79-4B7D-8FD4-AFD98F09D175}" srcOrd="0" destOrd="0" presId="urn:microsoft.com/office/officeart/2005/8/layout/vList6"/>
    <dgm:cxn modelId="{41C8838F-7F4E-47E9-AFB1-841D9D288207}" type="presParOf" srcId="{94F8BD42-4C79-4B7D-8FD4-AFD98F09D175}" destId="{6BF1430A-11AE-4028-B63B-4BF1FB5C31B5}" srcOrd="0" destOrd="0" presId="urn:microsoft.com/office/officeart/2005/8/layout/vList6"/>
    <dgm:cxn modelId="{43BB9831-A716-4F1A-B098-6C3AC050EEF6}" type="presParOf" srcId="{6BF1430A-11AE-4028-B63B-4BF1FB5C31B5}" destId="{35312BF5-54F7-4324-8858-370612C7EE7D}" srcOrd="0" destOrd="0" presId="urn:microsoft.com/office/officeart/2005/8/layout/vList6"/>
    <dgm:cxn modelId="{E825198D-3EBD-484C-9A1D-DE8A33FAEBA6}" type="presParOf" srcId="{6BF1430A-11AE-4028-B63B-4BF1FB5C31B5}" destId="{13A5CDAC-B592-4EC2-9773-D142711E7F52}" srcOrd="1" destOrd="0" presId="urn:microsoft.com/office/officeart/2005/8/layout/vList6"/>
    <dgm:cxn modelId="{C6C31B7B-78C4-45FA-B98A-B5EE96090BDD}" type="presParOf" srcId="{94F8BD42-4C79-4B7D-8FD4-AFD98F09D175}" destId="{9D05728E-8894-4627-8849-B34A7100C053}" srcOrd="1" destOrd="0" presId="urn:microsoft.com/office/officeart/2005/8/layout/vList6"/>
    <dgm:cxn modelId="{DCCBFCDF-C243-42FF-B8CF-FB78C39BF448}" type="presParOf" srcId="{94F8BD42-4C79-4B7D-8FD4-AFD98F09D175}" destId="{9D5141D3-1F39-41E9-8145-8A284B6CAEE9}" srcOrd="2" destOrd="0" presId="urn:microsoft.com/office/officeart/2005/8/layout/vList6"/>
    <dgm:cxn modelId="{B2F90073-00C6-47A0-A518-3CEBC2F598EF}" type="presParOf" srcId="{9D5141D3-1F39-41E9-8145-8A284B6CAEE9}" destId="{0E9F9AB0-4A35-4083-8021-8B75948E9F15}" srcOrd="0" destOrd="0" presId="urn:microsoft.com/office/officeart/2005/8/layout/vList6"/>
    <dgm:cxn modelId="{4E6A5427-8324-4859-A50C-A3EF657148EF}" type="presParOf" srcId="{9D5141D3-1F39-41E9-8145-8A284B6CAEE9}" destId="{2864DD77-AF7E-4B0F-898D-A3DAA16BD7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C98C6E-325F-4BEF-A1CA-C26AB4E6D388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F0B7C6FB-8187-4E46-89DB-2A0B57C9BAA5}">
      <dgm:prSet phldrT="[Tekst]"/>
      <dgm:spPr/>
      <dgm:t>
        <a:bodyPr/>
        <a:lstStyle/>
        <a:p>
          <a:r>
            <a:rPr lang="pl-PL" dirty="0"/>
            <a:t>Pierwotne i pochodne</a:t>
          </a:r>
        </a:p>
      </dgm:t>
    </dgm:pt>
    <dgm:pt modelId="{ED3A6663-4B73-45E1-ACE8-A64EE676BC88}" type="parTrans" cxnId="{47817C36-17CA-4F18-83F8-96662EEACF33}">
      <dgm:prSet/>
      <dgm:spPr/>
      <dgm:t>
        <a:bodyPr/>
        <a:lstStyle/>
        <a:p>
          <a:endParaRPr lang="pl-PL"/>
        </a:p>
      </dgm:t>
    </dgm:pt>
    <dgm:pt modelId="{15E92172-638D-49C3-A624-FD2C971025D9}" type="sibTrans" cxnId="{47817C36-17CA-4F18-83F8-96662EEACF33}">
      <dgm:prSet/>
      <dgm:spPr/>
      <dgm:t>
        <a:bodyPr/>
        <a:lstStyle/>
        <a:p>
          <a:endParaRPr lang="pl-PL"/>
        </a:p>
      </dgm:t>
    </dgm:pt>
    <dgm:pt modelId="{B2DB9580-3862-4AC4-96EA-13F08AF2447E}">
      <dgm:prSet phldrT="[Tekst]"/>
      <dgm:spPr/>
      <dgm:t>
        <a:bodyPr/>
        <a:lstStyle/>
        <a:p>
          <a:r>
            <a:rPr lang="pl-PL" dirty="0"/>
            <a:t>pojęciowe i zmysłowe</a:t>
          </a:r>
        </a:p>
      </dgm:t>
    </dgm:pt>
    <dgm:pt modelId="{B32F0D35-B160-44FA-8993-5DC3970F8DA8}" type="parTrans" cxnId="{263A0F02-AEF7-4791-B5F9-FC0F5BE75514}">
      <dgm:prSet/>
      <dgm:spPr/>
      <dgm:t>
        <a:bodyPr/>
        <a:lstStyle/>
        <a:p>
          <a:endParaRPr lang="pl-PL"/>
        </a:p>
      </dgm:t>
    </dgm:pt>
    <dgm:pt modelId="{05B4B048-3DB2-4A43-97BD-3B2783EE617F}" type="sibTrans" cxnId="{263A0F02-AEF7-4791-B5F9-FC0F5BE75514}">
      <dgm:prSet/>
      <dgm:spPr/>
      <dgm:t>
        <a:bodyPr/>
        <a:lstStyle/>
        <a:p>
          <a:endParaRPr lang="pl-PL"/>
        </a:p>
      </dgm:t>
    </dgm:pt>
    <dgm:pt modelId="{1D6329F3-F9E3-4F2B-9EDF-CD4B9EBA1665}">
      <dgm:prSet phldrT="[Tekst]"/>
      <dgm:spPr/>
      <dgm:t>
        <a:bodyPr/>
        <a:lstStyle/>
        <a:p>
          <a:r>
            <a:rPr lang="pl-PL" dirty="0"/>
            <a:t>obciążające i odciążające </a:t>
          </a:r>
        </a:p>
      </dgm:t>
    </dgm:pt>
    <dgm:pt modelId="{47CD9A86-0D15-4FB9-8FF7-AC3DA0CF078F}" type="parTrans" cxnId="{270FC964-26AD-4F77-8953-AF5C982DA4E9}">
      <dgm:prSet/>
      <dgm:spPr/>
      <dgm:t>
        <a:bodyPr/>
        <a:lstStyle/>
        <a:p>
          <a:endParaRPr lang="pl-PL"/>
        </a:p>
      </dgm:t>
    </dgm:pt>
    <dgm:pt modelId="{BA526806-8189-41C7-8AF3-0CA33DE6E22B}" type="sibTrans" cxnId="{270FC964-26AD-4F77-8953-AF5C982DA4E9}">
      <dgm:prSet/>
      <dgm:spPr/>
      <dgm:t>
        <a:bodyPr/>
        <a:lstStyle/>
        <a:p>
          <a:endParaRPr lang="pl-PL"/>
        </a:p>
      </dgm:t>
    </dgm:pt>
    <dgm:pt modelId="{EC7B50E7-F798-493B-A03C-509E94E3D654}">
      <dgm:prSet phldrT="[Tekst]"/>
      <dgm:spPr/>
      <dgm:t>
        <a:bodyPr/>
        <a:lstStyle/>
        <a:p>
          <a:r>
            <a:rPr lang="pl-PL" dirty="0"/>
            <a:t>Pośrednie i bezpośrednie </a:t>
          </a:r>
        </a:p>
      </dgm:t>
    </dgm:pt>
    <dgm:pt modelId="{D59BF10D-E8B2-43A0-9296-38007154185A}" type="parTrans" cxnId="{44D39DFF-2B71-4193-9678-2DC5B97ED79F}">
      <dgm:prSet/>
      <dgm:spPr/>
      <dgm:t>
        <a:bodyPr/>
        <a:lstStyle/>
        <a:p>
          <a:endParaRPr lang="pl-PL"/>
        </a:p>
      </dgm:t>
    </dgm:pt>
    <dgm:pt modelId="{2CA80211-B7F9-4C97-A47A-46FEF069F2CC}" type="sibTrans" cxnId="{44D39DFF-2B71-4193-9678-2DC5B97ED79F}">
      <dgm:prSet/>
      <dgm:spPr/>
      <dgm:t>
        <a:bodyPr/>
        <a:lstStyle/>
        <a:p>
          <a:endParaRPr lang="pl-PL"/>
        </a:p>
      </dgm:t>
    </dgm:pt>
    <dgm:pt modelId="{1893C2AB-F643-44BB-A39D-C0052929242B}">
      <dgm:prSet phldrT="[Tekst]"/>
      <dgm:spPr/>
      <dgm:t>
        <a:bodyPr/>
        <a:lstStyle/>
        <a:p>
          <a:r>
            <a:rPr lang="pl-PL" dirty="0"/>
            <a:t>ścisłe i swobodne </a:t>
          </a:r>
        </a:p>
      </dgm:t>
    </dgm:pt>
    <dgm:pt modelId="{DD3583AB-B880-4B2D-8F5C-20AE083667A8}" type="parTrans" cxnId="{91D009A5-4A1B-41F1-B761-DB0E7A046787}">
      <dgm:prSet/>
      <dgm:spPr/>
      <dgm:t>
        <a:bodyPr/>
        <a:lstStyle/>
        <a:p>
          <a:endParaRPr lang="pl-PL"/>
        </a:p>
      </dgm:t>
    </dgm:pt>
    <dgm:pt modelId="{2786774D-3213-48CC-B6F0-027AF6867772}" type="sibTrans" cxnId="{91D009A5-4A1B-41F1-B761-DB0E7A046787}">
      <dgm:prSet/>
      <dgm:spPr/>
      <dgm:t>
        <a:bodyPr/>
        <a:lstStyle/>
        <a:p>
          <a:endParaRPr lang="pl-PL"/>
        </a:p>
      </dgm:t>
    </dgm:pt>
    <dgm:pt modelId="{2A624BCA-436F-4EF9-97AA-204775E146C4}">
      <dgm:prSet phldrT="[Tekst]"/>
      <dgm:spPr/>
      <dgm:t>
        <a:bodyPr/>
        <a:lstStyle/>
        <a:p>
          <a:r>
            <a:rPr lang="pl-PL" dirty="0"/>
            <a:t>z przypadku i przeznaczenia </a:t>
          </a:r>
        </a:p>
      </dgm:t>
    </dgm:pt>
    <dgm:pt modelId="{58C73E1B-4AB3-4D3C-B822-67303C3E7D09}" type="parTrans" cxnId="{55E6A955-B4AE-41AB-8E93-5B661FC42317}">
      <dgm:prSet/>
      <dgm:spPr/>
      <dgm:t>
        <a:bodyPr/>
        <a:lstStyle/>
        <a:p>
          <a:endParaRPr lang="pl-PL"/>
        </a:p>
      </dgm:t>
    </dgm:pt>
    <dgm:pt modelId="{44F85E4A-CD69-444C-B440-6D0CD0265949}" type="sibTrans" cxnId="{55E6A955-B4AE-41AB-8E93-5B661FC42317}">
      <dgm:prSet/>
      <dgm:spPr/>
      <dgm:t>
        <a:bodyPr/>
        <a:lstStyle/>
        <a:p>
          <a:endParaRPr lang="pl-PL"/>
        </a:p>
      </dgm:t>
    </dgm:pt>
    <dgm:pt modelId="{50FB02D9-D9EF-424F-B91C-409843E567AD}">
      <dgm:prSet phldrT="[Tekst]"/>
      <dgm:spPr/>
      <dgm:t>
        <a:bodyPr/>
        <a:lstStyle/>
        <a:p>
          <a:r>
            <a:rPr lang="pl-PL" dirty="0"/>
            <a:t>osobowe i rzeczowe </a:t>
          </a:r>
        </a:p>
      </dgm:t>
    </dgm:pt>
    <dgm:pt modelId="{B02D4CF5-AE5C-4117-AF9B-5A00EE73C8FA}" type="parTrans" cxnId="{14AD5A1E-EA89-444B-81F6-697D75FAD951}">
      <dgm:prSet/>
      <dgm:spPr/>
      <dgm:t>
        <a:bodyPr/>
        <a:lstStyle/>
        <a:p>
          <a:endParaRPr lang="pl-PL"/>
        </a:p>
      </dgm:t>
    </dgm:pt>
    <dgm:pt modelId="{07D52107-D83B-486A-AFBF-E65579ACB8E2}" type="sibTrans" cxnId="{14AD5A1E-EA89-444B-81F6-697D75FAD951}">
      <dgm:prSet/>
      <dgm:spPr/>
      <dgm:t>
        <a:bodyPr/>
        <a:lstStyle/>
        <a:p>
          <a:endParaRPr lang="pl-PL"/>
        </a:p>
      </dgm:t>
    </dgm:pt>
    <dgm:pt modelId="{8EAD884E-6E70-4170-9424-860C8E33BCCA}">
      <dgm:prSet phldrT="[Tekst]"/>
      <dgm:spPr/>
      <dgm:t>
        <a:bodyPr/>
        <a:lstStyle/>
        <a:p>
          <a:endParaRPr lang="pl-PL"/>
        </a:p>
      </dgm:t>
    </dgm:pt>
    <dgm:pt modelId="{E1B8AF9D-9DD8-4EC7-8A07-5B07B70A2B03}" type="parTrans" cxnId="{2FF028A9-33AF-4BF0-85F5-AFB267B2DB10}">
      <dgm:prSet/>
      <dgm:spPr/>
      <dgm:t>
        <a:bodyPr/>
        <a:lstStyle/>
        <a:p>
          <a:endParaRPr lang="pl-PL"/>
        </a:p>
      </dgm:t>
    </dgm:pt>
    <dgm:pt modelId="{0DF17F89-E942-43E1-8EA7-91094F56BD91}" type="sibTrans" cxnId="{2FF028A9-33AF-4BF0-85F5-AFB267B2DB10}">
      <dgm:prSet/>
      <dgm:spPr/>
      <dgm:t>
        <a:bodyPr/>
        <a:lstStyle/>
        <a:p>
          <a:endParaRPr lang="pl-PL"/>
        </a:p>
      </dgm:t>
    </dgm:pt>
    <dgm:pt modelId="{5949D4F4-A18F-4C01-BD3B-E87D898620B5}">
      <dgm:prSet phldrT="[Tekst]"/>
      <dgm:spPr/>
      <dgm:t>
        <a:bodyPr/>
        <a:lstStyle/>
        <a:p>
          <a:endParaRPr lang="pl-PL"/>
        </a:p>
      </dgm:t>
    </dgm:pt>
    <dgm:pt modelId="{15046B54-1986-46C4-9823-6C944FCA7836}" type="parTrans" cxnId="{1C5161CC-ADF6-4048-BFB7-A570CFE813E5}">
      <dgm:prSet/>
      <dgm:spPr/>
      <dgm:t>
        <a:bodyPr/>
        <a:lstStyle/>
        <a:p>
          <a:endParaRPr lang="pl-PL"/>
        </a:p>
      </dgm:t>
    </dgm:pt>
    <dgm:pt modelId="{4C7B6DB0-F355-466E-AE9C-3B54B4D1F5D3}" type="sibTrans" cxnId="{1C5161CC-ADF6-4048-BFB7-A570CFE813E5}">
      <dgm:prSet/>
      <dgm:spPr/>
      <dgm:t>
        <a:bodyPr/>
        <a:lstStyle/>
        <a:p>
          <a:endParaRPr lang="pl-PL"/>
        </a:p>
      </dgm:t>
    </dgm:pt>
    <dgm:pt modelId="{EF7DC2DC-F66D-47E4-BD05-2352D4641704}">
      <dgm:prSet phldrT="[Tekst]"/>
      <dgm:spPr/>
      <dgm:t>
        <a:bodyPr/>
        <a:lstStyle/>
        <a:p>
          <a:endParaRPr lang="pl-PL"/>
        </a:p>
      </dgm:t>
    </dgm:pt>
    <dgm:pt modelId="{8739C813-8C12-4629-A12F-79126BE8EF9B}" type="parTrans" cxnId="{D128F420-1E32-4106-A5D2-06DA618791EB}">
      <dgm:prSet/>
      <dgm:spPr/>
      <dgm:t>
        <a:bodyPr/>
        <a:lstStyle/>
        <a:p>
          <a:endParaRPr lang="pl-PL"/>
        </a:p>
      </dgm:t>
    </dgm:pt>
    <dgm:pt modelId="{FCE65A61-C70D-4E58-9BB4-C43D37EE2D60}" type="sibTrans" cxnId="{D128F420-1E32-4106-A5D2-06DA618791EB}">
      <dgm:prSet/>
      <dgm:spPr/>
      <dgm:t>
        <a:bodyPr/>
        <a:lstStyle/>
        <a:p>
          <a:endParaRPr lang="pl-PL"/>
        </a:p>
      </dgm:t>
    </dgm:pt>
    <dgm:pt modelId="{2A563FFA-3B0D-4845-BD74-3F0B4D45CD27}">
      <dgm:prSet phldrT="[Tekst]"/>
      <dgm:spPr/>
      <dgm:t>
        <a:bodyPr/>
        <a:lstStyle/>
        <a:p>
          <a:endParaRPr lang="pl-PL"/>
        </a:p>
      </dgm:t>
    </dgm:pt>
    <dgm:pt modelId="{3F02E2C5-8E60-4727-B4EF-7661B66FF431}" type="parTrans" cxnId="{05530B54-1327-4DDB-A232-19D449ECF93D}">
      <dgm:prSet/>
      <dgm:spPr/>
      <dgm:t>
        <a:bodyPr/>
        <a:lstStyle/>
        <a:p>
          <a:endParaRPr lang="pl-PL"/>
        </a:p>
      </dgm:t>
    </dgm:pt>
    <dgm:pt modelId="{33C2E3A4-5D5C-4279-BE66-45073A11459F}" type="sibTrans" cxnId="{05530B54-1327-4DDB-A232-19D449ECF93D}">
      <dgm:prSet/>
      <dgm:spPr/>
      <dgm:t>
        <a:bodyPr/>
        <a:lstStyle/>
        <a:p>
          <a:endParaRPr lang="pl-PL"/>
        </a:p>
      </dgm:t>
    </dgm:pt>
    <dgm:pt modelId="{A2196FB0-F065-4E3B-9C72-D3D800E506D2}">
      <dgm:prSet phldrT="[Tekst]"/>
      <dgm:spPr/>
      <dgm:t>
        <a:bodyPr/>
        <a:lstStyle/>
        <a:p>
          <a:endParaRPr lang="pl-PL"/>
        </a:p>
      </dgm:t>
    </dgm:pt>
    <dgm:pt modelId="{8B7A4C78-F14B-49CD-A949-9E6BD5121D7E}" type="parTrans" cxnId="{06F0BAFB-0AF9-4733-8574-397DBD5F7419}">
      <dgm:prSet/>
      <dgm:spPr/>
      <dgm:t>
        <a:bodyPr/>
        <a:lstStyle/>
        <a:p>
          <a:endParaRPr lang="pl-PL"/>
        </a:p>
      </dgm:t>
    </dgm:pt>
    <dgm:pt modelId="{F23C5D79-2FDD-4FDA-B10C-C915E999AEA5}" type="sibTrans" cxnId="{06F0BAFB-0AF9-4733-8574-397DBD5F7419}">
      <dgm:prSet/>
      <dgm:spPr/>
      <dgm:t>
        <a:bodyPr/>
        <a:lstStyle/>
        <a:p>
          <a:endParaRPr lang="pl-PL"/>
        </a:p>
      </dgm:t>
    </dgm:pt>
    <dgm:pt modelId="{4214C3B1-00C2-4F8F-B3BF-AE34E0FD30D5}" type="pres">
      <dgm:prSet presAssocID="{D0C98C6E-325F-4BEF-A1CA-C26AB4E6D38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6BEFA2B-835A-4EDF-95D9-E9790EE797B1}" type="pres">
      <dgm:prSet presAssocID="{D0C98C6E-325F-4BEF-A1CA-C26AB4E6D388}" presName="dummyMaxCanvas" presStyleCnt="0"/>
      <dgm:spPr/>
    </dgm:pt>
    <dgm:pt modelId="{9E339DF5-4EBB-4BE4-877E-FB1049B31B10}" type="pres">
      <dgm:prSet presAssocID="{D0C98C6E-325F-4BEF-A1CA-C26AB4E6D388}" presName="parentComposite" presStyleCnt="0"/>
      <dgm:spPr/>
    </dgm:pt>
    <dgm:pt modelId="{FEAFC4DB-78EE-43F6-8CF0-8948F73CBBE9}" type="pres">
      <dgm:prSet presAssocID="{D0C98C6E-325F-4BEF-A1CA-C26AB4E6D388}" presName="parent1" presStyleLbl="alignAccFollowNode1" presStyleIdx="0" presStyleCnt="4">
        <dgm:presLayoutVars>
          <dgm:chMax val="4"/>
        </dgm:presLayoutVars>
      </dgm:prSet>
      <dgm:spPr/>
    </dgm:pt>
    <dgm:pt modelId="{650026A9-A228-400C-BE0B-49765C2C3B89}" type="pres">
      <dgm:prSet presAssocID="{D0C98C6E-325F-4BEF-A1CA-C26AB4E6D388}" presName="parent2" presStyleLbl="alignAccFollowNode1" presStyleIdx="1" presStyleCnt="4">
        <dgm:presLayoutVars>
          <dgm:chMax val="4"/>
        </dgm:presLayoutVars>
      </dgm:prSet>
      <dgm:spPr/>
    </dgm:pt>
    <dgm:pt modelId="{0615A724-317F-4279-A535-F5FC18AAF924}" type="pres">
      <dgm:prSet presAssocID="{D0C98C6E-325F-4BEF-A1CA-C26AB4E6D388}" presName="childrenComposite" presStyleCnt="0"/>
      <dgm:spPr/>
    </dgm:pt>
    <dgm:pt modelId="{7BDDFC86-D267-4C9F-A1C8-2B994DB58CD2}" type="pres">
      <dgm:prSet presAssocID="{D0C98C6E-325F-4BEF-A1CA-C26AB4E6D388}" presName="dummyMaxCanvas_ChildArea" presStyleCnt="0"/>
      <dgm:spPr/>
    </dgm:pt>
    <dgm:pt modelId="{530D5A1A-B046-4434-A213-4800B0C5A650}" type="pres">
      <dgm:prSet presAssocID="{D0C98C6E-325F-4BEF-A1CA-C26AB4E6D388}" presName="fulcrum" presStyleLbl="alignAccFollowNode1" presStyleIdx="2" presStyleCnt="4"/>
      <dgm:spPr/>
    </dgm:pt>
    <dgm:pt modelId="{9A6655EE-F333-4A05-BDD0-8AEB21914C10}" type="pres">
      <dgm:prSet presAssocID="{D0C98C6E-325F-4BEF-A1CA-C26AB4E6D388}" presName="balance_32" presStyleLbl="alignAccFollowNode1" presStyleIdx="3" presStyleCnt="4">
        <dgm:presLayoutVars>
          <dgm:bulletEnabled val="1"/>
        </dgm:presLayoutVars>
      </dgm:prSet>
      <dgm:spPr/>
    </dgm:pt>
    <dgm:pt modelId="{ADDEBF91-C9AF-436C-BC85-A245F185327F}" type="pres">
      <dgm:prSet presAssocID="{D0C98C6E-325F-4BEF-A1CA-C26AB4E6D388}" presName="left_32_1" presStyleLbl="node1" presStyleIdx="0" presStyleCnt="5">
        <dgm:presLayoutVars>
          <dgm:bulletEnabled val="1"/>
        </dgm:presLayoutVars>
      </dgm:prSet>
      <dgm:spPr/>
    </dgm:pt>
    <dgm:pt modelId="{606A1280-6AB5-49B2-865C-3452B19C85C3}" type="pres">
      <dgm:prSet presAssocID="{D0C98C6E-325F-4BEF-A1CA-C26AB4E6D388}" presName="left_32_2" presStyleLbl="node1" presStyleIdx="1" presStyleCnt="5">
        <dgm:presLayoutVars>
          <dgm:bulletEnabled val="1"/>
        </dgm:presLayoutVars>
      </dgm:prSet>
      <dgm:spPr/>
    </dgm:pt>
    <dgm:pt modelId="{50EC910D-E5C3-4CA8-BC5B-F1052784945A}" type="pres">
      <dgm:prSet presAssocID="{D0C98C6E-325F-4BEF-A1CA-C26AB4E6D388}" presName="left_32_3" presStyleLbl="node1" presStyleIdx="2" presStyleCnt="5">
        <dgm:presLayoutVars>
          <dgm:bulletEnabled val="1"/>
        </dgm:presLayoutVars>
      </dgm:prSet>
      <dgm:spPr/>
    </dgm:pt>
    <dgm:pt modelId="{8141B22F-2860-4BA3-A8BC-A3B0AA905686}" type="pres">
      <dgm:prSet presAssocID="{D0C98C6E-325F-4BEF-A1CA-C26AB4E6D388}" presName="right_32_1" presStyleLbl="node1" presStyleIdx="3" presStyleCnt="5">
        <dgm:presLayoutVars>
          <dgm:bulletEnabled val="1"/>
        </dgm:presLayoutVars>
      </dgm:prSet>
      <dgm:spPr/>
    </dgm:pt>
    <dgm:pt modelId="{0FEF355A-58E7-4F46-8D14-195E51B82A16}" type="pres">
      <dgm:prSet presAssocID="{D0C98C6E-325F-4BEF-A1CA-C26AB4E6D388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263A0F02-AEF7-4791-B5F9-FC0F5BE75514}" srcId="{F0B7C6FB-8187-4E46-89DB-2A0B57C9BAA5}" destId="{B2DB9580-3862-4AC4-96EA-13F08AF2447E}" srcOrd="0" destOrd="0" parTransId="{B32F0D35-B160-44FA-8993-5DC3970F8DA8}" sibTransId="{05B4B048-3DB2-4A43-97BD-3B2783EE617F}"/>
    <dgm:cxn modelId="{14AD5A1E-EA89-444B-81F6-697D75FAD951}" srcId="{F0B7C6FB-8187-4E46-89DB-2A0B57C9BAA5}" destId="{50FB02D9-D9EF-424F-B91C-409843E567AD}" srcOrd="2" destOrd="0" parTransId="{B02D4CF5-AE5C-4117-AF9B-5A00EE73C8FA}" sibTransId="{07D52107-D83B-486A-AFBF-E65579ACB8E2}"/>
    <dgm:cxn modelId="{D128F420-1E32-4106-A5D2-06DA618791EB}" srcId="{D0C98C6E-325F-4BEF-A1CA-C26AB4E6D388}" destId="{EF7DC2DC-F66D-47E4-BD05-2352D4641704}" srcOrd="4" destOrd="0" parTransId="{8739C813-8C12-4629-A12F-79126BE8EF9B}" sibTransId="{FCE65A61-C70D-4E58-9BB4-C43D37EE2D60}"/>
    <dgm:cxn modelId="{7C180828-0414-4A7C-96F1-7FBE1CE86BD5}" type="presOf" srcId="{1893C2AB-F643-44BB-A39D-C0052929242B}" destId="{8141B22F-2860-4BA3-A8BC-A3B0AA905686}" srcOrd="0" destOrd="0" presId="urn:microsoft.com/office/officeart/2005/8/layout/balance1"/>
    <dgm:cxn modelId="{47817C36-17CA-4F18-83F8-96662EEACF33}" srcId="{D0C98C6E-325F-4BEF-A1CA-C26AB4E6D388}" destId="{F0B7C6FB-8187-4E46-89DB-2A0B57C9BAA5}" srcOrd="0" destOrd="0" parTransId="{ED3A6663-4B73-45E1-ACE8-A64EE676BC88}" sibTransId="{15E92172-638D-49C3-A624-FD2C971025D9}"/>
    <dgm:cxn modelId="{D04CE362-1916-4339-AB8B-3BD213B26D5F}" type="presOf" srcId="{D0C98C6E-325F-4BEF-A1CA-C26AB4E6D388}" destId="{4214C3B1-00C2-4F8F-B3BF-AE34E0FD30D5}" srcOrd="0" destOrd="0" presId="urn:microsoft.com/office/officeart/2005/8/layout/balance1"/>
    <dgm:cxn modelId="{270FC964-26AD-4F77-8953-AF5C982DA4E9}" srcId="{F0B7C6FB-8187-4E46-89DB-2A0B57C9BAA5}" destId="{1D6329F3-F9E3-4F2B-9EDF-CD4B9EBA1665}" srcOrd="1" destOrd="0" parTransId="{47CD9A86-0D15-4FB9-8FF7-AC3DA0CF078F}" sibTransId="{BA526806-8189-41C7-8AF3-0CA33DE6E22B}"/>
    <dgm:cxn modelId="{285C2D4C-AB9E-4247-B6F6-D1E2157F4D5C}" type="presOf" srcId="{2A624BCA-436F-4EF9-97AA-204775E146C4}" destId="{0FEF355A-58E7-4F46-8D14-195E51B82A16}" srcOrd="0" destOrd="0" presId="urn:microsoft.com/office/officeart/2005/8/layout/balance1"/>
    <dgm:cxn modelId="{05530B54-1327-4DDB-A232-19D449ECF93D}" srcId="{D0C98C6E-325F-4BEF-A1CA-C26AB4E6D388}" destId="{2A563FFA-3B0D-4845-BD74-3F0B4D45CD27}" srcOrd="5" destOrd="0" parTransId="{3F02E2C5-8E60-4727-B4EF-7661B66FF431}" sibTransId="{33C2E3A4-5D5C-4279-BE66-45073A11459F}"/>
    <dgm:cxn modelId="{55E6A955-B4AE-41AB-8E93-5B661FC42317}" srcId="{EC7B50E7-F798-493B-A03C-509E94E3D654}" destId="{2A624BCA-436F-4EF9-97AA-204775E146C4}" srcOrd="1" destOrd="0" parTransId="{58C73E1B-4AB3-4D3C-B822-67303C3E7D09}" sibTransId="{44F85E4A-CD69-444C-B440-6D0CD0265949}"/>
    <dgm:cxn modelId="{91D009A5-4A1B-41F1-B761-DB0E7A046787}" srcId="{EC7B50E7-F798-493B-A03C-509E94E3D654}" destId="{1893C2AB-F643-44BB-A39D-C0052929242B}" srcOrd="0" destOrd="0" parTransId="{DD3583AB-B880-4B2D-8F5C-20AE083667A8}" sibTransId="{2786774D-3213-48CC-B6F0-027AF6867772}"/>
    <dgm:cxn modelId="{2FF028A9-33AF-4BF0-85F5-AFB267B2DB10}" srcId="{D0C98C6E-325F-4BEF-A1CA-C26AB4E6D388}" destId="{8EAD884E-6E70-4170-9424-860C8E33BCCA}" srcOrd="2" destOrd="0" parTransId="{E1B8AF9D-9DD8-4EC7-8A07-5B07B70A2B03}" sibTransId="{0DF17F89-E942-43E1-8EA7-91094F56BD91}"/>
    <dgm:cxn modelId="{789673BA-BC52-4A3F-A327-7CA4318B66C2}" type="presOf" srcId="{EC7B50E7-F798-493B-A03C-509E94E3D654}" destId="{650026A9-A228-400C-BE0B-49765C2C3B89}" srcOrd="0" destOrd="0" presId="urn:microsoft.com/office/officeart/2005/8/layout/balance1"/>
    <dgm:cxn modelId="{91FD3EC3-6607-4052-86EB-586F38801F5C}" type="presOf" srcId="{50FB02D9-D9EF-424F-B91C-409843E567AD}" destId="{50EC910D-E5C3-4CA8-BC5B-F1052784945A}" srcOrd="0" destOrd="0" presId="urn:microsoft.com/office/officeart/2005/8/layout/balance1"/>
    <dgm:cxn modelId="{0812F4C4-7431-40ED-B4EE-A15EE7493743}" type="presOf" srcId="{B2DB9580-3862-4AC4-96EA-13F08AF2447E}" destId="{ADDEBF91-C9AF-436C-BC85-A245F185327F}" srcOrd="0" destOrd="0" presId="urn:microsoft.com/office/officeart/2005/8/layout/balance1"/>
    <dgm:cxn modelId="{1C5161CC-ADF6-4048-BFB7-A570CFE813E5}" srcId="{D0C98C6E-325F-4BEF-A1CA-C26AB4E6D388}" destId="{5949D4F4-A18F-4C01-BD3B-E87D898620B5}" srcOrd="3" destOrd="0" parTransId="{15046B54-1986-46C4-9823-6C944FCA7836}" sibTransId="{4C7B6DB0-F355-466E-AE9C-3B54B4D1F5D3}"/>
    <dgm:cxn modelId="{5A668EEA-88EC-427A-B916-77F421C2A77F}" type="presOf" srcId="{1D6329F3-F9E3-4F2B-9EDF-CD4B9EBA1665}" destId="{606A1280-6AB5-49B2-865C-3452B19C85C3}" srcOrd="0" destOrd="0" presId="urn:microsoft.com/office/officeart/2005/8/layout/balance1"/>
    <dgm:cxn modelId="{63F9D4FA-134E-460F-BED3-691D0E2021EE}" type="presOf" srcId="{F0B7C6FB-8187-4E46-89DB-2A0B57C9BAA5}" destId="{FEAFC4DB-78EE-43F6-8CF0-8948F73CBBE9}" srcOrd="0" destOrd="0" presId="urn:microsoft.com/office/officeart/2005/8/layout/balance1"/>
    <dgm:cxn modelId="{06F0BAFB-0AF9-4733-8574-397DBD5F7419}" srcId="{D0C98C6E-325F-4BEF-A1CA-C26AB4E6D388}" destId="{A2196FB0-F065-4E3B-9C72-D3D800E506D2}" srcOrd="6" destOrd="0" parTransId="{8B7A4C78-F14B-49CD-A949-9E6BD5121D7E}" sibTransId="{F23C5D79-2FDD-4FDA-B10C-C915E999AEA5}"/>
    <dgm:cxn modelId="{44D39DFF-2B71-4193-9678-2DC5B97ED79F}" srcId="{D0C98C6E-325F-4BEF-A1CA-C26AB4E6D388}" destId="{EC7B50E7-F798-493B-A03C-509E94E3D654}" srcOrd="1" destOrd="0" parTransId="{D59BF10D-E8B2-43A0-9296-38007154185A}" sibTransId="{2CA80211-B7F9-4C97-A47A-46FEF069F2CC}"/>
    <dgm:cxn modelId="{1E56FF56-AA6F-4520-87F4-30A917994480}" type="presParOf" srcId="{4214C3B1-00C2-4F8F-B3BF-AE34E0FD30D5}" destId="{96BEFA2B-835A-4EDF-95D9-E9790EE797B1}" srcOrd="0" destOrd="0" presId="urn:microsoft.com/office/officeart/2005/8/layout/balance1"/>
    <dgm:cxn modelId="{14FBC791-3861-4BAB-864D-D0F009617181}" type="presParOf" srcId="{4214C3B1-00C2-4F8F-B3BF-AE34E0FD30D5}" destId="{9E339DF5-4EBB-4BE4-877E-FB1049B31B10}" srcOrd="1" destOrd="0" presId="urn:microsoft.com/office/officeart/2005/8/layout/balance1"/>
    <dgm:cxn modelId="{9191C08B-DBE6-4B97-B826-B6B845CC30BB}" type="presParOf" srcId="{9E339DF5-4EBB-4BE4-877E-FB1049B31B10}" destId="{FEAFC4DB-78EE-43F6-8CF0-8948F73CBBE9}" srcOrd="0" destOrd="0" presId="urn:microsoft.com/office/officeart/2005/8/layout/balance1"/>
    <dgm:cxn modelId="{D6ACC878-D7EA-44EC-A1D3-4C7A9150D74C}" type="presParOf" srcId="{9E339DF5-4EBB-4BE4-877E-FB1049B31B10}" destId="{650026A9-A228-400C-BE0B-49765C2C3B89}" srcOrd="1" destOrd="0" presId="urn:microsoft.com/office/officeart/2005/8/layout/balance1"/>
    <dgm:cxn modelId="{164B7505-056B-4B49-9C04-2B0E478BF86F}" type="presParOf" srcId="{4214C3B1-00C2-4F8F-B3BF-AE34E0FD30D5}" destId="{0615A724-317F-4279-A535-F5FC18AAF924}" srcOrd="2" destOrd="0" presId="urn:microsoft.com/office/officeart/2005/8/layout/balance1"/>
    <dgm:cxn modelId="{9B736281-71FD-4FC4-A833-4E3344498F6E}" type="presParOf" srcId="{0615A724-317F-4279-A535-F5FC18AAF924}" destId="{7BDDFC86-D267-4C9F-A1C8-2B994DB58CD2}" srcOrd="0" destOrd="0" presId="urn:microsoft.com/office/officeart/2005/8/layout/balance1"/>
    <dgm:cxn modelId="{645ABEA0-2B37-400E-9111-BD7253E32B1C}" type="presParOf" srcId="{0615A724-317F-4279-A535-F5FC18AAF924}" destId="{530D5A1A-B046-4434-A213-4800B0C5A650}" srcOrd="1" destOrd="0" presId="urn:microsoft.com/office/officeart/2005/8/layout/balance1"/>
    <dgm:cxn modelId="{7E09B8FD-57C0-4384-A4B0-D74E3378BB84}" type="presParOf" srcId="{0615A724-317F-4279-A535-F5FC18AAF924}" destId="{9A6655EE-F333-4A05-BDD0-8AEB21914C10}" srcOrd="2" destOrd="0" presId="urn:microsoft.com/office/officeart/2005/8/layout/balance1"/>
    <dgm:cxn modelId="{49ECD3E0-9488-4D61-953B-8796B9DEE238}" type="presParOf" srcId="{0615A724-317F-4279-A535-F5FC18AAF924}" destId="{ADDEBF91-C9AF-436C-BC85-A245F185327F}" srcOrd="3" destOrd="0" presId="urn:microsoft.com/office/officeart/2005/8/layout/balance1"/>
    <dgm:cxn modelId="{0C636933-F00E-450D-B4C9-5F5DBB377EF2}" type="presParOf" srcId="{0615A724-317F-4279-A535-F5FC18AAF924}" destId="{606A1280-6AB5-49B2-865C-3452B19C85C3}" srcOrd="4" destOrd="0" presId="urn:microsoft.com/office/officeart/2005/8/layout/balance1"/>
    <dgm:cxn modelId="{A0FA11F9-285A-4A14-8F61-E826030A6D74}" type="presParOf" srcId="{0615A724-317F-4279-A535-F5FC18AAF924}" destId="{50EC910D-E5C3-4CA8-BC5B-F1052784945A}" srcOrd="5" destOrd="0" presId="urn:microsoft.com/office/officeart/2005/8/layout/balance1"/>
    <dgm:cxn modelId="{0E38A95C-25FE-4739-B14F-C2A7BA99A40A}" type="presParOf" srcId="{0615A724-317F-4279-A535-F5FC18AAF924}" destId="{8141B22F-2860-4BA3-A8BC-A3B0AA905686}" srcOrd="6" destOrd="0" presId="urn:microsoft.com/office/officeart/2005/8/layout/balance1"/>
    <dgm:cxn modelId="{DCEB81C8-3BB6-4AF4-9A93-A644579F0EB0}" type="presParOf" srcId="{0615A724-317F-4279-A535-F5FC18AAF924}" destId="{0FEF355A-58E7-4F46-8D14-195E51B82A1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99904C-48B0-4431-9AC1-7C918F0947D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51941542-5456-4A74-BE15-351F6FC077D8}">
      <dgm:prSet/>
      <dgm:spPr/>
      <dgm:t>
        <a:bodyPr/>
        <a:lstStyle/>
        <a:p>
          <a:r>
            <a:rPr lang="pl-PL" dirty="0"/>
            <a:t>Wniosek dowodowy strony skierowany do organu prowadzącego postępowanie </a:t>
          </a:r>
        </a:p>
      </dgm:t>
    </dgm:pt>
    <dgm:pt modelId="{70160E73-F878-4B7B-B1B9-D63C4E061C94}" type="parTrans" cxnId="{44D4F6BB-607C-4CAC-A92D-64CE0885438D}">
      <dgm:prSet/>
      <dgm:spPr/>
      <dgm:t>
        <a:bodyPr/>
        <a:lstStyle/>
        <a:p>
          <a:endParaRPr lang="pl-PL"/>
        </a:p>
      </dgm:t>
    </dgm:pt>
    <dgm:pt modelId="{8A4734AA-93DF-4404-96E6-8DEAD9B099CA}" type="sibTrans" cxnId="{44D4F6BB-607C-4CAC-A92D-64CE0885438D}">
      <dgm:prSet/>
      <dgm:spPr/>
      <dgm:t>
        <a:bodyPr/>
        <a:lstStyle/>
        <a:p>
          <a:endParaRPr lang="pl-PL"/>
        </a:p>
      </dgm:t>
    </dgm:pt>
    <dgm:pt modelId="{C59FB54C-1717-4FEE-9B5A-8DB67EEFAC9B}">
      <dgm:prSet/>
      <dgm:spPr/>
      <dgm:t>
        <a:bodyPr/>
        <a:lstStyle/>
        <a:p>
          <a:r>
            <a:rPr lang="pl-PL"/>
            <a:t>Dopuszczenie przez organ procesowy dowodu wnioskowanego przez stronę </a:t>
          </a:r>
        </a:p>
      </dgm:t>
    </dgm:pt>
    <dgm:pt modelId="{6BCDBE87-466A-4962-AA9D-FD32627BD0D0}" type="parTrans" cxnId="{79CDE8C0-F107-454E-9EC2-A60D81B631D5}">
      <dgm:prSet/>
      <dgm:spPr/>
      <dgm:t>
        <a:bodyPr/>
        <a:lstStyle/>
        <a:p>
          <a:endParaRPr lang="pl-PL"/>
        </a:p>
      </dgm:t>
    </dgm:pt>
    <dgm:pt modelId="{46F20186-B902-47E0-AAB3-11B1B4B04D4C}" type="sibTrans" cxnId="{79CDE8C0-F107-454E-9EC2-A60D81B631D5}">
      <dgm:prSet/>
      <dgm:spPr/>
      <dgm:t>
        <a:bodyPr/>
        <a:lstStyle/>
        <a:p>
          <a:endParaRPr lang="pl-PL"/>
        </a:p>
      </dgm:t>
    </dgm:pt>
    <dgm:pt modelId="{3F5ACD26-4152-4668-821A-564CA8B8C969}">
      <dgm:prSet/>
      <dgm:spPr/>
      <dgm:t>
        <a:bodyPr/>
        <a:lstStyle/>
        <a:p>
          <a:r>
            <a:rPr lang="pl-PL" dirty="0"/>
            <a:t>Organ procesowy przeprowadza dowód wnioskowany przez stronę </a:t>
          </a:r>
        </a:p>
      </dgm:t>
    </dgm:pt>
    <dgm:pt modelId="{2AF31EC3-5A79-4D53-9A8B-52373021C7D1}" type="parTrans" cxnId="{BFBD2FEB-25FE-41B2-B7DD-18E866D1275B}">
      <dgm:prSet/>
      <dgm:spPr/>
      <dgm:t>
        <a:bodyPr/>
        <a:lstStyle/>
        <a:p>
          <a:endParaRPr lang="pl-PL"/>
        </a:p>
      </dgm:t>
    </dgm:pt>
    <dgm:pt modelId="{488130A3-584B-4286-84BB-069BFCFC3E90}" type="sibTrans" cxnId="{BFBD2FEB-25FE-41B2-B7DD-18E866D1275B}">
      <dgm:prSet/>
      <dgm:spPr/>
      <dgm:t>
        <a:bodyPr/>
        <a:lstStyle/>
        <a:p>
          <a:endParaRPr lang="pl-PL"/>
        </a:p>
      </dgm:t>
    </dgm:pt>
    <dgm:pt modelId="{22FF736F-76F7-400A-8272-86A242994387}" type="pres">
      <dgm:prSet presAssocID="{3A99904C-48B0-4431-9AC1-7C918F0947D7}" presName="Name0" presStyleCnt="0">
        <dgm:presLayoutVars>
          <dgm:dir/>
          <dgm:resizeHandles val="exact"/>
        </dgm:presLayoutVars>
      </dgm:prSet>
      <dgm:spPr/>
    </dgm:pt>
    <dgm:pt modelId="{8FDD72E4-5CC3-4AF8-AFAC-5794A4B36D56}" type="pres">
      <dgm:prSet presAssocID="{51941542-5456-4A74-BE15-351F6FC077D8}" presName="node" presStyleLbl="node1" presStyleIdx="0" presStyleCnt="3">
        <dgm:presLayoutVars>
          <dgm:bulletEnabled val="1"/>
        </dgm:presLayoutVars>
      </dgm:prSet>
      <dgm:spPr/>
    </dgm:pt>
    <dgm:pt modelId="{FA01026A-5320-4B5F-B3F2-D3B19BDA5ED8}" type="pres">
      <dgm:prSet presAssocID="{8A4734AA-93DF-4404-96E6-8DEAD9B099CA}" presName="sibTrans" presStyleLbl="sibTrans2D1" presStyleIdx="0" presStyleCnt="2"/>
      <dgm:spPr/>
    </dgm:pt>
    <dgm:pt modelId="{818A6DCC-A781-45C7-BE5D-0CE72A1119F0}" type="pres">
      <dgm:prSet presAssocID="{8A4734AA-93DF-4404-96E6-8DEAD9B099CA}" presName="connectorText" presStyleLbl="sibTrans2D1" presStyleIdx="0" presStyleCnt="2"/>
      <dgm:spPr/>
    </dgm:pt>
    <dgm:pt modelId="{C489782A-996A-4440-8E3F-C916722211ED}" type="pres">
      <dgm:prSet presAssocID="{C59FB54C-1717-4FEE-9B5A-8DB67EEFAC9B}" presName="node" presStyleLbl="node1" presStyleIdx="1" presStyleCnt="3">
        <dgm:presLayoutVars>
          <dgm:bulletEnabled val="1"/>
        </dgm:presLayoutVars>
      </dgm:prSet>
      <dgm:spPr/>
    </dgm:pt>
    <dgm:pt modelId="{BA151A8F-6C48-4D0D-8CD0-9F0DE29E311D}" type="pres">
      <dgm:prSet presAssocID="{46F20186-B902-47E0-AAB3-11B1B4B04D4C}" presName="sibTrans" presStyleLbl="sibTrans2D1" presStyleIdx="1" presStyleCnt="2"/>
      <dgm:spPr/>
    </dgm:pt>
    <dgm:pt modelId="{74D0F976-19B4-46AE-BE21-404433BADCCF}" type="pres">
      <dgm:prSet presAssocID="{46F20186-B902-47E0-AAB3-11B1B4B04D4C}" presName="connectorText" presStyleLbl="sibTrans2D1" presStyleIdx="1" presStyleCnt="2"/>
      <dgm:spPr/>
    </dgm:pt>
    <dgm:pt modelId="{921A3008-1602-412F-A0AB-FFE24A8DF105}" type="pres">
      <dgm:prSet presAssocID="{3F5ACD26-4152-4668-821A-564CA8B8C969}" presName="node" presStyleLbl="node1" presStyleIdx="2" presStyleCnt="3">
        <dgm:presLayoutVars>
          <dgm:bulletEnabled val="1"/>
        </dgm:presLayoutVars>
      </dgm:prSet>
      <dgm:spPr/>
    </dgm:pt>
  </dgm:ptLst>
  <dgm:cxnLst>
    <dgm:cxn modelId="{1AA2F06E-CAEA-42DE-BDCF-E325797601EC}" type="presOf" srcId="{3A99904C-48B0-4431-9AC1-7C918F0947D7}" destId="{22FF736F-76F7-400A-8272-86A242994387}" srcOrd="0" destOrd="0" presId="urn:microsoft.com/office/officeart/2005/8/layout/process1"/>
    <dgm:cxn modelId="{2C6C1A58-B06C-46C5-8A2D-1DE6608E2575}" type="presOf" srcId="{8A4734AA-93DF-4404-96E6-8DEAD9B099CA}" destId="{818A6DCC-A781-45C7-BE5D-0CE72A1119F0}" srcOrd="1" destOrd="0" presId="urn:microsoft.com/office/officeart/2005/8/layout/process1"/>
    <dgm:cxn modelId="{E9938892-D9C5-40B9-95AC-9B6627E59AE4}" type="presOf" srcId="{8A4734AA-93DF-4404-96E6-8DEAD9B099CA}" destId="{FA01026A-5320-4B5F-B3F2-D3B19BDA5ED8}" srcOrd="0" destOrd="0" presId="urn:microsoft.com/office/officeart/2005/8/layout/process1"/>
    <dgm:cxn modelId="{EA1D4E93-AA06-4961-9FDD-A5E0347130A7}" type="presOf" srcId="{C59FB54C-1717-4FEE-9B5A-8DB67EEFAC9B}" destId="{C489782A-996A-4440-8E3F-C916722211ED}" srcOrd="0" destOrd="0" presId="urn:microsoft.com/office/officeart/2005/8/layout/process1"/>
    <dgm:cxn modelId="{07F3CFAB-03E7-4ADE-8AC2-B1F0125DF5B7}" type="presOf" srcId="{46F20186-B902-47E0-AAB3-11B1B4B04D4C}" destId="{74D0F976-19B4-46AE-BE21-404433BADCCF}" srcOrd="1" destOrd="0" presId="urn:microsoft.com/office/officeart/2005/8/layout/process1"/>
    <dgm:cxn modelId="{44D4F6BB-607C-4CAC-A92D-64CE0885438D}" srcId="{3A99904C-48B0-4431-9AC1-7C918F0947D7}" destId="{51941542-5456-4A74-BE15-351F6FC077D8}" srcOrd="0" destOrd="0" parTransId="{70160E73-F878-4B7B-B1B9-D63C4E061C94}" sibTransId="{8A4734AA-93DF-4404-96E6-8DEAD9B099CA}"/>
    <dgm:cxn modelId="{79CDE8C0-F107-454E-9EC2-A60D81B631D5}" srcId="{3A99904C-48B0-4431-9AC1-7C918F0947D7}" destId="{C59FB54C-1717-4FEE-9B5A-8DB67EEFAC9B}" srcOrd="1" destOrd="0" parTransId="{6BCDBE87-466A-4962-AA9D-FD32627BD0D0}" sibTransId="{46F20186-B902-47E0-AAB3-11B1B4B04D4C}"/>
    <dgm:cxn modelId="{7A4D05C3-B73B-4805-8638-A76C08FFD4F0}" type="presOf" srcId="{3F5ACD26-4152-4668-821A-564CA8B8C969}" destId="{921A3008-1602-412F-A0AB-FFE24A8DF105}" srcOrd="0" destOrd="0" presId="urn:microsoft.com/office/officeart/2005/8/layout/process1"/>
    <dgm:cxn modelId="{8E321FCD-EB8D-455E-AD06-5875CDB11368}" type="presOf" srcId="{46F20186-B902-47E0-AAB3-11B1B4B04D4C}" destId="{BA151A8F-6C48-4D0D-8CD0-9F0DE29E311D}" srcOrd="0" destOrd="0" presId="urn:microsoft.com/office/officeart/2005/8/layout/process1"/>
    <dgm:cxn modelId="{BFBD2FEB-25FE-41B2-B7DD-18E866D1275B}" srcId="{3A99904C-48B0-4431-9AC1-7C918F0947D7}" destId="{3F5ACD26-4152-4668-821A-564CA8B8C969}" srcOrd="2" destOrd="0" parTransId="{2AF31EC3-5A79-4D53-9A8B-52373021C7D1}" sibTransId="{488130A3-584B-4286-84BB-069BFCFC3E90}"/>
    <dgm:cxn modelId="{66756FFF-5631-47F0-98D2-080F407279AF}" type="presOf" srcId="{51941542-5456-4A74-BE15-351F6FC077D8}" destId="{8FDD72E4-5CC3-4AF8-AFAC-5794A4B36D56}" srcOrd="0" destOrd="0" presId="urn:microsoft.com/office/officeart/2005/8/layout/process1"/>
    <dgm:cxn modelId="{A35AEFC3-157D-4C3E-882C-913F5A2377BE}" type="presParOf" srcId="{22FF736F-76F7-400A-8272-86A242994387}" destId="{8FDD72E4-5CC3-4AF8-AFAC-5794A4B36D56}" srcOrd="0" destOrd="0" presId="urn:microsoft.com/office/officeart/2005/8/layout/process1"/>
    <dgm:cxn modelId="{62A9D80C-6832-40A1-9E37-6B521725421C}" type="presParOf" srcId="{22FF736F-76F7-400A-8272-86A242994387}" destId="{FA01026A-5320-4B5F-B3F2-D3B19BDA5ED8}" srcOrd="1" destOrd="0" presId="urn:microsoft.com/office/officeart/2005/8/layout/process1"/>
    <dgm:cxn modelId="{E07B2ECF-ADF8-4F72-871E-8AF58534D2E7}" type="presParOf" srcId="{FA01026A-5320-4B5F-B3F2-D3B19BDA5ED8}" destId="{818A6DCC-A781-45C7-BE5D-0CE72A1119F0}" srcOrd="0" destOrd="0" presId="urn:microsoft.com/office/officeart/2005/8/layout/process1"/>
    <dgm:cxn modelId="{4DB89C8E-FA08-4502-8EF4-07B087A5FB59}" type="presParOf" srcId="{22FF736F-76F7-400A-8272-86A242994387}" destId="{C489782A-996A-4440-8E3F-C916722211ED}" srcOrd="2" destOrd="0" presId="urn:microsoft.com/office/officeart/2005/8/layout/process1"/>
    <dgm:cxn modelId="{80FA89F7-D499-4FCD-9A12-5C6CB7DE11EC}" type="presParOf" srcId="{22FF736F-76F7-400A-8272-86A242994387}" destId="{BA151A8F-6C48-4D0D-8CD0-9F0DE29E311D}" srcOrd="3" destOrd="0" presId="urn:microsoft.com/office/officeart/2005/8/layout/process1"/>
    <dgm:cxn modelId="{1296055B-35D7-4898-996B-AF6CEAFBB168}" type="presParOf" srcId="{BA151A8F-6C48-4D0D-8CD0-9F0DE29E311D}" destId="{74D0F976-19B4-46AE-BE21-404433BADCCF}" srcOrd="0" destOrd="0" presId="urn:microsoft.com/office/officeart/2005/8/layout/process1"/>
    <dgm:cxn modelId="{5E22EC5A-CE9A-4F1A-8C83-8531C64EE7C7}" type="presParOf" srcId="{22FF736F-76F7-400A-8272-86A242994387}" destId="{921A3008-1602-412F-A0AB-FFE24A8DF1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81013-B556-4C79-8974-4F6D4DC7FCF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F7E3A48-99AA-4D96-8D0B-F704EE419A1A}">
      <dgm:prSet/>
      <dgm:spPr/>
      <dgm:t>
        <a:bodyPr/>
        <a:lstStyle/>
        <a:p>
          <a:r>
            <a:rPr lang="pl-PL" dirty="0"/>
            <a:t>Oddalenie wniosku dowodowego </a:t>
          </a:r>
        </a:p>
      </dgm:t>
    </dgm:pt>
    <dgm:pt modelId="{0916E120-BDD4-4453-94C4-71FBBD0C07AB}" type="parTrans" cxnId="{AA14F0D5-11CF-4858-A6DB-63B6846F58E8}">
      <dgm:prSet/>
      <dgm:spPr/>
      <dgm:t>
        <a:bodyPr/>
        <a:lstStyle/>
        <a:p>
          <a:endParaRPr lang="pl-PL"/>
        </a:p>
      </dgm:t>
    </dgm:pt>
    <dgm:pt modelId="{3768C4FF-800F-4D75-ACA8-2E7FD1DC145E}" type="sibTrans" cxnId="{AA14F0D5-11CF-4858-A6DB-63B6846F58E8}">
      <dgm:prSet/>
      <dgm:spPr/>
      <dgm:t>
        <a:bodyPr/>
        <a:lstStyle/>
        <a:p>
          <a:endParaRPr lang="pl-PL"/>
        </a:p>
      </dgm:t>
    </dgm:pt>
    <dgm:pt modelId="{67F34647-BB9A-4F26-A42C-1BFA4B21C305}">
      <dgm:prSet/>
      <dgm:spPr/>
      <dgm:t>
        <a:bodyPr/>
        <a:lstStyle/>
        <a:p>
          <a:r>
            <a:rPr lang="pl-PL" dirty="0"/>
            <a:t>Odrzucenie wniosku dowodowego</a:t>
          </a:r>
        </a:p>
      </dgm:t>
    </dgm:pt>
    <dgm:pt modelId="{7C03389A-C753-4600-AF2F-FA47A4BBF9BD}" type="parTrans" cxnId="{E2E8810A-054E-489E-A59F-BC14BC8243B4}">
      <dgm:prSet/>
      <dgm:spPr/>
      <dgm:t>
        <a:bodyPr/>
        <a:lstStyle/>
        <a:p>
          <a:endParaRPr lang="pl-PL"/>
        </a:p>
      </dgm:t>
    </dgm:pt>
    <dgm:pt modelId="{6976D672-A29C-4785-B856-747DB395691B}" type="sibTrans" cxnId="{E2E8810A-054E-489E-A59F-BC14BC8243B4}">
      <dgm:prSet/>
      <dgm:spPr/>
      <dgm:t>
        <a:bodyPr/>
        <a:lstStyle/>
        <a:p>
          <a:endParaRPr lang="pl-PL"/>
        </a:p>
      </dgm:t>
    </dgm:pt>
    <dgm:pt modelId="{EB4C3572-0C22-4408-B76B-FC9222AE6ACD}">
      <dgm:prSet/>
      <dgm:spPr/>
      <dgm:t>
        <a:bodyPr/>
        <a:lstStyle/>
        <a:p>
          <a:pPr algn="just"/>
          <a:r>
            <a:rPr lang="pl-PL" dirty="0"/>
            <a:t>organ zapoznał się z wnioskiem i z przyczyn wskazanych w art. 170 § 1 k.p.k. nie uwzględnił wniosku</a:t>
          </a:r>
        </a:p>
      </dgm:t>
    </dgm:pt>
    <dgm:pt modelId="{9848F73A-83C5-406B-9D3F-249A1805907F}" type="parTrans" cxnId="{3B92DE1F-F964-4532-8316-ECCD96CFA384}">
      <dgm:prSet/>
      <dgm:spPr/>
      <dgm:t>
        <a:bodyPr/>
        <a:lstStyle/>
        <a:p>
          <a:endParaRPr lang="pl-PL"/>
        </a:p>
      </dgm:t>
    </dgm:pt>
    <dgm:pt modelId="{EA788854-DAC2-49DB-AF7F-AAECAF1A3D6C}" type="sibTrans" cxnId="{3B92DE1F-F964-4532-8316-ECCD96CFA384}">
      <dgm:prSet/>
      <dgm:spPr/>
      <dgm:t>
        <a:bodyPr/>
        <a:lstStyle/>
        <a:p>
          <a:endParaRPr lang="pl-PL"/>
        </a:p>
      </dgm:t>
    </dgm:pt>
    <dgm:pt modelId="{91A136C2-A2A9-44C3-9012-331115CB0E8B}">
      <dgm:prSet/>
      <dgm:spPr/>
      <dgm:t>
        <a:bodyPr/>
        <a:lstStyle/>
        <a:p>
          <a:pPr algn="just"/>
          <a:r>
            <a:rPr lang="pl-PL" dirty="0"/>
            <a:t>ocena merytoryczna wniosku </a:t>
          </a:r>
        </a:p>
      </dgm:t>
    </dgm:pt>
    <dgm:pt modelId="{C46FA776-CA68-464F-8AB9-8030F9B35C3E}" type="parTrans" cxnId="{768B1623-8A75-4E67-B3CA-A1585A9BDB6E}">
      <dgm:prSet/>
      <dgm:spPr/>
      <dgm:t>
        <a:bodyPr/>
        <a:lstStyle/>
        <a:p>
          <a:endParaRPr lang="pl-PL"/>
        </a:p>
      </dgm:t>
    </dgm:pt>
    <dgm:pt modelId="{16F8C95D-DBC2-4F5E-B917-015C2B3D310C}" type="sibTrans" cxnId="{768B1623-8A75-4E67-B3CA-A1585A9BDB6E}">
      <dgm:prSet/>
      <dgm:spPr/>
      <dgm:t>
        <a:bodyPr/>
        <a:lstStyle/>
        <a:p>
          <a:endParaRPr lang="pl-PL"/>
        </a:p>
      </dgm:t>
    </dgm:pt>
    <dgm:pt modelId="{9A5F98BA-E7F9-4AFA-8B59-592117896461}">
      <dgm:prSet/>
      <dgm:spPr/>
      <dgm:t>
        <a:bodyPr/>
        <a:lstStyle/>
        <a:p>
          <a:pPr algn="just"/>
          <a:r>
            <a:rPr lang="pl-PL" dirty="0"/>
            <a:t>wniosek nie spełnia obligatoryjnych warunków formalnych z art. 119 § 1 i 169 § 1 k.p.k. i strona nie uzupełniła tych braków w sposób wskazany w art. 120 k.p.k.</a:t>
          </a:r>
        </a:p>
      </dgm:t>
    </dgm:pt>
    <dgm:pt modelId="{832EA558-0E12-4EB4-93CD-0AC3D499B314}" type="parTrans" cxnId="{5EFA1D9F-FAA7-4165-B1C0-B22525B43CFF}">
      <dgm:prSet/>
      <dgm:spPr/>
      <dgm:t>
        <a:bodyPr/>
        <a:lstStyle/>
        <a:p>
          <a:endParaRPr lang="pl-PL"/>
        </a:p>
      </dgm:t>
    </dgm:pt>
    <dgm:pt modelId="{1AD4287F-39C6-4241-89FD-3AB18FDFFCFB}" type="sibTrans" cxnId="{5EFA1D9F-FAA7-4165-B1C0-B22525B43CFF}">
      <dgm:prSet/>
      <dgm:spPr/>
      <dgm:t>
        <a:bodyPr/>
        <a:lstStyle/>
        <a:p>
          <a:endParaRPr lang="pl-PL"/>
        </a:p>
      </dgm:t>
    </dgm:pt>
    <dgm:pt modelId="{D995E379-FBA7-4D90-97F6-168663C32F9F}">
      <dgm:prSet/>
      <dgm:spPr/>
      <dgm:t>
        <a:bodyPr/>
        <a:lstStyle/>
        <a:p>
          <a:pPr algn="just"/>
          <a:r>
            <a:rPr lang="pl-PL"/>
            <a:t>wniosek może być merytorycznie zasadny, ale i tak nie zostanie uwzględniony </a:t>
          </a:r>
          <a:endParaRPr lang="pl-PL" dirty="0"/>
        </a:p>
      </dgm:t>
    </dgm:pt>
    <dgm:pt modelId="{CF41753A-35C9-4574-A62F-A4FDA5D1094C}" type="parTrans" cxnId="{A94CA447-DFC7-4E0C-B7C5-E5E15AFBE732}">
      <dgm:prSet/>
      <dgm:spPr/>
      <dgm:t>
        <a:bodyPr/>
        <a:lstStyle/>
        <a:p>
          <a:endParaRPr lang="pl-PL"/>
        </a:p>
      </dgm:t>
    </dgm:pt>
    <dgm:pt modelId="{A5C4AFB8-68E6-4CED-8D8D-114CE66DFC49}" type="sibTrans" cxnId="{A94CA447-DFC7-4E0C-B7C5-E5E15AFBE732}">
      <dgm:prSet/>
      <dgm:spPr/>
      <dgm:t>
        <a:bodyPr/>
        <a:lstStyle/>
        <a:p>
          <a:endParaRPr lang="pl-PL"/>
        </a:p>
      </dgm:t>
    </dgm:pt>
    <dgm:pt modelId="{23DEFBDB-3DB1-4846-A43E-8326AE461B16}">
      <dgm:prSet/>
      <dgm:spPr/>
      <dgm:t>
        <a:bodyPr/>
        <a:lstStyle/>
        <a:p>
          <a:pPr algn="just"/>
          <a:endParaRPr lang="pl-PL" dirty="0"/>
        </a:p>
      </dgm:t>
    </dgm:pt>
    <dgm:pt modelId="{F7FC10FE-8A3B-4E48-A7DA-D8032D248C99}" type="parTrans" cxnId="{EA068322-BAF0-45AF-A761-9F3806B82443}">
      <dgm:prSet/>
      <dgm:spPr/>
      <dgm:t>
        <a:bodyPr/>
        <a:lstStyle/>
        <a:p>
          <a:endParaRPr lang="pl-PL"/>
        </a:p>
      </dgm:t>
    </dgm:pt>
    <dgm:pt modelId="{FEC512D2-A0E0-4274-89D2-B100D858D059}" type="sibTrans" cxnId="{EA068322-BAF0-45AF-A761-9F3806B82443}">
      <dgm:prSet/>
      <dgm:spPr/>
      <dgm:t>
        <a:bodyPr/>
        <a:lstStyle/>
        <a:p>
          <a:endParaRPr lang="pl-PL"/>
        </a:p>
      </dgm:t>
    </dgm:pt>
    <dgm:pt modelId="{2C1817AF-923F-4051-A97F-27D9531FAACF}" type="pres">
      <dgm:prSet presAssocID="{DB281013-B556-4C79-8974-4F6D4DC7FCF0}" presName="Name0" presStyleCnt="0">
        <dgm:presLayoutVars>
          <dgm:dir/>
          <dgm:animLvl val="lvl"/>
          <dgm:resizeHandles val="exact"/>
        </dgm:presLayoutVars>
      </dgm:prSet>
      <dgm:spPr/>
    </dgm:pt>
    <dgm:pt modelId="{B2AFD64D-FC28-4991-8D9D-D3CEA4FB1D56}" type="pres">
      <dgm:prSet presAssocID="{7F7E3A48-99AA-4D96-8D0B-F704EE419A1A}" presName="composite" presStyleCnt="0"/>
      <dgm:spPr/>
    </dgm:pt>
    <dgm:pt modelId="{F27DBB9C-C72E-4AD0-968A-93D69E86CDC0}" type="pres">
      <dgm:prSet presAssocID="{7F7E3A48-99AA-4D96-8D0B-F704EE419A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B360F0-69AA-464F-BB14-27E1D518AFC8}" type="pres">
      <dgm:prSet presAssocID="{7F7E3A48-99AA-4D96-8D0B-F704EE419A1A}" presName="desTx" presStyleLbl="alignAccFollowNode1" presStyleIdx="0" presStyleCnt="2">
        <dgm:presLayoutVars>
          <dgm:bulletEnabled val="1"/>
        </dgm:presLayoutVars>
      </dgm:prSet>
      <dgm:spPr/>
    </dgm:pt>
    <dgm:pt modelId="{D2871D7F-3B00-473A-878B-8F2F15F79570}" type="pres">
      <dgm:prSet presAssocID="{3768C4FF-800F-4D75-ACA8-2E7FD1DC145E}" presName="space" presStyleCnt="0"/>
      <dgm:spPr/>
    </dgm:pt>
    <dgm:pt modelId="{E12BE409-B87F-4F8A-B15B-9566E3582184}" type="pres">
      <dgm:prSet presAssocID="{67F34647-BB9A-4F26-A42C-1BFA4B21C305}" presName="composite" presStyleCnt="0"/>
      <dgm:spPr/>
    </dgm:pt>
    <dgm:pt modelId="{B2E23C14-568C-4CB1-BEFB-CC3A7800B9CF}" type="pres">
      <dgm:prSet presAssocID="{67F34647-BB9A-4F26-A42C-1BFA4B21C3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09A062-8109-444D-8C2A-3F7EC4037BEA}" type="pres">
      <dgm:prSet presAssocID="{67F34647-BB9A-4F26-A42C-1BFA4B21C3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9EC102-A56E-4CA9-A48E-0C640E65963D}" type="presOf" srcId="{D995E379-FBA7-4D90-97F6-168663C32F9F}" destId="{D309A062-8109-444D-8C2A-3F7EC4037BEA}" srcOrd="0" destOrd="1" presId="urn:microsoft.com/office/officeart/2005/8/layout/hList1"/>
    <dgm:cxn modelId="{E2E8810A-054E-489E-A59F-BC14BC8243B4}" srcId="{DB281013-B556-4C79-8974-4F6D4DC7FCF0}" destId="{67F34647-BB9A-4F26-A42C-1BFA4B21C305}" srcOrd="1" destOrd="0" parTransId="{7C03389A-C753-4600-AF2F-FA47A4BBF9BD}" sibTransId="{6976D672-A29C-4785-B856-747DB395691B}"/>
    <dgm:cxn modelId="{3B92DE1F-F964-4532-8316-ECCD96CFA384}" srcId="{7F7E3A48-99AA-4D96-8D0B-F704EE419A1A}" destId="{EB4C3572-0C22-4408-B76B-FC9222AE6ACD}" srcOrd="0" destOrd="0" parTransId="{9848F73A-83C5-406B-9D3F-249A1805907F}" sibTransId="{EA788854-DAC2-49DB-AF7F-AAECAF1A3D6C}"/>
    <dgm:cxn modelId="{EA068322-BAF0-45AF-A761-9F3806B82443}" srcId="{67F34647-BB9A-4F26-A42C-1BFA4B21C305}" destId="{23DEFBDB-3DB1-4846-A43E-8326AE461B16}" srcOrd="2" destOrd="0" parTransId="{F7FC10FE-8A3B-4E48-A7DA-D8032D248C99}" sibTransId="{FEC512D2-A0E0-4274-89D2-B100D858D059}"/>
    <dgm:cxn modelId="{768B1623-8A75-4E67-B3CA-A1585A9BDB6E}" srcId="{7F7E3A48-99AA-4D96-8D0B-F704EE419A1A}" destId="{91A136C2-A2A9-44C3-9012-331115CB0E8B}" srcOrd="1" destOrd="0" parTransId="{C46FA776-CA68-464F-8AB9-8030F9B35C3E}" sibTransId="{16F8C95D-DBC2-4F5E-B917-015C2B3D310C}"/>
    <dgm:cxn modelId="{391D9C43-5C5D-4EE1-96FD-119522BB631D}" type="presOf" srcId="{DB281013-B556-4C79-8974-4F6D4DC7FCF0}" destId="{2C1817AF-923F-4051-A97F-27D9531FAACF}" srcOrd="0" destOrd="0" presId="urn:microsoft.com/office/officeart/2005/8/layout/hList1"/>
    <dgm:cxn modelId="{A94CA447-DFC7-4E0C-B7C5-E5E15AFBE732}" srcId="{67F34647-BB9A-4F26-A42C-1BFA4B21C305}" destId="{D995E379-FBA7-4D90-97F6-168663C32F9F}" srcOrd="1" destOrd="0" parTransId="{CF41753A-35C9-4574-A62F-A4FDA5D1094C}" sibTransId="{A5C4AFB8-68E6-4CED-8D8D-114CE66DFC49}"/>
    <dgm:cxn modelId="{CE3C756D-508B-440A-AB88-6029271C0895}" type="presOf" srcId="{9A5F98BA-E7F9-4AFA-8B59-592117896461}" destId="{D309A062-8109-444D-8C2A-3F7EC4037BEA}" srcOrd="0" destOrd="0" presId="urn:microsoft.com/office/officeart/2005/8/layout/hList1"/>
    <dgm:cxn modelId="{2F0CA46D-09BC-4248-ACA4-BBE42E9BA178}" type="presOf" srcId="{67F34647-BB9A-4F26-A42C-1BFA4B21C305}" destId="{B2E23C14-568C-4CB1-BEFB-CC3A7800B9CF}" srcOrd="0" destOrd="0" presId="urn:microsoft.com/office/officeart/2005/8/layout/hList1"/>
    <dgm:cxn modelId="{2F556A57-B0F0-4688-A7B5-978D16016430}" type="presOf" srcId="{91A136C2-A2A9-44C3-9012-331115CB0E8B}" destId="{42B360F0-69AA-464F-BB14-27E1D518AFC8}" srcOrd="0" destOrd="1" presId="urn:microsoft.com/office/officeart/2005/8/layout/hList1"/>
    <dgm:cxn modelId="{5EFA1D9F-FAA7-4165-B1C0-B22525B43CFF}" srcId="{67F34647-BB9A-4F26-A42C-1BFA4B21C305}" destId="{9A5F98BA-E7F9-4AFA-8B59-592117896461}" srcOrd="0" destOrd="0" parTransId="{832EA558-0E12-4EB4-93CD-0AC3D499B314}" sibTransId="{1AD4287F-39C6-4241-89FD-3AB18FDFFCFB}"/>
    <dgm:cxn modelId="{AAAC22A6-7287-44FD-8034-FB5C523FDE99}" type="presOf" srcId="{23DEFBDB-3DB1-4846-A43E-8326AE461B16}" destId="{D309A062-8109-444D-8C2A-3F7EC4037BEA}" srcOrd="0" destOrd="2" presId="urn:microsoft.com/office/officeart/2005/8/layout/hList1"/>
    <dgm:cxn modelId="{B7755EAE-132A-461D-ABDF-6ADD5E6B8B8E}" type="presOf" srcId="{7F7E3A48-99AA-4D96-8D0B-F704EE419A1A}" destId="{F27DBB9C-C72E-4AD0-968A-93D69E86CDC0}" srcOrd="0" destOrd="0" presId="urn:microsoft.com/office/officeart/2005/8/layout/hList1"/>
    <dgm:cxn modelId="{1C6435C3-8448-487C-8F6C-86188B55CBD1}" type="presOf" srcId="{EB4C3572-0C22-4408-B76B-FC9222AE6ACD}" destId="{42B360F0-69AA-464F-BB14-27E1D518AFC8}" srcOrd="0" destOrd="0" presId="urn:microsoft.com/office/officeart/2005/8/layout/hList1"/>
    <dgm:cxn modelId="{AA14F0D5-11CF-4858-A6DB-63B6846F58E8}" srcId="{DB281013-B556-4C79-8974-4F6D4DC7FCF0}" destId="{7F7E3A48-99AA-4D96-8D0B-F704EE419A1A}" srcOrd="0" destOrd="0" parTransId="{0916E120-BDD4-4453-94C4-71FBBD0C07AB}" sibTransId="{3768C4FF-800F-4D75-ACA8-2E7FD1DC145E}"/>
    <dgm:cxn modelId="{2BF7B60E-1E1B-457B-A42A-CCB345DCECEC}" type="presParOf" srcId="{2C1817AF-923F-4051-A97F-27D9531FAACF}" destId="{B2AFD64D-FC28-4991-8D9D-D3CEA4FB1D56}" srcOrd="0" destOrd="0" presId="urn:microsoft.com/office/officeart/2005/8/layout/hList1"/>
    <dgm:cxn modelId="{6569F2C8-04C0-411F-B055-BFC19805D302}" type="presParOf" srcId="{B2AFD64D-FC28-4991-8D9D-D3CEA4FB1D56}" destId="{F27DBB9C-C72E-4AD0-968A-93D69E86CDC0}" srcOrd="0" destOrd="0" presId="urn:microsoft.com/office/officeart/2005/8/layout/hList1"/>
    <dgm:cxn modelId="{FD633052-2A4F-4C5B-B0D2-47B30CBDC5DB}" type="presParOf" srcId="{B2AFD64D-FC28-4991-8D9D-D3CEA4FB1D56}" destId="{42B360F0-69AA-464F-BB14-27E1D518AFC8}" srcOrd="1" destOrd="0" presId="urn:microsoft.com/office/officeart/2005/8/layout/hList1"/>
    <dgm:cxn modelId="{2B60D165-61BE-45B7-880A-E4AD69C94471}" type="presParOf" srcId="{2C1817AF-923F-4051-A97F-27D9531FAACF}" destId="{D2871D7F-3B00-473A-878B-8F2F15F79570}" srcOrd="1" destOrd="0" presId="urn:microsoft.com/office/officeart/2005/8/layout/hList1"/>
    <dgm:cxn modelId="{589BA558-946E-4E9A-98A8-C2304587F5CF}" type="presParOf" srcId="{2C1817AF-923F-4051-A97F-27D9531FAACF}" destId="{E12BE409-B87F-4F8A-B15B-9566E3582184}" srcOrd="2" destOrd="0" presId="urn:microsoft.com/office/officeart/2005/8/layout/hList1"/>
    <dgm:cxn modelId="{8154FAB5-8E2A-4B09-81FA-E30668CD1F64}" type="presParOf" srcId="{E12BE409-B87F-4F8A-B15B-9566E3582184}" destId="{B2E23C14-568C-4CB1-BEFB-CC3A7800B9CF}" srcOrd="0" destOrd="0" presId="urn:microsoft.com/office/officeart/2005/8/layout/hList1"/>
    <dgm:cxn modelId="{F302A78F-A36D-4B69-AFA9-7E46E99A207A}" type="presParOf" srcId="{E12BE409-B87F-4F8A-B15B-9566E3582184}" destId="{D309A062-8109-444D-8C2A-3F7EC4037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59515C-B9E8-4A2B-AAA3-BC08270F900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5763DF1-7D21-4346-9FF2-46F22119C9AD}">
      <dgm:prSet phldrT="[Tekst]" custT="1"/>
      <dgm:spPr/>
      <dgm:t>
        <a:bodyPr/>
        <a:lstStyle/>
        <a:p>
          <a:r>
            <a:rPr lang="pl-PL" sz="2000" b="1" dirty="0"/>
            <a:t>Czynności poszukiwawcze </a:t>
          </a:r>
        </a:p>
      </dgm:t>
    </dgm:pt>
    <dgm:pt modelId="{C916FBA9-A59B-4A28-B7E3-17E1BDAF76AC}" type="parTrans" cxnId="{F85D0DFC-DF94-40B7-8FC6-BBCA46C45740}">
      <dgm:prSet/>
      <dgm:spPr/>
      <dgm:t>
        <a:bodyPr/>
        <a:lstStyle/>
        <a:p>
          <a:endParaRPr lang="pl-PL"/>
        </a:p>
      </dgm:t>
    </dgm:pt>
    <dgm:pt modelId="{9A896418-0E9A-4876-A161-EE98F49A6337}" type="sibTrans" cxnId="{F85D0DFC-DF94-40B7-8FC6-BBCA46C45740}">
      <dgm:prSet/>
      <dgm:spPr/>
      <dgm:t>
        <a:bodyPr/>
        <a:lstStyle/>
        <a:p>
          <a:endParaRPr lang="pl-PL"/>
        </a:p>
      </dgm:t>
    </dgm:pt>
    <dgm:pt modelId="{39F5AA8B-92FB-47D6-B99B-F4200BCD7358}">
      <dgm:prSet phldrT="[Teks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Zatrzymanie rzeczy i przeszukanie (art. 217, 219 – 231 k.p.k.)</a:t>
          </a:r>
        </a:p>
      </dgm:t>
    </dgm:pt>
    <dgm:pt modelId="{8B17F04A-1E84-44E7-9AAF-F236C520AC8B}" type="parTrans" cxnId="{CDFB748B-C4FF-4EB8-899B-D1AB65CD0251}">
      <dgm:prSet/>
      <dgm:spPr/>
      <dgm:t>
        <a:bodyPr/>
        <a:lstStyle/>
        <a:p>
          <a:endParaRPr lang="pl-PL"/>
        </a:p>
      </dgm:t>
    </dgm:pt>
    <dgm:pt modelId="{5C0E8085-6B2F-4B42-AEEC-BADCAF1B4E27}" type="sibTrans" cxnId="{CDFB748B-C4FF-4EB8-899B-D1AB65CD0251}">
      <dgm:prSet/>
      <dgm:spPr/>
      <dgm:t>
        <a:bodyPr/>
        <a:lstStyle/>
        <a:p>
          <a:endParaRPr lang="pl-PL"/>
        </a:p>
      </dgm:t>
    </dgm:pt>
    <dgm:pt modelId="{C56E6AFE-1ABB-4895-BFC6-5C8ED6559CA5}">
      <dgm:prSet phldrT="[Tekst]" custT="1"/>
      <dgm:spPr/>
      <dgm:t>
        <a:bodyPr/>
        <a:lstStyle/>
        <a:p>
          <a:r>
            <a:rPr lang="pl-PL" sz="2000" b="1" dirty="0"/>
            <a:t>Czynności ujawniające </a:t>
          </a:r>
        </a:p>
      </dgm:t>
    </dgm:pt>
    <dgm:pt modelId="{446A1BC7-0662-48A5-985B-50EC187385A5}" type="parTrans" cxnId="{399E7888-48DD-428E-B639-5644621FDCB6}">
      <dgm:prSet/>
      <dgm:spPr/>
      <dgm:t>
        <a:bodyPr/>
        <a:lstStyle/>
        <a:p>
          <a:endParaRPr lang="pl-PL"/>
        </a:p>
      </dgm:t>
    </dgm:pt>
    <dgm:pt modelId="{C0AD9675-5859-411A-81B4-0C68BDF2176D}" type="sibTrans" cxnId="{399E7888-48DD-428E-B639-5644621FDCB6}">
      <dgm:prSet/>
      <dgm:spPr/>
      <dgm:t>
        <a:bodyPr/>
        <a:lstStyle/>
        <a:p>
          <a:endParaRPr lang="pl-PL"/>
        </a:p>
      </dgm:t>
    </dgm:pt>
    <dgm:pt modelId="{779FEFFF-FA10-41CB-B130-C1BF78FF7C89}">
      <dgm:prSet phldrT="[Teks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Przesłuchanie – świadków, oskarżonego, biegłych </a:t>
          </a:r>
        </a:p>
      </dgm:t>
    </dgm:pt>
    <dgm:pt modelId="{B788A4EA-48F2-4EDA-BC9D-C784C7398271}" type="parTrans" cxnId="{041A2B8B-8ED9-49CD-85E0-D1473950A720}">
      <dgm:prSet/>
      <dgm:spPr/>
      <dgm:t>
        <a:bodyPr/>
        <a:lstStyle/>
        <a:p>
          <a:endParaRPr lang="pl-PL"/>
        </a:p>
      </dgm:t>
    </dgm:pt>
    <dgm:pt modelId="{7DC86062-8198-47F8-8F85-6412239515FB}" type="sibTrans" cxnId="{041A2B8B-8ED9-49CD-85E0-D1473950A720}">
      <dgm:prSet/>
      <dgm:spPr/>
      <dgm:t>
        <a:bodyPr/>
        <a:lstStyle/>
        <a:p>
          <a:endParaRPr lang="pl-PL"/>
        </a:p>
      </dgm:t>
    </dgm:pt>
    <dgm:pt modelId="{4097EBCE-F3FC-4044-BA01-8EC98958B2EC}">
      <dgm:prSet phldrT="[Tekst]" custT="1"/>
      <dgm:spPr/>
      <dgm:t>
        <a:bodyPr/>
        <a:lstStyle/>
        <a:p>
          <a:r>
            <a:rPr lang="pl-PL" sz="2000" b="1" dirty="0"/>
            <a:t>Czynności kontrolujące </a:t>
          </a:r>
        </a:p>
      </dgm:t>
    </dgm:pt>
    <dgm:pt modelId="{F646C099-6FC1-4520-9418-C74E7B845FF9}" type="parTrans" cxnId="{5BE40478-5E5F-4A64-B841-AC9FD6D6925E}">
      <dgm:prSet/>
      <dgm:spPr/>
      <dgm:t>
        <a:bodyPr/>
        <a:lstStyle/>
        <a:p>
          <a:endParaRPr lang="pl-PL"/>
        </a:p>
      </dgm:t>
    </dgm:pt>
    <dgm:pt modelId="{35C6DE98-2D4C-4B07-8029-EEA8D82A864A}" type="sibTrans" cxnId="{5BE40478-5E5F-4A64-B841-AC9FD6D6925E}">
      <dgm:prSet/>
      <dgm:spPr/>
      <dgm:t>
        <a:bodyPr/>
        <a:lstStyle/>
        <a:p>
          <a:endParaRPr lang="pl-PL"/>
        </a:p>
      </dgm:t>
    </dgm:pt>
    <dgm:pt modelId="{757F26E0-C97D-495A-9B6B-28738285243E}">
      <dgm:prSet phldrT="[Tekst]"/>
      <dgm:spPr/>
      <dgm:t>
        <a:bodyPr/>
        <a:lstStyle/>
        <a:p>
          <a:pPr algn="just"/>
          <a:r>
            <a:rPr lang="pl-PL" dirty="0"/>
            <a:t>Konfrontacja  (art. 172 k.p.k.) </a:t>
          </a:r>
        </a:p>
      </dgm:t>
    </dgm:pt>
    <dgm:pt modelId="{7115B545-F934-4458-BEE0-0BA066304F33}" type="parTrans" cxnId="{AC4087EA-9221-4510-81AE-FCDD0F4F9AE3}">
      <dgm:prSet/>
      <dgm:spPr/>
      <dgm:t>
        <a:bodyPr/>
        <a:lstStyle/>
        <a:p>
          <a:endParaRPr lang="pl-PL"/>
        </a:p>
      </dgm:t>
    </dgm:pt>
    <dgm:pt modelId="{AC70E709-A23C-4C06-A252-D09E6FBC93A9}" type="sibTrans" cxnId="{AC4087EA-9221-4510-81AE-FCDD0F4F9AE3}">
      <dgm:prSet/>
      <dgm:spPr/>
      <dgm:t>
        <a:bodyPr/>
        <a:lstStyle/>
        <a:p>
          <a:endParaRPr lang="pl-PL"/>
        </a:p>
      </dgm:t>
    </dgm:pt>
    <dgm:pt modelId="{B81BA39F-F13B-434D-B45F-EE6E42E7C931}">
      <dgm:prSet/>
      <dgm:spPr/>
      <dgm:t>
        <a:bodyPr/>
        <a:lstStyle/>
        <a:p>
          <a:pPr algn="just"/>
          <a:r>
            <a:rPr lang="pl-PL" dirty="0"/>
            <a:t>Kontrola korespondencji, przekazu informacji i przesyłek (art. 218 i 218a k.p.k.)</a:t>
          </a:r>
        </a:p>
      </dgm:t>
    </dgm:pt>
    <dgm:pt modelId="{54AD88F9-BECD-47FF-A12B-180D3927DD1A}" type="parTrans" cxnId="{B9EC4FCE-53FF-46DF-BC7E-F031B15D3B35}">
      <dgm:prSet/>
      <dgm:spPr/>
      <dgm:t>
        <a:bodyPr/>
        <a:lstStyle/>
        <a:p>
          <a:endParaRPr lang="pl-PL"/>
        </a:p>
      </dgm:t>
    </dgm:pt>
    <dgm:pt modelId="{A729800A-BD1F-4942-85A6-E1D238F1952F}" type="sibTrans" cxnId="{B9EC4FCE-53FF-46DF-BC7E-F031B15D3B35}">
      <dgm:prSet/>
      <dgm:spPr/>
      <dgm:t>
        <a:bodyPr/>
        <a:lstStyle/>
        <a:p>
          <a:endParaRPr lang="pl-PL"/>
        </a:p>
      </dgm:t>
    </dgm:pt>
    <dgm:pt modelId="{E6F49593-B65B-47B4-A0A8-97A7A91F7875}">
      <dgm:prSet/>
      <dgm:spPr/>
      <dgm:t>
        <a:bodyPr/>
        <a:lstStyle/>
        <a:p>
          <a:pPr algn="just"/>
          <a:r>
            <a:rPr lang="pl-PL" dirty="0"/>
            <a:t>Kontrola i utrwalanie rozmów (art. 237 – 242 k.p.k.)</a:t>
          </a:r>
        </a:p>
      </dgm:t>
    </dgm:pt>
    <dgm:pt modelId="{D59B6708-2CA5-40DB-A5FC-159BA8F59D12}" type="parTrans" cxnId="{E3EBE3DC-FF54-4C32-82E6-C4ED814EC4AF}">
      <dgm:prSet/>
      <dgm:spPr/>
      <dgm:t>
        <a:bodyPr/>
        <a:lstStyle/>
        <a:p>
          <a:endParaRPr lang="pl-PL"/>
        </a:p>
      </dgm:t>
    </dgm:pt>
    <dgm:pt modelId="{A0FA62E1-E578-4B46-8752-949390A45B7C}" type="sibTrans" cxnId="{E3EBE3DC-FF54-4C32-82E6-C4ED814EC4AF}">
      <dgm:prSet/>
      <dgm:spPr/>
      <dgm:t>
        <a:bodyPr/>
        <a:lstStyle/>
        <a:p>
          <a:endParaRPr lang="pl-PL"/>
        </a:p>
      </dgm:t>
    </dgm:pt>
    <dgm:pt modelId="{12BEB422-7AF9-429F-9E49-0210F2D01020}">
      <dgm:prSet/>
      <dgm:spPr/>
      <dgm:t>
        <a:bodyPr/>
        <a:lstStyle/>
        <a:p>
          <a:pPr algn="just"/>
          <a:r>
            <a:rPr lang="pl-PL" dirty="0"/>
            <a:t>Poszukiwanie oskarżonego </a:t>
          </a:r>
          <a:r>
            <a:rPr lang="pl-PL" dirty="0">
              <a:sym typeface="Wingdings" pitchFamily="2" charset="2"/>
            </a:rPr>
            <a:t> uregulowane w rozdziale dot. środków przymusu! (art. 278 k.p.k.)</a:t>
          </a:r>
          <a:endParaRPr lang="pl-PL" dirty="0"/>
        </a:p>
      </dgm:t>
    </dgm:pt>
    <dgm:pt modelId="{99027726-2988-4A41-89EA-4CABBD87F460}" type="parTrans" cxnId="{9C252136-3E3B-4CC8-B6CA-4CA33C6E3ABA}">
      <dgm:prSet/>
      <dgm:spPr/>
      <dgm:t>
        <a:bodyPr/>
        <a:lstStyle/>
        <a:p>
          <a:endParaRPr lang="pl-PL"/>
        </a:p>
      </dgm:t>
    </dgm:pt>
    <dgm:pt modelId="{3165088A-694B-42AB-ADBF-BCBD39F1C418}" type="sibTrans" cxnId="{9C252136-3E3B-4CC8-B6CA-4CA33C6E3ABA}">
      <dgm:prSet/>
      <dgm:spPr/>
      <dgm:t>
        <a:bodyPr/>
        <a:lstStyle/>
        <a:p>
          <a:endParaRPr lang="pl-PL"/>
        </a:p>
      </dgm:t>
    </dgm:pt>
    <dgm:pt modelId="{92333454-D65D-4F89-90C6-C8EF2406F904}">
      <dgm:prSet/>
      <dgm:spPr/>
      <dgm:t>
        <a:bodyPr/>
        <a:lstStyle/>
        <a:p>
          <a:pPr algn="just"/>
          <a:r>
            <a:rPr lang="pl-PL" dirty="0"/>
            <a:t>Okazanie i rozpoznanie – szczególna forma przesłuchania (art. 173 k.p.k.)</a:t>
          </a:r>
        </a:p>
      </dgm:t>
    </dgm:pt>
    <dgm:pt modelId="{03387BA2-E5D8-4478-B39E-36A60046573D}" type="parTrans" cxnId="{07C1A13E-8C10-476B-A691-9999BBC1DCE3}">
      <dgm:prSet/>
      <dgm:spPr/>
      <dgm:t>
        <a:bodyPr/>
        <a:lstStyle/>
        <a:p>
          <a:endParaRPr lang="pl-PL"/>
        </a:p>
      </dgm:t>
    </dgm:pt>
    <dgm:pt modelId="{DCE4D8EA-BAEE-407E-B167-1191F4F09EE2}" type="sibTrans" cxnId="{07C1A13E-8C10-476B-A691-9999BBC1DCE3}">
      <dgm:prSet/>
      <dgm:spPr/>
      <dgm:t>
        <a:bodyPr/>
        <a:lstStyle/>
        <a:p>
          <a:endParaRPr lang="pl-PL"/>
        </a:p>
      </dgm:t>
    </dgm:pt>
    <dgm:pt modelId="{A4470F2D-8615-4352-BC9E-6C55260A13A7}">
      <dgm:prSet/>
      <dgm:spPr/>
      <dgm:t>
        <a:bodyPr/>
        <a:lstStyle/>
        <a:p>
          <a:pPr algn="just"/>
          <a:r>
            <a:rPr lang="pl-PL" dirty="0"/>
            <a:t>Ekspertyza </a:t>
          </a:r>
        </a:p>
      </dgm:t>
    </dgm:pt>
    <dgm:pt modelId="{3C7152E5-A4F7-4682-9E79-03C2377D3EBE}" type="parTrans" cxnId="{6F09103A-F57B-4F87-9DC7-3B8DE2BD47E7}">
      <dgm:prSet/>
      <dgm:spPr/>
      <dgm:t>
        <a:bodyPr/>
        <a:lstStyle/>
        <a:p>
          <a:endParaRPr lang="pl-PL"/>
        </a:p>
      </dgm:t>
    </dgm:pt>
    <dgm:pt modelId="{8C58832B-4D45-4687-8094-EF883220CBC2}" type="sibTrans" cxnId="{6F09103A-F57B-4F87-9DC7-3B8DE2BD47E7}">
      <dgm:prSet/>
      <dgm:spPr/>
      <dgm:t>
        <a:bodyPr/>
        <a:lstStyle/>
        <a:p>
          <a:endParaRPr lang="pl-PL"/>
        </a:p>
      </dgm:t>
    </dgm:pt>
    <dgm:pt modelId="{225F735B-E4BD-430A-8856-7DF063E44120}">
      <dgm:prSet/>
      <dgm:spPr/>
      <dgm:t>
        <a:bodyPr/>
        <a:lstStyle/>
        <a:p>
          <a:pPr algn="just"/>
          <a:r>
            <a:rPr lang="pl-PL" dirty="0"/>
            <a:t>Oględziny (art. 207 – 208 k.p.k.)</a:t>
          </a:r>
        </a:p>
      </dgm:t>
    </dgm:pt>
    <dgm:pt modelId="{F21E2E98-76F6-4611-B8E5-8BF975F90DE7}" type="parTrans" cxnId="{1D8AD941-CE8C-4984-9236-8A8D85B8E0E8}">
      <dgm:prSet/>
      <dgm:spPr/>
      <dgm:t>
        <a:bodyPr/>
        <a:lstStyle/>
        <a:p>
          <a:endParaRPr lang="pl-PL"/>
        </a:p>
      </dgm:t>
    </dgm:pt>
    <dgm:pt modelId="{AD6CECE2-F929-401B-88E5-8B93DB954629}" type="sibTrans" cxnId="{1D8AD941-CE8C-4984-9236-8A8D85B8E0E8}">
      <dgm:prSet/>
      <dgm:spPr/>
      <dgm:t>
        <a:bodyPr/>
        <a:lstStyle/>
        <a:p>
          <a:endParaRPr lang="pl-PL"/>
        </a:p>
      </dgm:t>
    </dgm:pt>
    <dgm:pt modelId="{A5C1B659-A3FD-416C-87F6-0AC729EF5ABA}">
      <dgm:prSet/>
      <dgm:spPr/>
      <dgm:t>
        <a:bodyPr/>
        <a:lstStyle/>
        <a:p>
          <a:pPr algn="just"/>
          <a:r>
            <a:rPr lang="pl-PL" dirty="0"/>
            <a:t>Oględziny i otwarcie zwłok (art. 209 – 210 k.p.k.) </a:t>
          </a:r>
        </a:p>
      </dgm:t>
    </dgm:pt>
    <dgm:pt modelId="{4FF24591-FD18-4762-8802-66029EC6C8A9}" type="parTrans" cxnId="{4B4AD95F-F038-404B-9043-B3B11B195213}">
      <dgm:prSet/>
      <dgm:spPr/>
      <dgm:t>
        <a:bodyPr/>
        <a:lstStyle/>
        <a:p>
          <a:endParaRPr lang="pl-PL"/>
        </a:p>
      </dgm:t>
    </dgm:pt>
    <dgm:pt modelId="{234DE332-DB5B-4537-BAA0-28D2FF5A942D}" type="sibTrans" cxnId="{4B4AD95F-F038-404B-9043-B3B11B195213}">
      <dgm:prSet/>
      <dgm:spPr/>
      <dgm:t>
        <a:bodyPr/>
        <a:lstStyle/>
        <a:p>
          <a:endParaRPr lang="pl-PL"/>
        </a:p>
      </dgm:t>
    </dgm:pt>
    <dgm:pt modelId="{EFA07B0C-DE97-4D14-99F5-CAFE8ADFEC25}">
      <dgm:prSet/>
      <dgm:spPr/>
      <dgm:t>
        <a:bodyPr/>
        <a:lstStyle/>
        <a:p>
          <a:pPr algn="just"/>
          <a:r>
            <a:rPr lang="pl-PL" dirty="0"/>
            <a:t>Odczytanie (art. 389, 391, 393 k.p.k.)</a:t>
          </a:r>
        </a:p>
      </dgm:t>
    </dgm:pt>
    <dgm:pt modelId="{E308A92C-7A2D-4604-B084-AC9AFEB1A937}" type="parTrans" cxnId="{73DEA552-D704-46FF-8A5E-583DAFDBB5E1}">
      <dgm:prSet/>
      <dgm:spPr/>
      <dgm:t>
        <a:bodyPr/>
        <a:lstStyle/>
        <a:p>
          <a:endParaRPr lang="pl-PL"/>
        </a:p>
      </dgm:t>
    </dgm:pt>
    <dgm:pt modelId="{A275AC0A-AA2F-44AD-BDC3-339BB1973EE1}" type="sibTrans" cxnId="{73DEA552-D704-46FF-8A5E-583DAFDBB5E1}">
      <dgm:prSet/>
      <dgm:spPr/>
      <dgm:t>
        <a:bodyPr/>
        <a:lstStyle/>
        <a:p>
          <a:endParaRPr lang="pl-PL"/>
        </a:p>
      </dgm:t>
    </dgm:pt>
    <dgm:pt modelId="{CAFF8037-8F33-4F99-A473-2B5E97D5A3A6}">
      <dgm:prSet/>
      <dgm:spPr/>
      <dgm:t>
        <a:bodyPr/>
        <a:lstStyle/>
        <a:p>
          <a:pPr algn="just"/>
          <a:r>
            <a:rPr lang="pl-PL" dirty="0"/>
            <a:t>Eksperyment procesowy (art. 211 k.p.k.)</a:t>
          </a:r>
        </a:p>
      </dgm:t>
    </dgm:pt>
    <dgm:pt modelId="{64ADF78E-D83F-4DAB-9E14-6A72C989F10A}" type="parTrans" cxnId="{76BC3A35-245A-4A89-AC00-D5D049F56BB5}">
      <dgm:prSet/>
      <dgm:spPr/>
      <dgm:t>
        <a:bodyPr/>
        <a:lstStyle/>
        <a:p>
          <a:endParaRPr lang="pl-PL"/>
        </a:p>
      </dgm:t>
    </dgm:pt>
    <dgm:pt modelId="{44B2401B-500E-4D95-9B7B-22BFE17C04B1}" type="sibTrans" cxnId="{76BC3A35-245A-4A89-AC00-D5D049F56BB5}">
      <dgm:prSet/>
      <dgm:spPr/>
      <dgm:t>
        <a:bodyPr/>
        <a:lstStyle/>
        <a:p>
          <a:endParaRPr lang="pl-PL"/>
        </a:p>
      </dgm:t>
    </dgm:pt>
    <dgm:pt modelId="{3EAFD385-7BC2-46D1-A3E7-5ED34D37BCE6}">
      <dgm:prSet/>
      <dgm:spPr/>
      <dgm:t>
        <a:bodyPr/>
        <a:lstStyle/>
        <a:p>
          <a:pPr algn="just"/>
          <a:r>
            <a:rPr lang="pl-PL" dirty="0"/>
            <a:t>Badanie osoby oskarżonego i wywiad środowiskowy (art. 213 i 214 k.p.k.)</a:t>
          </a:r>
        </a:p>
      </dgm:t>
    </dgm:pt>
    <dgm:pt modelId="{112BE64A-446C-47B4-B110-639B989DE46E}" type="parTrans" cxnId="{D5441AF7-5EA9-43C0-9A3A-DEE3C5CA7947}">
      <dgm:prSet/>
      <dgm:spPr/>
      <dgm:t>
        <a:bodyPr/>
        <a:lstStyle/>
        <a:p>
          <a:endParaRPr lang="pl-PL"/>
        </a:p>
      </dgm:t>
    </dgm:pt>
    <dgm:pt modelId="{BB1009E5-E721-41DC-BC9B-8B31A7BB5BFA}" type="sibTrans" cxnId="{D5441AF7-5EA9-43C0-9A3A-DEE3C5CA7947}">
      <dgm:prSet/>
      <dgm:spPr/>
      <dgm:t>
        <a:bodyPr/>
        <a:lstStyle/>
        <a:p>
          <a:endParaRPr lang="pl-PL"/>
        </a:p>
      </dgm:t>
    </dgm:pt>
    <dgm:pt modelId="{36BA6F62-8690-49F9-9802-590D558D5A98}">
      <dgm:prSet/>
      <dgm:spPr/>
      <dgm:t>
        <a:bodyPr/>
        <a:lstStyle/>
        <a:p>
          <a:pPr algn="just"/>
          <a:r>
            <a:rPr lang="pl-PL" dirty="0"/>
            <a:t>Przesłuchanie świadka koronnego </a:t>
          </a:r>
        </a:p>
      </dgm:t>
    </dgm:pt>
    <dgm:pt modelId="{6F7A0370-BA39-4861-980E-071C3106CB74}" type="parTrans" cxnId="{D53F5C58-2B52-4393-AFBD-D680F77A0744}">
      <dgm:prSet/>
      <dgm:spPr/>
      <dgm:t>
        <a:bodyPr/>
        <a:lstStyle/>
        <a:p>
          <a:endParaRPr lang="pl-PL"/>
        </a:p>
      </dgm:t>
    </dgm:pt>
    <dgm:pt modelId="{54B1F3E0-453B-4252-8EA8-99BC68C77ED3}" type="sibTrans" cxnId="{D53F5C58-2B52-4393-AFBD-D680F77A0744}">
      <dgm:prSet/>
      <dgm:spPr/>
      <dgm:t>
        <a:bodyPr/>
        <a:lstStyle/>
        <a:p>
          <a:endParaRPr lang="pl-PL"/>
        </a:p>
      </dgm:t>
    </dgm:pt>
    <dgm:pt modelId="{B99FF9EA-9E06-4F6E-B9C6-D168A907EE35}">
      <dgm:prSet/>
      <dgm:spPr/>
      <dgm:t>
        <a:bodyPr/>
        <a:lstStyle/>
        <a:p>
          <a:pPr algn="just"/>
          <a:r>
            <a:rPr lang="pl-PL" dirty="0"/>
            <a:t>Porównywanie oryginałów dowodów rzeczowych z kopiami </a:t>
          </a:r>
        </a:p>
      </dgm:t>
    </dgm:pt>
    <dgm:pt modelId="{5ACCBC65-237E-426B-8CFE-CFBDC946BA20}" type="parTrans" cxnId="{B70D8B33-34ED-4736-8728-8E7F296F8962}">
      <dgm:prSet/>
      <dgm:spPr/>
      <dgm:t>
        <a:bodyPr/>
        <a:lstStyle/>
        <a:p>
          <a:endParaRPr lang="pl-PL"/>
        </a:p>
      </dgm:t>
    </dgm:pt>
    <dgm:pt modelId="{78A820AA-332F-4F86-BA55-6B7774627E25}" type="sibTrans" cxnId="{B70D8B33-34ED-4736-8728-8E7F296F8962}">
      <dgm:prSet/>
      <dgm:spPr/>
      <dgm:t>
        <a:bodyPr/>
        <a:lstStyle/>
        <a:p>
          <a:endParaRPr lang="pl-PL"/>
        </a:p>
      </dgm:t>
    </dgm:pt>
    <dgm:pt modelId="{9A7CDBE8-0F31-42CD-A7EF-68D290699C00}">
      <dgm:prSet/>
      <dgm:spPr/>
      <dgm:t>
        <a:bodyPr/>
        <a:lstStyle/>
        <a:p>
          <a:pPr algn="just"/>
          <a:r>
            <a:rPr lang="pl-PL" dirty="0"/>
            <a:t>Ponowienie tej samej czynności dowodowej </a:t>
          </a:r>
        </a:p>
      </dgm:t>
    </dgm:pt>
    <dgm:pt modelId="{BE7650F8-EBC6-4CDA-A0FC-2723133E326F}" type="parTrans" cxnId="{719D667B-C675-4367-A4A8-3828FD0445C4}">
      <dgm:prSet/>
      <dgm:spPr/>
      <dgm:t>
        <a:bodyPr/>
        <a:lstStyle/>
        <a:p>
          <a:endParaRPr lang="pl-PL"/>
        </a:p>
      </dgm:t>
    </dgm:pt>
    <dgm:pt modelId="{90C4F58D-B5BE-4DC7-AD1E-DD4AD936D9CC}" type="sibTrans" cxnId="{719D667B-C675-4367-A4A8-3828FD0445C4}">
      <dgm:prSet/>
      <dgm:spPr/>
      <dgm:t>
        <a:bodyPr/>
        <a:lstStyle/>
        <a:p>
          <a:endParaRPr lang="pl-PL"/>
        </a:p>
      </dgm:t>
    </dgm:pt>
    <dgm:pt modelId="{258730D2-CF02-45AB-9D25-1F75FEEBC6F1}" type="pres">
      <dgm:prSet presAssocID="{1859515C-B9E8-4A2B-AAA3-BC08270F9001}" presName="Name0" presStyleCnt="0">
        <dgm:presLayoutVars>
          <dgm:dir/>
          <dgm:animLvl val="lvl"/>
          <dgm:resizeHandles val="exact"/>
        </dgm:presLayoutVars>
      </dgm:prSet>
      <dgm:spPr/>
    </dgm:pt>
    <dgm:pt modelId="{9116219E-6890-4A55-B26A-17F0FDB81CEE}" type="pres">
      <dgm:prSet presAssocID="{B5763DF1-7D21-4346-9FF2-46F22119C9AD}" presName="composite" presStyleCnt="0"/>
      <dgm:spPr/>
    </dgm:pt>
    <dgm:pt modelId="{A0DB257F-F9FD-42ED-AF3A-5379E7D5DC73}" type="pres">
      <dgm:prSet presAssocID="{B5763DF1-7D21-4346-9FF2-46F22119C9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4C2E1D6-3E45-4CF4-9CDD-CBCFFE00A01B}" type="pres">
      <dgm:prSet presAssocID="{B5763DF1-7D21-4346-9FF2-46F22119C9AD}" presName="desTx" presStyleLbl="alignAccFollowNode1" presStyleIdx="0" presStyleCnt="3">
        <dgm:presLayoutVars>
          <dgm:bulletEnabled val="1"/>
        </dgm:presLayoutVars>
      </dgm:prSet>
      <dgm:spPr/>
    </dgm:pt>
    <dgm:pt modelId="{184C9D7F-26B7-41D4-9632-374E59F3FAF3}" type="pres">
      <dgm:prSet presAssocID="{9A896418-0E9A-4876-A161-EE98F49A6337}" presName="space" presStyleCnt="0"/>
      <dgm:spPr/>
    </dgm:pt>
    <dgm:pt modelId="{2F22BF79-3AF3-499F-BFAA-806D8E58756E}" type="pres">
      <dgm:prSet presAssocID="{C56E6AFE-1ABB-4895-BFC6-5C8ED6559CA5}" presName="composite" presStyleCnt="0"/>
      <dgm:spPr/>
    </dgm:pt>
    <dgm:pt modelId="{EAF566DA-CF3F-4F15-A416-858F8BF05B1A}" type="pres">
      <dgm:prSet presAssocID="{C56E6AFE-1ABB-4895-BFC6-5C8ED6559CA5}" presName="parTx" presStyleLbl="alignNode1" presStyleIdx="1" presStyleCnt="3" custScaleX="130583">
        <dgm:presLayoutVars>
          <dgm:chMax val="0"/>
          <dgm:chPref val="0"/>
          <dgm:bulletEnabled val="1"/>
        </dgm:presLayoutVars>
      </dgm:prSet>
      <dgm:spPr/>
    </dgm:pt>
    <dgm:pt modelId="{686CDD0D-05A3-4117-9A5D-2AB577EAF3D6}" type="pres">
      <dgm:prSet presAssocID="{C56E6AFE-1ABB-4895-BFC6-5C8ED6559CA5}" presName="desTx" presStyleLbl="alignAccFollowNode1" presStyleIdx="1" presStyleCnt="3" custScaleX="128723">
        <dgm:presLayoutVars>
          <dgm:bulletEnabled val="1"/>
        </dgm:presLayoutVars>
      </dgm:prSet>
      <dgm:spPr/>
    </dgm:pt>
    <dgm:pt modelId="{14D7B4E1-2FAB-43AA-AD0F-C13A2EB8FD4E}" type="pres">
      <dgm:prSet presAssocID="{C0AD9675-5859-411A-81B4-0C68BDF2176D}" presName="space" presStyleCnt="0"/>
      <dgm:spPr/>
    </dgm:pt>
    <dgm:pt modelId="{E0C6FD9A-0C86-45A8-B55B-F20BCBBD1518}" type="pres">
      <dgm:prSet presAssocID="{4097EBCE-F3FC-4044-BA01-8EC98958B2EC}" presName="composite" presStyleCnt="0"/>
      <dgm:spPr/>
    </dgm:pt>
    <dgm:pt modelId="{45EBCD7E-5E72-4270-B761-C90177848AE8}" type="pres">
      <dgm:prSet presAssocID="{4097EBCE-F3FC-4044-BA01-8EC98958B2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AF86DE1-436F-4DB3-B845-18B1A9481C88}" type="pres">
      <dgm:prSet presAssocID="{4097EBCE-F3FC-4044-BA01-8EC98958B2E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4045013-8F4E-4C1C-8A94-5B943A1DE79F}" type="presOf" srcId="{757F26E0-C97D-495A-9B6B-28738285243E}" destId="{4AF86DE1-436F-4DB3-B845-18B1A9481C88}" srcOrd="0" destOrd="0" presId="urn:microsoft.com/office/officeart/2005/8/layout/hList1"/>
    <dgm:cxn modelId="{4B560B2C-84E2-4EFC-93FA-D4F564961882}" type="presOf" srcId="{A4470F2D-8615-4352-BC9E-6C55260A13A7}" destId="{686CDD0D-05A3-4117-9A5D-2AB577EAF3D6}" srcOrd="0" destOrd="2" presId="urn:microsoft.com/office/officeart/2005/8/layout/hList1"/>
    <dgm:cxn modelId="{B70D8B33-34ED-4736-8728-8E7F296F8962}" srcId="{4097EBCE-F3FC-4044-BA01-8EC98958B2EC}" destId="{B99FF9EA-9E06-4F6E-B9C6-D168A907EE35}" srcOrd="1" destOrd="0" parTransId="{5ACCBC65-237E-426B-8CFE-CFBDC946BA20}" sibTransId="{78A820AA-332F-4F86-BA55-6B7774627E25}"/>
    <dgm:cxn modelId="{76BC3A35-245A-4A89-AC00-D5D049F56BB5}" srcId="{C56E6AFE-1ABB-4895-BFC6-5C8ED6559CA5}" destId="{CAFF8037-8F33-4F99-A473-2B5E97D5A3A6}" srcOrd="6" destOrd="0" parTransId="{64ADF78E-D83F-4DAB-9E14-6A72C989F10A}" sibTransId="{44B2401B-500E-4D95-9B7B-22BFE17C04B1}"/>
    <dgm:cxn modelId="{9C252136-3E3B-4CC8-B6CA-4CA33C6E3ABA}" srcId="{B5763DF1-7D21-4346-9FF2-46F22119C9AD}" destId="{12BEB422-7AF9-429F-9E49-0210F2D01020}" srcOrd="3" destOrd="0" parTransId="{99027726-2988-4A41-89EA-4CABBD87F460}" sibTransId="{3165088A-694B-42AB-ADBF-BCBD39F1C418}"/>
    <dgm:cxn modelId="{6F09103A-F57B-4F87-9DC7-3B8DE2BD47E7}" srcId="{C56E6AFE-1ABB-4895-BFC6-5C8ED6559CA5}" destId="{A4470F2D-8615-4352-BC9E-6C55260A13A7}" srcOrd="2" destOrd="0" parTransId="{3C7152E5-A4F7-4682-9E79-03C2377D3EBE}" sibTransId="{8C58832B-4D45-4687-8094-EF883220CBC2}"/>
    <dgm:cxn modelId="{07C1A13E-8C10-476B-A691-9999BBC1DCE3}" srcId="{C56E6AFE-1ABB-4895-BFC6-5C8ED6559CA5}" destId="{92333454-D65D-4F89-90C6-C8EF2406F904}" srcOrd="1" destOrd="0" parTransId="{03387BA2-E5D8-4478-B39E-36A60046573D}" sibTransId="{DCE4D8EA-BAEE-407E-B167-1191F4F09EE2}"/>
    <dgm:cxn modelId="{4B4AD95F-F038-404B-9043-B3B11B195213}" srcId="{C56E6AFE-1ABB-4895-BFC6-5C8ED6559CA5}" destId="{A5C1B659-A3FD-416C-87F6-0AC729EF5ABA}" srcOrd="4" destOrd="0" parTransId="{4FF24591-FD18-4762-8802-66029EC6C8A9}" sibTransId="{234DE332-DB5B-4537-BAA0-28D2FF5A942D}"/>
    <dgm:cxn modelId="{1D8AD941-CE8C-4984-9236-8A8D85B8E0E8}" srcId="{C56E6AFE-1ABB-4895-BFC6-5C8ED6559CA5}" destId="{225F735B-E4BD-430A-8856-7DF063E44120}" srcOrd="3" destOrd="0" parTransId="{F21E2E98-76F6-4611-B8E5-8BF975F90DE7}" sibTransId="{AD6CECE2-F929-401B-88E5-8B93DB954629}"/>
    <dgm:cxn modelId="{88DBA245-1F8B-4527-B16A-6878098EE812}" type="presOf" srcId="{39F5AA8B-92FB-47D6-B99B-F4200BCD7358}" destId="{54C2E1D6-3E45-4CF4-9CDD-CBCFFE00A01B}" srcOrd="0" destOrd="0" presId="urn:microsoft.com/office/officeart/2005/8/layout/hList1"/>
    <dgm:cxn modelId="{5EA08C66-5510-4F90-90E0-BB1726EB272F}" type="presOf" srcId="{C56E6AFE-1ABB-4895-BFC6-5C8ED6559CA5}" destId="{EAF566DA-CF3F-4F15-A416-858F8BF05B1A}" srcOrd="0" destOrd="0" presId="urn:microsoft.com/office/officeart/2005/8/layout/hList1"/>
    <dgm:cxn modelId="{129D1C49-4FD0-4CA8-8372-8DC70751CF58}" type="presOf" srcId="{E6F49593-B65B-47B4-A0A8-97A7A91F7875}" destId="{54C2E1D6-3E45-4CF4-9CDD-CBCFFE00A01B}" srcOrd="0" destOrd="2" presId="urn:microsoft.com/office/officeart/2005/8/layout/hList1"/>
    <dgm:cxn modelId="{00D23E6D-5A75-434F-8EB4-77172BA7A31C}" type="presOf" srcId="{92333454-D65D-4F89-90C6-C8EF2406F904}" destId="{686CDD0D-05A3-4117-9A5D-2AB577EAF3D6}" srcOrd="0" destOrd="1" presId="urn:microsoft.com/office/officeart/2005/8/layout/hList1"/>
    <dgm:cxn modelId="{7D604370-7162-4BC4-BEAD-DF4C1778C7B5}" type="presOf" srcId="{B5763DF1-7D21-4346-9FF2-46F22119C9AD}" destId="{A0DB257F-F9FD-42ED-AF3A-5379E7D5DC73}" srcOrd="0" destOrd="0" presId="urn:microsoft.com/office/officeart/2005/8/layout/hList1"/>
    <dgm:cxn modelId="{73DEA552-D704-46FF-8A5E-583DAFDBB5E1}" srcId="{C56E6AFE-1ABB-4895-BFC6-5C8ED6559CA5}" destId="{EFA07B0C-DE97-4D14-99F5-CAFE8ADFEC25}" srcOrd="5" destOrd="0" parTransId="{E308A92C-7A2D-4604-B084-AC9AFEB1A937}" sibTransId="{A275AC0A-AA2F-44AD-BDC3-339BB1973EE1}"/>
    <dgm:cxn modelId="{B5A2B954-C864-48B7-ACD0-B085F8A3C5B9}" type="presOf" srcId="{779FEFFF-FA10-41CB-B130-C1BF78FF7C89}" destId="{686CDD0D-05A3-4117-9A5D-2AB577EAF3D6}" srcOrd="0" destOrd="0" presId="urn:microsoft.com/office/officeart/2005/8/layout/hList1"/>
    <dgm:cxn modelId="{5BE40478-5E5F-4A64-B841-AC9FD6D6925E}" srcId="{1859515C-B9E8-4A2B-AAA3-BC08270F9001}" destId="{4097EBCE-F3FC-4044-BA01-8EC98958B2EC}" srcOrd="2" destOrd="0" parTransId="{F646C099-6FC1-4520-9418-C74E7B845FF9}" sibTransId="{35C6DE98-2D4C-4B07-8029-EEA8D82A864A}"/>
    <dgm:cxn modelId="{D53F5C58-2B52-4393-AFBD-D680F77A0744}" srcId="{C56E6AFE-1ABB-4895-BFC6-5C8ED6559CA5}" destId="{36BA6F62-8690-49F9-9802-590D558D5A98}" srcOrd="8" destOrd="0" parTransId="{6F7A0370-BA39-4861-980E-071C3106CB74}" sibTransId="{54B1F3E0-453B-4252-8EA8-99BC68C77ED3}"/>
    <dgm:cxn modelId="{553C9E79-C184-4B77-A53E-0E662D35F9BC}" type="presOf" srcId="{EFA07B0C-DE97-4D14-99F5-CAFE8ADFEC25}" destId="{686CDD0D-05A3-4117-9A5D-2AB577EAF3D6}" srcOrd="0" destOrd="5" presId="urn:microsoft.com/office/officeart/2005/8/layout/hList1"/>
    <dgm:cxn modelId="{719D667B-C675-4367-A4A8-3828FD0445C4}" srcId="{4097EBCE-F3FC-4044-BA01-8EC98958B2EC}" destId="{9A7CDBE8-0F31-42CD-A7EF-68D290699C00}" srcOrd="2" destOrd="0" parTransId="{BE7650F8-EBC6-4CDA-A0FC-2723133E326F}" sibTransId="{90C4F58D-B5BE-4DC7-AD1E-DD4AD936D9CC}"/>
    <dgm:cxn modelId="{B753A37B-1074-49EC-A6B9-6BE3B0B8841F}" type="presOf" srcId="{225F735B-E4BD-430A-8856-7DF063E44120}" destId="{686CDD0D-05A3-4117-9A5D-2AB577EAF3D6}" srcOrd="0" destOrd="3" presId="urn:microsoft.com/office/officeart/2005/8/layout/hList1"/>
    <dgm:cxn modelId="{558F0582-C887-4D42-86DA-2EC509F8EE3E}" type="presOf" srcId="{12BEB422-7AF9-429F-9E49-0210F2D01020}" destId="{54C2E1D6-3E45-4CF4-9CDD-CBCFFE00A01B}" srcOrd="0" destOrd="3" presId="urn:microsoft.com/office/officeart/2005/8/layout/hList1"/>
    <dgm:cxn modelId="{399E7888-48DD-428E-B639-5644621FDCB6}" srcId="{1859515C-B9E8-4A2B-AAA3-BC08270F9001}" destId="{C56E6AFE-1ABB-4895-BFC6-5C8ED6559CA5}" srcOrd="1" destOrd="0" parTransId="{446A1BC7-0662-48A5-985B-50EC187385A5}" sibTransId="{C0AD9675-5859-411A-81B4-0C68BDF2176D}"/>
    <dgm:cxn modelId="{041A2B8B-8ED9-49CD-85E0-D1473950A720}" srcId="{C56E6AFE-1ABB-4895-BFC6-5C8ED6559CA5}" destId="{779FEFFF-FA10-41CB-B130-C1BF78FF7C89}" srcOrd="0" destOrd="0" parTransId="{B788A4EA-48F2-4EDA-BC9D-C784C7398271}" sibTransId="{7DC86062-8198-47F8-8F85-6412239515FB}"/>
    <dgm:cxn modelId="{CDFB748B-C4FF-4EB8-899B-D1AB65CD0251}" srcId="{B5763DF1-7D21-4346-9FF2-46F22119C9AD}" destId="{39F5AA8B-92FB-47D6-B99B-F4200BCD7358}" srcOrd="0" destOrd="0" parTransId="{8B17F04A-1E84-44E7-9AAF-F236C520AC8B}" sibTransId="{5C0E8085-6B2F-4B42-AEEC-BADCAF1B4E27}"/>
    <dgm:cxn modelId="{496BFE95-38AD-4BBE-A3A4-E94D9E9DA176}" type="presOf" srcId="{A5C1B659-A3FD-416C-87F6-0AC729EF5ABA}" destId="{686CDD0D-05A3-4117-9A5D-2AB577EAF3D6}" srcOrd="0" destOrd="4" presId="urn:microsoft.com/office/officeart/2005/8/layout/hList1"/>
    <dgm:cxn modelId="{A5CAEA9C-60E2-4FFB-8D48-1E68DB06CD4E}" type="presOf" srcId="{CAFF8037-8F33-4F99-A473-2B5E97D5A3A6}" destId="{686CDD0D-05A3-4117-9A5D-2AB577EAF3D6}" srcOrd="0" destOrd="6" presId="urn:microsoft.com/office/officeart/2005/8/layout/hList1"/>
    <dgm:cxn modelId="{A1A511BB-FB18-4F80-A443-74ED05EF5005}" type="presOf" srcId="{B99FF9EA-9E06-4F6E-B9C6-D168A907EE35}" destId="{4AF86DE1-436F-4DB3-B845-18B1A9481C88}" srcOrd="0" destOrd="1" presId="urn:microsoft.com/office/officeart/2005/8/layout/hList1"/>
    <dgm:cxn modelId="{BFBD94C0-AFD8-46B0-922F-725A6AC79FA1}" type="presOf" srcId="{36BA6F62-8690-49F9-9802-590D558D5A98}" destId="{686CDD0D-05A3-4117-9A5D-2AB577EAF3D6}" srcOrd="0" destOrd="8" presId="urn:microsoft.com/office/officeart/2005/8/layout/hList1"/>
    <dgm:cxn modelId="{3C5C8EC4-3802-4CEA-9B34-BFFA6805EABE}" type="presOf" srcId="{B81BA39F-F13B-434D-B45F-EE6E42E7C931}" destId="{54C2E1D6-3E45-4CF4-9CDD-CBCFFE00A01B}" srcOrd="0" destOrd="1" presId="urn:microsoft.com/office/officeart/2005/8/layout/hList1"/>
    <dgm:cxn modelId="{B9EC4FCE-53FF-46DF-BC7E-F031B15D3B35}" srcId="{B5763DF1-7D21-4346-9FF2-46F22119C9AD}" destId="{B81BA39F-F13B-434D-B45F-EE6E42E7C931}" srcOrd="1" destOrd="0" parTransId="{54AD88F9-BECD-47FF-A12B-180D3927DD1A}" sibTransId="{A729800A-BD1F-4942-85A6-E1D238F1952F}"/>
    <dgm:cxn modelId="{16DEB7D6-D20D-4CA4-8ACF-A67092BF7E75}" type="presOf" srcId="{1859515C-B9E8-4A2B-AAA3-BC08270F9001}" destId="{258730D2-CF02-45AB-9D25-1F75FEEBC6F1}" srcOrd="0" destOrd="0" presId="urn:microsoft.com/office/officeart/2005/8/layout/hList1"/>
    <dgm:cxn modelId="{0C81FEDB-DC3C-45A5-8687-CB7ED248B55A}" type="presOf" srcId="{9A7CDBE8-0F31-42CD-A7EF-68D290699C00}" destId="{4AF86DE1-436F-4DB3-B845-18B1A9481C88}" srcOrd="0" destOrd="2" presId="urn:microsoft.com/office/officeart/2005/8/layout/hList1"/>
    <dgm:cxn modelId="{E3EBE3DC-FF54-4C32-82E6-C4ED814EC4AF}" srcId="{B5763DF1-7D21-4346-9FF2-46F22119C9AD}" destId="{E6F49593-B65B-47B4-A0A8-97A7A91F7875}" srcOrd="2" destOrd="0" parTransId="{D59B6708-2CA5-40DB-A5FC-159BA8F59D12}" sibTransId="{A0FA62E1-E578-4B46-8752-949390A45B7C}"/>
    <dgm:cxn modelId="{D036A4E4-4124-4A53-BA3E-02315EF318E1}" type="presOf" srcId="{4097EBCE-F3FC-4044-BA01-8EC98958B2EC}" destId="{45EBCD7E-5E72-4270-B761-C90177848AE8}" srcOrd="0" destOrd="0" presId="urn:microsoft.com/office/officeart/2005/8/layout/hList1"/>
    <dgm:cxn modelId="{AC4087EA-9221-4510-81AE-FCDD0F4F9AE3}" srcId="{4097EBCE-F3FC-4044-BA01-8EC98958B2EC}" destId="{757F26E0-C97D-495A-9B6B-28738285243E}" srcOrd="0" destOrd="0" parTransId="{7115B545-F934-4458-BEE0-0BA066304F33}" sibTransId="{AC70E709-A23C-4C06-A252-D09E6FBC93A9}"/>
    <dgm:cxn modelId="{DFBECBEB-4009-4DA5-B684-2FB4A767AE82}" type="presOf" srcId="{3EAFD385-7BC2-46D1-A3E7-5ED34D37BCE6}" destId="{686CDD0D-05A3-4117-9A5D-2AB577EAF3D6}" srcOrd="0" destOrd="7" presId="urn:microsoft.com/office/officeart/2005/8/layout/hList1"/>
    <dgm:cxn modelId="{D5441AF7-5EA9-43C0-9A3A-DEE3C5CA7947}" srcId="{C56E6AFE-1ABB-4895-BFC6-5C8ED6559CA5}" destId="{3EAFD385-7BC2-46D1-A3E7-5ED34D37BCE6}" srcOrd="7" destOrd="0" parTransId="{112BE64A-446C-47B4-B110-639B989DE46E}" sibTransId="{BB1009E5-E721-41DC-BC9B-8B31A7BB5BFA}"/>
    <dgm:cxn modelId="{F85D0DFC-DF94-40B7-8FC6-BBCA46C45740}" srcId="{1859515C-B9E8-4A2B-AAA3-BC08270F9001}" destId="{B5763DF1-7D21-4346-9FF2-46F22119C9AD}" srcOrd="0" destOrd="0" parTransId="{C916FBA9-A59B-4A28-B7E3-17E1BDAF76AC}" sibTransId="{9A896418-0E9A-4876-A161-EE98F49A6337}"/>
    <dgm:cxn modelId="{4FAD3540-AD15-4E83-9624-1E22F78639CE}" type="presParOf" srcId="{258730D2-CF02-45AB-9D25-1F75FEEBC6F1}" destId="{9116219E-6890-4A55-B26A-17F0FDB81CEE}" srcOrd="0" destOrd="0" presId="urn:microsoft.com/office/officeart/2005/8/layout/hList1"/>
    <dgm:cxn modelId="{2C41CD1B-4A19-4E47-B0AE-7771482406BF}" type="presParOf" srcId="{9116219E-6890-4A55-B26A-17F0FDB81CEE}" destId="{A0DB257F-F9FD-42ED-AF3A-5379E7D5DC73}" srcOrd="0" destOrd="0" presId="urn:microsoft.com/office/officeart/2005/8/layout/hList1"/>
    <dgm:cxn modelId="{9B1FA392-D487-4889-B5FE-B091E6814256}" type="presParOf" srcId="{9116219E-6890-4A55-B26A-17F0FDB81CEE}" destId="{54C2E1D6-3E45-4CF4-9CDD-CBCFFE00A01B}" srcOrd="1" destOrd="0" presId="urn:microsoft.com/office/officeart/2005/8/layout/hList1"/>
    <dgm:cxn modelId="{51BB96A2-A2FA-4894-BD97-DF229326529E}" type="presParOf" srcId="{258730D2-CF02-45AB-9D25-1F75FEEBC6F1}" destId="{184C9D7F-26B7-41D4-9632-374E59F3FAF3}" srcOrd="1" destOrd="0" presId="urn:microsoft.com/office/officeart/2005/8/layout/hList1"/>
    <dgm:cxn modelId="{B6EC2B1C-A27D-485F-AD8F-11534D2F9D7A}" type="presParOf" srcId="{258730D2-CF02-45AB-9D25-1F75FEEBC6F1}" destId="{2F22BF79-3AF3-499F-BFAA-806D8E58756E}" srcOrd="2" destOrd="0" presId="urn:microsoft.com/office/officeart/2005/8/layout/hList1"/>
    <dgm:cxn modelId="{E633E975-13F5-4342-AE15-ACA512D105F7}" type="presParOf" srcId="{2F22BF79-3AF3-499F-BFAA-806D8E58756E}" destId="{EAF566DA-CF3F-4F15-A416-858F8BF05B1A}" srcOrd="0" destOrd="0" presId="urn:microsoft.com/office/officeart/2005/8/layout/hList1"/>
    <dgm:cxn modelId="{80D10C3C-0BA7-4C31-82F1-CC54CEC3543C}" type="presParOf" srcId="{2F22BF79-3AF3-499F-BFAA-806D8E58756E}" destId="{686CDD0D-05A3-4117-9A5D-2AB577EAF3D6}" srcOrd="1" destOrd="0" presId="urn:microsoft.com/office/officeart/2005/8/layout/hList1"/>
    <dgm:cxn modelId="{0AEDAAD7-54DB-4E45-A2E1-F4783C3DEFFE}" type="presParOf" srcId="{258730D2-CF02-45AB-9D25-1F75FEEBC6F1}" destId="{14D7B4E1-2FAB-43AA-AD0F-C13A2EB8FD4E}" srcOrd="3" destOrd="0" presId="urn:microsoft.com/office/officeart/2005/8/layout/hList1"/>
    <dgm:cxn modelId="{26700F1E-F599-450F-8DF4-63330FE8651B}" type="presParOf" srcId="{258730D2-CF02-45AB-9D25-1F75FEEBC6F1}" destId="{E0C6FD9A-0C86-45A8-B55B-F20BCBBD1518}" srcOrd="4" destOrd="0" presId="urn:microsoft.com/office/officeart/2005/8/layout/hList1"/>
    <dgm:cxn modelId="{F4A5D7D1-56B0-46B7-9FE9-55BB01317473}" type="presParOf" srcId="{E0C6FD9A-0C86-45A8-B55B-F20BCBBD1518}" destId="{45EBCD7E-5E72-4270-B761-C90177848AE8}" srcOrd="0" destOrd="0" presId="urn:microsoft.com/office/officeart/2005/8/layout/hList1"/>
    <dgm:cxn modelId="{E03F2AAC-C8AB-4848-B8BA-49798C1E0DA3}" type="presParOf" srcId="{E0C6FD9A-0C86-45A8-B55B-F20BCBBD1518}" destId="{4AF86DE1-436F-4DB3-B845-18B1A9481C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AEF174-5492-4BB9-A648-59CD50445F4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592ED5-DCFA-4435-B2E6-1B94E4B55132}">
      <dgm:prSet phldrT="[Tekst]"/>
      <dgm:spPr/>
      <dgm:t>
        <a:bodyPr/>
        <a:lstStyle/>
        <a:p>
          <a:r>
            <a:rPr lang="pl-PL" dirty="0"/>
            <a:t>miejsca</a:t>
          </a:r>
        </a:p>
      </dgm:t>
    </dgm:pt>
    <dgm:pt modelId="{2E27C7D9-858E-4FA7-8E6E-22D5C6C7829E}" type="parTrans" cxnId="{F9F8378A-D291-478B-9135-821ED122A1D5}">
      <dgm:prSet/>
      <dgm:spPr/>
      <dgm:t>
        <a:bodyPr/>
        <a:lstStyle/>
        <a:p>
          <a:endParaRPr lang="pl-PL"/>
        </a:p>
      </dgm:t>
    </dgm:pt>
    <dgm:pt modelId="{2A0A383D-D043-40B4-94C4-69ED8E31DE7F}" type="sibTrans" cxnId="{F9F8378A-D291-478B-9135-821ED122A1D5}">
      <dgm:prSet/>
      <dgm:spPr/>
      <dgm:t>
        <a:bodyPr/>
        <a:lstStyle/>
        <a:p>
          <a:endParaRPr lang="pl-PL"/>
        </a:p>
      </dgm:t>
    </dgm:pt>
    <dgm:pt modelId="{B758B8C4-E63F-45F7-9DEE-E40434EA8C65}">
      <dgm:prSet phldrT="[Tekst]"/>
      <dgm:spPr/>
      <dgm:t>
        <a:bodyPr/>
        <a:lstStyle/>
        <a:p>
          <a:r>
            <a:rPr lang="pl-PL" dirty="0"/>
            <a:t>osób</a:t>
          </a:r>
        </a:p>
      </dgm:t>
    </dgm:pt>
    <dgm:pt modelId="{4C3B8DA5-EBF0-42B3-BD80-D52C90CA05F4}" type="parTrans" cxnId="{B76B316A-5790-4C91-97CE-938972FFEE05}">
      <dgm:prSet/>
      <dgm:spPr/>
      <dgm:t>
        <a:bodyPr/>
        <a:lstStyle/>
        <a:p>
          <a:endParaRPr lang="pl-PL"/>
        </a:p>
      </dgm:t>
    </dgm:pt>
    <dgm:pt modelId="{B0101400-54BD-4389-B1A2-A47162D6E715}" type="sibTrans" cxnId="{B76B316A-5790-4C91-97CE-938972FFEE05}">
      <dgm:prSet/>
      <dgm:spPr/>
      <dgm:t>
        <a:bodyPr/>
        <a:lstStyle/>
        <a:p>
          <a:endParaRPr lang="pl-PL"/>
        </a:p>
      </dgm:t>
    </dgm:pt>
    <dgm:pt modelId="{CA0D82B0-C84C-4760-B07B-898C060A9520}">
      <dgm:prSet phldrT="[Tekst]"/>
      <dgm:spPr/>
      <dgm:t>
        <a:bodyPr/>
        <a:lstStyle/>
        <a:p>
          <a:r>
            <a:rPr lang="pl-PL" dirty="0"/>
            <a:t>rzeczy</a:t>
          </a:r>
        </a:p>
      </dgm:t>
    </dgm:pt>
    <dgm:pt modelId="{C7483A29-0171-4B4C-BDE8-EAD9D3275571}" type="parTrans" cxnId="{4B7C2FAB-17FC-46F7-86A6-EC9F44229357}">
      <dgm:prSet/>
      <dgm:spPr/>
      <dgm:t>
        <a:bodyPr/>
        <a:lstStyle/>
        <a:p>
          <a:endParaRPr lang="pl-PL"/>
        </a:p>
      </dgm:t>
    </dgm:pt>
    <dgm:pt modelId="{476EB6E3-CD2A-443F-85ED-79B5A94FE78B}" type="sibTrans" cxnId="{4B7C2FAB-17FC-46F7-86A6-EC9F44229357}">
      <dgm:prSet/>
      <dgm:spPr/>
      <dgm:t>
        <a:bodyPr/>
        <a:lstStyle/>
        <a:p>
          <a:endParaRPr lang="pl-PL"/>
        </a:p>
      </dgm:t>
    </dgm:pt>
    <dgm:pt modelId="{F1001CE2-AEE0-47A5-BBEF-E7389DF8C9DB}" type="pres">
      <dgm:prSet presAssocID="{51AEF174-5492-4BB9-A648-59CD50445F43}" presName="cycle" presStyleCnt="0">
        <dgm:presLayoutVars>
          <dgm:dir/>
          <dgm:resizeHandles val="exact"/>
        </dgm:presLayoutVars>
      </dgm:prSet>
      <dgm:spPr/>
    </dgm:pt>
    <dgm:pt modelId="{4CA17B63-FFCF-4A14-98E4-AB2D65CC6E7A}" type="pres">
      <dgm:prSet presAssocID="{39592ED5-DCFA-4435-B2E6-1B94E4B55132}" presName="node" presStyleLbl="node1" presStyleIdx="0" presStyleCnt="3">
        <dgm:presLayoutVars>
          <dgm:bulletEnabled val="1"/>
        </dgm:presLayoutVars>
      </dgm:prSet>
      <dgm:spPr/>
    </dgm:pt>
    <dgm:pt modelId="{D21DFD86-F8C0-4140-9304-BF79978F6320}" type="pres">
      <dgm:prSet presAssocID="{2A0A383D-D043-40B4-94C4-69ED8E31DE7F}" presName="sibTrans" presStyleLbl="sibTrans2D1" presStyleIdx="0" presStyleCnt="3"/>
      <dgm:spPr/>
    </dgm:pt>
    <dgm:pt modelId="{101487EB-F6F8-4D11-AC7B-175BAA63D122}" type="pres">
      <dgm:prSet presAssocID="{2A0A383D-D043-40B4-94C4-69ED8E31DE7F}" presName="connectorText" presStyleLbl="sibTrans2D1" presStyleIdx="0" presStyleCnt="3"/>
      <dgm:spPr/>
    </dgm:pt>
    <dgm:pt modelId="{AB05CE33-044E-4C8F-B63B-ED0C80A1976D}" type="pres">
      <dgm:prSet presAssocID="{B758B8C4-E63F-45F7-9DEE-E40434EA8C65}" presName="node" presStyleLbl="node1" presStyleIdx="1" presStyleCnt="3">
        <dgm:presLayoutVars>
          <dgm:bulletEnabled val="1"/>
        </dgm:presLayoutVars>
      </dgm:prSet>
      <dgm:spPr/>
    </dgm:pt>
    <dgm:pt modelId="{05035D93-AF3A-4DC4-97A5-60AA2939B9D0}" type="pres">
      <dgm:prSet presAssocID="{B0101400-54BD-4389-B1A2-A47162D6E715}" presName="sibTrans" presStyleLbl="sibTrans2D1" presStyleIdx="1" presStyleCnt="3"/>
      <dgm:spPr/>
    </dgm:pt>
    <dgm:pt modelId="{BE3AB5A0-B95B-4419-863F-3DFA22441542}" type="pres">
      <dgm:prSet presAssocID="{B0101400-54BD-4389-B1A2-A47162D6E715}" presName="connectorText" presStyleLbl="sibTrans2D1" presStyleIdx="1" presStyleCnt="3"/>
      <dgm:spPr/>
    </dgm:pt>
    <dgm:pt modelId="{BD8354D9-F0FB-4CC1-9F57-F269D3F2ED17}" type="pres">
      <dgm:prSet presAssocID="{CA0D82B0-C84C-4760-B07B-898C060A9520}" presName="node" presStyleLbl="node1" presStyleIdx="2" presStyleCnt="3">
        <dgm:presLayoutVars>
          <dgm:bulletEnabled val="1"/>
        </dgm:presLayoutVars>
      </dgm:prSet>
      <dgm:spPr/>
    </dgm:pt>
    <dgm:pt modelId="{098D7379-73EC-456E-8928-5AD61A6A47DA}" type="pres">
      <dgm:prSet presAssocID="{476EB6E3-CD2A-443F-85ED-79B5A94FE78B}" presName="sibTrans" presStyleLbl="sibTrans2D1" presStyleIdx="2" presStyleCnt="3"/>
      <dgm:spPr/>
    </dgm:pt>
    <dgm:pt modelId="{C15337A8-A361-4B85-BEE6-CFF969326B7D}" type="pres">
      <dgm:prSet presAssocID="{476EB6E3-CD2A-443F-85ED-79B5A94FE78B}" presName="connectorText" presStyleLbl="sibTrans2D1" presStyleIdx="2" presStyleCnt="3"/>
      <dgm:spPr/>
    </dgm:pt>
  </dgm:ptLst>
  <dgm:cxnLst>
    <dgm:cxn modelId="{D367FE03-270A-4A7C-8E5F-D4199DBE83CC}" type="presOf" srcId="{476EB6E3-CD2A-443F-85ED-79B5A94FE78B}" destId="{098D7379-73EC-456E-8928-5AD61A6A47DA}" srcOrd="0" destOrd="0" presId="urn:microsoft.com/office/officeart/2005/8/layout/cycle2"/>
    <dgm:cxn modelId="{32F65F0B-4491-4FA8-A788-631CC33D0504}" type="presOf" srcId="{51AEF174-5492-4BB9-A648-59CD50445F43}" destId="{F1001CE2-AEE0-47A5-BBEF-E7389DF8C9DB}" srcOrd="0" destOrd="0" presId="urn:microsoft.com/office/officeart/2005/8/layout/cycle2"/>
    <dgm:cxn modelId="{90090F1E-EE1F-4EB7-AD12-2F56F3E22015}" type="presOf" srcId="{CA0D82B0-C84C-4760-B07B-898C060A9520}" destId="{BD8354D9-F0FB-4CC1-9F57-F269D3F2ED17}" srcOrd="0" destOrd="0" presId="urn:microsoft.com/office/officeart/2005/8/layout/cycle2"/>
    <dgm:cxn modelId="{B76B316A-5790-4C91-97CE-938972FFEE05}" srcId="{51AEF174-5492-4BB9-A648-59CD50445F43}" destId="{B758B8C4-E63F-45F7-9DEE-E40434EA8C65}" srcOrd="1" destOrd="0" parTransId="{4C3B8DA5-EBF0-42B3-BD80-D52C90CA05F4}" sibTransId="{B0101400-54BD-4389-B1A2-A47162D6E715}"/>
    <dgm:cxn modelId="{D3994C84-040C-4CC9-9677-5603469BB0AA}" type="presOf" srcId="{39592ED5-DCFA-4435-B2E6-1B94E4B55132}" destId="{4CA17B63-FFCF-4A14-98E4-AB2D65CC6E7A}" srcOrd="0" destOrd="0" presId="urn:microsoft.com/office/officeart/2005/8/layout/cycle2"/>
    <dgm:cxn modelId="{9FE6FC85-17ED-4664-A1E6-0AF31F07F74E}" type="presOf" srcId="{2A0A383D-D043-40B4-94C4-69ED8E31DE7F}" destId="{D21DFD86-F8C0-4140-9304-BF79978F6320}" srcOrd="0" destOrd="0" presId="urn:microsoft.com/office/officeart/2005/8/layout/cycle2"/>
    <dgm:cxn modelId="{F9F8378A-D291-478B-9135-821ED122A1D5}" srcId="{51AEF174-5492-4BB9-A648-59CD50445F43}" destId="{39592ED5-DCFA-4435-B2E6-1B94E4B55132}" srcOrd="0" destOrd="0" parTransId="{2E27C7D9-858E-4FA7-8E6E-22D5C6C7829E}" sibTransId="{2A0A383D-D043-40B4-94C4-69ED8E31DE7F}"/>
    <dgm:cxn modelId="{C4DC7D8A-E990-4442-A4C7-5A01247E3189}" type="presOf" srcId="{B758B8C4-E63F-45F7-9DEE-E40434EA8C65}" destId="{AB05CE33-044E-4C8F-B63B-ED0C80A1976D}" srcOrd="0" destOrd="0" presId="urn:microsoft.com/office/officeart/2005/8/layout/cycle2"/>
    <dgm:cxn modelId="{4B7C2FAB-17FC-46F7-86A6-EC9F44229357}" srcId="{51AEF174-5492-4BB9-A648-59CD50445F43}" destId="{CA0D82B0-C84C-4760-B07B-898C060A9520}" srcOrd="2" destOrd="0" parTransId="{C7483A29-0171-4B4C-BDE8-EAD9D3275571}" sibTransId="{476EB6E3-CD2A-443F-85ED-79B5A94FE78B}"/>
    <dgm:cxn modelId="{EA6D5BC2-72F3-4541-AAF4-50DD1D004901}" type="presOf" srcId="{476EB6E3-CD2A-443F-85ED-79B5A94FE78B}" destId="{C15337A8-A361-4B85-BEE6-CFF969326B7D}" srcOrd="1" destOrd="0" presId="urn:microsoft.com/office/officeart/2005/8/layout/cycle2"/>
    <dgm:cxn modelId="{2BB8C6D2-A8BE-413C-B955-FEE71B01E24B}" type="presOf" srcId="{B0101400-54BD-4389-B1A2-A47162D6E715}" destId="{BE3AB5A0-B95B-4419-863F-3DFA22441542}" srcOrd="1" destOrd="0" presId="urn:microsoft.com/office/officeart/2005/8/layout/cycle2"/>
    <dgm:cxn modelId="{13C765E4-4E26-4237-91B6-7F12895784C6}" type="presOf" srcId="{2A0A383D-D043-40B4-94C4-69ED8E31DE7F}" destId="{101487EB-F6F8-4D11-AC7B-175BAA63D122}" srcOrd="1" destOrd="0" presId="urn:microsoft.com/office/officeart/2005/8/layout/cycle2"/>
    <dgm:cxn modelId="{720D31F2-EAE4-409D-8719-DA43B9995723}" type="presOf" srcId="{B0101400-54BD-4389-B1A2-A47162D6E715}" destId="{05035D93-AF3A-4DC4-97A5-60AA2939B9D0}" srcOrd="0" destOrd="0" presId="urn:microsoft.com/office/officeart/2005/8/layout/cycle2"/>
    <dgm:cxn modelId="{C8820556-C9D3-4315-98A8-A8AA0642555A}" type="presParOf" srcId="{F1001CE2-AEE0-47A5-BBEF-E7389DF8C9DB}" destId="{4CA17B63-FFCF-4A14-98E4-AB2D65CC6E7A}" srcOrd="0" destOrd="0" presId="urn:microsoft.com/office/officeart/2005/8/layout/cycle2"/>
    <dgm:cxn modelId="{E5A5DDBA-BF0C-4EB1-9671-7219598935D1}" type="presParOf" srcId="{F1001CE2-AEE0-47A5-BBEF-E7389DF8C9DB}" destId="{D21DFD86-F8C0-4140-9304-BF79978F6320}" srcOrd="1" destOrd="0" presId="urn:microsoft.com/office/officeart/2005/8/layout/cycle2"/>
    <dgm:cxn modelId="{9DD01848-906F-4441-9A45-07F547FDEB70}" type="presParOf" srcId="{D21DFD86-F8C0-4140-9304-BF79978F6320}" destId="{101487EB-F6F8-4D11-AC7B-175BAA63D122}" srcOrd="0" destOrd="0" presId="urn:microsoft.com/office/officeart/2005/8/layout/cycle2"/>
    <dgm:cxn modelId="{5FE7F58A-20D9-467C-938F-5CAFD2A6793E}" type="presParOf" srcId="{F1001CE2-AEE0-47A5-BBEF-E7389DF8C9DB}" destId="{AB05CE33-044E-4C8F-B63B-ED0C80A1976D}" srcOrd="2" destOrd="0" presId="urn:microsoft.com/office/officeart/2005/8/layout/cycle2"/>
    <dgm:cxn modelId="{C259BF2D-6EC3-4687-BA38-1444F18D6FA2}" type="presParOf" srcId="{F1001CE2-AEE0-47A5-BBEF-E7389DF8C9DB}" destId="{05035D93-AF3A-4DC4-97A5-60AA2939B9D0}" srcOrd="3" destOrd="0" presId="urn:microsoft.com/office/officeart/2005/8/layout/cycle2"/>
    <dgm:cxn modelId="{95AA2E3E-AC13-4AA5-9660-7E894D1041D4}" type="presParOf" srcId="{05035D93-AF3A-4DC4-97A5-60AA2939B9D0}" destId="{BE3AB5A0-B95B-4419-863F-3DFA22441542}" srcOrd="0" destOrd="0" presId="urn:microsoft.com/office/officeart/2005/8/layout/cycle2"/>
    <dgm:cxn modelId="{16E05B2D-AD32-46EF-B2E2-DE1E3A950333}" type="presParOf" srcId="{F1001CE2-AEE0-47A5-BBEF-E7389DF8C9DB}" destId="{BD8354D9-F0FB-4CC1-9F57-F269D3F2ED17}" srcOrd="4" destOrd="0" presId="urn:microsoft.com/office/officeart/2005/8/layout/cycle2"/>
    <dgm:cxn modelId="{8C33C43E-0210-4627-A06E-75B7E54F0C35}" type="presParOf" srcId="{F1001CE2-AEE0-47A5-BBEF-E7389DF8C9DB}" destId="{098D7379-73EC-456E-8928-5AD61A6A47DA}" srcOrd="5" destOrd="0" presId="urn:microsoft.com/office/officeart/2005/8/layout/cycle2"/>
    <dgm:cxn modelId="{B9D35175-152C-4502-B66B-A4D037D9957E}" type="presParOf" srcId="{098D7379-73EC-456E-8928-5AD61A6A47DA}" destId="{C15337A8-A361-4B85-BEE6-CFF969326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DC55C2-BEEF-44B3-8F1D-52512E35265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911DE54-474A-4245-936C-7E6F01E91A30}">
      <dgm:prSet phldrT="[Tekst]"/>
      <dgm:spPr/>
      <dgm:t>
        <a:bodyPr/>
        <a:lstStyle/>
        <a:p>
          <a:pPr>
            <a:buNone/>
          </a:pPr>
          <a:r>
            <a:rPr lang="pl-PL" dirty="0">
              <a:sym typeface="Wingdings" pitchFamily="2" charset="2"/>
            </a:rPr>
            <a:t>wypadek niecierpiący zwłoki</a:t>
          </a:r>
          <a:endParaRPr lang="pl-PL" dirty="0"/>
        </a:p>
      </dgm:t>
    </dgm:pt>
    <dgm:pt modelId="{35445D0D-D903-4CCB-925B-B2A8AE0ABCD1}" type="parTrans" cxnId="{3D230ACA-8786-4B2E-84E6-1F9AD9A93632}">
      <dgm:prSet/>
      <dgm:spPr/>
      <dgm:t>
        <a:bodyPr/>
        <a:lstStyle/>
        <a:p>
          <a:endParaRPr lang="pl-PL"/>
        </a:p>
      </dgm:t>
    </dgm:pt>
    <dgm:pt modelId="{FB1DAF2E-B858-4D01-A490-AB499122C70B}" type="sibTrans" cxnId="{3D230ACA-8786-4B2E-84E6-1F9AD9A93632}">
      <dgm:prSet/>
      <dgm:spPr/>
      <dgm:t>
        <a:bodyPr/>
        <a:lstStyle/>
        <a:p>
          <a:endParaRPr lang="pl-PL"/>
        </a:p>
      </dgm:t>
    </dgm:pt>
    <dgm:pt modelId="{7D515034-D2B4-435F-A74F-5F5FE69A36E4}">
      <dgm:prSet phldrT="[Tekst]"/>
      <dgm:spPr/>
      <dgm:t>
        <a:bodyPr/>
        <a:lstStyle/>
        <a:p>
          <a:pPr>
            <a:buNone/>
          </a:pPr>
          <a:r>
            <a:rPr lang="pl-PL" dirty="0">
              <a:sym typeface="Wingdings" pitchFamily="2" charset="2"/>
            </a:rPr>
            <a:t> prokurator wydaje postanowienie</a:t>
          </a:r>
          <a:endParaRPr lang="pl-PL" dirty="0"/>
        </a:p>
      </dgm:t>
    </dgm:pt>
    <dgm:pt modelId="{F1DD23F1-3E3F-4C4A-998A-51A6C56A0809}" type="parTrans" cxnId="{00F9E169-ADC2-428A-ABA5-0804D3AF6301}">
      <dgm:prSet/>
      <dgm:spPr/>
      <dgm:t>
        <a:bodyPr/>
        <a:lstStyle/>
        <a:p>
          <a:endParaRPr lang="pl-PL"/>
        </a:p>
      </dgm:t>
    </dgm:pt>
    <dgm:pt modelId="{5C79E816-D749-4A11-9252-0AE0244F4C41}" type="sibTrans" cxnId="{00F9E169-ADC2-428A-ABA5-0804D3AF6301}">
      <dgm:prSet/>
      <dgm:spPr/>
      <dgm:t>
        <a:bodyPr/>
        <a:lstStyle/>
        <a:p>
          <a:endParaRPr lang="pl-PL"/>
        </a:p>
      </dgm:t>
    </dgm:pt>
    <dgm:pt modelId="{BDC80738-39F7-4048-9FCE-D072780EBBE7}">
      <dgm:prSet phldrT="[Tekst]"/>
      <dgm:spPr/>
      <dgm:t>
        <a:bodyPr/>
        <a:lstStyle/>
        <a:p>
          <a:pPr>
            <a:buNone/>
          </a:pPr>
          <a:r>
            <a:rPr lang="pl-PL" dirty="0">
              <a:sym typeface="Wingdings" pitchFamily="2" charset="2"/>
            </a:rPr>
            <a:t>występuje w ciągu 3 dni z wnioskiem do sądu o zatwierdzenie kontroli i utrwalania rozmów</a:t>
          </a:r>
          <a:endParaRPr lang="pl-PL" dirty="0"/>
        </a:p>
      </dgm:t>
    </dgm:pt>
    <dgm:pt modelId="{C1A1AE38-B1BA-4418-9B60-07E000D0D697}" type="parTrans" cxnId="{70000840-B6D0-40F7-95CD-F428469E6E6C}">
      <dgm:prSet/>
      <dgm:spPr/>
      <dgm:t>
        <a:bodyPr/>
        <a:lstStyle/>
        <a:p>
          <a:endParaRPr lang="pl-PL"/>
        </a:p>
      </dgm:t>
    </dgm:pt>
    <dgm:pt modelId="{7FA926DA-7021-4AA5-A029-4DACF8148F85}" type="sibTrans" cxnId="{70000840-B6D0-40F7-95CD-F428469E6E6C}">
      <dgm:prSet/>
      <dgm:spPr/>
      <dgm:t>
        <a:bodyPr/>
        <a:lstStyle/>
        <a:p>
          <a:endParaRPr lang="pl-PL"/>
        </a:p>
      </dgm:t>
    </dgm:pt>
    <dgm:pt modelId="{AF894773-7682-4F31-BD04-1B2AE756786A}">
      <dgm:prSet phldrT="[Tekst]"/>
      <dgm:spPr/>
      <dgm:t>
        <a:bodyPr/>
        <a:lstStyle/>
        <a:p>
          <a:pPr>
            <a:buNone/>
          </a:pPr>
          <a:r>
            <a:rPr lang="pl-PL">
              <a:sym typeface="Wingdings" pitchFamily="2" charset="2"/>
            </a:rPr>
            <a:t>sąd </a:t>
          </a:r>
          <a:r>
            <a:rPr lang="pl-PL" dirty="0">
              <a:sym typeface="Wingdings" pitchFamily="2" charset="2"/>
            </a:rPr>
            <a:t>wydaje postanowienie w tym przedmiocie w ciągu 5 dni </a:t>
          </a:r>
          <a:endParaRPr lang="pl-PL" dirty="0"/>
        </a:p>
      </dgm:t>
    </dgm:pt>
    <dgm:pt modelId="{EEC69A81-52E6-422F-AD54-36CD5336AB99}" type="parTrans" cxnId="{567172A6-E7EB-4728-ADA4-03F2116F4810}">
      <dgm:prSet/>
      <dgm:spPr/>
      <dgm:t>
        <a:bodyPr/>
        <a:lstStyle/>
        <a:p>
          <a:endParaRPr lang="pl-PL"/>
        </a:p>
      </dgm:t>
    </dgm:pt>
    <dgm:pt modelId="{51308268-D8E1-4B5D-AA76-5AA2A04DA7AB}" type="sibTrans" cxnId="{567172A6-E7EB-4728-ADA4-03F2116F4810}">
      <dgm:prSet/>
      <dgm:spPr/>
      <dgm:t>
        <a:bodyPr/>
        <a:lstStyle/>
        <a:p>
          <a:endParaRPr lang="pl-PL"/>
        </a:p>
      </dgm:t>
    </dgm:pt>
    <dgm:pt modelId="{51F53650-FDF0-49B2-98F1-8E8FD5232056}" type="pres">
      <dgm:prSet presAssocID="{D8DC55C2-BEEF-44B3-8F1D-52512E35265B}" presName="CompostProcess" presStyleCnt="0">
        <dgm:presLayoutVars>
          <dgm:dir/>
          <dgm:resizeHandles val="exact"/>
        </dgm:presLayoutVars>
      </dgm:prSet>
      <dgm:spPr/>
    </dgm:pt>
    <dgm:pt modelId="{CDB65A6A-B830-49D9-865C-C6060A34E8DE}" type="pres">
      <dgm:prSet presAssocID="{D8DC55C2-BEEF-44B3-8F1D-52512E35265B}" presName="arrow" presStyleLbl="bgShp" presStyleIdx="0" presStyleCnt="1"/>
      <dgm:spPr/>
    </dgm:pt>
    <dgm:pt modelId="{8142AD47-1F5E-4145-8288-6F88A5B91088}" type="pres">
      <dgm:prSet presAssocID="{D8DC55C2-BEEF-44B3-8F1D-52512E35265B}" presName="linearProcess" presStyleCnt="0"/>
      <dgm:spPr/>
    </dgm:pt>
    <dgm:pt modelId="{FAD1F736-DD2A-4C10-BEF5-737B81055E05}" type="pres">
      <dgm:prSet presAssocID="{D911DE54-474A-4245-936C-7E6F01E91A30}" presName="textNode" presStyleLbl="node1" presStyleIdx="0" presStyleCnt="4">
        <dgm:presLayoutVars>
          <dgm:bulletEnabled val="1"/>
        </dgm:presLayoutVars>
      </dgm:prSet>
      <dgm:spPr/>
    </dgm:pt>
    <dgm:pt modelId="{FCD5337B-4EE2-4435-B4F9-7C0F92121778}" type="pres">
      <dgm:prSet presAssocID="{FB1DAF2E-B858-4D01-A490-AB499122C70B}" presName="sibTrans" presStyleCnt="0"/>
      <dgm:spPr/>
    </dgm:pt>
    <dgm:pt modelId="{E13AEF9C-F472-44AC-9BB7-B58C40A83846}" type="pres">
      <dgm:prSet presAssocID="{7D515034-D2B4-435F-A74F-5F5FE69A36E4}" presName="textNode" presStyleLbl="node1" presStyleIdx="1" presStyleCnt="4">
        <dgm:presLayoutVars>
          <dgm:bulletEnabled val="1"/>
        </dgm:presLayoutVars>
      </dgm:prSet>
      <dgm:spPr/>
    </dgm:pt>
    <dgm:pt modelId="{BFC33836-7DD3-4EBA-A483-626616B7082C}" type="pres">
      <dgm:prSet presAssocID="{5C79E816-D749-4A11-9252-0AE0244F4C41}" presName="sibTrans" presStyleCnt="0"/>
      <dgm:spPr/>
    </dgm:pt>
    <dgm:pt modelId="{5078EC99-6799-486D-9DD4-AB16F5C1646D}" type="pres">
      <dgm:prSet presAssocID="{BDC80738-39F7-4048-9FCE-D072780EBBE7}" presName="textNode" presStyleLbl="node1" presStyleIdx="2" presStyleCnt="4">
        <dgm:presLayoutVars>
          <dgm:bulletEnabled val="1"/>
        </dgm:presLayoutVars>
      </dgm:prSet>
      <dgm:spPr/>
    </dgm:pt>
    <dgm:pt modelId="{EF4F35F7-4D8B-45D7-BCB8-C33DACE62FD5}" type="pres">
      <dgm:prSet presAssocID="{7FA926DA-7021-4AA5-A029-4DACF8148F85}" presName="sibTrans" presStyleCnt="0"/>
      <dgm:spPr/>
    </dgm:pt>
    <dgm:pt modelId="{F9CB378E-DAF3-4F51-B748-C6D33B5A0EAF}" type="pres">
      <dgm:prSet presAssocID="{AF894773-7682-4F31-BD04-1B2AE756786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9916B23-A5E2-44AF-B9FA-04D0D09AEDC4}" type="presOf" srcId="{7D515034-D2B4-435F-A74F-5F5FE69A36E4}" destId="{E13AEF9C-F472-44AC-9BB7-B58C40A83846}" srcOrd="0" destOrd="0" presId="urn:microsoft.com/office/officeart/2005/8/layout/hProcess9"/>
    <dgm:cxn modelId="{70000840-B6D0-40F7-95CD-F428469E6E6C}" srcId="{D8DC55C2-BEEF-44B3-8F1D-52512E35265B}" destId="{BDC80738-39F7-4048-9FCE-D072780EBBE7}" srcOrd="2" destOrd="0" parTransId="{C1A1AE38-B1BA-4418-9B60-07E000D0D697}" sibTransId="{7FA926DA-7021-4AA5-A029-4DACF8148F85}"/>
    <dgm:cxn modelId="{00F9E169-ADC2-428A-ABA5-0804D3AF6301}" srcId="{D8DC55C2-BEEF-44B3-8F1D-52512E35265B}" destId="{7D515034-D2B4-435F-A74F-5F5FE69A36E4}" srcOrd="1" destOrd="0" parTransId="{F1DD23F1-3E3F-4C4A-998A-51A6C56A0809}" sibTransId="{5C79E816-D749-4A11-9252-0AE0244F4C41}"/>
    <dgm:cxn modelId="{DF19FF54-B805-41E7-8FC5-EFDC4E66D9CE}" type="presOf" srcId="{D911DE54-474A-4245-936C-7E6F01E91A30}" destId="{FAD1F736-DD2A-4C10-BEF5-737B81055E05}" srcOrd="0" destOrd="0" presId="urn:microsoft.com/office/officeart/2005/8/layout/hProcess9"/>
    <dgm:cxn modelId="{567172A6-E7EB-4728-ADA4-03F2116F4810}" srcId="{D8DC55C2-BEEF-44B3-8F1D-52512E35265B}" destId="{AF894773-7682-4F31-BD04-1B2AE756786A}" srcOrd="3" destOrd="0" parTransId="{EEC69A81-52E6-422F-AD54-36CD5336AB99}" sibTransId="{51308268-D8E1-4B5D-AA76-5AA2A04DA7AB}"/>
    <dgm:cxn modelId="{CA7020C6-5CA7-4C90-B8BF-BF1B573E0B49}" type="presOf" srcId="{D8DC55C2-BEEF-44B3-8F1D-52512E35265B}" destId="{51F53650-FDF0-49B2-98F1-8E8FD5232056}" srcOrd="0" destOrd="0" presId="urn:microsoft.com/office/officeart/2005/8/layout/hProcess9"/>
    <dgm:cxn modelId="{38E7DBC7-12EF-4E13-AD90-4DA3FFF99FE7}" type="presOf" srcId="{AF894773-7682-4F31-BD04-1B2AE756786A}" destId="{F9CB378E-DAF3-4F51-B748-C6D33B5A0EAF}" srcOrd="0" destOrd="0" presId="urn:microsoft.com/office/officeart/2005/8/layout/hProcess9"/>
    <dgm:cxn modelId="{3D230ACA-8786-4B2E-84E6-1F9AD9A93632}" srcId="{D8DC55C2-BEEF-44B3-8F1D-52512E35265B}" destId="{D911DE54-474A-4245-936C-7E6F01E91A30}" srcOrd="0" destOrd="0" parTransId="{35445D0D-D903-4CCB-925B-B2A8AE0ABCD1}" sibTransId="{FB1DAF2E-B858-4D01-A490-AB499122C70B}"/>
    <dgm:cxn modelId="{50D8EAF1-1E71-410D-B868-271ED08DC57D}" type="presOf" srcId="{BDC80738-39F7-4048-9FCE-D072780EBBE7}" destId="{5078EC99-6799-486D-9DD4-AB16F5C1646D}" srcOrd="0" destOrd="0" presId="urn:microsoft.com/office/officeart/2005/8/layout/hProcess9"/>
    <dgm:cxn modelId="{FEAC6719-7E1A-437B-B3C3-93E9E3D0597C}" type="presParOf" srcId="{51F53650-FDF0-49B2-98F1-8E8FD5232056}" destId="{CDB65A6A-B830-49D9-865C-C6060A34E8DE}" srcOrd="0" destOrd="0" presId="urn:microsoft.com/office/officeart/2005/8/layout/hProcess9"/>
    <dgm:cxn modelId="{6F9BB4E4-6141-4D6E-A2B2-2854B8CACD98}" type="presParOf" srcId="{51F53650-FDF0-49B2-98F1-8E8FD5232056}" destId="{8142AD47-1F5E-4145-8288-6F88A5B91088}" srcOrd="1" destOrd="0" presId="urn:microsoft.com/office/officeart/2005/8/layout/hProcess9"/>
    <dgm:cxn modelId="{AAB6AF15-49F8-45FA-9788-A4CEA2BB1B2E}" type="presParOf" srcId="{8142AD47-1F5E-4145-8288-6F88A5B91088}" destId="{FAD1F736-DD2A-4C10-BEF5-737B81055E05}" srcOrd="0" destOrd="0" presId="urn:microsoft.com/office/officeart/2005/8/layout/hProcess9"/>
    <dgm:cxn modelId="{057D012E-E469-4EDA-BD99-2A59F32DFB5A}" type="presParOf" srcId="{8142AD47-1F5E-4145-8288-6F88A5B91088}" destId="{FCD5337B-4EE2-4435-B4F9-7C0F92121778}" srcOrd="1" destOrd="0" presId="urn:microsoft.com/office/officeart/2005/8/layout/hProcess9"/>
    <dgm:cxn modelId="{5A5AED18-9BA5-4C04-A247-7C8B85C8906B}" type="presParOf" srcId="{8142AD47-1F5E-4145-8288-6F88A5B91088}" destId="{E13AEF9C-F472-44AC-9BB7-B58C40A83846}" srcOrd="2" destOrd="0" presId="urn:microsoft.com/office/officeart/2005/8/layout/hProcess9"/>
    <dgm:cxn modelId="{4611B8E6-5BBE-4E82-B6D9-6E4D5C7F0246}" type="presParOf" srcId="{8142AD47-1F5E-4145-8288-6F88A5B91088}" destId="{BFC33836-7DD3-4EBA-A483-626616B7082C}" srcOrd="3" destOrd="0" presId="urn:microsoft.com/office/officeart/2005/8/layout/hProcess9"/>
    <dgm:cxn modelId="{707AA9A2-3F33-4C04-8A41-1D282E124FD0}" type="presParOf" srcId="{8142AD47-1F5E-4145-8288-6F88A5B91088}" destId="{5078EC99-6799-486D-9DD4-AB16F5C1646D}" srcOrd="4" destOrd="0" presId="urn:microsoft.com/office/officeart/2005/8/layout/hProcess9"/>
    <dgm:cxn modelId="{A673704E-1D57-4F0D-A158-7EFB450B7FE2}" type="presParOf" srcId="{8142AD47-1F5E-4145-8288-6F88A5B91088}" destId="{EF4F35F7-4D8B-45D7-BCB8-C33DACE62FD5}" srcOrd="5" destOrd="0" presId="urn:microsoft.com/office/officeart/2005/8/layout/hProcess9"/>
    <dgm:cxn modelId="{E8E03854-130D-4320-8606-A386E2D6A430}" type="presParOf" srcId="{8142AD47-1F5E-4145-8288-6F88A5B91088}" destId="{F9CB378E-DAF3-4F51-B748-C6D33B5A0E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3A14-1863-4564-99BC-9E47E3DC8F92}">
      <dsp:nvSpPr>
        <dsp:cNvPr id="0" name=""/>
        <dsp:cNvSpPr/>
      </dsp:nvSpPr>
      <dsp:spPr>
        <a:xfrm>
          <a:off x="4675823" y="1042"/>
          <a:ext cx="2301637" cy="2301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prawdy materialnej</a:t>
          </a:r>
        </a:p>
      </dsp:txBody>
      <dsp:txXfrm>
        <a:off x="5012890" y="338109"/>
        <a:ext cx="1627503" cy="1627503"/>
      </dsp:txXfrm>
    </dsp:sp>
    <dsp:sp modelId="{AA60B2B3-B12E-4351-984D-0B8900FD1CB6}">
      <dsp:nvSpPr>
        <dsp:cNvPr id="0" name=""/>
        <dsp:cNvSpPr/>
      </dsp:nvSpPr>
      <dsp:spPr>
        <a:xfrm rot="3600000">
          <a:off x="6376122" y="224413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6421930" y="2320153"/>
        <a:ext cx="427543" cy="466082"/>
      </dsp:txXfrm>
    </dsp:sp>
    <dsp:sp modelId="{0062A87D-582A-464E-93EF-EFA2B8DA8618}">
      <dsp:nvSpPr>
        <dsp:cNvPr id="0" name=""/>
        <dsp:cNvSpPr/>
      </dsp:nvSpPr>
      <dsp:spPr>
        <a:xfrm>
          <a:off x="6402846" y="2992333"/>
          <a:ext cx="2301637" cy="2301637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swobodnej oceny dowodów </a:t>
          </a:r>
        </a:p>
      </dsp:txBody>
      <dsp:txXfrm>
        <a:off x="6739913" y="3329400"/>
        <a:ext cx="1627503" cy="1627503"/>
      </dsp:txXfrm>
    </dsp:sp>
    <dsp:sp modelId="{A48BCAA1-D5AB-456B-A02E-D05FB1F2BBE4}">
      <dsp:nvSpPr>
        <dsp:cNvPr id="0" name=""/>
        <dsp:cNvSpPr/>
      </dsp:nvSpPr>
      <dsp:spPr>
        <a:xfrm rot="10800000">
          <a:off x="5538539" y="3754751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5721772" y="3910111"/>
        <a:ext cx="427543" cy="466082"/>
      </dsp:txXfrm>
    </dsp:sp>
    <dsp:sp modelId="{6FFA7DEB-C43B-4FFA-9971-814A6CA29CAF}">
      <dsp:nvSpPr>
        <dsp:cNvPr id="0" name=""/>
        <dsp:cNvSpPr/>
      </dsp:nvSpPr>
      <dsp:spPr>
        <a:xfrm>
          <a:off x="2948800" y="2992333"/>
          <a:ext cx="2301637" cy="2301637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bezpośredniości</a:t>
          </a:r>
          <a:r>
            <a:rPr lang="pl-PL" sz="1700" kern="1200" dirty="0"/>
            <a:t> </a:t>
          </a:r>
        </a:p>
      </dsp:txBody>
      <dsp:txXfrm>
        <a:off x="3285867" y="3329400"/>
        <a:ext cx="1627503" cy="1627503"/>
      </dsp:txXfrm>
    </dsp:sp>
    <dsp:sp modelId="{46D4EC94-63E4-4363-8EEC-5D7AFAC71517}">
      <dsp:nvSpPr>
        <dsp:cNvPr id="0" name=""/>
        <dsp:cNvSpPr/>
      </dsp:nvSpPr>
      <dsp:spPr>
        <a:xfrm rot="18000000">
          <a:off x="4649099" y="227407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4694907" y="2508777"/>
        <a:ext cx="427543" cy="466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6A3DC-A1F8-4B75-AF4A-5496C6F1182E}">
      <dsp:nvSpPr>
        <dsp:cNvPr id="0" name=""/>
        <dsp:cNvSpPr/>
      </dsp:nvSpPr>
      <dsp:spPr>
        <a:xfrm>
          <a:off x="3948441" y="1217"/>
          <a:ext cx="1658695" cy="16586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prawda materialna</a:t>
          </a:r>
        </a:p>
      </dsp:txBody>
      <dsp:txXfrm>
        <a:off x="4363115" y="1217"/>
        <a:ext cx="829347" cy="1368423"/>
      </dsp:txXfrm>
    </dsp:sp>
    <dsp:sp modelId="{C4E4EBE4-0E9A-4E44-9618-C813F04D2CD5}">
      <dsp:nvSpPr>
        <dsp:cNvPr id="0" name=""/>
        <dsp:cNvSpPr/>
      </dsp:nvSpPr>
      <dsp:spPr>
        <a:xfrm rot="3600000">
          <a:off x="5464964" y="876781"/>
          <a:ext cx="1658695" cy="16586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270963"/>
            <a:satOff val="-1326"/>
            <a:lumOff val="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konstytucyjne prawa i wolności jednostki</a:t>
          </a:r>
        </a:p>
      </dsp:txBody>
      <dsp:txXfrm rot="-5400000">
        <a:off x="5735791" y="1218887"/>
        <a:ext cx="1368423" cy="829347"/>
      </dsp:txXfrm>
    </dsp:sp>
    <dsp:sp modelId="{EF57BB26-F894-4AAB-B68A-EB3EEF267057}">
      <dsp:nvSpPr>
        <dsp:cNvPr id="0" name=""/>
        <dsp:cNvSpPr/>
      </dsp:nvSpPr>
      <dsp:spPr>
        <a:xfrm rot="7200000">
          <a:off x="5464964" y="2627911"/>
          <a:ext cx="1658695" cy="16586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ochrona interesów państwa </a:t>
          </a:r>
        </a:p>
      </dsp:txBody>
      <dsp:txXfrm rot="-5400000">
        <a:off x="5735791" y="3115153"/>
        <a:ext cx="1368423" cy="829347"/>
      </dsp:txXfrm>
    </dsp:sp>
    <dsp:sp modelId="{34218676-321E-48AF-9C21-625316970FCC}">
      <dsp:nvSpPr>
        <dsp:cNvPr id="0" name=""/>
        <dsp:cNvSpPr/>
      </dsp:nvSpPr>
      <dsp:spPr>
        <a:xfrm rot="10800000">
          <a:off x="3948441" y="3503476"/>
          <a:ext cx="1658695" cy="16586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stosunki międzynarodowe </a:t>
          </a:r>
        </a:p>
      </dsp:txBody>
      <dsp:txXfrm rot="10800000">
        <a:off x="4363115" y="3793748"/>
        <a:ext cx="829347" cy="1368423"/>
      </dsp:txXfrm>
    </dsp:sp>
    <dsp:sp modelId="{893FE1A5-2E9B-4752-88EA-C00A640FDBBA}">
      <dsp:nvSpPr>
        <dsp:cNvPr id="0" name=""/>
        <dsp:cNvSpPr/>
      </dsp:nvSpPr>
      <dsp:spPr>
        <a:xfrm rot="14400000">
          <a:off x="2431918" y="2627911"/>
          <a:ext cx="1658695" cy="16586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tajemnice zawodowe i tajemnice niejawne </a:t>
          </a:r>
        </a:p>
      </dsp:txBody>
      <dsp:txXfrm rot="5400000">
        <a:off x="2451363" y="3115153"/>
        <a:ext cx="1368423" cy="829347"/>
      </dsp:txXfrm>
    </dsp:sp>
    <dsp:sp modelId="{9B1633E9-4EE9-458E-A978-0F6CFB12F13E}">
      <dsp:nvSpPr>
        <dsp:cNvPr id="0" name=""/>
        <dsp:cNvSpPr/>
      </dsp:nvSpPr>
      <dsp:spPr>
        <a:xfrm rot="18000000">
          <a:off x="2431918" y="876781"/>
          <a:ext cx="1658695" cy="16586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ochrona wartości rodzinnych </a:t>
          </a:r>
        </a:p>
      </dsp:txBody>
      <dsp:txXfrm rot="5400000">
        <a:off x="2451363" y="1218887"/>
        <a:ext cx="1368423" cy="829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32A6-A769-4D67-84C2-F5210D49A6D0}">
      <dsp:nvSpPr>
        <dsp:cNvPr id="0" name=""/>
        <dsp:cNvSpPr/>
      </dsp:nvSpPr>
      <dsp:spPr>
        <a:xfrm>
          <a:off x="41" y="123451"/>
          <a:ext cx="3982734" cy="147675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Osoba lub rzecz od której pochodzą informacje o faktach  istotnych dla rozstrzygnięcia</a:t>
          </a:r>
        </a:p>
      </dsp:txBody>
      <dsp:txXfrm>
        <a:off x="41" y="123451"/>
        <a:ext cx="3982734" cy="1476757"/>
      </dsp:txXfrm>
    </dsp:sp>
    <dsp:sp modelId="{22859B06-4022-4174-950C-2EE210650707}">
      <dsp:nvSpPr>
        <dsp:cNvPr id="0" name=""/>
        <dsp:cNvSpPr/>
      </dsp:nvSpPr>
      <dsp:spPr>
        <a:xfrm>
          <a:off x="41" y="1600209"/>
          <a:ext cx="3982734" cy="21465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Oskarżony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Świadek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Biegły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Rzecz lub miejsce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Dokument </a:t>
          </a:r>
        </a:p>
      </dsp:txBody>
      <dsp:txXfrm>
        <a:off x="41" y="1600209"/>
        <a:ext cx="3982734" cy="2146589"/>
      </dsp:txXfrm>
    </dsp:sp>
    <dsp:sp modelId="{6F67F539-2607-4518-9016-F55CDB31C8DE}">
      <dsp:nvSpPr>
        <dsp:cNvPr id="0" name=""/>
        <dsp:cNvSpPr/>
      </dsp:nvSpPr>
      <dsp:spPr>
        <a:xfrm>
          <a:off x="4540359" y="123451"/>
          <a:ext cx="3982734" cy="1476757"/>
        </a:xfrm>
        <a:prstGeom prst="rect">
          <a:avLst/>
        </a:prstGeom>
        <a:solidFill>
          <a:schemeClr val="accent3">
            <a:shade val="80000"/>
            <a:hueOff val="-357446"/>
            <a:satOff val="944"/>
            <a:lumOff val="28580"/>
            <a:alphaOff val="0"/>
          </a:schemeClr>
        </a:solidFill>
        <a:ln w="19050" cap="rnd" cmpd="sng" algn="ctr">
          <a:solidFill>
            <a:schemeClr val="accent3">
              <a:shade val="80000"/>
              <a:hueOff val="-357446"/>
              <a:satOff val="944"/>
              <a:lumOff val="28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Informacje płynące ze źródła dowodowego w sposób określony w k.p.k. </a:t>
          </a:r>
        </a:p>
      </dsp:txBody>
      <dsp:txXfrm>
        <a:off x="4540359" y="123451"/>
        <a:ext cx="3982734" cy="1476757"/>
      </dsp:txXfrm>
    </dsp:sp>
    <dsp:sp modelId="{364CA9C2-B259-4BAF-B9A8-F3977F4C043E}">
      <dsp:nvSpPr>
        <dsp:cNvPr id="0" name=""/>
        <dsp:cNvSpPr/>
      </dsp:nvSpPr>
      <dsp:spPr>
        <a:xfrm>
          <a:off x="4540359" y="1600209"/>
          <a:ext cx="3982734" cy="214658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Wyjaśnienia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Zeznania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Opinia 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Cechy i właściwości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Treść</a:t>
          </a:r>
        </a:p>
      </dsp:txBody>
      <dsp:txXfrm>
        <a:off x="4540359" y="1600209"/>
        <a:ext cx="3982734" cy="2146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CDAC-B592-4EC2-9773-D142711E7F52}">
      <dsp:nvSpPr>
        <dsp:cNvPr id="0" name=""/>
        <dsp:cNvSpPr/>
      </dsp:nvSpPr>
      <dsp:spPr>
        <a:xfrm rot="1219930">
          <a:off x="1801926" y="738"/>
          <a:ext cx="4396474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zestaw znamion przestępstwa, którego dotyczy proces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zabicie człowieka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Celem postępowania dowodowego jest stwierdzenie faktu głównego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 procesie jest </a:t>
          </a:r>
          <a:r>
            <a:rPr lang="pl-PL" sz="1600" b="1" kern="1200" dirty="0"/>
            <a:t>tylko jeden fakt główny</a:t>
          </a:r>
          <a:endParaRPr lang="pl-PL" sz="1600" kern="1200" dirty="0"/>
        </a:p>
      </dsp:txBody>
      <dsp:txXfrm>
        <a:off x="1835574" y="173122"/>
        <a:ext cx="3316394" cy="2160159"/>
      </dsp:txXfrm>
    </dsp:sp>
    <dsp:sp modelId="{35312BF5-54F7-4324-8858-370612C7EE7D}">
      <dsp:nvSpPr>
        <dsp:cNvPr id="0" name=""/>
        <dsp:cNvSpPr/>
      </dsp:nvSpPr>
      <dsp:spPr>
        <a:xfrm>
          <a:off x="380" y="738"/>
          <a:ext cx="1801546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 główny </a:t>
          </a:r>
        </a:p>
      </dsp:txBody>
      <dsp:txXfrm>
        <a:off x="88324" y="88682"/>
        <a:ext cx="1625658" cy="2704325"/>
      </dsp:txXfrm>
    </dsp:sp>
    <dsp:sp modelId="{2864DD77-AF7E-4B0F-898D-A3DAA16BD792}">
      <dsp:nvSpPr>
        <dsp:cNvPr id="0" name=""/>
        <dsp:cNvSpPr/>
      </dsp:nvSpPr>
      <dsp:spPr>
        <a:xfrm rot="19973643">
          <a:off x="1799575" y="3168973"/>
          <a:ext cx="4396561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/>
            <a:t>Fakty uboczne (dowodowe) </a:t>
          </a:r>
          <a:r>
            <a:rPr lang="pl-PL" sz="1600" kern="1200" dirty="0"/>
            <a:t>– okoliczności niestanowiące znamion czynu zabronionego, ale z ich istnienia (lub nieistnienia) można wyciągnąć wniosek o istnieniu faktu głównego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znalezienie odcisków palców oskarżonego na zwłokach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FFFF00"/>
              </a:solidFill>
            </a:rPr>
            <a:t>Fakty dowodowe to poszlaki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u="sng" kern="1200" dirty="0">
              <a:solidFill>
                <a:srgbClr val="FFFF00"/>
              </a:solidFill>
            </a:rPr>
            <a:t>Nie mylić z dowodami poszlakowymi</a:t>
          </a:r>
          <a:r>
            <a:rPr lang="pl-PL" sz="1600" b="1" kern="1200" dirty="0">
              <a:solidFill>
                <a:srgbClr val="FFFF00"/>
              </a:solidFill>
            </a:rPr>
            <a:t>!</a:t>
          </a:r>
        </a:p>
      </dsp:txBody>
      <dsp:txXfrm>
        <a:off x="1858890" y="3775062"/>
        <a:ext cx="3316481" cy="2160159"/>
      </dsp:txXfrm>
    </dsp:sp>
    <dsp:sp modelId="{0E9F9AB0-4A35-4083-8021-8B75948E9F15}">
      <dsp:nvSpPr>
        <dsp:cNvPr id="0" name=""/>
        <dsp:cNvSpPr/>
      </dsp:nvSpPr>
      <dsp:spPr>
        <a:xfrm>
          <a:off x="2645" y="3168973"/>
          <a:ext cx="1796930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Fakty uboczne </a:t>
          </a:r>
        </a:p>
      </dsp:txBody>
      <dsp:txXfrm>
        <a:off x="90364" y="3256692"/>
        <a:ext cx="1621492" cy="2704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FC4DB-78EE-43F6-8CF0-8948F73CBBE9}">
      <dsp:nvSpPr>
        <dsp:cNvPr id="0" name=""/>
        <dsp:cNvSpPr/>
      </dsp:nvSpPr>
      <dsp:spPr>
        <a:xfrm>
          <a:off x="297942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Pierwotne i pochodne</a:t>
          </a:r>
        </a:p>
      </dsp:txBody>
      <dsp:txXfrm>
        <a:off x="3006202" y="26782"/>
        <a:ext cx="1592356" cy="860836"/>
      </dsp:txXfrm>
    </dsp:sp>
    <dsp:sp modelId="{650026A9-A228-400C-BE0B-49765C2C3B89}">
      <dsp:nvSpPr>
        <dsp:cNvPr id="0" name=""/>
        <dsp:cNvSpPr/>
      </dsp:nvSpPr>
      <dsp:spPr>
        <a:xfrm>
          <a:off x="535686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Pośrednie i bezpośrednie </a:t>
          </a:r>
        </a:p>
      </dsp:txBody>
      <dsp:txXfrm>
        <a:off x="5383642" y="26782"/>
        <a:ext cx="1592356" cy="860836"/>
      </dsp:txXfrm>
    </dsp:sp>
    <dsp:sp modelId="{530D5A1A-B046-4434-A213-4800B0C5A650}">
      <dsp:nvSpPr>
        <dsp:cNvPr id="0" name=""/>
        <dsp:cNvSpPr/>
      </dsp:nvSpPr>
      <dsp:spPr>
        <a:xfrm>
          <a:off x="4648200" y="3886200"/>
          <a:ext cx="685800" cy="685800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655EE-F333-4A05-BDD0-8AEB21914C10}">
      <dsp:nvSpPr>
        <dsp:cNvPr id="0" name=""/>
        <dsp:cNvSpPr/>
      </dsp:nvSpPr>
      <dsp:spPr>
        <a:xfrm rot="21360000">
          <a:off x="2933071" y="3592327"/>
          <a:ext cx="4116056" cy="28782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BF91-C9AF-436C-BC85-A245F185327F}">
      <dsp:nvSpPr>
        <dsp:cNvPr id="0" name=""/>
        <dsp:cNvSpPr/>
      </dsp:nvSpPr>
      <dsp:spPr>
        <a:xfrm rot="21360000">
          <a:off x="2935526" y="287269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pojęciowe i zmysłowe</a:t>
          </a:r>
        </a:p>
      </dsp:txBody>
      <dsp:txXfrm>
        <a:off x="2972877" y="2910050"/>
        <a:ext cx="1567565" cy="690427"/>
      </dsp:txXfrm>
    </dsp:sp>
    <dsp:sp modelId="{606A1280-6AB5-49B2-865C-3452B19C85C3}">
      <dsp:nvSpPr>
        <dsp:cNvPr id="0" name=""/>
        <dsp:cNvSpPr/>
      </dsp:nvSpPr>
      <dsp:spPr>
        <a:xfrm rot="21360000">
          <a:off x="2876090" y="204973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obciążające i odciążające </a:t>
          </a:r>
        </a:p>
      </dsp:txBody>
      <dsp:txXfrm>
        <a:off x="2913441" y="2087090"/>
        <a:ext cx="1567565" cy="690427"/>
      </dsp:txXfrm>
    </dsp:sp>
    <dsp:sp modelId="{50EC910D-E5C3-4CA8-BC5B-F1052784945A}">
      <dsp:nvSpPr>
        <dsp:cNvPr id="0" name=""/>
        <dsp:cNvSpPr/>
      </dsp:nvSpPr>
      <dsp:spPr>
        <a:xfrm rot="21360000">
          <a:off x="2816654" y="124506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osobowe i rzeczowe </a:t>
          </a:r>
        </a:p>
      </dsp:txBody>
      <dsp:txXfrm>
        <a:off x="2854005" y="1282418"/>
        <a:ext cx="1567565" cy="690427"/>
      </dsp:txXfrm>
    </dsp:sp>
    <dsp:sp modelId="{8141B22F-2860-4BA3-A8BC-A3B0AA905686}">
      <dsp:nvSpPr>
        <dsp:cNvPr id="0" name=""/>
        <dsp:cNvSpPr/>
      </dsp:nvSpPr>
      <dsp:spPr>
        <a:xfrm rot="21360000">
          <a:off x="5290106" y="270810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ścisłe i swobodne </a:t>
          </a:r>
        </a:p>
      </dsp:txBody>
      <dsp:txXfrm>
        <a:off x="5327457" y="2745458"/>
        <a:ext cx="1567565" cy="690427"/>
      </dsp:txXfrm>
    </dsp:sp>
    <dsp:sp modelId="{0FEF355A-58E7-4F46-8D14-195E51B82A16}">
      <dsp:nvSpPr>
        <dsp:cNvPr id="0" name=""/>
        <dsp:cNvSpPr/>
      </dsp:nvSpPr>
      <dsp:spPr>
        <a:xfrm rot="21360000">
          <a:off x="5230670" y="188514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 przypadku i przeznaczenia </a:t>
          </a:r>
        </a:p>
      </dsp:txBody>
      <dsp:txXfrm>
        <a:off x="5268021" y="1922498"/>
        <a:ext cx="1567565" cy="690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D72E4-5CC3-4AF8-AFAC-5794A4B36D56}">
      <dsp:nvSpPr>
        <dsp:cNvPr id="0" name=""/>
        <dsp:cNvSpPr/>
      </dsp:nvSpPr>
      <dsp:spPr>
        <a:xfrm>
          <a:off x="10120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Wniosek dowodowy strony skierowany do organu prowadzącego postępowanie </a:t>
          </a:r>
        </a:p>
      </dsp:txBody>
      <dsp:txXfrm>
        <a:off x="63279" y="1240287"/>
        <a:ext cx="2918634" cy="1708653"/>
      </dsp:txXfrm>
    </dsp:sp>
    <dsp:sp modelId="{FA01026A-5320-4B5F-B3F2-D3B19BDA5ED8}">
      <dsp:nvSpPr>
        <dsp:cNvPr id="0" name=""/>
        <dsp:cNvSpPr/>
      </dsp:nvSpPr>
      <dsp:spPr>
        <a:xfrm>
          <a:off x="3337567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3337567" y="1869557"/>
        <a:ext cx="448902" cy="450112"/>
      </dsp:txXfrm>
    </dsp:sp>
    <dsp:sp modelId="{C489782A-996A-4440-8E3F-C916722211ED}">
      <dsp:nvSpPr>
        <dsp:cNvPr id="0" name=""/>
        <dsp:cNvSpPr/>
      </dsp:nvSpPr>
      <dsp:spPr>
        <a:xfrm>
          <a:off x="4245053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Dopuszczenie przez organ procesowy dowodu wnioskowanego przez stronę </a:t>
          </a:r>
        </a:p>
      </dsp:txBody>
      <dsp:txXfrm>
        <a:off x="4298212" y="1240287"/>
        <a:ext cx="2918634" cy="1708653"/>
      </dsp:txXfrm>
    </dsp:sp>
    <dsp:sp modelId="{BA151A8F-6C48-4D0D-8CD0-9F0DE29E311D}">
      <dsp:nvSpPr>
        <dsp:cNvPr id="0" name=""/>
        <dsp:cNvSpPr/>
      </dsp:nvSpPr>
      <dsp:spPr>
        <a:xfrm>
          <a:off x="7572500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7572500" y="1869557"/>
        <a:ext cx="448902" cy="450112"/>
      </dsp:txXfrm>
    </dsp:sp>
    <dsp:sp modelId="{921A3008-1602-412F-A0AB-FFE24A8DF105}">
      <dsp:nvSpPr>
        <dsp:cNvPr id="0" name=""/>
        <dsp:cNvSpPr/>
      </dsp:nvSpPr>
      <dsp:spPr>
        <a:xfrm>
          <a:off x="8479986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Organ procesowy przeprowadza dowód wnioskowany przez stronę </a:t>
          </a:r>
        </a:p>
      </dsp:txBody>
      <dsp:txXfrm>
        <a:off x="8533145" y="1240287"/>
        <a:ext cx="2918634" cy="1708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BB9C-C72E-4AD0-968A-93D69E86CDC0}">
      <dsp:nvSpPr>
        <dsp:cNvPr id="0" name=""/>
        <dsp:cNvSpPr/>
      </dsp:nvSpPr>
      <dsp:spPr>
        <a:xfrm>
          <a:off x="48" y="230829"/>
          <a:ext cx="4664533" cy="7624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Oddalenie wniosku dowodowego </a:t>
          </a:r>
        </a:p>
      </dsp:txBody>
      <dsp:txXfrm>
        <a:off x="48" y="230829"/>
        <a:ext cx="4664533" cy="762426"/>
      </dsp:txXfrm>
    </dsp:sp>
    <dsp:sp modelId="{42B360F0-69AA-464F-BB14-27E1D518AFC8}">
      <dsp:nvSpPr>
        <dsp:cNvPr id="0" name=""/>
        <dsp:cNvSpPr/>
      </dsp:nvSpPr>
      <dsp:spPr>
        <a:xfrm>
          <a:off x="48" y="993256"/>
          <a:ext cx="4664533" cy="33479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organ zapoznał się z wnioskiem i z przyczyn wskazanych w art. 170 § 1 k.p.k. nie uwzględnił wniosku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ocena merytoryczna wniosku </a:t>
          </a:r>
        </a:p>
      </dsp:txBody>
      <dsp:txXfrm>
        <a:off x="48" y="993256"/>
        <a:ext cx="4664533" cy="3347913"/>
      </dsp:txXfrm>
    </dsp:sp>
    <dsp:sp modelId="{B2E23C14-568C-4CB1-BEFB-CC3A7800B9CF}">
      <dsp:nvSpPr>
        <dsp:cNvPr id="0" name=""/>
        <dsp:cNvSpPr/>
      </dsp:nvSpPr>
      <dsp:spPr>
        <a:xfrm>
          <a:off x="5317617" y="230829"/>
          <a:ext cx="4664533" cy="762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Odrzucenie wniosku dowodowego</a:t>
          </a:r>
        </a:p>
      </dsp:txBody>
      <dsp:txXfrm>
        <a:off x="5317617" y="230829"/>
        <a:ext cx="4664533" cy="762426"/>
      </dsp:txXfrm>
    </dsp:sp>
    <dsp:sp modelId="{D309A062-8109-444D-8C2A-3F7EC4037BEA}">
      <dsp:nvSpPr>
        <dsp:cNvPr id="0" name=""/>
        <dsp:cNvSpPr/>
      </dsp:nvSpPr>
      <dsp:spPr>
        <a:xfrm>
          <a:off x="5317617" y="993256"/>
          <a:ext cx="4664533" cy="33479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wniosek nie spełnia obligatoryjnych warunków formalnych z art. 119 § 1 i 169 § 1 k.p.k. i strona nie uzupełniła tych braków w sposób wskazany w art. 120 k.p.k.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wniosek może być merytorycznie zasadny, ale i tak nie zostanie uwzględniony </a:t>
          </a:r>
          <a:endParaRPr lang="pl-PL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100" kern="1200" dirty="0"/>
        </a:p>
      </dsp:txBody>
      <dsp:txXfrm>
        <a:off x="5317617" y="993256"/>
        <a:ext cx="4664533" cy="33479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257F-F9FD-42ED-AF3A-5379E7D5DC73}">
      <dsp:nvSpPr>
        <dsp:cNvPr id="0" name=""/>
        <dsp:cNvSpPr/>
      </dsp:nvSpPr>
      <dsp:spPr>
        <a:xfrm>
          <a:off x="1383" y="83059"/>
          <a:ext cx="3217414" cy="7258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Czynności poszukiwawcze </a:t>
          </a:r>
        </a:p>
      </dsp:txBody>
      <dsp:txXfrm>
        <a:off x="1383" y="83059"/>
        <a:ext cx="3217414" cy="725894"/>
      </dsp:txXfrm>
    </dsp:sp>
    <dsp:sp modelId="{54C2E1D6-3E45-4CF4-9CDD-CBCFFE00A01B}">
      <dsp:nvSpPr>
        <dsp:cNvPr id="0" name=""/>
        <dsp:cNvSpPr/>
      </dsp:nvSpPr>
      <dsp:spPr>
        <a:xfrm>
          <a:off x="1383" y="808953"/>
          <a:ext cx="3217414" cy="45305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500" kern="1200" dirty="0"/>
            <a:t>Zatrzymanie rzeczy i przeszukanie (art. 217, 219 – 231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Kontrola korespondencji, przekazu informacji i przesyłek (art. 218 i 218a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Kontrola i utrwalanie rozmów (art. 237 – 242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Poszukiwanie oskarżonego </a:t>
          </a:r>
          <a:r>
            <a:rPr lang="pl-PL" sz="1500" kern="1200" dirty="0">
              <a:sym typeface="Wingdings" pitchFamily="2" charset="2"/>
            </a:rPr>
            <a:t> uregulowane w rozdziale dot. środków przymusu! (art. 278 k.p.k.)</a:t>
          </a:r>
          <a:endParaRPr lang="pl-PL" sz="1500" kern="1200" dirty="0"/>
        </a:p>
      </dsp:txBody>
      <dsp:txXfrm>
        <a:off x="1383" y="808953"/>
        <a:ext cx="3217414" cy="4530592"/>
      </dsp:txXfrm>
    </dsp:sp>
    <dsp:sp modelId="{EAF566DA-CF3F-4F15-A416-858F8BF05B1A}">
      <dsp:nvSpPr>
        <dsp:cNvPr id="0" name=""/>
        <dsp:cNvSpPr/>
      </dsp:nvSpPr>
      <dsp:spPr>
        <a:xfrm>
          <a:off x="3669236" y="83059"/>
          <a:ext cx="4201396" cy="725894"/>
        </a:xfrm>
        <a:prstGeom prst="rect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accent3">
              <a:hueOff val="3283952"/>
              <a:satOff val="-25316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Czynności ujawniające </a:t>
          </a:r>
        </a:p>
      </dsp:txBody>
      <dsp:txXfrm>
        <a:off x="3669236" y="83059"/>
        <a:ext cx="4201396" cy="725894"/>
      </dsp:txXfrm>
    </dsp:sp>
    <dsp:sp modelId="{686CDD0D-05A3-4117-9A5D-2AB577EAF3D6}">
      <dsp:nvSpPr>
        <dsp:cNvPr id="0" name=""/>
        <dsp:cNvSpPr/>
      </dsp:nvSpPr>
      <dsp:spPr>
        <a:xfrm>
          <a:off x="3699158" y="808953"/>
          <a:ext cx="4141552" cy="4530592"/>
        </a:xfrm>
        <a:prstGeom prst="rect">
          <a:avLst/>
        </a:prstGeom>
        <a:solidFill>
          <a:schemeClr val="accent3">
            <a:tint val="40000"/>
            <a:alpha val="90000"/>
            <a:hueOff val="3416492"/>
            <a:satOff val="-23690"/>
            <a:lumOff val="-1144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3416492"/>
              <a:satOff val="-23690"/>
              <a:lumOff val="-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500" kern="1200" dirty="0"/>
            <a:t>Przesłuchanie – świadków, oskarżonego, biegłych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Okazanie i rozpoznanie – szczególna forma przesłuchania (art. 173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Ekspertyza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Oględziny (art. 207 – 208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Oględziny i otwarcie zwłok (art. 209 – 210 k.p.k.)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Odczytanie (art. 389, 391, 393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Eksperyment procesowy (art. 211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Badanie osoby oskarżonego i wywiad środowiskowy (art. 213 i 214 k.p.k.)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Przesłuchanie świadka koronnego </a:t>
          </a:r>
        </a:p>
      </dsp:txBody>
      <dsp:txXfrm>
        <a:off x="3699158" y="808953"/>
        <a:ext cx="4141552" cy="4530592"/>
      </dsp:txXfrm>
    </dsp:sp>
    <dsp:sp modelId="{45EBCD7E-5E72-4270-B761-C90177848AE8}">
      <dsp:nvSpPr>
        <dsp:cNvPr id="0" name=""/>
        <dsp:cNvSpPr/>
      </dsp:nvSpPr>
      <dsp:spPr>
        <a:xfrm>
          <a:off x="8321070" y="83059"/>
          <a:ext cx="3217414" cy="725894"/>
        </a:xfrm>
        <a:prstGeom prst="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Czynności kontrolujące </a:t>
          </a:r>
        </a:p>
      </dsp:txBody>
      <dsp:txXfrm>
        <a:off x="8321070" y="83059"/>
        <a:ext cx="3217414" cy="725894"/>
      </dsp:txXfrm>
    </dsp:sp>
    <dsp:sp modelId="{4AF86DE1-436F-4DB3-B845-18B1A9481C88}">
      <dsp:nvSpPr>
        <dsp:cNvPr id="0" name=""/>
        <dsp:cNvSpPr/>
      </dsp:nvSpPr>
      <dsp:spPr>
        <a:xfrm>
          <a:off x="8321070" y="808953"/>
          <a:ext cx="3217414" cy="4530592"/>
        </a:xfrm>
        <a:prstGeom prst="rect">
          <a:avLst/>
        </a:prstGeom>
        <a:solidFill>
          <a:schemeClr val="accent3">
            <a:tint val="40000"/>
            <a:alpha val="90000"/>
            <a:hueOff val="6832984"/>
            <a:satOff val="-47380"/>
            <a:lumOff val="-2289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6832984"/>
              <a:satOff val="-47380"/>
              <a:lumOff val="-2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Konfrontacja  (art. 172 k.p.k.)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Porównywanie oryginałów dowodów rzeczowych z kopiami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Ponowienie tej samej czynności dowodowej </a:t>
          </a:r>
        </a:p>
      </dsp:txBody>
      <dsp:txXfrm>
        <a:off x="8321070" y="808953"/>
        <a:ext cx="3217414" cy="4530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17B63-FFCF-4A14-98E4-AB2D65CC6E7A}">
      <dsp:nvSpPr>
        <dsp:cNvPr id="0" name=""/>
        <dsp:cNvSpPr/>
      </dsp:nvSpPr>
      <dsp:spPr>
        <a:xfrm>
          <a:off x="2742747" y="926"/>
          <a:ext cx="2004034" cy="20040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miejsca</a:t>
          </a:r>
        </a:p>
      </dsp:txBody>
      <dsp:txXfrm>
        <a:off x="3036231" y="294410"/>
        <a:ext cx="1417066" cy="1417066"/>
      </dsp:txXfrm>
    </dsp:sp>
    <dsp:sp modelId="{D21DFD86-F8C0-4140-9304-BF79978F6320}">
      <dsp:nvSpPr>
        <dsp:cNvPr id="0" name=""/>
        <dsp:cNvSpPr/>
      </dsp:nvSpPr>
      <dsp:spPr>
        <a:xfrm rot="3600000">
          <a:off x="4223136" y="1955110"/>
          <a:ext cx="533221" cy="67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>
        <a:off x="4263128" y="2021115"/>
        <a:ext cx="373255" cy="405817"/>
      </dsp:txXfrm>
    </dsp:sp>
    <dsp:sp modelId="{AB05CE33-044E-4C8F-B63B-ED0C80A1976D}">
      <dsp:nvSpPr>
        <dsp:cNvPr id="0" name=""/>
        <dsp:cNvSpPr/>
      </dsp:nvSpPr>
      <dsp:spPr>
        <a:xfrm>
          <a:off x="4247803" y="2607760"/>
          <a:ext cx="2004034" cy="20040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osób</a:t>
          </a:r>
        </a:p>
      </dsp:txBody>
      <dsp:txXfrm>
        <a:off x="4541287" y="2901244"/>
        <a:ext cx="1417066" cy="1417066"/>
      </dsp:txXfrm>
    </dsp:sp>
    <dsp:sp modelId="{05035D93-AF3A-4DC4-97A5-60AA2939B9D0}">
      <dsp:nvSpPr>
        <dsp:cNvPr id="0" name=""/>
        <dsp:cNvSpPr/>
      </dsp:nvSpPr>
      <dsp:spPr>
        <a:xfrm rot="10800000">
          <a:off x="3493245" y="3271596"/>
          <a:ext cx="533221" cy="67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 rot="10800000">
        <a:off x="3653211" y="3406868"/>
        <a:ext cx="373255" cy="405817"/>
      </dsp:txXfrm>
    </dsp:sp>
    <dsp:sp modelId="{BD8354D9-F0FB-4CC1-9F57-F269D3F2ED17}">
      <dsp:nvSpPr>
        <dsp:cNvPr id="0" name=""/>
        <dsp:cNvSpPr/>
      </dsp:nvSpPr>
      <dsp:spPr>
        <a:xfrm>
          <a:off x="1237691" y="2607760"/>
          <a:ext cx="2004034" cy="20040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rzeczy</a:t>
          </a:r>
        </a:p>
      </dsp:txBody>
      <dsp:txXfrm>
        <a:off x="1531175" y="2901244"/>
        <a:ext cx="1417066" cy="1417066"/>
      </dsp:txXfrm>
    </dsp:sp>
    <dsp:sp modelId="{098D7379-73EC-456E-8928-5AD61A6A47DA}">
      <dsp:nvSpPr>
        <dsp:cNvPr id="0" name=""/>
        <dsp:cNvSpPr/>
      </dsp:nvSpPr>
      <dsp:spPr>
        <a:xfrm rot="18000000">
          <a:off x="2718080" y="1981249"/>
          <a:ext cx="533221" cy="67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>
        <a:off x="2758072" y="2185788"/>
        <a:ext cx="373255" cy="4058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65A6A-B830-49D9-865C-C6060A34E8DE}">
      <dsp:nvSpPr>
        <dsp:cNvPr id="0" name=""/>
        <dsp:cNvSpPr/>
      </dsp:nvSpPr>
      <dsp:spPr>
        <a:xfrm>
          <a:off x="658176" y="0"/>
          <a:ext cx="7459334" cy="444440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1F736-DD2A-4C10-BEF5-737B81055E05}">
      <dsp:nvSpPr>
        <dsp:cNvPr id="0" name=""/>
        <dsp:cNvSpPr/>
      </dsp:nvSpPr>
      <dsp:spPr>
        <a:xfrm>
          <a:off x="4392" y="1333322"/>
          <a:ext cx="2112506" cy="177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ym typeface="Wingdings" pitchFamily="2" charset="2"/>
            </a:rPr>
            <a:t>wypadek niecierpiący zwłoki</a:t>
          </a:r>
          <a:endParaRPr lang="pl-PL" sz="1500" kern="1200" dirty="0"/>
        </a:p>
      </dsp:txBody>
      <dsp:txXfrm>
        <a:off x="91175" y="1420105"/>
        <a:ext cx="1938940" cy="1604197"/>
      </dsp:txXfrm>
    </dsp:sp>
    <dsp:sp modelId="{E13AEF9C-F472-44AC-9BB7-B58C40A83846}">
      <dsp:nvSpPr>
        <dsp:cNvPr id="0" name=""/>
        <dsp:cNvSpPr/>
      </dsp:nvSpPr>
      <dsp:spPr>
        <a:xfrm>
          <a:off x="2222524" y="1333322"/>
          <a:ext cx="2112506" cy="177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ym typeface="Wingdings" pitchFamily="2" charset="2"/>
            </a:rPr>
            <a:t> prokurator wydaje postanowienie</a:t>
          </a:r>
          <a:endParaRPr lang="pl-PL" sz="1500" kern="1200" dirty="0"/>
        </a:p>
      </dsp:txBody>
      <dsp:txXfrm>
        <a:off x="2309307" y="1420105"/>
        <a:ext cx="1938940" cy="1604197"/>
      </dsp:txXfrm>
    </dsp:sp>
    <dsp:sp modelId="{5078EC99-6799-486D-9DD4-AB16F5C1646D}">
      <dsp:nvSpPr>
        <dsp:cNvPr id="0" name=""/>
        <dsp:cNvSpPr/>
      </dsp:nvSpPr>
      <dsp:spPr>
        <a:xfrm>
          <a:off x="4440656" y="1333322"/>
          <a:ext cx="2112506" cy="177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ym typeface="Wingdings" pitchFamily="2" charset="2"/>
            </a:rPr>
            <a:t>występuje w ciągu 3 dni z wnioskiem do sądu o zatwierdzenie kontroli i utrwalania rozmów</a:t>
          </a:r>
          <a:endParaRPr lang="pl-PL" sz="1500" kern="1200" dirty="0"/>
        </a:p>
      </dsp:txBody>
      <dsp:txXfrm>
        <a:off x="4527439" y="1420105"/>
        <a:ext cx="1938940" cy="1604197"/>
      </dsp:txXfrm>
    </dsp:sp>
    <dsp:sp modelId="{F9CB378E-DAF3-4F51-B748-C6D33B5A0EAF}">
      <dsp:nvSpPr>
        <dsp:cNvPr id="0" name=""/>
        <dsp:cNvSpPr/>
      </dsp:nvSpPr>
      <dsp:spPr>
        <a:xfrm>
          <a:off x="6658788" y="1333322"/>
          <a:ext cx="2112506" cy="177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>
              <a:sym typeface="Wingdings" pitchFamily="2" charset="2"/>
            </a:rPr>
            <a:t>sąd </a:t>
          </a:r>
          <a:r>
            <a:rPr lang="pl-PL" sz="1500" kern="1200" dirty="0">
              <a:sym typeface="Wingdings" pitchFamily="2" charset="2"/>
            </a:rPr>
            <a:t>wydaje postanowienie w tym przedmiocie w ciągu 5 dni </a:t>
          </a:r>
          <a:endParaRPr lang="pl-PL" sz="1500" kern="1200" dirty="0"/>
        </a:p>
      </dsp:txBody>
      <dsp:txXfrm>
        <a:off x="6745571" y="1420105"/>
        <a:ext cx="1938940" cy="1604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65E11-070E-4DCC-AD79-BDF8B36C418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6D70-8B20-4818-BEE8-92B44039E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6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95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68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23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75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65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09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77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6265-3D7A-4CBB-8DA0-391C220D0730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56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30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4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5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71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47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9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8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9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DD53A-8C06-4A4C-AC18-31B2015DA1C7}" type="datetimeFigureOut">
              <a:rPr lang="pl-PL" smtClean="0"/>
              <a:t>15.03.2019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n24.pl/debata/tajemnica-smierci-ewy-tylman,69.html" TargetMode="External"/><Relationship Id="rId2" Type="http://schemas.openxmlformats.org/officeDocument/2006/relationships/hyperlink" Target="http://www.gloswielkopolski.pl/wiadomosci/poznan/a/sprawa-ewy-tylman-druga-rozprawa-w-procesie-adama-z,116961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.pl/wiadomosci/polska/adam-z-nie-odpowie-za-zabojstwo-ewy-tylman-bedzie-zmiana-kwalifikacji-czynu_953419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154954" y="0"/>
            <a:ext cx="8825658" cy="3329581"/>
          </a:xfrm>
        </p:spPr>
        <p:txBody>
          <a:bodyPr/>
          <a:lstStyle/>
          <a:p>
            <a:pPr algn="ctr"/>
            <a:r>
              <a:rPr lang="pl-PL" dirty="0"/>
              <a:t>Podstawy procesu karnego</a:t>
            </a:r>
            <a:br>
              <a:rPr lang="pl-PL" dirty="0"/>
            </a:br>
            <a:r>
              <a:rPr lang="pl-PL" sz="1800" dirty="0"/>
              <a:t>SSA</a:t>
            </a:r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893008" y="3293005"/>
            <a:ext cx="10217091" cy="148711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dowody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339403" y="4945486"/>
            <a:ext cx="4662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mgr Monika Abramek</a:t>
            </a:r>
          </a:p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Katedra Postępowania Karnego</a:t>
            </a:r>
          </a:p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Wydział Prawa, Administracji i Ekonomii</a:t>
            </a:r>
          </a:p>
          <a:p>
            <a:r>
              <a:rPr lang="pl-PL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Uniwersytet Wrocławski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5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Domniemania procesowe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71253" y="1366284"/>
            <a:ext cx="9070459" cy="47049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faktu może być dokonanie nie tylko za pomocą treści dowodu (wprost) ale także za pomocą wnioskowania o wysokim prawdopodobieństwie zaistnienia danego faktu ze względu na jego powiązanie z innym, wcześniej udowodnionym faktem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domniemania (fakt udowodniony)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fakt domniemywany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Domniemania prawne 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wynikające z norm prawnych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Wzruszalne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można obalić przeciwdowodem; np. domniemanie niewinności (art. 5 § 1 k.p.k.)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Niewzruszalne 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dopuszczalny przeciwdowód, występują bardzo rzadko; np. art. 138 i 139 § 1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pozorne domniemanie – por. postanowienie SN z 19.11.1996 r., IV KZ 119/96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faktyczne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sądy o faktach wynikające z doświadczenia życiowego i obserwacji określonych prawidłowości życiowych. Nie są przedmiotem regulacji ustawowej i mogą zostać obalone przeciwdowodem</a:t>
            </a:r>
          </a:p>
          <a:p>
            <a:pPr lvl="1" algn="just"/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mylić domniemania z dowodem poszlakowym!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12" y="1366284"/>
            <a:ext cx="2574186" cy="35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8716" y="76200"/>
            <a:ext cx="11653284" cy="1446028"/>
          </a:xfrm>
        </p:spPr>
        <p:txBody>
          <a:bodyPr>
            <a:normAutofit/>
          </a:bodyPr>
          <a:lstStyle/>
          <a:p>
            <a:r>
              <a:rPr lang="pl-PL" sz="4000" dirty="0"/>
              <a:t>Zasady procesowe związane z dowodami (zasady postępowania dowodowego) </a:t>
            </a:r>
          </a:p>
        </p:txBody>
      </p:sp>
      <p:graphicFrame>
        <p:nvGraphicFramePr>
          <p:cNvPr id="5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25938"/>
              </p:ext>
            </p:extLst>
          </p:nvPr>
        </p:nvGraphicFramePr>
        <p:xfrm>
          <a:off x="-2658140" y="1407078"/>
          <a:ext cx="11653284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59302" y="2115878"/>
            <a:ext cx="6432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+ należy pamiętać o zasadzie </a:t>
            </a:r>
            <a:r>
              <a:rPr lang="pl-PL" sz="2400" i="1" dirty="0"/>
              <a:t>in dubio pro </a:t>
            </a:r>
            <a:r>
              <a:rPr lang="pl-PL" sz="2400" i="1" dirty="0" err="1"/>
              <a:t>reo</a:t>
            </a:r>
            <a:r>
              <a:rPr lang="pl-PL" sz="2400" i="1" dirty="0"/>
              <a:t> </a:t>
            </a:r>
          </a:p>
          <a:p>
            <a:endParaRPr lang="pl-PL" i="1" dirty="0"/>
          </a:p>
          <a:p>
            <a:pPr algn="just"/>
            <a:r>
              <a:rPr lang="pl-PL" dirty="0"/>
              <a:t>Niedające się rozstrzygnąć wątpliwości rozstrzyga się na korzyść oskarżonego. Przy czym nie jest to zasada ściśle dowodowa (nie odnosi się do poznania dowodowego), ale ma zastosowanie, gdy </a:t>
            </a:r>
            <a:r>
              <a:rPr lang="pl-PL" b="1" dirty="0"/>
              <a:t>po wyczerpaniu możliwości dowodowych, </a:t>
            </a:r>
            <a:r>
              <a:rPr lang="pl-PL" dirty="0"/>
              <a:t>nadal pozostają wątpliwości odnośnie do okoliczności faktycznych i nie jest możliwe ich usunięcie</a:t>
            </a:r>
          </a:p>
        </p:txBody>
      </p:sp>
      <p:pic>
        <p:nvPicPr>
          <p:cNvPr id="7" name="Grafika 10" descr="Dzwone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4790" y="1522228"/>
            <a:ext cx="1187301" cy="1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37882"/>
            <a:ext cx="10262295" cy="1326524"/>
          </a:xfrm>
        </p:spPr>
        <p:txBody>
          <a:bodyPr/>
          <a:lstStyle/>
          <a:p>
            <a:r>
              <a:rPr lang="pl-PL" dirty="0"/>
              <a:t>Zasada swobodnej oceny dowodów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402" y="1764406"/>
            <a:ext cx="10088429" cy="463639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Najważniejsza dyrektywa dotycząca sposobu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oceny dokonywania ustaleń faktycznych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rodzaje oceny dowodów: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aprioryczna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uprzednia; ocena dopuszczalności dowodu, a także określenia stopnia przydatności danego dowodu do dokonania ustaleń faktycznych 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aposterioryczna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następcza, dokonywana po przeprowadzeniu dowodu; ocena wiarygodności dowodu, dokonanie ustaleń faktycznych na tej podstawie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swobodnej oceny dowodów dotyczy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organów procesowych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wymaga by dokonywały ustaleń faktycznych: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wszystkich przeprowadzonych dowodów (całość materiału dowodowego)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ocenianych z uwzględnieniem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 prawidłowego rozumowania, wskazań wiedzy i doświadczenia życiowego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zakres swobodnej oceny dowodów ma wpływ zasada samodzielności jurysdykcyjnej sądu karnego i wyjątki od niej (art. 8) 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8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2781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Zasada swobodnej oceny dowodów a…</a:t>
            </a:r>
          </a:p>
        </p:txBody>
      </p:sp>
      <p:sp>
        <p:nvSpPr>
          <p:cNvPr id="6" name="Symbol zastępczy tekstu 3"/>
          <p:cNvSpPr txBox="1">
            <a:spLocks/>
          </p:cNvSpPr>
          <p:nvPr/>
        </p:nvSpPr>
        <p:spPr>
          <a:xfrm>
            <a:off x="107351" y="1683009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dowolna ocena dowodów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641331" y="2424112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Brak jakichkolwiek wskazań odnośnie do oceny dowodów i brak kryteriów kontroli sposobu rozumowania organu procesowego</a:t>
            </a:r>
          </a:p>
        </p:txBody>
      </p:sp>
      <p:sp>
        <p:nvSpPr>
          <p:cNvPr id="8" name="Symbol zastępczy tekstu 5"/>
          <p:cNvSpPr txBox="1">
            <a:spLocks/>
          </p:cNvSpPr>
          <p:nvPr/>
        </p:nvSpPr>
        <p:spPr>
          <a:xfrm>
            <a:off x="5805502" y="1581565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legalna (prawna) ocena dowodów</a:t>
            </a:r>
          </a:p>
        </p:txBody>
      </p:sp>
      <p:sp>
        <p:nvSpPr>
          <p:cNvPr id="9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5821270" y="2484047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Poznanie rzeczywistości poprzez stosowanie formalnych reguł dowodowych. </a:t>
            </a:r>
          </a:p>
          <a:p>
            <a:pPr algn="just"/>
            <a:r>
              <a:rPr lang="pl-PL" dirty="0"/>
              <a:t>np. przyznanie się królową dowodów; warunek potwierdzenia okoliczności zdarzenia przez dwóch świadków itp. </a:t>
            </a:r>
          </a:p>
          <a:p>
            <a:pPr algn="just"/>
            <a:r>
              <a:rPr lang="pl-PL" dirty="0"/>
              <a:t>Ważne! Prawna (legalna) ocena dowodów występuje w KPK </a:t>
            </a:r>
            <a:r>
              <a:rPr lang="pl-PL" b="1" dirty="0"/>
              <a:t>w odniesieniu do oceny apriorycznej</a:t>
            </a:r>
            <a:r>
              <a:rPr lang="pl-PL" dirty="0"/>
              <a:t> (oceny dopuszczalności dowodu). 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1577" y="4602540"/>
            <a:ext cx="507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zasada bezstronności </a:t>
            </a:r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Przy ocenie dowodów organy procesowe mają obowiązek zachować obiektywizm (art. 4) </a:t>
            </a:r>
          </a:p>
        </p:txBody>
      </p:sp>
    </p:spTree>
    <p:extLst>
      <p:ext uri="{BB962C8B-B14F-4D97-AF65-F5344CB8AC3E}">
        <p14:creationId xmlns:p14="http://schemas.microsoft.com/office/powerpoint/2010/main" val="363267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swobodnej oceny dowodów </a:t>
            </a:r>
          </a:p>
        </p:txBody>
      </p:sp>
      <p:sp>
        <p:nvSpPr>
          <p:cNvPr id="7" name="Symbol zastępczy zawartości 7"/>
          <p:cNvSpPr>
            <a:spLocks noGrp="1"/>
          </p:cNvSpPr>
          <p:nvPr>
            <p:ph idx="1"/>
          </p:nvPr>
        </p:nvSpPr>
        <p:spPr>
          <a:xfrm>
            <a:off x="563987" y="1638837"/>
            <a:ext cx="9982200" cy="4572000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7 („wszystkie przeprowadzone dowody”) należy doprecyzować.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„Wszystkie przeprowadzone dowody” nie odnosi się do tych dowodów, które zostały przeprowadzone wbrew zakazom dowodowym – takie dowody należy wyeliminować z podstawy rozstrzygnięcia, jeżeli zostały przeprowadzone i nie podlegają ocenie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92 – podstawę faktyczną orzeczenia stanowi całokształt okoliczności ujawnionych w toku postępowania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orzeczenia np. postanowienia prokuratora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410 - podstawę wyroku może stanowić tylko całokształt okoliczności ujawnionych w toku rozprawy głównej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uszczegółowienie art. 92 w odniesieniu do rozprawy głównej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oznacza to konieczności rzeczywistego przeprowadzenia wszystkich dowodów, niektóre można ujawnić albo uznać za ujawnione bez odczytywania (por. art. 394) </a:t>
            </a:r>
          </a:p>
        </p:txBody>
      </p:sp>
    </p:spTree>
    <p:extLst>
      <p:ext uri="{BB962C8B-B14F-4D97-AF65-F5344CB8AC3E}">
        <p14:creationId xmlns:p14="http://schemas.microsoft.com/office/powerpoint/2010/main" val="49238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1127" y="43192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Zasada swobodnej oceny dowodów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3227" y="1703231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ocenie dowodów sąd jest związany przeprowadzonymi dowodami.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pominąć przeprowadzonych dowodów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uwzględniać w swoich ocenach dowodów, które nie zostały przeprowadzone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Niedopuszczalne jest modyfikowanie treści dowodów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„Dokonując oceny przeprowadzonych dowodów, sąd orzekający w sprawie jest skrępowany treścią dowodów, swoje przekonanie bowiem może „wysnuć” jedynie z treści przeprowadzonych dowodów, w żadnym razie więc nie wolno mu przeinaczać (modyfikować) treści uzyskanych w sprawie oświadczeń dowodowych” – wyrok SN z 7.03.1996 r., II KRN 212/95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KPK występuje swobodna i kontrolowana ocena dowodów, ponieważ: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musi wyjaśnić dlaczego oparł się na tych, a nie innych dowodach i nie uznał dowód przeciwnych (por. art. 424 w odniesieniu do wyroku; przepis ten stosuje się odpowiednio do uzasadnienia postanowień)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rozpoznający środek odwoławczy kontroluje swobodną ocenę dowodów dokonaną przez organ I instancji </a:t>
            </a:r>
          </a:p>
        </p:txBody>
      </p:sp>
    </p:spTree>
    <p:extLst>
      <p:ext uri="{BB962C8B-B14F-4D97-AF65-F5344CB8AC3E}">
        <p14:creationId xmlns:p14="http://schemas.microsoft.com/office/powerpoint/2010/main" val="307684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85299" y="468027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prawdy materialnej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0"/>
            <a:ext cx="3452037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21704" y="1722100"/>
            <a:ext cx="10707872" cy="4981353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prawdy materialnej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dyrektywa skierowana do organów procesowych w każdym stadium postępowania, zgodnie z którą podstawę wszelkich rozstrzygnięć (niezależnie od ich formy – zarządzeń, postanowień, wyroków) powinny stanowić prawdziwe ustalenia faktyczne (art. 2 </a:t>
            </a:r>
            <a:r>
              <a:rPr lang="pl-PL" sz="18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2)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– sąd zgodny z rzeczywistością. Podstawą wszystkich decyzji procesowych powinny być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zgodne z prawdą ustalenia faktyczne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takie, gdy w świetle przeprowadzonych dowodów fakt przeciwny dowodzonemu jest niemożliwy lub wysoce nieprawdopodobny.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sporne – czy można poznać całą prawdę w procesie karnym? Raczej nie, ale powinno się dążyć do poznania w takim stopniu, w jakim jest to możliwe z poszanowaniem praw procesowych uczestników postępowania i warunków rzetelnego procesu sądowego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nigdy nie jest celem samym w sobie i dążenie do celu w postaci poznania prawdy nie uświęca środków, za pomocą których cel ten starano się osiągnąć</a:t>
            </a:r>
          </a:p>
          <a:p>
            <a:pPr algn="just"/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jest przeciwieństwem prawdy formalnej. Prawda formalna (stanowiona) to ustalenia sądów, które są rezultatem postępowania i oceny dowodów zgodnie ze z góry założonym wyobrażeniem o rzeczywistości. Mniej istotne jest to, czy odpowiadają rzeczywistości, ponieważ decydujące znaczenie ma kryterium formalne (prawda akceptowana przez prawo np. przyznanie się oskarżonego do winy w procesach inkwizycyjnych).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bezpośredniości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-3176"/>
            <a:ext cx="28575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38384" y="140701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 bezpośredniości to dyrektywa, w myśl której organ procesowy 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powinien zetknąć się ze środkiem i źródłem dowodowym osobiście, a środkiem dowodowym, na którym opiera swoje ustalenia, powinien być przede wszystkim środek dowodowy pierwotny (dowód pierwotny). </a:t>
            </a: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zasada nieskodyfikowana. Można ją wyinterpretować głównie z art. 92, 410 i 174 k.p.k.</a:t>
            </a:r>
          </a:p>
          <a:p>
            <a:pPr algn="just"/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 poznawanie zdarzenia przez sąd jest poznawaniem pośrednim. Sąd może zetknąć się ze zdarzeniem tylko za pośrednictwem dowodów. Zasada bezpośredniości składa się z dwóch, pozostających ze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sobą w związku, dyrektyw:</a:t>
            </a:r>
          </a:p>
          <a:p>
            <a:pPr marL="457200" lvl="1" indent="0" algn="just">
              <a:buNone/>
            </a:pP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zasada bezpośredniości </a:t>
            </a:r>
            <a:r>
              <a:rPr lang="pl-PL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znaczeniu formalnym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procesowy powinien zetknąć się osobiście ze środkiem i źródłem dowodowym. 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– dla oceny wartości dowodu, zwłaszcza osobowego, ważna jest nie tylko treść wypowiedzi, ale także ocena osoby ją wyrażającej, jej właściwości charakteru, zasad, poziomu intelektualnego i moralnego, stanu emocjonalnego w czasie spostrzegania i przesłuchania, zdolności do spostrzegania i zapamiętywania oraz odtwarzania spostrzeżeń. </a:t>
            </a:r>
          </a:p>
          <a:p>
            <a:pPr marL="457200" lvl="1" indent="0" algn="just">
              <a:buNone/>
            </a:pP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zasada bezpośredniości w znaczeniu </a:t>
            </a:r>
            <a:r>
              <a:rPr lang="pl-PL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materialnym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procesowy powinien dokonywać ustaleń przede wszystkim za pomocą dowodów pierwotnych. </a:t>
            </a:r>
            <a:endParaRPr lang="pl-PL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Źródło dowodowe a środek dowodowy </a:t>
            </a:r>
          </a:p>
        </p:txBody>
      </p:sp>
      <p:pic>
        <p:nvPicPr>
          <p:cNvPr id="5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3033564"/>
              </p:ext>
            </p:extLst>
          </p:nvPr>
        </p:nvGraphicFramePr>
        <p:xfrm>
          <a:off x="1833673" y="1536405"/>
          <a:ext cx="8523136" cy="387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27" y="3168502"/>
            <a:ext cx="1605496" cy="145498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6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9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Przedmiot dowodu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964324" y="1578934"/>
            <a:ext cx="4316819" cy="53534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Przedmiotem dowodu jest fakt (okoliczność faktyczna) istotna w postępowaniu. </a:t>
            </a:r>
          </a:p>
          <a:p>
            <a:pPr lvl="1" algn="just"/>
            <a:r>
              <a:rPr lang="pl-PL" b="1" dirty="0"/>
              <a:t>Przedmiot dowodu – fakt podlegający udowodnieniu </a:t>
            </a:r>
          </a:p>
          <a:p>
            <a:pPr algn="just"/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algn="just"/>
            <a:r>
              <a:rPr lang="pl-PL" b="1" u="sng" dirty="0"/>
              <a:t>Wyjątkowo</a:t>
            </a:r>
            <a:r>
              <a:rPr lang="pl-PL" dirty="0"/>
              <a:t> przedmiotem dowodu może być prawo np. w odniesieniu do specjalistycznych norm technicznych, przepisów prawa międzynarodowego, czy ustawodawstwa innego państwa. </a:t>
            </a:r>
          </a:p>
          <a:p>
            <a:pPr lvl="1" algn="just"/>
            <a:r>
              <a:rPr lang="pl-PL" dirty="0"/>
              <a:t>Wyjątkowość możliwości dowodzenia przepisów prawa wynika z założenia, że sąd orzekający zna prawo. </a:t>
            </a:r>
          </a:p>
          <a:p>
            <a:pPr lvl="1" algn="just"/>
            <a:r>
              <a:rPr lang="pl-PL" dirty="0"/>
              <a:t>domniemanie, że sąd zna prawo </a:t>
            </a:r>
          </a:p>
          <a:p>
            <a:pPr lvl="1" algn="just"/>
            <a:endParaRPr lang="pl-PL" dirty="0"/>
          </a:p>
          <a:p>
            <a:pPr algn="just"/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9335671"/>
              </p:ext>
            </p:extLst>
          </p:nvPr>
        </p:nvGraphicFramePr>
        <p:xfrm>
          <a:off x="494414" y="76200"/>
          <a:ext cx="6198782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11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Prawo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Prawo dowodowe - ogół norm procesowych dotyczących dowodzenia, czyli regulujących sposób zbierania, przedstawiania i wykorzystywania w procesie wszelkich materiałów służących temu celowi. Oprócz unormowań działu V k.p.k. - do prawa dowodowego zalicza się również inne przepisy istotne z punktu widzenia problematyki dowodzenia, np. art. 2 § 2, art. 315 - 316, art. 389 k.p.k.</a:t>
            </a:r>
          </a:p>
        </p:txBody>
      </p:sp>
    </p:spTree>
    <p:extLst>
      <p:ext uri="{BB962C8B-B14F-4D97-AF65-F5344CB8AC3E}">
        <p14:creationId xmlns:p14="http://schemas.microsoft.com/office/powerpoint/2010/main" val="109095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1354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a 5"/>
          <p:cNvGrpSpPr/>
          <p:nvPr/>
        </p:nvGrpSpPr>
        <p:grpSpPr>
          <a:xfrm rot="424715">
            <a:off x="9345417" y="2423161"/>
            <a:ext cx="1805600" cy="2343882"/>
            <a:chOff x="2876090" y="2049739"/>
            <a:chExt cx="1805600" cy="2343882"/>
          </a:xfrm>
        </p:grpSpPr>
        <p:sp>
          <p:nvSpPr>
            <p:cNvPr id="7" name="Prostokąt: zaokrąglone rogi 5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l-PL" dirty="0">
                  <a:highlight>
                    <a:srgbClr val="0000FF"/>
                  </a:highlight>
                </a:rPr>
                <a:t>prywatne </a:t>
              </a:r>
            </a:p>
          </p:txBody>
        </p:sp>
        <p:sp>
          <p:nvSpPr>
            <p:cNvPr id="8" name="Prostokąt: zaokrąglone rogi 4"/>
            <p:cNvSpPr txBox="1"/>
            <p:nvPr/>
          </p:nvSpPr>
          <p:spPr>
            <a:xfrm rot="21175285">
              <a:off x="3114125" y="3703194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prywatne 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087057" y="2845226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Prostokąt: zaokrąglone rogi 8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niekonwencjonalne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741080" y="4392843"/>
            <a:ext cx="2571962" cy="765129"/>
            <a:chOff x="2876090" y="2049739"/>
            <a:chExt cx="1642267" cy="765129"/>
          </a:xfrm>
        </p:grpSpPr>
        <p:sp>
          <p:nvSpPr>
            <p:cNvPr id="13" name="Prostokąt: zaokrąglone rogi 11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nielegalne i zebrane w sposób sprzeczny z ustawą </a:t>
              </a:r>
              <a:endParaRPr lang="pl-PL" sz="1800" kern="1200" dirty="0"/>
            </a:p>
          </p:txBody>
        </p:sp>
      </p:grpSp>
      <p:grpSp>
        <p:nvGrpSpPr>
          <p:cNvPr id="15" name="Grupa 14"/>
          <p:cNvGrpSpPr/>
          <p:nvPr/>
        </p:nvGrpSpPr>
        <p:grpSpPr>
          <a:xfrm rot="2826466">
            <a:off x="1404144" y="4855381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Prostokąt: zaokrąglone rogi 14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naukowe </a:t>
              </a:r>
              <a:endParaRPr lang="pl-PL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3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1104900" y="1600200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Osobowe i rzeczowe </a:t>
            </a:r>
            <a:endParaRPr lang="pl-P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393405" y="2424112"/>
            <a:ext cx="5630967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podział ze względu na rodzaj </a:t>
            </a:r>
            <a:r>
              <a:rPr lang="pl-PL" b="1" dirty="0"/>
              <a:t>źródła dowodowego </a:t>
            </a:r>
          </a:p>
          <a:p>
            <a:pPr algn="just"/>
            <a:r>
              <a:rPr lang="pl-PL" b="1" u="sng" dirty="0"/>
              <a:t>Dowody osobowe </a:t>
            </a:r>
            <a:r>
              <a:rPr lang="pl-PL" dirty="0"/>
              <a:t>- pochodzą od człowieka (osoby żyjącej)</a:t>
            </a:r>
          </a:p>
          <a:p>
            <a:pPr lvl="1" algn="just"/>
            <a:r>
              <a:rPr lang="pl-PL" dirty="0"/>
              <a:t>Świadek, oskarżony</a:t>
            </a:r>
          </a:p>
          <a:p>
            <a:pPr lvl="1" algn="just"/>
            <a:r>
              <a:rPr lang="pl-PL" dirty="0"/>
              <a:t>Sposób przeprowadzenia – przesłuchanie</a:t>
            </a:r>
          </a:p>
          <a:p>
            <a:pPr lvl="1" algn="just"/>
            <a:r>
              <a:rPr lang="pl-PL" dirty="0"/>
              <a:t>Środek dowodowy – zeznania, wyjaśnienia</a:t>
            </a:r>
          </a:p>
          <a:p>
            <a:pPr algn="just"/>
            <a:r>
              <a:rPr lang="pl-PL" b="1" u="sng" dirty="0"/>
              <a:t>Dowody rzeczowe </a:t>
            </a:r>
            <a:r>
              <a:rPr lang="pl-PL" dirty="0"/>
              <a:t>- rzecz w szerokim znaczeniu tego słowa </a:t>
            </a:r>
          </a:p>
          <a:p>
            <a:pPr lvl="1" algn="just"/>
            <a:r>
              <a:rPr lang="pl-PL" dirty="0"/>
              <a:t>Przedmiot, miejsce, ciało człowieka </a:t>
            </a:r>
          </a:p>
          <a:p>
            <a:pPr lvl="1" algn="just"/>
            <a:r>
              <a:rPr lang="pl-PL" dirty="0"/>
              <a:t>Sposób przeprowadzenia – oględziny </a:t>
            </a:r>
          </a:p>
          <a:p>
            <a:pPr lvl="1" algn="just"/>
            <a:r>
              <a:rPr lang="pl-PL" dirty="0"/>
              <a:t>Środek dowodowy – cechy i właściwości rzeczy </a:t>
            </a:r>
          </a:p>
        </p:txBody>
      </p:sp>
      <p:sp>
        <p:nvSpPr>
          <p:cNvPr id="7" name="Symbol zastępczy tekstu 5"/>
          <p:cNvSpPr txBox="1">
            <a:spLocks/>
          </p:cNvSpPr>
          <p:nvPr/>
        </p:nvSpPr>
        <p:spPr>
          <a:xfrm>
            <a:off x="6166110" y="1674628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Pojęciowe i zmysłowe </a:t>
            </a:r>
            <a:endParaRPr lang="pl-PL" dirty="0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6166110" y="2424112"/>
            <a:ext cx="5636030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kryterium </a:t>
            </a:r>
            <a:r>
              <a:rPr lang="pl-PL" b="1" dirty="0"/>
              <a:t>treści środka dowodowego </a:t>
            </a:r>
            <a:r>
              <a:rPr lang="pl-PL" dirty="0"/>
              <a:t>(treść informacyjna)</a:t>
            </a:r>
          </a:p>
          <a:p>
            <a:pPr algn="just"/>
            <a:r>
              <a:rPr lang="pl-PL" b="1" u="sng" dirty="0"/>
              <a:t>Dowody pojęciowe </a:t>
            </a:r>
            <a:r>
              <a:rPr lang="pl-PL" dirty="0"/>
              <a:t>- dowody zawierające treści intelektualne </a:t>
            </a:r>
          </a:p>
          <a:p>
            <a:pPr lvl="1" algn="just"/>
            <a:r>
              <a:rPr lang="pl-PL" dirty="0"/>
              <a:t>Poznawane za pomocą zmysłów, ale organ procesowy dostaje je w gotowej formie </a:t>
            </a:r>
          </a:p>
          <a:p>
            <a:pPr lvl="1" algn="just"/>
            <a:r>
              <a:rPr lang="pl-PL" dirty="0"/>
              <a:t>Oświadczenia wiedzy osobowych źródeł dowodowych, treść dokumentu, filmu </a:t>
            </a:r>
          </a:p>
          <a:p>
            <a:pPr algn="just"/>
            <a:r>
              <a:rPr lang="pl-PL" b="1" dirty="0"/>
              <a:t> </a:t>
            </a:r>
            <a:r>
              <a:rPr lang="pl-PL" b="1" u="sng" dirty="0"/>
              <a:t>Dowody zmysłowe</a:t>
            </a:r>
            <a:r>
              <a:rPr lang="pl-PL" dirty="0"/>
              <a:t> - środek dowodowy oddziałuje na zmysły i dopiero w wyniku doznań zmysłowych powstaje treść pojęciowa </a:t>
            </a:r>
          </a:p>
          <a:p>
            <a:pPr lvl="1" algn="just"/>
            <a:r>
              <a:rPr lang="pl-PL" dirty="0"/>
              <a:t>Poznanie dowodów rzeczowych, ich cech i właściwości poprzez oględziny </a:t>
            </a:r>
          </a:p>
          <a:p>
            <a:pPr algn="just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88" y="0"/>
            <a:ext cx="2424112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>
            <a:spLocks noGrp="1"/>
          </p:cNvSpPr>
          <p:nvPr>
            <p:ph type="title"/>
          </p:nvPr>
        </p:nvSpPr>
        <p:spPr>
          <a:xfrm>
            <a:off x="354419" y="-83289"/>
            <a:ext cx="11483162" cy="1306033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ścisłe i swobodne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idx="1"/>
          </p:nvPr>
        </p:nvSpPr>
        <p:spPr>
          <a:xfrm>
            <a:off x="3990345" y="1555034"/>
            <a:ext cx="7847236" cy="5159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Podział ze względu na kryterium sposobu utrwalenia dowodu </a:t>
            </a:r>
          </a:p>
          <a:p>
            <a:r>
              <a:rPr lang="pl-PL" b="1" u="sng" dirty="0"/>
              <a:t>Dowody ścisłe</a:t>
            </a:r>
            <a:r>
              <a:rPr lang="pl-PL" dirty="0"/>
              <a:t> - przeprowadzane w ściśle określony sposób i w ściśle określonej formie; bezwzględnie wymagany jako podstawa rozstrzygnięcia o winie i karze </a:t>
            </a:r>
          </a:p>
          <a:p>
            <a:pPr algn="just"/>
            <a:r>
              <a:rPr lang="pl-PL" b="1" u="sng" dirty="0"/>
              <a:t>Dowody swobodne </a:t>
            </a:r>
            <a:r>
              <a:rPr lang="pl-PL" dirty="0"/>
              <a:t>– nie ma potrzeby zachowywania wszystkich wymogów prawa dowodowego dotyczących sposobu przeprowadzania i dokumentowania czynności dowodowej. Mogą zostać wykorzystane przy rozstrzyganiu innych kwestii niż odpowiedzialność oskarżonego:</a:t>
            </a:r>
          </a:p>
          <a:p>
            <a:pPr lvl="1" algn="just">
              <a:buFontTx/>
              <a:buChar char="-"/>
            </a:pPr>
            <a:r>
              <a:rPr lang="pl-PL" dirty="0"/>
              <a:t>w zakresie decydowania o dopuszczalności postępowania karnego (wszczęcie, odmowa wszczęcia, umorzenie, pojęcie na nowo np. umorzonego dochodzenia)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sprawdzających (np. badanie zasadności wznowienia postępowania)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incydentalnych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1913" y="4960111"/>
            <a:ext cx="3888432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/>
              <a:t>Gwarancyjne znaczenie podziału dowodów na ścisłe i swobodne a wprowadzanie do procesu informacji z czynności operacyjno – rozpoznawczych na podstawie art. 393 § 1 k.p.k.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03088" y="5103674"/>
            <a:ext cx="4984012" cy="7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0307"/>
            <a:ext cx="3085742" cy="25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316665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– dowody pierwotne i pochodne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473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Odległość od źródła dowodowego od dowodzonego faktu </a:t>
            </a:r>
          </a:p>
          <a:p>
            <a:pPr marL="0" indent="0" algn="ctr">
              <a:buNone/>
            </a:pPr>
            <a:r>
              <a:rPr lang="pl-PL" dirty="0"/>
              <a:t>(podstawa dla konturowania zasady bezpośredniości)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2713" y="3204864"/>
            <a:ext cx="416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Tzw. dowód z pierwszej ręki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zetknęło się bezpośrednio z udowadnianym faktem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naoczny, oryginał dokumentu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26901" y="3211608"/>
            <a:ext cx="3932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Dowód z dalszego źródła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jest ogniwem pośrednim między źródłem pierwotnym a faktem dowodzonym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ze słyszenia, protokoły zeznań, kopia dokumentu,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72713" y="2743199"/>
            <a:ext cx="416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Pierwotne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6901" y="2749943"/>
            <a:ext cx="393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Pochodne</a:t>
            </a:r>
            <a:r>
              <a:rPr lang="pl-PL" dirty="0"/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401883"/>
            <a:ext cx="923330" cy="61924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Nie mylić z dowodami bezpośrednimi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i pośrednimi!!!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32" y="3062177"/>
            <a:ext cx="2846867" cy="379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1" y="5143856"/>
            <a:ext cx="2541431" cy="18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1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bezpośrednie i pośrednie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1" t="-383" r="315" b="11517"/>
          <a:stretch/>
        </p:blipFill>
        <p:spPr>
          <a:xfrm>
            <a:off x="8504849" y="-57557"/>
            <a:ext cx="3841698" cy="24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34404" y="1306919"/>
            <a:ext cx="99822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Kryterium stosunku do faktu głównego</a:t>
            </a:r>
          </a:p>
          <a:p>
            <a:pPr algn="just"/>
            <a:r>
              <a:rPr lang="pl-PL" sz="1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Dowody bezpośrednie </a:t>
            </a: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dotyczą wprost faktu głównego i bezpośrednio potwierdzają bądź zaprzeczają istnieniu przestępstwa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 nagranie, na którym widać jak oskarżony wybija szybę, wchodzi do sklepu, wyciąga pieniądze z kasy i wychodzi ze sklepu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znamiona czynu z art. 279 k.k. – „kto kradnie z włamaniem…” </a:t>
            </a:r>
          </a:p>
          <a:p>
            <a:pPr algn="just"/>
            <a:r>
              <a:rPr lang="pl-PL" sz="1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Dowody pośrednie </a:t>
            </a: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tzw. dowody poszlakowe; dotyczą faktów ubocznych (dowodowych)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 nagranie na którym widać, jak oskarżony, w godzinach, w których sklep jest zawsze zamknięty, wychodzi z samochodu na parkingu przed sklepem, idzie w kierunku sklepu, na nagraniu słychać odgłos tłuczonej szyby, a po pewnym czasie na nagraniu widać, jak oskarżony pospiesznie wraca do samochodu z torbą, której wcześniej nie miał, wsiada do samochodu i szybko odjeżdża, a na nagraniu słychać dzwoniący alarm.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Jeżeli sprawa ma charakter poszlakowy, to nierozerwalny łańcuch poszlak rozpatrywanych we wzajemnym powiązaniu winien prowadzić do nieodpartego wniosku o sprawstwie oskarżonego pomimo braku na to </a:t>
            </a:r>
            <a:r>
              <a:rPr lang="pl-PL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dowodów bezpośrednich 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(por. wyrok SN z 14.12.2016 r., III KK 152/16)</a:t>
            </a:r>
          </a:p>
        </p:txBody>
      </p:sp>
    </p:spTree>
    <p:extLst>
      <p:ext uri="{BB962C8B-B14F-4D97-AF65-F5344CB8AC3E}">
        <p14:creationId xmlns:p14="http://schemas.microsoft.com/office/powerpoint/2010/main" val="306011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Dowody pośrednie – dowody poszlakowe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54" y="1504507"/>
            <a:ext cx="3742428" cy="4572000"/>
          </a:xfrm>
        </p:spPr>
      </p:pic>
      <p:sp>
        <p:nvSpPr>
          <p:cNvPr id="6" name="Symbol zastępczy tekstu 4"/>
          <p:cNvSpPr txBox="1">
            <a:spLocks/>
          </p:cNvSpPr>
          <p:nvPr/>
        </p:nvSpPr>
        <p:spPr>
          <a:xfrm>
            <a:off x="860202" y="624681"/>
            <a:ext cx="4384548" cy="32482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Aby na podstawie dowodów poszlakowych potwierdzić lub zaprzeczyć istnieniu faktu głównego muszą one spełniać 3 warunki: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Muszą tworzyć </a:t>
            </a:r>
            <a:r>
              <a:rPr lang="pl-PL" b="1" dirty="0"/>
              <a:t>łańcuch poszlak</a:t>
            </a:r>
            <a:r>
              <a:rPr lang="pl-PL" dirty="0"/>
              <a:t>, z którego </a:t>
            </a:r>
            <a:r>
              <a:rPr lang="pl-PL" b="1" dirty="0"/>
              <a:t>jednoznacznie będzie wynikało istnienie faktu głównego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Łańcuch poszlak musi być </a:t>
            </a:r>
            <a:r>
              <a:rPr lang="pl-PL" b="1" dirty="0"/>
              <a:t>nierozerwalny</a:t>
            </a:r>
            <a:r>
              <a:rPr lang="pl-PL" dirty="0"/>
              <a:t>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Wszystkie dowody poszlakowe muszą być </a:t>
            </a:r>
            <a:r>
              <a:rPr lang="pl-PL" b="1" dirty="0"/>
              <a:t>wiarygodne</a:t>
            </a:r>
            <a:r>
              <a:rPr lang="pl-PL" dirty="0"/>
              <a:t> </a:t>
            </a:r>
          </a:p>
          <a:p>
            <a:pPr algn="just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55675" y="52754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O zgodności ustaleń z rzeczywistym stanem rzeczy nie świadczy wielość poszlak, ale logiczne powiązanie całokształtu tych poszlak, wykluczające inne wersje danego zdarzenia</a:t>
            </a:r>
          </a:p>
          <a:p>
            <a:pPr algn="r"/>
            <a:r>
              <a:rPr lang="pl-PL" i="1" dirty="0">
                <a:solidFill>
                  <a:srgbClr val="FFFF00"/>
                </a:solidFill>
              </a:rPr>
              <a:t>T. Grzegorczyk, J. Tylman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46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Proces Ewy Tylman jako przykład procesu poszlakowego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http://www.gloswielkopolski.pl/wiadomosci/poznan/a/sprawa-ewy-tylman-druga-rozprawa-w-procesie-adama-z,11696195/</a:t>
            </a:r>
            <a:endParaRPr lang="pl-PL" dirty="0"/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r>
              <a:rPr lang="pl-PL" dirty="0">
                <a:hlinkClick r:id="rId3"/>
              </a:rPr>
              <a:t>http://www.tvn24.pl/debata/tajemnica-smierci-ewy-tylman,69.html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http://www.se.pl/wiadomosci/polska/adam-z-nie-odpowie-za-zabojstwo-ewy-tylman-bedzie-zmiana-kwalifikacji-czynu_953419.html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0438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nielegalne i dowody zebrane w sposób sprzeczny z ustawą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7337" y="1908305"/>
            <a:ext cx="9982200" cy="4572000"/>
          </a:xfrm>
        </p:spPr>
        <p:txBody>
          <a:bodyPr/>
          <a:lstStyle/>
          <a:p>
            <a:pPr algn="just"/>
            <a:r>
              <a:rPr lang="pl-PL" b="1" u="sng" dirty="0"/>
              <a:t>Dowody nielegalne </a:t>
            </a:r>
            <a:r>
              <a:rPr lang="pl-PL" dirty="0"/>
              <a:t>– zebrane wbrew zakazom dowodowym. Wprowadzenie oraz wykorzystanie w procesie karnym informacji uzyskanej w następstwie naruszenia konkretnego przepisu ustawy procesowej</a:t>
            </a:r>
          </a:p>
          <a:p>
            <a:pPr algn="just"/>
            <a:r>
              <a:rPr lang="pl-PL" b="1" u="sng" dirty="0"/>
              <a:t>Dowody zebrane w sposób sprzeczny z ustawą </a:t>
            </a:r>
            <a:r>
              <a:rPr lang="pl-PL" dirty="0"/>
              <a:t>– pojęcie szersze od „dowodu nielegalnego”. Dowód uzyskany w sposób sprzeczny z warunkami jego uzyskania określonymi w ustawie, ale nie jest to dowód nielegalny w rozumieniu wskazanym wyżej. Dowód uzyskany w następstwie czynności przeprowadzenia czynności dowodowej w sposób sprzeczny z ustawą </a:t>
            </a:r>
            <a:r>
              <a:rPr lang="pl-PL" dirty="0">
                <a:sym typeface="Wingdings" pitchFamily="2" charset="2"/>
              </a:rPr>
              <a:t> dowód uzyskany w sposób niekonstytucyjny</a:t>
            </a:r>
            <a:endParaRPr lang="pl-PL" dirty="0"/>
          </a:p>
          <a:p>
            <a:pPr algn="just"/>
            <a:r>
              <a:rPr lang="pl-PL" dirty="0"/>
              <a:t>Do przeczytania dla chętnych – artykuł prof. Skorupki: „</a:t>
            </a:r>
            <a:r>
              <a:rPr lang="pl-PL" i="1" dirty="0"/>
              <a:t>Eliminowanie z procesu karnego dowodu zebranego w sposób sprzeczny z ustawą” </a:t>
            </a:r>
            <a:r>
              <a:rPr lang="pl-PL" dirty="0"/>
              <a:t>Państwo i Prawo 2011, nr 3</a:t>
            </a:r>
            <a:r>
              <a:rPr lang="pl-PL" i="1" dirty="0"/>
              <a:t> </a:t>
            </a: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922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5351" y="33488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niekonwencjonalne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03151" y="2027238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kontrowersyjne, pozyskiwane w wyniku działalności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operacyjno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rozpoznawczej Policji i innych uprawnionych służb (np. CBA, ABW)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kontrolowany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(transakcja pozorna) – art. 19a ustawy o Policji; niejawne nabycie lub przejęcie przedmiotów pochodzących z przestępstwa, ulegających przepadkowi albo których posiadanie, wytwarzanie, przewożenie lub obrót nimi jest zabroniony; kontrolowana łapówka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Tajny agent policji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sprawcą przestępstwa.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 z zewnątrz, która wchodzi w środowisko przestępcze. Jego rola z założenia ma być podrzędna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Świadek koronny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operacyjna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podsłuch i obserwacja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Tajne pozyskiwanie informacji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Komputerowa analiza danych osobowych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1" y="0"/>
            <a:ext cx="2981989" cy="1766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44" y="4889805"/>
            <a:ext cx="2495107" cy="186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079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517112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Dowód prywatny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Art. 393 § 3 k.p.k.:</a:t>
            </a:r>
          </a:p>
          <a:p>
            <a:pPr marL="0" indent="0" algn="just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odczytywane na rozprawie wszelkie dokumenty prywatne powstałe poza postępowaniem karnym, w szczególności oświadczenia, publikacje, listy oraz notatki.</a:t>
            </a:r>
          </a:p>
        </p:txBody>
      </p:sp>
    </p:spTree>
    <p:extLst>
      <p:ext uri="{BB962C8B-B14F-4D97-AF65-F5344CB8AC3E}">
        <p14:creationId xmlns:p14="http://schemas.microsoft.com/office/powerpoint/2010/main" val="36181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259535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782462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425"/>
              </a:spcAft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Dowód jest to pojęcie wieloznaczne, najczęściej jednak pod pojęciem dowodu rozumie się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tj. informacje o fakcie podlegającym udowodnieniu (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fakcie dowodowym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Informacja ta pochodzi od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źródła dowodu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jest uzyskiwana w toku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czynności dowodowej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425"/>
              </a:spcAft>
              <a:buSzPct val="45000"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Przykłady: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źródło dowodu – świadek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 – zeznania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czynność dowodowa - przesłuchanie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31412" y="20498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naukowe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3" y="4605095"/>
            <a:ext cx="2631558" cy="1871330"/>
          </a:xfrm>
        </p:spPr>
      </p:pic>
      <p:sp>
        <p:nvSpPr>
          <p:cNvPr id="6" name="pole tekstowe 5"/>
          <p:cNvSpPr txBox="1"/>
          <p:nvPr/>
        </p:nvSpPr>
        <p:spPr>
          <a:xfrm>
            <a:off x="731413" y="2085319"/>
            <a:ext cx="9980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Dowód naukowy – wynik badania przeprowadzonego przez biegłego przy wykorzystaniu nadających się do weryfikacji metod, uznanych i stosowanych w danej dziedzinie wiedzy, w której biegły jest specjalistą. przedstawiony w jego opinii. </a:t>
            </a:r>
          </a:p>
          <a:p>
            <a:pPr algn="r"/>
            <a:endParaRPr lang="pl-PL" sz="2000" dirty="0"/>
          </a:p>
          <a:p>
            <a:pPr algn="r"/>
            <a:r>
              <a:rPr lang="pl-PL" sz="2000" dirty="0"/>
              <a:t>A. </a:t>
            </a:r>
            <a:r>
              <a:rPr lang="pl-PL" sz="2000" dirty="0" err="1"/>
              <a:t>Gaberle</a:t>
            </a:r>
            <a:r>
              <a:rPr lang="pl-PL" sz="2000" dirty="0"/>
              <a:t>, </a:t>
            </a:r>
            <a:r>
              <a:rPr lang="pl-PL" sz="2000" i="1" dirty="0"/>
              <a:t>Dowody w sądowym procesie karnym, </a:t>
            </a:r>
            <a:r>
              <a:rPr lang="pl-PL" sz="2000" dirty="0"/>
              <a:t>Warszawa 2010, s. 52.</a:t>
            </a:r>
          </a:p>
          <a:p>
            <a:pPr algn="just"/>
            <a:endParaRPr lang="pl-PL" sz="2000" dirty="0"/>
          </a:p>
          <a:p>
            <a:pPr algn="just"/>
            <a:endParaRPr lang="pl-PL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5913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Wprowadzanie dowodów do procesu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6621" y="1600197"/>
            <a:ext cx="10697240" cy="5045149"/>
          </a:xfrm>
          <a:ln w="19050">
            <a:noFill/>
          </a:ln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Wprowadzanie dowodów do procesu </a:t>
            </a:r>
            <a:r>
              <a:rPr lang="pl-PL" dirty="0"/>
              <a:t>– czynność polegająca na włączeniu do procesu karnego źródeł dowodowych w celu wykorzystania w postępowaniu przed danym organem procesowym pochodzących od nich środków dowodowych. </a:t>
            </a:r>
          </a:p>
          <a:p>
            <a:pPr algn="just"/>
            <a:r>
              <a:rPr lang="pl-PL" dirty="0"/>
              <a:t>art. 167 - Dowody przeprowadza się na </a:t>
            </a:r>
            <a:r>
              <a:rPr lang="pl-PL" b="1" dirty="0"/>
              <a:t>wniosek stron </a:t>
            </a:r>
            <a:r>
              <a:rPr lang="pl-PL" dirty="0"/>
              <a:t>albo </a:t>
            </a:r>
            <a:r>
              <a:rPr lang="pl-PL" b="1" dirty="0"/>
              <a:t>z urzędu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Inicjatywa dowodowa stron i organów procesowych. Wyjątkowo przysługuje innym uczestnikom postępowania - </a:t>
            </a:r>
            <a:r>
              <a:rPr lang="pl-PL" b="1" dirty="0"/>
              <a:t>Inicjatywa dowodowa biegłych</a:t>
            </a:r>
            <a:r>
              <a:rPr lang="pl-PL" dirty="0"/>
              <a:t>:</a:t>
            </a:r>
          </a:p>
          <a:p>
            <a:pPr lvl="1"/>
            <a:r>
              <a:rPr lang="pl-PL" b="1" u="sng" dirty="0"/>
              <a:t>art. 202 § 2 k.p.k</a:t>
            </a:r>
            <a:r>
              <a:rPr lang="pl-PL" dirty="0"/>
              <a:t>. – na wniosek biegłych psychiatrów do udziału w opinii o stanie zdrowia psychicznego oskarżonego powołuje się biegłego lub biegłych innych specjalności </a:t>
            </a:r>
          </a:p>
          <a:p>
            <a:pPr lvl="1"/>
            <a:r>
              <a:rPr lang="pl-PL" b="1" u="sng" dirty="0"/>
              <a:t>art. 203 § 1 k.p.k. </a:t>
            </a:r>
            <a:r>
              <a:rPr lang="pl-PL" dirty="0"/>
              <a:t>– biegły może wnosić o skierowanie badanego oskarżonego na obserwację w zamkniętym zakładzie leczniczym </a:t>
            </a:r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6368679" y="2165291"/>
            <a:ext cx="611373" cy="1951521"/>
          </a:xfrm>
          <a:prstGeom prst="leftBrace">
            <a:avLst>
              <a:gd name="adj1" fmla="val 34448"/>
              <a:gd name="adj2" fmla="val 50475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782494" y="2875238"/>
            <a:ext cx="754912" cy="5316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596969" y="3273608"/>
            <a:ext cx="341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przejaw kontradyktoryjności postępowania, a w odniesieniu do oskarżonego jedna z gwarancji prawa do obrony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0274" y="3405650"/>
            <a:ext cx="2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tradycyjnie uznaje się za jedną z gwarancji realizacji zasady prawdy materialnej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5" y="3006843"/>
            <a:ext cx="2721935" cy="1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2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4000" dirty="0"/>
              <a:t>Wprowadzanie dowodów do procesu – inicjatywa stron 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64581"/>
              </p:ext>
            </p:extLst>
          </p:nvPr>
        </p:nvGraphicFramePr>
        <p:xfrm>
          <a:off x="337711" y="0"/>
          <a:ext cx="11515059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1" y="3026676"/>
            <a:ext cx="4455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– żądanie strony przeprowadzenia określonego dowodu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Sposób wprowadzenia dowodów do procesu charakterystyczny dla procesu kontradyktoryjnego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nie zawsze musi być wnioskiem o przeprowadzenie dowodu, może on także zmierzać do wykrycia lub oceny właściwego dowodu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Forma: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/>
              <a:t>Ustna do protokołu – art. 169 Pisemna – art. 119 § 1 i 169</a:t>
            </a:r>
          </a:p>
        </p:txBody>
      </p:sp>
      <p:sp>
        <p:nvSpPr>
          <p:cNvPr id="7" name="Prostokąt 6"/>
          <p:cNvSpPr/>
          <p:nvPr/>
        </p:nvSpPr>
        <p:spPr>
          <a:xfrm>
            <a:off x="4388337" y="2913983"/>
            <a:ext cx="441250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Uwzględnienie – w formie zarządzenia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ALE jeżeli wniosek dowodowy został złożony na rozprawie a inna strona się mu sprzeciwia, o dopuszczeniu dowodu decyduje sąd postanowieniem (art. 368)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postanowienie niezaskarżalne i nie wymaga uzasadnienia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Jeżeli strona złożyła wniosek dowodowy organ ma obowiązek rozstrzygnąć w przedmiocie tego wniosku.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dirty="0">
                <a:latin typeface="+mj-lt"/>
              </a:rPr>
              <a:t>Przesłanki oddalenia wniosku dowodowego – art. 170 </a:t>
            </a:r>
            <a:r>
              <a:rPr lang="pl-PL" sz="1700" dirty="0">
                <a:latin typeface="+mj-lt"/>
                <a:ea typeface="Yu Gothic UI Semilight" panose="020B0400000000000000" pitchFamily="34" charset="-128"/>
              </a:rPr>
              <a:t>§ 1</a:t>
            </a:r>
            <a:endParaRPr lang="pl-PL" sz="1700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144" y="3166145"/>
            <a:ext cx="305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Czynność dowodowa jest zawsze czynnością organu procesowego </a:t>
            </a:r>
          </a:p>
        </p:txBody>
      </p:sp>
    </p:spTree>
    <p:extLst>
      <p:ext uri="{BB962C8B-B14F-4D97-AF65-F5344CB8AC3E}">
        <p14:creationId xmlns:p14="http://schemas.microsoft.com/office/powerpoint/2010/main" val="23718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Warunki formalne wniosku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50668" y="1409263"/>
            <a:ext cx="8475034" cy="514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dirty="0"/>
              <a:t>Wniosek dowodowy złożony </a:t>
            </a:r>
            <a:r>
              <a:rPr lang="pl-PL" sz="2200" b="1" dirty="0"/>
              <a:t>w formie pisemnej musi spełniać</a:t>
            </a:r>
            <a:r>
              <a:rPr lang="pl-PL" sz="2200" dirty="0"/>
              <a:t>:</a:t>
            </a:r>
          </a:p>
          <a:p>
            <a:pPr marL="457200" indent="-457200">
              <a:buAutoNum type="arabicPeriod"/>
            </a:pPr>
            <a:r>
              <a:rPr lang="pl-PL" sz="2200" dirty="0"/>
              <a:t>ogólne warunki pisma procesowego określone w art. 119 § 1 k.p.k. </a:t>
            </a:r>
          </a:p>
          <a:p>
            <a:pPr lvl="2">
              <a:buFont typeface="Wingdings" pitchFamily="2" charset="2"/>
              <a:buChar char="Ø"/>
            </a:pPr>
            <a:r>
              <a:rPr lang="pl-PL" dirty="0"/>
              <a:t>Pismo procesowe powinno zawierać: 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organu do którego jest skierowane oraz sprawy, której dotyczy (DO KOGO)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oraz adres wnoszącego pismo (KTO)</a:t>
            </a:r>
          </a:p>
          <a:p>
            <a:pPr marL="1074420" lvl="2" indent="-342900">
              <a:buAutoNum type="arabicPeriod"/>
            </a:pPr>
            <a:r>
              <a:rPr lang="pl-PL" dirty="0"/>
              <a:t>treść wniosku lub oświadczenia, w miarę potrzeby z uzasadnieniem (CO)</a:t>
            </a:r>
          </a:p>
          <a:p>
            <a:pPr marL="1074420" lvl="2" indent="-342900">
              <a:buAutoNum type="arabicPeriod"/>
            </a:pPr>
            <a:r>
              <a:rPr lang="pl-PL" dirty="0"/>
              <a:t>datę i podpis składającego pismo</a:t>
            </a:r>
          </a:p>
          <a:p>
            <a:pPr marL="457200" indent="-457200">
              <a:buAutoNum type="arabicPeriod"/>
            </a:pPr>
            <a:r>
              <a:rPr lang="pl-PL" sz="2200" dirty="0"/>
              <a:t>szczególne wymogi określone w art. 169 k.p.k</a:t>
            </a:r>
            <a:r>
              <a:rPr lang="pl-PL" dirty="0"/>
              <a:t>.</a:t>
            </a:r>
          </a:p>
          <a:p>
            <a:pPr marL="925830" lvl="2" indent="-285750"/>
            <a:r>
              <a:rPr lang="pl-PL" dirty="0"/>
              <a:t>we wniosku dowodowym należy podać - </a:t>
            </a:r>
            <a:r>
              <a:rPr lang="pl-PL" b="1" u="sng" dirty="0"/>
              <a:t>obligatoryjnie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oznaczenie dowodu,</a:t>
            </a:r>
            <a:r>
              <a:rPr lang="pl-PL" dirty="0"/>
              <a:t> jaki ma być przeprowadzony (wskazać o jakie źródło lub środek dowodowy chodzi)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okoliczności</a:t>
            </a:r>
            <a:r>
              <a:rPr lang="pl-PL" dirty="0"/>
              <a:t>, które mają być udowodnione – teza dowodowa, jaką za pomocą tego dowodu ma być wykazana</a:t>
            </a:r>
          </a:p>
          <a:p>
            <a:pPr lvl="2">
              <a:buFont typeface="Courier New" pitchFamily="49" charset="0"/>
              <a:buChar char="o"/>
            </a:pPr>
            <a:r>
              <a:rPr lang="pl-PL" dirty="0"/>
              <a:t>fakultatywnie można określić sposób przeprowadzenia dowodu</a:t>
            </a:r>
          </a:p>
        </p:txBody>
      </p:sp>
      <p:sp>
        <p:nvSpPr>
          <p:cNvPr id="6" name="Nawias klamrowy zamykający 5"/>
          <p:cNvSpPr/>
          <p:nvPr/>
        </p:nvSpPr>
        <p:spPr>
          <a:xfrm>
            <a:off x="8300732" y="1619256"/>
            <a:ext cx="574160" cy="4720856"/>
          </a:xfrm>
          <a:prstGeom prst="rightBrace">
            <a:avLst>
              <a:gd name="adj1" fmla="val 29761"/>
              <a:gd name="adj2" fmla="val 502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899451" y="2864668"/>
            <a:ext cx="2732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wniosek dowodowy nie spełnia wymogów formalnych organ wzywa do uzupełnienia braków terminie 7 dni pod rygorem pozostawienia bez rozpoznania (art. 120)</a:t>
            </a:r>
          </a:p>
        </p:txBody>
      </p:sp>
    </p:spTree>
    <p:extLst>
      <p:ext uri="{BB962C8B-B14F-4D97-AF65-F5344CB8AC3E}">
        <p14:creationId xmlns:p14="http://schemas.microsoft.com/office/powerpoint/2010/main" val="2898348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99" y="-382771"/>
            <a:ext cx="2711301" cy="271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72139" y="15347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Oddalenie wniosku dowodowego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72139" y="1446028"/>
            <a:ext cx="11451265" cy="511426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przeprowadzenie dowodu jest </a:t>
            </a:r>
            <a:r>
              <a:rPr lang="pl-PL" b="1" dirty="0"/>
              <a:t>niedopuszczalne</a:t>
            </a:r>
            <a:r>
              <a:rPr lang="pl-PL" dirty="0"/>
              <a:t> </a:t>
            </a:r>
          </a:p>
          <a:p>
            <a:pPr marL="925830" lvl="2" indent="-285750" algn="just"/>
            <a:r>
              <a:rPr lang="pl-PL" sz="1600" dirty="0"/>
              <a:t>np. wniosek o przesłuchanie duchownego co do faktów, o których dowiedział się przy spowiedzi (art. 178 pkt. 2 k.p.k.)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nie ma znaczenia dla rozstrzygnięcia </a:t>
            </a:r>
          </a:p>
          <a:p>
            <a:pPr lvl="2" algn="just"/>
            <a:r>
              <a:rPr lang="pl-PL" dirty="0"/>
              <a:t>strona chce dowodzić okoliczności, które niewątpliwie nie maja i nie będą miały znaczenia przy rozstrzyganiu danej kwestii ani dla ustalenia sprawstwa czy winy 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jest już udowodniona </a:t>
            </a:r>
            <a:r>
              <a:rPr lang="pl-PL" dirty="0"/>
              <a:t>zgodnie z twierdzeniem wnioskodawcy </a:t>
            </a:r>
          </a:p>
          <a:p>
            <a:pPr marL="1097280" lvl="2" indent="-457200" algn="just"/>
            <a:r>
              <a:rPr lang="pl-PL" dirty="0"/>
              <a:t>wcześniej przyjęto za udowodnioną tezę wskazaną we wniosku dowodowym </a:t>
            </a:r>
          </a:p>
          <a:p>
            <a:pPr marL="1097280" lvl="2" indent="-457200" algn="just"/>
            <a:r>
              <a:rPr lang="pl-PL" dirty="0"/>
              <a:t>Ważne! Art. 170 § 2 k.p.k. – nie można oddalić wniosku dowodowego na tej podstawie, że dotychczasowe dowody wykazały przeciwieństwo tego, co wnioskodawca zamierza udowodnić.</a:t>
            </a:r>
          </a:p>
          <a:p>
            <a:pPr marL="457200" indent="-457200" algn="just">
              <a:buAutoNum type="arabicPeriod"/>
            </a:pPr>
            <a:r>
              <a:rPr lang="pl-PL" dirty="0"/>
              <a:t>dowód jest </a:t>
            </a:r>
            <a:r>
              <a:rPr lang="pl-PL" b="1" dirty="0"/>
              <a:t>nieprzydatny</a:t>
            </a:r>
            <a:r>
              <a:rPr lang="pl-PL" dirty="0"/>
              <a:t> do stwierdzenia danej okoliczności </a:t>
            </a:r>
          </a:p>
          <a:p>
            <a:pPr marL="925830" lvl="2" indent="-285750" algn="just"/>
            <a:r>
              <a:rPr lang="pl-PL" dirty="0"/>
              <a:t>dowód możliwy i dopuszczalny, ale zupełnie nieprzydatny </a:t>
            </a:r>
          </a:p>
          <a:p>
            <a:pPr marL="457200" indent="-457200" algn="just">
              <a:buAutoNum type="arabicPeriod"/>
            </a:pPr>
            <a:r>
              <a:rPr lang="pl-PL" dirty="0"/>
              <a:t>dowodu </a:t>
            </a:r>
            <a:r>
              <a:rPr lang="pl-PL" b="1" dirty="0"/>
              <a:t>nie da się przeprowadzić </a:t>
            </a:r>
          </a:p>
          <a:p>
            <a:pPr marL="1097280" lvl="2" indent="-457200" algn="just"/>
            <a:r>
              <a:rPr lang="pl-PL" dirty="0"/>
              <a:t>faktyczna niemożność przeprowadzenia dowodu – albo w ogóle albo w przewidywalnym terminie (np. świadek zapadł w śpiączkę)</a:t>
            </a:r>
          </a:p>
          <a:p>
            <a:pPr marL="457200" indent="-457200" algn="just">
              <a:buAutoNum type="arabicPeriod"/>
            </a:pPr>
            <a:r>
              <a:rPr lang="pl-PL" dirty="0"/>
              <a:t>wniosek dowodowy </a:t>
            </a:r>
            <a:r>
              <a:rPr lang="pl-PL" b="1" dirty="0"/>
              <a:t>w sposób oczywisty zmierza do przedłużenia postępowania </a:t>
            </a:r>
          </a:p>
        </p:txBody>
      </p:sp>
    </p:spTree>
    <p:extLst>
      <p:ext uri="{BB962C8B-B14F-4D97-AF65-F5344CB8AC3E}">
        <p14:creationId xmlns:p14="http://schemas.microsoft.com/office/powerpoint/2010/main" val="1930652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Oddalenie a odrzucenie wniosku dowodowego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07388"/>
              </p:ext>
            </p:extLst>
          </p:nvPr>
        </p:nvGraphicFramePr>
        <p:xfrm>
          <a:off x="1103382" y="1897911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42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dowodów z urzędu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340" y="1152983"/>
            <a:ext cx="10165702" cy="551827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Art. 167 należy interpretować przy uwzględnieniu zasad dominujących na danym etapie postępowania karnego, roli organów procesowych i funkcji stadium procesu.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przygotowawczym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dominujące znaczenie ma zasada inkwizycyjności i działania z urzędu, a organ procesowy (prokurator lub Policja) dąży do realizacji celów z art. 2 § 1 oraz art. 297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będzie inicjatywa dowodowa organów procesowych, przy subsydiarnej inicjatywie stron postępowania przygotowawczego (podejrzanego i pokrzywdzonego);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stron jest przejawem kontradyktoryjności postępowania przygotowawczego i gwarancją realizacji prawa do obrony;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pozwala na pełniejsze zbadanie okoliczności faktycznych przez organ procesowy.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sądowym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dominuje zasada kontradyktoryjności, a sąd powinien być bezstronnym arbitrem rozstrzygającym spór między oskarżeniem a obroną.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sądu ma na celu zagwarantowanie realizacji zasady prawdy materialnej.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Sąd nie może wyręczać stron postępowania w prowadzeniu za nie postępowania dowodowego.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powinno być przeprowadzanie dowodów na wniosek stron, a wyjątkiem dopuszczenie dowodów przez sąd z urzędu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CZYNNOŚCI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322" y="1344579"/>
            <a:ext cx="10429720" cy="5069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 czynności organu procesowego zmierzające do odszukania i ujawnienia śladów oraz dowodów rzeczowych i osobowych, ich zabezpieczenia, uzyskania środka dowodowego z ujawnionego źródła dowodu oraz oceny wiarygodności i przydatności procesowej tego środka dowodowego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dowodowe poszukiwawcze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poszukiwanie źródeł, aby uzyskać z nich środek dowodowy: zatrzymanie rzeczy (art. 217 k.p.k.), przeszukanie (art. 219 i nast. k.p.k.), wydanie korespondencji i przesyłek (art. 218 k.p.k.), zabezpieczenie danych informatycznych (art. 218a k.p.k.), podsłuch procesowy - kontrola i utrwalanie rozmów telefonicznych (art. 237 i nast. k.p.k.), poszukiwanie oskarżonego i wydanie listu gończego (art. 278 i 279 k.p.k.)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ujawniające dowody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znane jest źródło dowodowe, a organ procesowy przeprowadza określoną czynność dowodową, aby wydobyć środek dowodowy, np. przesłuchanie, okazanie, opinia, oględziny i otwarcie zwłok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kontrolujące dowody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zmierzają do potwierdzenia wartości dowodu wcześniej uzyskanego, np. konfrontacja (art. 172 k.p.k.)</a:t>
            </a:r>
          </a:p>
        </p:txBody>
      </p:sp>
    </p:spTree>
    <p:extLst>
      <p:ext uri="{BB962C8B-B14F-4D97-AF65-F5344CB8AC3E}">
        <p14:creationId xmlns:p14="http://schemas.microsoft.com/office/powerpoint/2010/main" val="3878324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Rodzaje czynności dowodowych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6209" y="1953384"/>
            <a:ext cx="3570145" cy="972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Poszukiwawcze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737153" y="2961496"/>
            <a:ext cx="317685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Ujawniające</a:t>
            </a:r>
            <a:r>
              <a:rPr lang="pl-PL" sz="3600" dirty="0"/>
              <a:t> 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074888" y="1953384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Kontrolujące 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1622354" y="3177520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10129936" y="3251691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5627948" y="4187795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26210" y="4402850"/>
            <a:ext cx="3570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/>
              <a:t>Poszukiwanie źródeł dowodu.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36525" y="5238637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/>
              <a:t>Wydobywanie ze źródeł dowodu środków dowodowych oraz ich zabezpieczenie w formie przewidzianej w k.p.k.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068665" y="4187795"/>
            <a:ext cx="3123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/>
              <a:t>Sprawdzenie wiarygodności zebranych dowodów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05" y="2925594"/>
            <a:ext cx="1132148" cy="10998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55" y="1939494"/>
            <a:ext cx="1186833" cy="11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9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49279"/>
            <a:ext cx="12192000" cy="1450757"/>
          </a:xfrm>
        </p:spPr>
        <p:txBody>
          <a:bodyPr/>
          <a:lstStyle/>
          <a:p>
            <a:pPr algn="ctr"/>
            <a:r>
              <a:rPr lang="pl-PL" dirty="0"/>
              <a:t>Rodzaje czynności dowodowych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8344" y="1031357"/>
          <a:ext cx="11539869" cy="542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02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705188"/>
            <a:ext cx="9288958" cy="470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Śliwiński wyróżnił następujące znaczenia nazwy „dowód”: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„przebieg rozumowania, które prowadzi do sądu o pewnym stanie rzeczy; jest to ogół motywów stwarzających pewność”;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„postępowanie dowodowe (badanie), które rozwinąć należy, aby dojść do poznania okoliczności potrzebnych do rozstrzygnięcia (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 się 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„ostateczny wynik przebiegu myślowego, mającego na celu uzyskanie pewnego sądu, mianowicie uzyskaną pewność pewnego stanu rzeczy (jest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tzn. pewność, że oskarżony był na miejscu czynu)”;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„środek dowodowy”, czyli tzw. podstawę dowodu (np. zeznanie)”;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„źródło dowodowe” („samo źródło poznania – świadek, biegły itp.”).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8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95141"/>
            <a:ext cx="9404723" cy="1400530"/>
          </a:xfrm>
        </p:spPr>
        <p:txBody>
          <a:bodyPr/>
          <a:lstStyle/>
          <a:p>
            <a:pPr algn="ctr"/>
            <a:r>
              <a:rPr lang="pl-PL" sz="3600" dirty="0"/>
              <a:t>OSOBOWE ŹRÓDŁA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4524" y="1808220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Osobowym źródłem dowodu </a:t>
            </a:r>
            <a:r>
              <a:rPr lang="pl-PL" sz="2400" dirty="0"/>
              <a:t>jest osoba wezwana przez organ procesowy do dostarczenia środka dowodowego.</a:t>
            </a:r>
          </a:p>
          <a:p>
            <a:pPr algn="just"/>
            <a:r>
              <a:rPr lang="pl-PL" sz="2400" b="1" dirty="0"/>
              <a:t>Kategorie osobowych źródeł dowodowych:</a:t>
            </a:r>
          </a:p>
          <a:p>
            <a:pPr lvl="1" algn="just"/>
            <a:r>
              <a:rPr lang="pl-PL" sz="2200" b="1" dirty="0"/>
              <a:t>oskarżony </a:t>
            </a:r>
            <a:r>
              <a:rPr lang="pl-PL" sz="2200" dirty="0"/>
              <a:t>– wyjaśnienia;</a:t>
            </a:r>
          </a:p>
          <a:p>
            <a:pPr lvl="1" algn="just"/>
            <a:r>
              <a:rPr lang="pl-PL" sz="2200" b="1" dirty="0"/>
              <a:t>świadek – </a:t>
            </a:r>
            <a:r>
              <a:rPr lang="pl-PL" sz="2200" dirty="0"/>
              <a:t>zeznania;</a:t>
            </a:r>
          </a:p>
          <a:p>
            <a:pPr lvl="1" algn="just"/>
            <a:r>
              <a:rPr lang="pl-PL" sz="2200" b="1" dirty="0"/>
              <a:t>biegły </a:t>
            </a:r>
            <a:r>
              <a:rPr lang="pl-PL" sz="2200" dirty="0"/>
              <a:t>– opinia;</a:t>
            </a:r>
          </a:p>
          <a:p>
            <a:pPr lvl="1" algn="just"/>
            <a:r>
              <a:rPr lang="pl-PL" sz="2200" b="1" dirty="0"/>
              <a:t>osoba poddana badaniom lub oględzinom ciała</a:t>
            </a:r>
          </a:p>
          <a:p>
            <a:pPr lvl="1" algn="just"/>
            <a:r>
              <a:rPr lang="pl-PL" sz="2200" b="1" dirty="0"/>
              <a:t>zawodowy kurator sądowy/funkcjonariusz Policji</a:t>
            </a:r>
          </a:p>
        </p:txBody>
      </p:sp>
    </p:spTree>
    <p:extLst>
      <p:ext uri="{BB962C8B-B14F-4D97-AF65-F5344CB8AC3E}">
        <p14:creationId xmlns:p14="http://schemas.microsoft.com/office/powerpoint/2010/main" val="1593499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PRZESŁUCHANIE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764" y="1712890"/>
            <a:ext cx="9174090" cy="45355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podstawowa forma pozyskiwania informacji od osobowych źródeł dowodowych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można przesłuchać oskarżonego (podejrzanego), świadka i biegłego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czynność przesłuchania utrwala się w formie protokołu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171 k.p.k.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1. Osobie przesłuchiwanej należy umożliwić swobodne wypowiedzenie się w granicach określonych celem danej czynności, a dopiero następnie można zadawać pytania zmierzające do uzupełnienia, wyjaśnienia lub kontroli wypowiedzi.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2. Prawo zadawania pytań mają, oprócz podmiotu przesłuchującego, strony, obrońcy, pełnomocnicy, biegli oraz w wyjątkowych wypadkach, uzasadnionych szczególnymi okolicznościami, członkowie składu orzekającego. Pytania zadaje się osobie przesłuchiwanej bezpośrednio, chyba że sąd lub prokurator zarządzi inaczej.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3. Jeżeli osoba przesłuchiwana nie ukończyła 15 lat, czynności z jej udziałem powinny być, w miarę możliwości, przeprowadzone w obecności przedstawiciela ustawowego lub faktycznego opiekuna, chyba że dobro postępowania stoi temu na przeszkodzie.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Nie wolno zadawać pytań sugerujących osobie przesłuchiwanej treść odpowiedzi.</a:t>
            </a:r>
          </a:p>
        </p:txBody>
      </p:sp>
    </p:spTree>
    <p:extLst>
      <p:ext uri="{BB962C8B-B14F-4D97-AF65-F5344CB8AC3E}">
        <p14:creationId xmlns:p14="http://schemas.microsoft.com/office/powerpoint/2010/main" val="1867080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890" y="180556"/>
            <a:ext cx="10772775" cy="1658198"/>
          </a:xfrm>
        </p:spPr>
        <p:txBody>
          <a:bodyPr/>
          <a:lstStyle/>
          <a:p>
            <a:r>
              <a:rPr lang="pl-PL" dirty="0"/>
              <a:t>Przesłuchanie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371" y="1265873"/>
            <a:ext cx="11357811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Sposób przeprowadzenia dowodu z zeznań lub wyjaśnień. </a:t>
            </a:r>
          </a:p>
          <a:p>
            <a:pPr algn="just"/>
            <a:r>
              <a:rPr lang="pl-PL" dirty="0"/>
              <a:t>Etapy przesłuchania: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swobodna rozmowa – zebranie ogólnych informacji, uprzedzenie o odpowiedzialności karnej za składanie fałszywych </a:t>
            </a:r>
            <a:r>
              <a:rPr lang="pl-PL" b="1" dirty="0"/>
              <a:t>zeznań</a:t>
            </a:r>
            <a:r>
              <a:rPr lang="pl-PL" dirty="0"/>
              <a:t> (uprzedzić o art. 233 § 1 k.k. należy przed zapytaniem o dane personalne)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przesłuchanie wstępne – pytanie o imię, nazwiskom stosunek do stron, wiek, miejsce zamieszkania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zeznania spontaniczne – nieskrępowana wypowiedź osoby przesłuchiwanej w granicach celu tej czynności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pytania uzupełniające, wyjaśniające i kontrolujące </a:t>
            </a:r>
          </a:p>
          <a:p>
            <a:pPr marL="411480" lvl="1" indent="0" algn="just">
              <a:buNone/>
            </a:pPr>
            <a:endParaRPr lang="pl-PL" dirty="0"/>
          </a:p>
          <a:p>
            <a:pPr algn="just"/>
            <a:r>
              <a:rPr lang="pl-PL" dirty="0"/>
              <a:t>Kogo można przesłuchać? </a:t>
            </a:r>
          </a:p>
          <a:p>
            <a:pPr lvl="1" algn="just"/>
            <a:r>
              <a:rPr lang="pl-PL" dirty="0"/>
              <a:t>świadka </a:t>
            </a:r>
          </a:p>
          <a:p>
            <a:pPr lvl="1" algn="just"/>
            <a:r>
              <a:rPr lang="pl-PL" dirty="0"/>
              <a:t>oskarżonego</a:t>
            </a:r>
          </a:p>
          <a:p>
            <a:pPr lvl="1" algn="just"/>
            <a:r>
              <a:rPr lang="pl-PL" dirty="0"/>
              <a:t>biegłego </a:t>
            </a:r>
          </a:p>
        </p:txBody>
      </p:sp>
    </p:spTree>
    <p:extLst>
      <p:ext uri="{BB962C8B-B14F-4D97-AF65-F5344CB8AC3E}">
        <p14:creationId xmlns:p14="http://schemas.microsoft.com/office/powerpoint/2010/main" val="2941716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498" y="-125859"/>
            <a:ext cx="9244182" cy="1141860"/>
          </a:xfrm>
        </p:spPr>
        <p:txBody>
          <a:bodyPr>
            <a:normAutofit/>
          </a:bodyPr>
          <a:lstStyle/>
          <a:p>
            <a:r>
              <a:rPr lang="pl-PL" dirty="0"/>
              <a:t>Szczególne rodzaje przesłuchania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02033" y="1268760"/>
            <a:ext cx="3945632" cy="6397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l-PL" sz="2400" dirty="0"/>
              <a:t>Okazanie – art. 173 k.p.k. 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348845" y="1908522"/>
            <a:ext cx="3935288" cy="468052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pl-PL" dirty="0"/>
              <a:t>Pokazanie osobie przesłuchiwanej innej osoby, jej wizerunku lub rzeczy celem rozpoznania.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Okazanie – pośrednie, bezpośrednie, puste (wśród okazywanych rzeczy/osób nie ma przedmiotu rozpoznania), jawne, tajne 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Procesowe wymogi prawidłowości okazania:</a:t>
            </a:r>
          </a:p>
          <a:p>
            <a:pPr lvl="1" algn="just">
              <a:spcBef>
                <a:spcPts val="0"/>
              </a:spcBef>
            </a:pPr>
            <a:r>
              <a:rPr lang="pl-PL" dirty="0"/>
              <a:t>wyłączenie sugestii (np. osoby przybrane do okazania muszą być podobnej postury,  mieć podobny kolor włosów itp. do osoby rozpoznawanej);</a:t>
            </a:r>
          </a:p>
          <a:p>
            <a:pPr lvl="1" algn="just">
              <a:spcBef>
                <a:spcPts val="0"/>
              </a:spcBef>
            </a:pPr>
            <a:r>
              <a:rPr lang="pl-PL" dirty="0"/>
              <a:t>okazywanie osoby w grupie co najmniej 4 osób. 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Czynność niepowtarzalna 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5951984" y="1236863"/>
            <a:ext cx="5371690" cy="63976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l-PL" sz="2400" dirty="0"/>
              <a:t>Konfrontacja – art. 172 k.p.k.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5943600" y="1988840"/>
            <a:ext cx="5380074" cy="4869160"/>
          </a:xfrm>
        </p:spPr>
        <p:txBody>
          <a:bodyPr>
            <a:noAutofit/>
          </a:bodyPr>
          <a:lstStyle/>
          <a:p>
            <a:pPr algn="just"/>
            <a:r>
              <a:rPr lang="pl-PL" sz="1900" dirty="0"/>
              <a:t>„Stawienie sobie do oczu” osób, których oświadczenia dowodowe (wyjaśnienia, zeznania) są sprzeczne, celem ich wyjaśnienia.</a:t>
            </a:r>
          </a:p>
          <a:p>
            <a:pPr lvl="1" algn="just"/>
            <a:r>
              <a:rPr lang="pl-PL" sz="1500" dirty="0"/>
              <a:t>konfrontacja pośrednia – odczytanie zeznań/wyjaśnień innej osoby w trakcie przesłuchania </a:t>
            </a:r>
          </a:p>
          <a:p>
            <a:pPr algn="just"/>
            <a:r>
              <a:rPr lang="pl-PL" sz="1900" dirty="0"/>
              <a:t>Czynność fakultatywna – organ procesowy może przeprowadzić konfrontację, jeżeli uzna, że przyczyni się to do prawidłowego ustalenia stanu faktycznego</a:t>
            </a:r>
          </a:p>
          <a:p>
            <a:pPr algn="just"/>
            <a:r>
              <a:rPr lang="pl-PL" sz="1900" dirty="0"/>
              <a:t>Konfrontować można oświadczenia dowodowe świadków, współoskarżonych, biegłych specjalistów.</a:t>
            </a:r>
          </a:p>
          <a:p>
            <a:pPr algn="just"/>
            <a:r>
              <a:rPr lang="pl-PL" sz="1900" dirty="0"/>
              <a:t>Art. 172 k.p.k. zabrania konfrontacji ze świadkiem anonimowym. </a:t>
            </a:r>
          </a:p>
          <a:p>
            <a:pPr algn="just"/>
            <a:endParaRPr lang="pl-PL" sz="19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3" y="5391150"/>
            <a:ext cx="2095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33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103" y="353482"/>
            <a:ext cx="10772775" cy="1658198"/>
          </a:xfrm>
        </p:spPr>
        <p:txBody>
          <a:bodyPr/>
          <a:lstStyle/>
          <a:p>
            <a:r>
              <a:rPr lang="pl-PL" dirty="0"/>
              <a:t>Przesłuchanie oskarżonego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7104" y="2011680"/>
            <a:ext cx="11315036" cy="450607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Art. 175 § 1 – oskarżony ma prawo składać wyjaśnienia, może odmówić składania wyjaśnień lub odmówić odpowiedzi na poszczególne pytania. Ponadto składanie fałszywych wyjaśnień nie jest przestępstwem. </a:t>
            </a:r>
          </a:p>
          <a:p>
            <a:pPr algn="just"/>
            <a:r>
              <a:rPr lang="pl-PL" dirty="0"/>
              <a:t>O uprawnieniu należy pouczyć oskarżonego (art. 300 § 1 i art. 386)! </a:t>
            </a:r>
          </a:p>
          <a:p>
            <a:pPr algn="just"/>
            <a:r>
              <a:rPr lang="pl-PL" dirty="0"/>
              <a:t>Wyjaśnienia mają podwójny charakter:</a:t>
            </a:r>
          </a:p>
          <a:p>
            <a:pPr marL="205740" lvl="2" indent="0" algn="just">
              <a:buNone/>
            </a:pPr>
            <a:r>
              <a:rPr lang="pl-PL" dirty="0"/>
              <a:t>1. środek dowodowy w procesie </a:t>
            </a:r>
          </a:p>
          <a:p>
            <a:pPr marL="205740" lvl="2" indent="0" algn="just">
              <a:buNone/>
            </a:pPr>
            <a:r>
              <a:rPr lang="pl-PL" dirty="0"/>
              <a:t>2. forma realizowania prawa do obrony – może zmieniać swoje wyjaśnienia </a:t>
            </a:r>
          </a:p>
          <a:p>
            <a:pPr marL="480060" lvl="3" indent="0" algn="just">
              <a:buNone/>
            </a:pPr>
            <a:r>
              <a:rPr lang="pl-PL" dirty="0"/>
              <a:t>W procesie karnym </a:t>
            </a:r>
            <a:r>
              <a:rPr lang="pl-PL" b="1" dirty="0"/>
              <a:t>nie ma gradacji wartości poszczególnych dowodów pod względem chronologicznym</a:t>
            </a:r>
            <a:r>
              <a:rPr lang="pl-PL" dirty="0"/>
              <a:t>. Odwołanie czy zmiana wcześniej złożonych wyjaśnień czyni jedynie nowy dowód, jak każdy podlegający ocenie. Od oceniającego sądu zależeć będzie, który z nich wybierze jako ten odpowiadający prawdzie i w jaki sposób to wykaże i uzasadni (por. postanowienie SN z 28.05.2015 r., II KK 123/15).</a:t>
            </a:r>
          </a:p>
          <a:p>
            <a:pPr algn="just"/>
            <a:r>
              <a:rPr lang="pl-PL" dirty="0"/>
              <a:t>Forma składania wyjaśnień – co do zasady ustna, ale w </a:t>
            </a:r>
            <a:r>
              <a:rPr lang="pl-PL" b="1" dirty="0"/>
              <a:t>postępowaniu przygotowawczym </a:t>
            </a:r>
            <a:r>
              <a:rPr lang="pl-PL" dirty="0"/>
              <a:t>podejrzany może, za zgodą organu procesowego, złożyć wyjaśnienia w formie pisemnej.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38" y="0"/>
            <a:ext cx="1824578" cy="17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64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4261" y="-20505"/>
            <a:ext cx="10058400" cy="1450757"/>
          </a:xfrm>
        </p:spPr>
        <p:txBody>
          <a:bodyPr/>
          <a:lstStyle/>
          <a:p>
            <a:r>
              <a:rPr lang="pl-PL" dirty="0"/>
              <a:t>Świadek w procesie karnym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768" y="1379269"/>
            <a:ext cx="11621386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Świadek w k.p.k. występuje w dwóch znaczeniach: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świadek czynu – osoba, która była świadkiem przestępstwa (np. art. 40 § 1 pkt. 4 k.p.k.)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świadek w znaczeniu procesowym – osoba wezwana w tym charakterze (art. 177 § 1 k.p.k.)</a:t>
            </a:r>
          </a:p>
          <a:p>
            <a:pPr algn="just"/>
            <a:r>
              <a:rPr lang="pl-PL" dirty="0"/>
              <a:t>W charakterze świadka można również przesłuchać m.in. specjalistów przybranych do oględzin, osoby, które przeprowadzały wywiad środowiskowy.</a:t>
            </a:r>
          </a:p>
          <a:p>
            <a:pPr algn="just"/>
            <a:r>
              <a:rPr lang="pl-PL" dirty="0"/>
              <a:t>Środkiem dowodowym co do zasady są zeznania. Niekiedy świadek może stać się przedmiotem oględzin i badań, czyli może dostarczyć innych środków dowodowych. Można go – </a:t>
            </a:r>
            <a:r>
              <a:rPr lang="pl-PL" u="sng" dirty="0"/>
              <a:t>za jego zgodą </a:t>
            </a:r>
            <a:r>
              <a:rPr lang="pl-PL" dirty="0"/>
              <a:t>– poddać oględzinom ciała i badaniu lekarskiemu lub psychologicznemu (art. 192 § 4 k.p.k.)</a:t>
            </a:r>
          </a:p>
          <a:p>
            <a:pPr lvl="1" algn="just"/>
            <a:r>
              <a:rPr lang="pl-PL" dirty="0"/>
              <a:t>Jeżeli karalność czyny zależy od stanu zdrowia pokrzywdzonego, jest on obowiązany poddać się badaniom. Nie dotyczy to osób, które mogą odmówić składania zeznań. </a:t>
            </a:r>
          </a:p>
          <a:p>
            <a:pPr algn="just"/>
            <a:r>
              <a:rPr lang="pl-PL" dirty="0"/>
              <a:t>Jeżeli  istnieje wątpliwość co do stanu psychicznego świadka, rozwoju umysłowego, zdolności postrzegania lub odtwarzania spostrzeżeń sąd lub prokurator może zarządzić przesłuchanie świadka z udziałem biegłego psychologa (art. 192 § 2 k.p.k.). </a:t>
            </a:r>
          </a:p>
          <a:p>
            <a:pPr algn="just"/>
            <a:r>
              <a:rPr lang="pl-PL" dirty="0"/>
              <a:t>Przed przesłuchaniem od świadka odbiera się przyrzeczenie (w postępowaniu sądowym). Wyjątki (osoby, od których nie odbiera się przyrzeczenia )– art. 189 k.p.k.</a:t>
            </a:r>
          </a:p>
          <a:p>
            <a:pPr marL="114300" indent="0" algn="just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86" y="-135572"/>
            <a:ext cx="1857153" cy="17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85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011" y="84355"/>
            <a:ext cx="11348185" cy="1450757"/>
          </a:xfrm>
        </p:spPr>
        <p:txBody>
          <a:bodyPr>
            <a:normAutofit/>
          </a:bodyPr>
          <a:lstStyle/>
          <a:p>
            <a:r>
              <a:rPr lang="pl-PL" sz="4400" dirty="0"/>
              <a:t>Obowiązki świadka, skutki niedopełnienia obowiązków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385011" y="1535113"/>
            <a:ext cx="4990909" cy="639762"/>
          </a:xfrm>
          <a:solidFill>
            <a:schemeClr val="accent1"/>
          </a:solidFill>
        </p:spPr>
        <p:txBody>
          <a:bodyPr/>
          <a:lstStyle/>
          <a:p>
            <a:r>
              <a:rPr lang="pl-PL" sz="2800" dirty="0"/>
              <a:t>Obowiązek</a:t>
            </a:r>
            <a:r>
              <a:rPr lang="pl-PL" dirty="0"/>
              <a:t>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85011" y="2174876"/>
            <a:ext cx="5062917" cy="4683125"/>
          </a:xfrm>
        </p:spPr>
        <p:txBody>
          <a:bodyPr>
            <a:normAutofit lnSpcReduction="10000"/>
          </a:bodyPr>
          <a:lstStyle/>
          <a:p>
            <a:pPr marL="268288" indent="-268288" algn="just">
              <a:buAutoNum type="arabicPeriod"/>
            </a:pPr>
            <a:r>
              <a:rPr lang="pl-PL" dirty="0"/>
              <a:t>Stawienie się na wezwanie (art. 177 § 1 k.p.k.)</a:t>
            </a:r>
          </a:p>
          <a:p>
            <a:pPr lvl="1" algn="just"/>
            <a:r>
              <a:rPr lang="pl-PL" dirty="0"/>
              <a:t>wyjątek – art. 177 § 2 k.p.k. </a:t>
            </a:r>
          </a:p>
          <a:p>
            <a:pPr marL="411480" lvl="1" indent="0" algn="just">
              <a:buNone/>
            </a:pPr>
            <a:endParaRPr lang="pl-PL" dirty="0"/>
          </a:p>
          <a:p>
            <a:pPr marL="268288" indent="-268288" algn="just">
              <a:buAutoNum type="arabicPeriod"/>
            </a:pPr>
            <a:r>
              <a:rPr lang="pl-PL" dirty="0"/>
              <a:t>Złożenie zeznań (art. 177 § 1 k.p.k.) lub poddanie się badaniom (art. 192)</a:t>
            </a:r>
          </a:p>
          <a:p>
            <a:pPr lvl="1" algn="just">
              <a:tabLst>
                <a:tab pos="630238" algn="l"/>
              </a:tabLst>
            </a:pPr>
            <a:r>
              <a:rPr lang="pl-PL" dirty="0"/>
              <a:t>niektóre osoby są zwolnione z obowiązku składania zeznań (art. 182 k.p.k.) albo nie mogą być świadkiem (art. 178 k.p.k.)</a:t>
            </a:r>
          </a:p>
          <a:p>
            <a:pPr lvl="1" algn="just">
              <a:tabLst>
                <a:tab pos="630238" algn="l"/>
              </a:tabLst>
            </a:pPr>
            <a:r>
              <a:rPr lang="pl-PL" dirty="0"/>
              <a:t>obowiązkiem świadka jest również złożenie przyrzeczenia chyba że zachodzą przesłanki wskazane w art. 189</a:t>
            </a:r>
          </a:p>
          <a:p>
            <a:pPr marL="268288" indent="-268288" algn="just">
              <a:buAutoNum type="arabicPeriod"/>
            </a:pPr>
            <a:r>
              <a:rPr lang="pl-PL" dirty="0"/>
              <a:t>Mówienie prawdy i niezatajanie prawdy (art. 233 § 1 k.k. w zw. z art. 188 § 1 i 190 § 1 k.p.k.)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5929162" y="1535113"/>
            <a:ext cx="5804034" cy="639762"/>
          </a:xfrm>
          <a:solidFill>
            <a:schemeClr val="accent1"/>
          </a:solidFill>
        </p:spPr>
        <p:txBody>
          <a:bodyPr/>
          <a:lstStyle/>
          <a:p>
            <a:r>
              <a:rPr lang="pl-PL" sz="2800" dirty="0"/>
              <a:t>Sankcja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5929162" y="2174876"/>
            <a:ext cx="5804034" cy="4683125"/>
          </a:xfrm>
        </p:spPr>
        <p:txBody>
          <a:bodyPr>
            <a:normAutofit lnSpcReduction="10000"/>
          </a:bodyPr>
          <a:lstStyle/>
          <a:p>
            <a:pPr marL="268288" indent="-268288" algn="just">
              <a:buFont typeface="+mj-lt"/>
              <a:buAutoNum type="arabicPeriod"/>
            </a:pPr>
            <a:r>
              <a:rPr lang="pl-PL" dirty="0"/>
              <a:t>Pieniężna </a:t>
            </a:r>
            <a:r>
              <a:rPr lang="pl-PL" u="sng" dirty="0"/>
              <a:t>kara porządkowa</a:t>
            </a:r>
            <a:r>
              <a:rPr lang="pl-PL" dirty="0"/>
              <a:t> w wysokości do 3.000 zł. Można również zarządzić zatrzymanie i przymusowe doprowadzenie świadka (art. 285 § 1 k.p.k.)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pl-PL" dirty="0"/>
              <a:t> Bezpodstawne uchylanie się od złożenia zeznania – pieniężna kara porządkowa do 3.000 zł. Uporczywe uchylanie się od złożenia zeznania – </a:t>
            </a:r>
            <a:r>
              <a:rPr lang="pl-PL" b="1" dirty="0"/>
              <a:t>kara porządkowa aresztu do 30 dni </a:t>
            </a:r>
            <a:r>
              <a:rPr lang="pl-PL" dirty="0"/>
              <a:t>(art. 287 § 1 i 2 k.p.k.)</a:t>
            </a:r>
          </a:p>
          <a:p>
            <a:pPr lvl="1" algn="just"/>
            <a:r>
              <a:rPr lang="pl-PL" dirty="0"/>
              <a:t>w postępowaniu przygotowawczym karę aresztu stosuje na wniosek prokuratora </a:t>
            </a:r>
            <a:r>
              <a:rPr lang="pl-PL" b="1" dirty="0"/>
              <a:t>sąd rejonowy</a:t>
            </a:r>
            <a:r>
              <a:rPr lang="pl-PL" dirty="0"/>
              <a:t>, w okręgu którego prowadzi się postępowanie 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pl-PL" dirty="0"/>
              <a:t>Odpowiedzialność karna za przestępstwo z art. 233 § 1 k.k.</a:t>
            </a:r>
          </a:p>
          <a:p>
            <a:pPr lvl="1" algn="just"/>
            <a:r>
              <a:rPr lang="pl-PL" dirty="0"/>
              <a:t>warunkiem jest pouczenie świadka albo odebranie przyrzeczenia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46" y="0"/>
            <a:ext cx="1857153" cy="17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2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15280"/>
            <a:ext cx="7620000" cy="868958"/>
          </a:xfrm>
        </p:spPr>
        <p:txBody>
          <a:bodyPr/>
          <a:lstStyle/>
          <a:p>
            <a:r>
              <a:rPr lang="pl-PL" dirty="0"/>
              <a:t>Uprawnienia świadka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586" y="771079"/>
            <a:ext cx="11137900" cy="4320480"/>
          </a:xfrm>
        </p:spPr>
        <p:txBody>
          <a:bodyPr>
            <a:normAutofit fontScale="925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pl-PL" dirty="0"/>
              <a:t>Prawo do odmowy składania zeznań (art. 180, 182 k.p.k.)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dirty="0"/>
              <a:t>Prawo do odmowy odpowiedzi na pytanie w sytuacji, gdy odpowiedź mogłaby narazić świadka lub osobę dla niego najbliższą na odpowiedzialność karną (art. 183 § 1 k.p.k.)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dirty="0"/>
              <a:t>Prawo do wniesienia o zwolnienie z obowiązku składania zeznań lub odpowiedzi na pytanie, jeżeli świadka z oskarżonym łączy szczególnie bliski stosunek osobisty (art. 185 k.p.k.)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dirty="0"/>
              <a:t>Prawo żądania przesłuchania na rozprawie z wyłączeniem jawności, jeżeli treść zeznań mogłaby narazić na hańbę świadka lub osobę dla niego najbliższą (art. 183 § 2 k.p.k.)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dirty="0"/>
              <a:t>Prawo do ustanowienia pełnomocnika, jeżeli wymaga tego jego interes w toczącym się postępowaniu (art. 87 § 2 k.p.k.)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dirty="0"/>
              <a:t>Zwrot zarobku lub dochodu utraconego z powodu stawiennictwa na wezwanie organu (art. 618b § 1 k.p.k.)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11200" y="4978399"/>
            <a:ext cx="1073150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000" b="1" dirty="0"/>
              <a:t>Art. 300 § 3 k.p.k. – przed pierwszym przesłuchaniem poucza się świadka o jego uprawnieniach i obowiązkach określonych w art. 177 – 192a k.p.k. oraz o dostępnych środkach pomocy, o których mowa w ustawie z dnia 28 listopada 2014 r. o ochronie i pomocy dla pokrzywdzonego i świadka. </a:t>
            </a:r>
          </a:p>
          <a:p>
            <a:r>
              <a:rPr lang="pl-PL" sz="2000" b="1" dirty="0"/>
              <a:t>W postępowaniu sądowym – art. 191 § 2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38" y="0"/>
            <a:ext cx="1349295" cy="12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6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odmowy składania zeznań (art. 182 k.p.k.)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0709" y="2157731"/>
            <a:ext cx="11442700" cy="430106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Przysługuje: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osobom najbliższym dla oskarżonego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byłym małżonkom oraz byłym przysposobionym i przysposabiającym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świadkowi, który w innej toczącej się sprawie jest oskarżonym (podejrzanym) o współudział w przestępstwie objętym postępowaniem, w którym zeznaje</a:t>
            </a:r>
          </a:p>
          <a:p>
            <a:pPr algn="just"/>
            <a:r>
              <a:rPr lang="pl-PL" dirty="0"/>
              <a:t>Prawo do odmowy składania zeznań jest ustanowione w interesie świadka, nie w interesie oskarżonego. Chroni świadka przed możliwością dostarczenia dowodów niekorzystnych dla siebie (§ 3) lub dla osób najbliższych (§ 1). </a:t>
            </a:r>
          </a:p>
          <a:p>
            <a:pPr algn="just"/>
            <a:r>
              <a:rPr lang="pl-PL" dirty="0"/>
              <a:t>Z uprawnienia z art. 182 k.p.k. można skorzystać przed rozpoczęciem pierwszego zeznania w postępowaniu sądowym. Poprzednio złożone zeznanie nie może stanowić dowodu ani zostać odtworzone. </a:t>
            </a:r>
          </a:p>
          <a:p>
            <a:pPr lvl="1" algn="just"/>
            <a:r>
              <a:rPr lang="pl-PL" dirty="0"/>
              <a:t>protokoły oględzin ciała podlegają ujawnieniu niezależnie od odmowy składania zeznań. </a:t>
            </a:r>
          </a:p>
        </p:txBody>
      </p:sp>
    </p:spTree>
    <p:extLst>
      <p:ext uri="{BB962C8B-B14F-4D97-AF65-F5344CB8AC3E}">
        <p14:creationId xmlns:p14="http://schemas.microsoft.com/office/powerpoint/2010/main" val="2616316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Prawo do odmowy odpowiedzi na pytanie – art. 183 </a:t>
            </a:r>
            <a:r>
              <a:rPr lang="pl-PL" sz="4800" dirty="0">
                <a:sym typeface="Wingdings" pitchFamily="2" charset="2"/>
              </a:rPr>
              <a:t>§ 1 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1" y="2348510"/>
            <a:ext cx="10753725" cy="347472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Świadek może uchylić się od odpowiedzi na pytanie, jeżeli udzielenie odpowiedzi mogłoby narazić jego lub osobę dla niego najbliższą na odpowiedzialność za przestępstwo lub przestępstwo skarbowe. </a:t>
            </a:r>
          </a:p>
          <a:p>
            <a:pPr algn="just"/>
            <a:r>
              <a:rPr lang="pl-PL" dirty="0"/>
              <a:t>Przepis ustanowiony w interesie świadka – oskarżony nie może powoływać się na jego naruszenie. </a:t>
            </a:r>
          </a:p>
          <a:p>
            <a:pPr algn="just"/>
            <a:r>
              <a:rPr lang="pl-PL" dirty="0"/>
              <a:t>Świadek nie ma obowiązku wyjaśniania, dlaczego odmawia odpowiedzi, myślą przewodnią normy jest bowiem to, że nie należy nikogo stawiać w sytuacji przymusowej, w której musi albo kłamać, albo obciążać siebie lub osobę najbliższą (zob. wyrok SN z 28.01.1974 r., IV KR 313/74)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13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220899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704" y="921164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wymienionych znaczeń M. Cieślak dodał także cztery kolejne: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„dowód” jako „zmysłowa percepcja środka dowodowego przez organ procesowy w trakcie przeprowadzania dowodu; w tym znaczeniu używamy tej nazwy, kiedy mówimy, że dowodem jest przesłuchanie świadka, biegłego czy oskarżonego lub że dowodem są oględziny”;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 „dowód” jako „czynność mająca doprowadzić do ujawnienia okoliczności pozwalających na wyciąganie odpowiednich wniosków co do interesujących zagadnień; w tym sensie mówimy, iż dowodem jest konfrontacja lub sekcja zwłok; w tym też znaczeniu używa się nazwy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się mówi, iż w procesie inkwizycyjnym dowodem była tortura”;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 „dowód” jako „fakt dowodowy; w tym znaczeniu używamy słowa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kiedy mówimy, że najlepszym dowodem, iż oskarżony nie popełnił zarzuconego mu przestępstwa w Krakowie w dniu X, o godzinie Y, jest to, że w tym dniu o tej samej godzinie był w Warszawie”;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 „dowód” jako „odmiana rozumowania w logice i matematyce, która (…) niewiele ma wspólnego z myślowym przebiegiem dowodzenia w procesie”.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4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200" y="0"/>
            <a:ext cx="11506200" cy="1417638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Prawo do złożenia wniosku o zwolnienie z obowiązku zeznawania lub odpowiedzi na pytanie – art. 185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1865908"/>
            <a:ext cx="10896600" cy="386179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Przysługuje osobie, którą z oskarżonym łączy </a:t>
            </a:r>
            <a:r>
              <a:rPr lang="pl-PL" sz="2400" u="sng" dirty="0"/>
              <a:t>szczególnie bliski stosunek osobisty</a:t>
            </a:r>
            <a:r>
              <a:rPr lang="pl-PL" sz="2400" dirty="0"/>
              <a:t>:</a:t>
            </a:r>
          </a:p>
          <a:p>
            <a:pPr lvl="1" algn="just"/>
            <a:r>
              <a:rPr lang="pl-PL" sz="2000" dirty="0"/>
              <a:t>chodzi o silną więź emocjonalną lub uczuciową np. narzeczeństwo czy posiadanie wspólnego dziecka </a:t>
            </a:r>
          </a:p>
          <a:p>
            <a:pPr algn="just"/>
            <a:r>
              <a:rPr lang="pl-PL" sz="2400" dirty="0"/>
              <a:t>Osoba występująca z wnioskiem z art. 185 k.p.k. musi co najmniej uprawdopodobnić istnienie przesłanek pozwalających na zwolnienie ją z obowiązku składania zeznań (odpowiedzi na pytanie).</a:t>
            </a:r>
          </a:p>
          <a:p>
            <a:pPr algn="just"/>
            <a:r>
              <a:rPr lang="pl-PL" sz="2400" dirty="0"/>
              <a:t>Organ ocenia złożony wniosek biorąc pod uwagę okoliczności sprawy. Ocena ta nie może być dowolna. </a:t>
            </a:r>
          </a:p>
          <a:p>
            <a:pPr algn="just"/>
            <a:r>
              <a:rPr lang="pl-PL" sz="2400" dirty="0"/>
              <a:t>Odmowa zwolnienia jest niezaskarżalna. </a:t>
            </a:r>
          </a:p>
        </p:txBody>
      </p:sp>
    </p:spTree>
    <p:extLst>
      <p:ext uri="{BB962C8B-B14F-4D97-AF65-F5344CB8AC3E}">
        <p14:creationId xmlns:p14="http://schemas.microsoft.com/office/powerpoint/2010/main" val="3902136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Biegły – powołanie, opinia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430" y="1737360"/>
            <a:ext cx="8813872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400" dirty="0"/>
              <a:t>Biegły – osoba </a:t>
            </a:r>
            <a:r>
              <a:rPr lang="pl-PL" sz="2400" b="1" dirty="0"/>
              <a:t>posiadająca specjalną wiedzę w jakiejś dziedzinie nauki (sztuki</a:t>
            </a:r>
            <a:r>
              <a:rPr lang="pl-PL" sz="2400" dirty="0"/>
              <a:t>) lub szczególne umiejętności na specjalistycznym poziomie. </a:t>
            </a:r>
          </a:p>
          <a:p>
            <a:pPr algn="just"/>
            <a:r>
              <a:rPr lang="pl-PL" sz="2400" dirty="0"/>
              <a:t>Wiadomości specjalne – wykraczające poza przeciętne i praktyczne. </a:t>
            </a:r>
          </a:p>
          <a:p>
            <a:pPr algn="just"/>
            <a:r>
              <a:rPr lang="pl-PL" sz="2400" dirty="0"/>
              <a:t>Biegłym może być osoba, instytucja naukowa lub specjalistyczna </a:t>
            </a:r>
          </a:p>
          <a:p>
            <a:pPr algn="just"/>
            <a:r>
              <a:rPr lang="pl-PL" sz="2400" dirty="0"/>
              <a:t>Rodzaje biegłych:</a:t>
            </a:r>
          </a:p>
          <a:p>
            <a:pPr lvl="1" algn="just"/>
            <a:r>
              <a:rPr lang="pl-PL" sz="2000" dirty="0"/>
              <a:t>biegli sądowi – wpisani na listę prowadzoną przez prezesa sądu okręgowego </a:t>
            </a:r>
          </a:p>
          <a:p>
            <a:pPr lvl="1" algn="just"/>
            <a:r>
              <a:rPr lang="pl-PL" sz="2000" dirty="0"/>
              <a:t>biegli </a:t>
            </a:r>
            <a:r>
              <a:rPr lang="pl-PL" sz="2000" i="1" dirty="0"/>
              <a:t>ad hoc</a:t>
            </a:r>
            <a:r>
              <a:rPr lang="pl-PL" sz="2000" dirty="0"/>
              <a:t> – art. 195 k.p.k.; każda osoba, o której wiadomo, że ma odpowiednią wiedzę w danej dziedzinie </a:t>
            </a:r>
          </a:p>
          <a:p>
            <a:pPr algn="just"/>
            <a:r>
              <a:rPr lang="pl-PL" sz="2400" dirty="0"/>
              <a:t>Organ prowadzący postępowanie ma obowiązek zasięgnąć opinii biegłego albo biegłych, jeżeli </a:t>
            </a:r>
            <a:r>
              <a:rPr lang="pl-PL" sz="2400" b="1" dirty="0"/>
              <a:t>stwierdzenie okoliczności istotnych dla rozstrzygnięcia sprawy wymaga wiadomości specjalnych.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02" y="0"/>
            <a:ext cx="2919022" cy="38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79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dirty="0"/>
              <a:t>Biegły – powołanie, opinia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430" y="1869976"/>
            <a:ext cx="11468100" cy="4454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400" dirty="0"/>
              <a:t>Biegłego powołuje </a:t>
            </a:r>
            <a:r>
              <a:rPr lang="pl-PL" sz="2400" b="1" dirty="0"/>
              <a:t>organ prowadzący postępowanie 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sz="2000" b="1" dirty="0"/>
              <a:t>wyjątek! </a:t>
            </a:r>
            <a:r>
              <a:rPr lang="pl-PL" sz="2000" dirty="0"/>
              <a:t>w przypadku konieczności wydania opinii o stanie zdrowia psychicznego oskarżonego biegłych powołuje </a:t>
            </a:r>
            <a:r>
              <a:rPr lang="pl-PL" sz="2000" b="1" u="sng" dirty="0"/>
              <a:t>sąd lub prokurator (w postępowaniu przygotowawczym)</a:t>
            </a:r>
            <a:endParaRPr lang="pl-PL" sz="2000" b="1" dirty="0"/>
          </a:p>
          <a:p>
            <a:pPr algn="just"/>
            <a:r>
              <a:rPr lang="pl-PL" sz="2400" dirty="0"/>
              <a:t>Właściwy organ wydaje </a:t>
            </a:r>
            <a:r>
              <a:rPr lang="pl-PL" sz="2400" b="1" dirty="0"/>
              <a:t>postanowienie, </a:t>
            </a:r>
            <a:r>
              <a:rPr lang="pl-PL" sz="2400" dirty="0"/>
              <a:t>w którym należy wskazać: </a:t>
            </a:r>
          </a:p>
          <a:p>
            <a:pPr marL="754380" lvl="1" indent="-457200" algn="just">
              <a:buFont typeface="+mj-lt"/>
              <a:buAutoNum type="arabicPeriod"/>
            </a:pPr>
            <a:r>
              <a:rPr lang="pl-PL" sz="2000" dirty="0"/>
              <a:t>imię, nazwisko i specjalność biegłego lub biegłych, a w wypadku opinii instytucji, w razie potrzeby, specjalność i kwalifikacje osób, które powinny wziąć udział w przeprowadzeniu ekspertyzy (</a:t>
            </a:r>
            <a:r>
              <a:rPr lang="pl-PL" sz="2000" dirty="0">
                <a:sym typeface="Wingdings" pitchFamily="2" charset="2"/>
              </a:rPr>
              <a:t> kogo powołujemy)</a:t>
            </a:r>
          </a:p>
          <a:p>
            <a:pPr marL="754380" lvl="1" indent="-457200" algn="just">
              <a:buFont typeface="+mj-lt"/>
              <a:buAutoNum type="arabicPeriod"/>
            </a:pPr>
            <a:r>
              <a:rPr lang="pl-PL" sz="2000" dirty="0">
                <a:sym typeface="Wingdings" pitchFamily="2" charset="2"/>
              </a:rPr>
              <a:t>przedmiot i zakres ekspertyzy, ze sformułowaniem w miarę potrzeby pytań szczegółowych ( co biegły ma badać)</a:t>
            </a:r>
          </a:p>
          <a:p>
            <a:pPr marL="754380" lvl="1" indent="-457200" algn="just">
              <a:buFont typeface="+mj-lt"/>
              <a:buAutoNum type="arabicPeriod"/>
            </a:pPr>
            <a:r>
              <a:rPr lang="pl-PL" sz="2000" dirty="0">
                <a:sym typeface="Wingdings" pitchFamily="2" charset="2"/>
              </a:rPr>
              <a:t>termin dostarczenia opinii</a:t>
            </a:r>
          </a:p>
          <a:p>
            <a:pPr marL="457200" indent="-457200" algn="just"/>
            <a:r>
              <a:rPr lang="pl-PL" sz="2400" dirty="0">
                <a:sym typeface="Wingdings" pitchFamily="2" charset="2"/>
              </a:rPr>
              <a:t>Art. 198 § 1 k.p.k. – w zakresie niezbędnym do wydania opinii biegłemu udostępnia się akta sprawy.</a:t>
            </a:r>
          </a:p>
          <a:p>
            <a:pPr marL="457200" indent="-457200" algn="just"/>
            <a:r>
              <a:rPr lang="pl-PL" sz="2400" dirty="0">
                <a:sym typeface="Wingdings" pitchFamily="2" charset="2"/>
              </a:rPr>
              <a:t>Opinia biegłego może być ustna lub pisemna. Biegłych można przesłuchać lub konfrontować </a:t>
            </a:r>
          </a:p>
          <a:p>
            <a:pPr marL="0" indent="0" algn="just">
              <a:buNone/>
            </a:pP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12" y="0"/>
            <a:ext cx="1618512" cy="21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53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4244" y="444500"/>
            <a:ext cx="7620000" cy="850106"/>
          </a:xfrm>
        </p:spPr>
        <p:txBody>
          <a:bodyPr>
            <a:normAutofit/>
          </a:bodyPr>
          <a:lstStyle/>
          <a:p>
            <a:r>
              <a:rPr lang="pl-PL" dirty="0"/>
              <a:t>Biegły – powołanie, opinia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002" y="1064607"/>
            <a:ext cx="11557000" cy="58772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dirty="0"/>
              <a:t>Biegłym nie może być:</a:t>
            </a:r>
          </a:p>
          <a:p>
            <a:pPr marL="441325" lvl="1" indent="-268288" algn="just">
              <a:buFont typeface="+mj-lt"/>
              <a:buAutoNum type="arabicPeriod"/>
              <a:tabLst>
                <a:tab pos="441325" algn="l"/>
              </a:tabLst>
            </a:pPr>
            <a:r>
              <a:rPr lang="pl-PL" dirty="0"/>
              <a:t>obrońca albo adwokat lub radca prawny działający na podstawie ar. 245 </a:t>
            </a:r>
            <a:r>
              <a:rPr lang="pl-PL" dirty="0">
                <a:sym typeface="Wingdings" pitchFamily="2" charset="2"/>
              </a:rPr>
              <a:t>§ 1 k.p.k. (udzielający porady prawnej zatrzymanemu) oraz duchowny (art. 178 k.p.k.)</a:t>
            </a:r>
          </a:p>
          <a:p>
            <a:pPr marL="441325" lvl="1" indent="-268288" algn="just">
              <a:buFont typeface="+mj-lt"/>
              <a:buAutoNum type="arabicPeriod"/>
            </a:pPr>
            <a:r>
              <a:rPr lang="pl-PL" dirty="0">
                <a:sym typeface="Wingdings" pitchFamily="2" charset="2"/>
              </a:rPr>
              <a:t>osoba, której przysługuje prawo do domowy składania zeznań  (art. 182 k.p.k.)</a:t>
            </a:r>
          </a:p>
          <a:p>
            <a:pPr marL="441325" lvl="1" indent="-268288" algn="just">
              <a:buFont typeface="+mj-lt"/>
              <a:buAutoNum type="arabicPeriod"/>
            </a:pPr>
            <a:r>
              <a:rPr lang="pl-PL" dirty="0">
                <a:sym typeface="Wingdings" pitchFamily="2" charset="2"/>
              </a:rPr>
              <a:t>osoba, którą można zwolnić z obowiązku składania zeznań z uwagi na szczególnie bliski stosunek osobisty łączący ją z oskarżonym (art. 185 k.p.k.)</a:t>
            </a:r>
          </a:p>
          <a:p>
            <a:pPr marL="441325" lvl="1" indent="-268288" algn="just">
              <a:buFont typeface="+mj-lt"/>
              <a:buAutoNum type="arabicPeriod"/>
            </a:pPr>
            <a:r>
              <a:rPr lang="pl-PL" dirty="0">
                <a:sym typeface="Wingdings" pitchFamily="2" charset="2"/>
              </a:rPr>
              <a:t>osoba, do której odnoszą się przyczyny wyłączenia wskazane w art. 40 § 1 pkt. 1 – 3 i 5 bezpośrednio zainteresowana sprawą </a:t>
            </a:r>
          </a:p>
          <a:p>
            <a:pPr marL="881697" lvl="2" indent="-342900" algn="just">
              <a:buFont typeface="+mj-lt"/>
              <a:buAutoNum type="alphaLcParenR"/>
            </a:pPr>
            <a:r>
              <a:rPr lang="pl-PL" dirty="0">
                <a:sym typeface="Wingdings" pitchFamily="2" charset="2"/>
              </a:rPr>
              <a:t>małżonek strony, obrońcy, pełnomocnika, przedstawiciela ustawowego, osoba pozostająca we wspólnym pożyciu z jedną z tych osób</a:t>
            </a:r>
          </a:p>
          <a:p>
            <a:pPr marL="881697" lvl="2" indent="-342900" algn="just">
              <a:buFont typeface="+mj-lt"/>
              <a:buAutoNum type="alphaLcParenR"/>
            </a:pPr>
            <a:r>
              <a:rPr lang="pl-PL" dirty="0">
                <a:sym typeface="Wingdings" pitchFamily="2" charset="2"/>
              </a:rPr>
              <a:t>jest krewnym lub powinowatym w linii prostej lub w linii bocznej albo jest związana z jedną z tych osób węzłem przysposobienia, opieki lub kurateli</a:t>
            </a:r>
          </a:p>
          <a:p>
            <a:pPr marL="881697" lvl="2" indent="-342900" algn="just">
              <a:buFont typeface="+mj-lt"/>
              <a:buAutoNum type="alphaLcParenR"/>
            </a:pPr>
            <a:r>
              <a:rPr lang="pl-PL" dirty="0">
                <a:sym typeface="Wingdings" pitchFamily="2" charset="2"/>
              </a:rPr>
              <a:t>brała udział w postępowaniu przygotowawczym jako prokurator, obrońca pełnomocnik, przedstawiciel ustawowy strony albo prowadziła postępowanie przygotowawcze </a:t>
            </a:r>
          </a:p>
          <a:p>
            <a:pPr marL="515937" lvl="1" indent="-342900" algn="just">
              <a:buFont typeface="+mj-lt"/>
              <a:buAutoNum type="arabicPeriod"/>
            </a:pPr>
            <a:r>
              <a:rPr lang="pl-PL" dirty="0">
                <a:sym typeface="Wingdings" pitchFamily="2" charset="2"/>
              </a:rPr>
              <a:t>osoba powołana w charakterze świadka lub świadek czynu </a:t>
            </a:r>
          </a:p>
          <a:p>
            <a:pPr marL="173037" lvl="1" indent="0" algn="just">
              <a:buNone/>
            </a:pPr>
            <a:endParaRPr lang="pl-PL" dirty="0">
              <a:sym typeface="Wingdings" pitchFamily="2" charset="2"/>
            </a:endParaRPr>
          </a:p>
          <a:p>
            <a:pPr marL="173037" lvl="1" indent="0" algn="just">
              <a:buNone/>
            </a:pPr>
            <a:r>
              <a:rPr lang="pl-PL" dirty="0">
                <a:sym typeface="Wingdings" pitchFamily="2" charset="2"/>
              </a:rPr>
              <a:t>Jeżeli  powyższe okoliczności ujawniły się po wydaniu opinii, to opinia ta </a:t>
            </a:r>
            <a:r>
              <a:rPr lang="pl-PL" b="1" dirty="0">
                <a:sym typeface="Wingdings" pitchFamily="2" charset="2"/>
              </a:rPr>
              <a:t>nie stanowi dowodu, a organ powołuje nowych biegłych</a:t>
            </a:r>
            <a:endParaRPr lang="pl-PL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1980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Oględziny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-1088729" y="2043262"/>
          <a:ext cx="7489530" cy="46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166885" y="2043262"/>
            <a:ext cx="5433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Oględziny osób lub badania ciała, które mogą wywołać uczucie wstydu powinna dokonać osoba tej samej płci. 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Poddanie się oględzinom to jeden z obowiązków dowodowych oskarżonego – art. 74 </a:t>
            </a:r>
            <a:r>
              <a:rPr lang="pl-PL" sz="2000" dirty="0">
                <a:sym typeface="Wingdings" pitchFamily="2" charset="2"/>
              </a:rPr>
              <a:t>§ 2 pkt 1 </a:t>
            </a:r>
          </a:p>
          <a:p>
            <a:pPr algn="just"/>
            <a:endParaRPr lang="pl-PL" sz="2000" dirty="0">
              <a:sym typeface="Wingdings" pitchFamily="2" charset="2"/>
            </a:endParaRPr>
          </a:p>
          <a:p>
            <a:pPr algn="just"/>
            <a:r>
              <a:rPr lang="pl-PL" sz="2000" dirty="0">
                <a:sym typeface="Wingdings" pitchFamily="2" charset="2"/>
              </a:rPr>
              <a:t>Oględziny świadka – art. 192 § 1 </a:t>
            </a:r>
          </a:p>
          <a:p>
            <a:pPr algn="just"/>
            <a:endParaRPr lang="pl-PL" sz="2000" dirty="0">
              <a:sym typeface="Wingdings" pitchFamily="2" charset="2"/>
            </a:endParaRPr>
          </a:p>
          <a:p>
            <a:pPr algn="just"/>
            <a:endParaRPr lang="pl-PL" sz="2000" dirty="0">
              <a:sym typeface="Wingdings" pitchFamily="2" charset="2"/>
            </a:endParaRPr>
          </a:p>
          <a:p>
            <a:pPr algn="just"/>
            <a:r>
              <a:rPr lang="pl-PL" sz="2000" dirty="0">
                <a:sym typeface="Wingdings" pitchFamily="2" charset="2"/>
              </a:rPr>
              <a:t>W toku oględzin można dokonywać innych czynności dowodowych np. przesłuchań.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74153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2651" y="32379"/>
            <a:ext cx="10772775" cy="1658198"/>
          </a:xfrm>
        </p:spPr>
        <p:txBody>
          <a:bodyPr/>
          <a:lstStyle/>
          <a:p>
            <a:r>
              <a:rPr lang="pl-PL" dirty="0"/>
              <a:t>Oględziny i otwarcie zwłok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75909"/>
            <a:ext cx="12192000" cy="3074651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Obligatoryjne gdy zachodzi podejrzenie przestępnego spowodowania śmierci. Oględzin dokonuje sąd, w postępowaniu przygotowawczym prokurator, a w wypadkach niecierpiących zwłoki - Policja z obowiązkiem niezwłocznego powiadomienia prokuratora.</a:t>
            </a:r>
          </a:p>
          <a:p>
            <a:pPr algn="just"/>
            <a:r>
              <a:rPr lang="pl-PL" dirty="0"/>
              <a:t>Oględzin zwłok dokonuje się w miejscu ich znalezienia. Do czasu przybycia biegłego oraz prokuratora lub sądu przemieszczać lub poruszać zwłoki można tylko w razie konieczności.</a:t>
            </a:r>
          </a:p>
          <a:p>
            <a:pPr algn="just"/>
            <a:r>
              <a:rPr lang="pl-PL" dirty="0"/>
              <a:t>Otwarcia zwłok dokonuje biegły lekarz w miarę możliwości z zakresu medycyny sądowej w obecności prokuratora lub sądu.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14" y="5008377"/>
            <a:ext cx="970212" cy="1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4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1507" y="0"/>
            <a:ext cx="10772775" cy="1658198"/>
          </a:xfrm>
        </p:spPr>
        <p:txBody>
          <a:bodyPr/>
          <a:lstStyle/>
          <a:p>
            <a:r>
              <a:rPr lang="pl-PL" dirty="0"/>
              <a:t>Eksperyment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735" y="1340168"/>
            <a:ext cx="11472529" cy="451671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Eksperyment procesowy – przeprowadzany przez organ prowadzący postępowanie i jest samodzielną czynnością dowodową.</a:t>
            </a:r>
          </a:p>
          <a:p>
            <a:pPr lvl="1"/>
            <a:r>
              <a:rPr lang="pl-PL" dirty="0"/>
              <a:t>Eksperyment procesowy należy odróżnić od eksperymentu dokonywanego przez biegłego w ramach przeprowadzanych badań niezbędnych do wydania ekspertyzy (opinii). </a:t>
            </a:r>
          </a:p>
          <a:p>
            <a:pPr algn="just"/>
            <a:r>
              <a:rPr lang="pl-PL" dirty="0"/>
              <a:t>Dowód z eksperymentu ma szczególny, ograniczony charakter. Eksperyment i jego wyniki mogą świadczyć tylko o teoretycznej możliwości, a nie o rzeczywistym fakcie. Eksperyment ma na celu sprawdzenie w sposób doświadczalny czy badane zdarzenie lub podawany jego przebieg były w ogóle możliwe. Dlatego eksperyment powinien być przeprowadzany w warunkach zbliżonych do tych, które istniały w czasie i miejscu badanego zdarzenia. Tyczy to także pory dnia, warunków atmosferycznych itp. (por. wyrok SA w Krakowie z 4.09.2013 r., II </a:t>
            </a:r>
            <a:r>
              <a:rPr lang="pl-PL" dirty="0" err="1"/>
              <a:t>AKa</a:t>
            </a:r>
            <a:r>
              <a:rPr lang="pl-PL" dirty="0"/>
              <a:t> 97/13). </a:t>
            </a:r>
          </a:p>
          <a:p>
            <a:r>
              <a:rPr lang="pl-PL" dirty="0"/>
              <a:t>Dwa rodzaje eksperymentu:</a:t>
            </a:r>
          </a:p>
          <a:p>
            <a:pPr lvl="1"/>
            <a:r>
              <a:rPr lang="pl-PL" dirty="0"/>
              <a:t>1. w formie doświadczenia </a:t>
            </a:r>
          </a:p>
          <a:p>
            <a:pPr lvl="1"/>
            <a:r>
              <a:rPr lang="pl-PL" dirty="0"/>
              <a:t>2. w formie odtworzenia przebiegu zdarzenia lub jego fragmentu</a:t>
            </a:r>
          </a:p>
        </p:txBody>
      </p:sp>
    </p:spTree>
    <p:extLst>
      <p:ext uri="{BB962C8B-B14F-4D97-AF65-F5344CB8AC3E}">
        <p14:creationId xmlns:p14="http://schemas.microsoft.com/office/powerpoint/2010/main" val="2287357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4118" y="0"/>
            <a:ext cx="10058400" cy="1450757"/>
          </a:xfrm>
        </p:spPr>
        <p:txBody>
          <a:bodyPr/>
          <a:lstStyle/>
          <a:p>
            <a:r>
              <a:rPr lang="pl-PL" dirty="0"/>
              <a:t>Zatrzymanie rzeczy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069"/>
            <a:ext cx="11162059" cy="5943925"/>
          </a:xfrm>
        </p:spPr>
        <p:txBody>
          <a:bodyPr>
            <a:normAutofit lnSpcReduction="10000"/>
          </a:bodyPr>
          <a:lstStyle/>
          <a:p>
            <a:pPr marL="571500" indent="-457200" algn="just">
              <a:buAutoNum type="arabicPeriod"/>
            </a:pPr>
            <a:r>
              <a:rPr lang="pl-PL" sz="2000" dirty="0"/>
              <a:t>mogących stanowić </a:t>
            </a:r>
            <a:r>
              <a:rPr lang="pl-PL" sz="2000" b="1" dirty="0"/>
              <a:t>dowód</a:t>
            </a:r>
            <a:r>
              <a:rPr lang="pl-PL" sz="2000" dirty="0"/>
              <a:t> w sprawie </a:t>
            </a:r>
          </a:p>
          <a:p>
            <a:pPr marL="571500" indent="-457200" algn="just">
              <a:buAutoNum type="arabicPeriod"/>
            </a:pPr>
            <a:r>
              <a:rPr lang="pl-PL" sz="2000" b="1" dirty="0"/>
              <a:t>podlegających zajęciu </a:t>
            </a:r>
            <a:r>
              <a:rPr lang="pl-PL" sz="2000" dirty="0"/>
              <a:t>w celu zabezpieczenia kar  majątkowych, środków karnych o charakterze majątkowym, przepadku, środków kompensacyjnych albo roszczeń o naprawienie szkody (art. 217 § 1 k.p.k.)</a:t>
            </a:r>
          </a:p>
          <a:p>
            <a:pPr algn="just"/>
            <a:r>
              <a:rPr lang="pl-PL" sz="2000" dirty="0"/>
              <a:t>Rzeczy należy wydać na </a:t>
            </a:r>
            <a:r>
              <a:rPr lang="pl-PL" sz="2000" b="1" dirty="0"/>
              <a:t>żądanie sądu lub prokuratora</a:t>
            </a:r>
            <a:r>
              <a:rPr lang="pl-PL" sz="2000" dirty="0"/>
              <a:t> </a:t>
            </a:r>
            <a:r>
              <a:rPr lang="pl-PL" sz="2000" dirty="0">
                <a:sym typeface="Wingdings" pitchFamily="2" charset="2"/>
              </a:rPr>
              <a:t> konieczne wydanie postanowienia, w którym określono o jaką rzecz chodzi</a:t>
            </a:r>
            <a:endParaRPr lang="pl-PL" sz="2000" dirty="0"/>
          </a:p>
          <a:p>
            <a:pPr algn="just"/>
            <a:r>
              <a:rPr lang="pl-PL" sz="2000" dirty="0"/>
              <a:t>W </a:t>
            </a:r>
            <a:r>
              <a:rPr lang="pl-PL" sz="2000" b="1" dirty="0"/>
              <a:t>wypadkach niecierpiących zwłoki </a:t>
            </a:r>
            <a:r>
              <a:rPr lang="pl-PL" sz="2000" dirty="0"/>
              <a:t>rzeczy należy wydać na żądanie Policji </a:t>
            </a:r>
            <a:r>
              <a:rPr lang="pl-PL" sz="2000" dirty="0">
                <a:sym typeface="Wingdings" pitchFamily="2" charset="2"/>
              </a:rPr>
              <a:t> należy okazać </a:t>
            </a:r>
            <a:r>
              <a:rPr lang="pl-PL" sz="2000" b="1" dirty="0">
                <a:sym typeface="Wingdings" pitchFamily="2" charset="2"/>
              </a:rPr>
              <a:t>nakaz kierownika jednostki </a:t>
            </a:r>
            <a:r>
              <a:rPr lang="pl-PL" sz="2000" dirty="0">
                <a:sym typeface="Wingdings" pitchFamily="2" charset="2"/>
              </a:rPr>
              <a:t>albo </a:t>
            </a:r>
            <a:r>
              <a:rPr lang="pl-PL" sz="2000" b="1" dirty="0">
                <a:sym typeface="Wingdings" pitchFamily="2" charset="2"/>
              </a:rPr>
              <a:t>legitymację służbową </a:t>
            </a:r>
            <a:r>
              <a:rPr lang="pl-PL" sz="2000" dirty="0">
                <a:sym typeface="Wingdings" pitchFamily="2" charset="2"/>
              </a:rPr>
              <a:t>i określić jaka rzecz ma zostać zatrzymana. </a:t>
            </a:r>
            <a:endParaRPr lang="pl-PL" sz="2000" dirty="0"/>
          </a:p>
          <a:p>
            <a:pPr algn="just"/>
            <a:r>
              <a:rPr lang="pl-PL" sz="2000" dirty="0"/>
              <a:t>Osobę wzywa się do wydania rzeczy dobrowolnie, a w razie odmowy można przymusowo odebrać rzecz. 3 etapy zatrzymania rzeczy:</a:t>
            </a:r>
          </a:p>
          <a:p>
            <a:pPr marL="544068" lvl="1" indent="-342900" algn="just">
              <a:buFont typeface="+mj-lt"/>
              <a:buAutoNum type="arabicPeriod"/>
            </a:pPr>
            <a:r>
              <a:rPr lang="pl-PL" sz="2000" dirty="0"/>
              <a:t>okazanie postanowienia/ nakazu kierownika jednostki </a:t>
            </a:r>
          </a:p>
          <a:p>
            <a:pPr marL="544068" lvl="1" indent="-342900" algn="just">
              <a:buFont typeface="+mj-lt"/>
              <a:buAutoNum type="arabicPeriod"/>
            </a:pPr>
            <a:r>
              <a:rPr lang="pl-PL" sz="2000" dirty="0"/>
              <a:t>wezwanie do dobrowolnego wydania rzeczy </a:t>
            </a:r>
          </a:p>
          <a:p>
            <a:pPr marL="544068" lvl="1" indent="-342900" algn="just">
              <a:buFont typeface="+mj-lt"/>
              <a:buAutoNum type="arabicPeriod"/>
            </a:pPr>
            <a:r>
              <a:rPr lang="pl-PL" sz="2000" dirty="0"/>
              <a:t>przymusowe odebranie, gdy osoba odmówi dobrowolnego wydania </a:t>
            </a:r>
          </a:p>
          <a:p>
            <a:pPr algn="just"/>
            <a:r>
              <a:rPr lang="pl-PL" sz="2000" dirty="0"/>
              <a:t>Zatrzymanie rzeczy (odebrania) należy dokonywać z umiarem i poszanowaniem godności osób, których ta czynność dotyczy. </a:t>
            </a:r>
          </a:p>
        </p:txBody>
      </p:sp>
    </p:spTree>
    <p:extLst>
      <p:ext uri="{BB962C8B-B14F-4D97-AF65-F5344CB8AC3E}">
        <p14:creationId xmlns:p14="http://schemas.microsoft.com/office/powerpoint/2010/main" val="1116867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0880" y="0"/>
            <a:ext cx="9726450" cy="940966"/>
          </a:xfrm>
        </p:spPr>
        <p:txBody>
          <a:bodyPr/>
          <a:lstStyle/>
          <a:p>
            <a:pPr algn="ctr"/>
            <a:r>
              <a:rPr lang="pl-PL" dirty="0"/>
              <a:t>Zatrzymanie rzeczy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318979" y="1991308"/>
            <a:ext cx="5278494" cy="63976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Dobrowolne wydanie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277651" y="2829765"/>
            <a:ext cx="5319822" cy="2773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sz="2400" dirty="0"/>
              <a:t>Osoba, której rzecz odebrano ma prawo złożyć wniosek o doręczenie jej, w ciągu 14 dni, postanowienia o zatwierdzeniu zatrzymania (art. 217 § 4 k.p.k.).</a:t>
            </a:r>
          </a:p>
          <a:p>
            <a:pPr algn="just"/>
            <a:r>
              <a:rPr lang="pl-PL" sz="2400" dirty="0"/>
              <a:t>Jeżeli czynność nie została zatwierdzona, </a:t>
            </a:r>
            <a:r>
              <a:rPr lang="pl-PL" sz="2400" u="sng" dirty="0"/>
              <a:t>zwrot dobrowolnie wydanych rzeczy nie jest obowiązkowy </a:t>
            </a:r>
            <a:r>
              <a:rPr lang="pl-PL" sz="2400" dirty="0"/>
              <a:t>(art. 230 § 1 k.p.k.)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6198781" y="1991308"/>
            <a:ext cx="5380073" cy="63976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Przymusowe odebranie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6198781" y="2829765"/>
            <a:ext cx="5380074" cy="26500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sz="2400" dirty="0"/>
              <a:t>Przy przymusowym odebraniu, postanowienie o zatwierdzeniu zatrzymania rzeczy należy doręczyć w ciągu 7 dni (art. 217 § 5, 229, 230 §  1 k.p.k.)</a:t>
            </a:r>
          </a:p>
          <a:p>
            <a:pPr algn="just"/>
            <a:r>
              <a:rPr lang="pl-PL" sz="2400" dirty="0"/>
              <a:t>Jeżeli w terminie 7 dni czynność nie została zatwierdzona, </a:t>
            </a:r>
            <a:r>
              <a:rPr lang="pl-PL" sz="2400" u="sng" dirty="0"/>
              <a:t>rzeczy odebrane należy niezwłocznie zwrócić osobie uprawnionej</a:t>
            </a:r>
            <a:r>
              <a:rPr lang="pl-PL" sz="2400" dirty="0"/>
              <a:t> (art. 230 § 1 k.p.k.)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18978" y="839972"/>
            <a:ext cx="11536324" cy="992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Wydania rzeczy, </a:t>
            </a:r>
            <a:r>
              <a:rPr lang="pl-PL" sz="2000" b="1" u="sng" dirty="0"/>
              <a:t>w sytuacji niecierpiącej zwłoki </a:t>
            </a:r>
            <a:r>
              <a:rPr lang="pl-PL" sz="2000" dirty="0"/>
              <a:t>żąda Policja lub inny uprawniony organ bez uprzedniego wydania postanowienia przez sąd lub prokuratora. Brak zatwierdzenia zatrzymania uniemożliwia wykorzystanie jako dowodu zatrzymanych rzeczy.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18978" y="5479781"/>
            <a:ext cx="1153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O uprawnieniu do żądania doręczenia postanowienia o zatwierdzeniu zatrzymania rzeczy </a:t>
            </a:r>
            <a:r>
              <a:rPr lang="pl-PL" sz="2400" u="sng" dirty="0"/>
              <a:t>należy pouczyć osobę, która wydała rzecz (lub której rzecz odebrano)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35119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9936480" cy="1754372"/>
          </a:xfrm>
        </p:spPr>
        <p:txBody>
          <a:bodyPr>
            <a:normAutofit/>
          </a:bodyPr>
          <a:lstStyle/>
          <a:p>
            <a:r>
              <a:rPr lang="pl-PL" sz="4400" dirty="0"/>
              <a:t>Zatrzymanie i kontrola korespondencji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40243" y="1845733"/>
            <a:ext cx="11483162" cy="4735819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Na </a:t>
            </a:r>
            <a:r>
              <a:rPr lang="pl-PL" b="1" dirty="0"/>
              <a:t>żądanie prokuratora lub sądu </a:t>
            </a:r>
            <a:r>
              <a:rPr lang="pl-PL" dirty="0"/>
              <a:t>urzędy, instytucje i podmioty prowadzące działalność w dziedzinie poczty lub telekomunikacyjną, urzędy celne i przedsiębiorstwa (instytucje) transportowe mają obowiązek wydać organom procesowym korespondencję, przesyłki i dane telekomunikacyjne </a:t>
            </a:r>
            <a:r>
              <a:rPr lang="pl-PL" b="1" dirty="0"/>
              <a:t>jeżeli mają znaczenie dla toczącego się postępowania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Zatrzymanie i kontrola korespondencji to także skopiowanie danych dostępnych na nośniku informacji. </a:t>
            </a:r>
          </a:p>
          <a:p>
            <a:pPr algn="just"/>
            <a:r>
              <a:rPr lang="pl-PL" dirty="0"/>
              <a:t>Żądanie sądu lub prokuratora – w formie postanowienia. Konieczne uzasadnienie decyzji procesowej. </a:t>
            </a:r>
          </a:p>
          <a:p>
            <a:pPr algn="just"/>
            <a:r>
              <a:rPr lang="pl-PL" dirty="0"/>
              <a:t>Tylko sąd lub prokurator mają prawo zarządzić ich otwarcie. </a:t>
            </a:r>
          </a:p>
          <a:p>
            <a:pPr algn="just"/>
            <a:r>
              <a:rPr lang="pl-PL" dirty="0"/>
              <a:t>Postanowienie doręcza się adresatom korespondencji lub nadawcy. Doręczenie może być odroczone na czas oznaczony, maksymalnie do czasu prawomocnego zakończenia postępowania. </a:t>
            </a:r>
          </a:p>
          <a:p>
            <a:pPr algn="just"/>
            <a:r>
              <a:rPr lang="pl-PL" dirty="0"/>
              <a:t>Przysługuje zażalenie osobom, których prawa zostały naruszone – art. 236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513" y="14468"/>
            <a:ext cx="2611488" cy="17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8232" y="2303417"/>
            <a:ext cx="8946541" cy="4195481"/>
          </a:xfrm>
        </p:spPr>
        <p:txBody>
          <a:bodyPr>
            <a:normAutofit/>
          </a:bodyPr>
          <a:lstStyle/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/>
              <a:t>również ustawodawca niejednolicie posługuje się pojęciem dowodu – zob. art. 167, 199, 217 k.p.k.</a:t>
            </a:r>
          </a:p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b="1" u="sng" dirty="0"/>
              <a:t>dowód to uzyskana zgodnie z prawem informacja pozwalająca na ustalenie okoliczności istotnej dla rozstrzygnięcia</a:t>
            </a:r>
          </a:p>
          <a:p>
            <a:pPr marL="212725" indent="-212725" algn="just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cs typeface="Arial" panose="020B0604020202020204" pitchFamily="34" charset="0"/>
              </a:rPr>
              <a:t>w zasadzie przedmiotem dowodu mogą być wyłącznie fakty, a jedynie wyjątkowo prawo – dot. to prawa obcego i międzynarodowego oraz szczegółowych norm technicznych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46111" y="1191620"/>
            <a:ext cx="983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solidFill>
                  <a:srgbClr val="FFFF00"/>
                </a:solidFill>
              </a:rPr>
              <a:t>Dowód to każdy dopuszczalny przez prawo karne procesowe środek służący ustaleniu okoliczności mających znaczenie dla rozstrzygnięcia. </a:t>
            </a:r>
          </a:p>
          <a:p>
            <a:pPr algn="r"/>
            <a:r>
              <a:rPr lang="pl-PL" b="1" i="1" dirty="0">
                <a:solidFill>
                  <a:srgbClr val="FFFF00"/>
                </a:solidFill>
              </a:rPr>
              <a:t>T. Grzegorczyk, J. Tylman </a:t>
            </a:r>
          </a:p>
        </p:txBody>
      </p:sp>
    </p:spTree>
    <p:extLst>
      <p:ext uri="{BB962C8B-B14F-4D97-AF65-F5344CB8AC3E}">
        <p14:creationId xmlns:p14="http://schemas.microsoft.com/office/powerpoint/2010/main" val="4163185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8977" y="8399"/>
            <a:ext cx="11525693" cy="1396163"/>
          </a:xfrm>
        </p:spPr>
        <p:txBody>
          <a:bodyPr>
            <a:normAutofit/>
          </a:bodyPr>
          <a:lstStyle/>
          <a:p>
            <a:r>
              <a:rPr lang="pl-PL" dirty="0"/>
              <a:t>Przeszukanie – podstawy prawne, sposób dokonania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8977" y="1404563"/>
            <a:ext cx="11525693" cy="49324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sz="1800" dirty="0"/>
              <a:t>Poszukiwawcza (</a:t>
            </a:r>
            <a:r>
              <a:rPr lang="pl-PL" sz="1800" dirty="0" err="1"/>
              <a:t>wykrywcza</a:t>
            </a:r>
            <a:r>
              <a:rPr lang="pl-PL" sz="1800" dirty="0"/>
              <a:t>) czynność dowodowa i jednocześnie środek przymusu (art.  219 – 231 k.p.k)</a:t>
            </a:r>
          </a:p>
          <a:p>
            <a:pPr algn="just"/>
            <a:r>
              <a:rPr lang="pl-PL" sz="1800" dirty="0"/>
              <a:t>Wkroczenie w konstytucyjnie chronione prawa jednostki:</a:t>
            </a:r>
          </a:p>
          <a:p>
            <a:pPr lvl="1" algn="just"/>
            <a:r>
              <a:rPr lang="pl-PL" sz="1600" dirty="0"/>
              <a:t>nietykalność osobistą (art. 41 ust. 1 Konstytucji) </a:t>
            </a:r>
          </a:p>
          <a:p>
            <a:pPr lvl="1" algn="just"/>
            <a:r>
              <a:rPr lang="pl-PL" sz="1600" dirty="0"/>
              <a:t>nienaruszalność mieszkania (art. 50 Konstytucji) </a:t>
            </a:r>
          </a:p>
          <a:p>
            <a:pPr marL="342900" lvl="1" indent="-342900" algn="just"/>
            <a:r>
              <a:rPr lang="pl-PL" dirty="0"/>
              <a:t>Cele przeszukania: </a:t>
            </a:r>
          </a:p>
          <a:p>
            <a:pPr marL="708660" lvl="2" indent="-342900" algn="just">
              <a:buFont typeface="+mj-lt"/>
              <a:buAutoNum type="arabicPeriod"/>
            </a:pPr>
            <a:r>
              <a:rPr lang="pl-PL" sz="1600" dirty="0"/>
              <a:t>wykrycie, zatrzymanie lub przymusowe doprowadzenie osoby podejrzanej;</a:t>
            </a:r>
          </a:p>
          <a:p>
            <a:pPr marL="708660" lvl="2" indent="-342900" algn="just">
              <a:buFont typeface="+mj-lt"/>
              <a:buAutoNum type="arabicPeriod"/>
            </a:pPr>
            <a:r>
              <a:rPr lang="pl-PL" sz="1600" dirty="0"/>
              <a:t>znalezienie rzeczy mogących stanowić dowód w sprawie;</a:t>
            </a:r>
          </a:p>
          <a:p>
            <a:pPr marL="708660" lvl="2" indent="-342900" algn="just">
              <a:buFont typeface="+mj-lt"/>
              <a:buAutoNum type="arabicPeriod"/>
            </a:pPr>
            <a:r>
              <a:rPr lang="pl-PL" sz="1600" dirty="0"/>
              <a:t>znalezienie rzeczy  podlegających zajęciu w postępowaniu karnym </a:t>
            </a:r>
          </a:p>
          <a:p>
            <a:pPr marL="708660" lvl="2" indent="-342900" algn="just">
              <a:buFont typeface="+mj-lt"/>
              <a:buAutoNum type="arabicPeriod"/>
            </a:pPr>
            <a:endParaRPr lang="pl-PL" sz="1600" dirty="0"/>
          </a:p>
          <a:p>
            <a:pPr marL="0" lvl="2" indent="0" algn="just">
              <a:buNone/>
            </a:pPr>
            <a:r>
              <a:rPr lang="pl-PL" sz="1800" b="1" dirty="0"/>
              <a:t>Przeszukanie jest dopuszczalne jeżeli istnieją </a:t>
            </a:r>
            <a:r>
              <a:rPr lang="pl-PL" sz="1800" b="1" u="sng" dirty="0"/>
              <a:t>uzasadnione podstawy do przypuszczania, że osoba podejrzana lub rzeczy znajdują się w określonym miejscu! </a:t>
            </a:r>
          </a:p>
          <a:p>
            <a:pPr marL="0" lvl="2" indent="0" algn="just">
              <a:buNone/>
            </a:pPr>
            <a:endParaRPr lang="pl-PL" sz="1800" b="1" u="sng" dirty="0"/>
          </a:p>
          <a:p>
            <a:pPr marL="0" lvl="2" indent="0" algn="just">
              <a:buNone/>
            </a:pPr>
            <a:r>
              <a:rPr lang="pl-PL" sz="1800" i="0" dirty="0"/>
              <a:t>Co można przeszukać?</a:t>
            </a:r>
          </a:p>
          <a:p>
            <a:pPr marL="0" lvl="2" indent="0" algn="just">
              <a:buNone/>
            </a:pPr>
            <a:r>
              <a:rPr lang="pl-PL" sz="1800" i="0" dirty="0"/>
              <a:t>	</a:t>
            </a:r>
            <a:r>
              <a:rPr lang="pl-PL" sz="1600" i="0" dirty="0"/>
              <a:t>- pomieszczenia (mieszkania i inne lokale)</a:t>
            </a:r>
          </a:p>
          <a:p>
            <a:pPr marL="0" lvl="2" indent="0" algn="just">
              <a:buNone/>
            </a:pPr>
            <a:r>
              <a:rPr lang="pl-PL" sz="1600" i="0" dirty="0"/>
              <a:t>	- inne miejsca (np. środki transportu) </a:t>
            </a:r>
          </a:p>
          <a:p>
            <a:pPr marL="0" lvl="2" indent="0" algn="just">
              <a:buNone/>
            </a:pPr>
            <a:r>
              <a:rPr lang="pl-PL" sz="1600" i="0" dirty="0"/>
              <a:t>	- osobę, odzież itp. </a:t>
            </a:r>
          </a:p>
        </p:txBody>
      </p:sp>
    </p:spTree>
    <p:extLst>
      <p:ext uri="{BB962C8B-B14F-4D97-AF65-F5344CB8AC3E}">
        <p14:creationId xmlns:p14="http://schemas.microsoft.com/office/powerpoint/2010/main" val="1236720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8196" y="392929"/>
            <a:ext cx="10783540" cy="1450757"/>
          </a:xfrm>
        </p:spPr>
        <p:txBody>
          <a:bodyPr>
            <a:normAutofit/>
          </a:bodyPr>
          <a:lstStyle/>
          <a:p>
            <a:r>
              <a:rPr lang="pl-PL" dirty="0"/>
              <a:t>Przeszukanie – podstawy prawne, sposób dokonania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6447" y="1951075"/>
            <a:ext cx="11485289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Podmioty uprawnione do dokonania przeszukania (art. 220 k.p.k.):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prokurator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Policja (lub inny uprawniony organ) na polecenie prokuratora lub sądu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Policja z własnej inicjatywy, w </a:t>
            </a:r>
            <a:r>
              <a:rPr lang="pl-PL" sz="2200" u="sng" dirty="0"/>
              <a:t>wypadkach niecierpiących zwłoki</a:t>
            </a:r>
            <a:r>
              <a:rPr lang="pl-PL" sz="2200" dirty="0"/>
              <a:t> za okazaniem nakazu kierownika jednostki albo legitymacji służbowej </a:t>
            </a:r>
          </a:p>
          <a:p>
            <a:pPr lvl="1" algn="just">
              <a:buFontTx/>
              <a:buChar char="-"/>
            </a:pPr>
            <a:r>
              <a:rPr lang="pl-PL" sz="2000" dirty="0"/>
              <a:t>konieczne zatwierdzenie czynności przez sąd lub prokuratora </a:t>
            </a:r>
          </a:p>
          <a:p>
            <a:pPr lvl="1" algn="just">
              <a:buFontTx/>
              <a:buChar char="-"/>
            </a:pPr>
            <a:r>
              <a:rPr lang="pl-PL" sz="2000" dirty="0"/>
              <a:t>postanowienie sądu lub prokuratora należy doręczyć osobie, u której dokonano przeszukania na jej żądanie  </a:t>
            </a:r>
            <a:r>
              <a:rPr lang="pl-PL" sz="2000" dirty="0">
                <a:sym typeface="Wingdings" pitchFamily="2" charset="2"/>
              </a:rPr>
              <a:t> obowiązek pouczenia o tym uprawnieniu </a:t>
            </a:r>
          </a:p>
          <a:p>
            <a:pPr marL="0" lvl="2" indent="0" algn="just">
              <a:buFontTx/>
              <a:buChar char="-"/>
            </a:pPr>
            <a:endParaRPr lang="pl-PL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3222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351336" cy="786720"/>
          </a:xfrm>
        </p:spPr>
        <p:txBody>
          <a:bodyPr>
            <a:normAutofit/>
          </a:bodyPr>
          <a:lstStyle/>
          <a:p>
            <a:r>
              <a:rPr lang="pl-PL" dirty="0"/>
              <a:t>Przeszukanie – zasady i tryb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7712" y="1052736"/>
            <a:ext cx="11589488" cy="5688632"/>
          </a:xfrm>
        </p:spPr>
        <p:txBody>
          <a:bodyPr>
            <a:normAutofit fontScale="92500" lnSpcReduction="20000"/>
          </a:bodyPr>
          <a:lstStyle/>
          <a:p>
            <a:pPr marL="0" lvl="2" indent="0" algn="just">
              <a:buNone/>
            </a:pPr>
            <a:r>
              <a:rPr lang="pl-PL" sz="2800" dirty="0">
                <a:sym typeface="Wingdings" pitchFamily="2" charset="2"/>
              </a:rPr>
              <a:t>Zasady dokonywania przeszukania:</a:t>
            </a:r>
          </a:p>
          <a:p>
            <a:pPr marL="617220" lvl="3" indent="-342900" algn="just">
              <a:buFont typeface="+mj-lt"/>
              <a:buAutoNum type="arabicPeriod"/>
            </a:pPr>
            <a:r>
              <a:rPr lang="pl-PL" sz="2400" dirty="0">
                <a:sym typeface="Wingdings" pitchFamily="2" charset="2"/>
              </a:rPr>
              <a:t>art. 223 k.p.k. – przeszukania osoby i jej odzieży powinna (w miarę możliwości) dokonywać osoba tej samej płci</a:t>
            </a:r>
          </a:p>
          <a:p>
            <a:pPr marL="617220" lvl="3" indent="-342900" algn="just">
              <a:buFont typeface="+mj-lt"/>
              <a:buAutoNum type="arabicPeriod"/>
            </a:pPr>
            <a:r>
              <a:rPr lang="pl-PL" sz="2400" dirty="0">
                <a:sym typeface="Wingdings" pitchFamily="2" charset="2"/>
              </a:rPr>
              <a:t>art. 221 § 1 i 2 k.p.k. – pomieszczeń zamieszkałych co do zasady nie wolno przeszukiwać w porze nocnej (od 22 do 6 rano); chyba że:</a:t>
            </a:r>
          </a:p>
          <a:p>
            <a:pPr marL="548640" lvl="4" indent="0" algn="just">
              <a:buNone/>
            </a:pPr>
            <a:r>
              <a:rPr lang="pl-PL" sz="2400" dirty="0">
                <a:sym typeface="Wingdings" pitchFamily="2" charset="2"/>
              </a:rPr>
              <a:t>	- zachodzi wypadek niecierpiący zwłoki </a:t>
            </a:r>
          </a:p>
          <a:p>
            <a:pPr marL="548640" lvl="4" indent="0" algn="just">
              <a:buNone/>
            </a:pPr>
            <a:r>
              <a:rPr lang="pl-PL" sz="2400" dirty="0">
                <a:sym typeface="Wingdings" pitchFamily="2" charset="2"/>
              </a:rPr>
              <a:t>	- kontynuowane jest przeszukanie rozpoczęte w porze dziennej</a:t>
            </a:r>
          </a:p>
          <a:p>
            <a:pPr marL="611188" lvl="4" indent="-342900" algn="just">
              <a:buFont typeface="+mj-lt"/>
              <a:buAutoNum type="arabicPeriod" startAt="3"/>
            </a:pPr>
            <a:r>
              <a:rPr lang="pl-PL" sz="2400" dirty="0">
                <a:sym typeface="Wingdings" pitchFamily="2" charset="2"/>
              </a:rPr>
              <a:t>art. 221 § 3 k.p.k. – w porze nocnej można przeszukać lokale dostępne dla nieograniczonej liczby osób albo służące do przechowywania przedmiotów</a:t>
            </a:r>
          </a:p>
          <a:p>
            <a:pPr marL="611188" lvl="4" indent="-342900" algn="just">
              <a:buFont typeface="+mj-lt"/>
              <a:buAutoNum type="arabicPeriod" startAt="3"/>
            </a:pPr>
            <a:r>
              <a:rPr lang="pl-PL" sz="2400" dirty="0">
                <a:sym typeface="Wingdings" pitchFamily="2" charset="2"/>
              </a:rPr>
              <a:t>art. 222 § 1 k.p.k. – przeszukanie miejsc zamkniętych albo należących do instytucji państwowej lub samorządowej wymaga uprzedniego zawiadomienia kierownika tej instytucji  (jego zastępcę) albo organ nadrzędny </a:t>
            </a:r>
          </a:p>
          <a:p>
            <a:pPr marL="611188" lvl="4" indent="-342900" algn="just">
              <a:buFont typeface="+mj-lt"/>
              <a:buAutoNum type="arabicPeriod" startAt="3"/>
            </a:pPr>
            <a:r>
              <a:rPr lang="pl-PL" sz="2400" dirty="0">
                <a:sym typeface="Wingdings" pitchFamily="2" charset="2"/>
              </a:rPr>
              <a:t>art. 222 § 2 k.p.k. – przeszukanie miejsc zajętych przez wojsko może nastąpić w obecności dowódcy jednostki (albo osoby przez niego wyznaczonej</a:t>
            </a:r>
          </a:p>
          <a:p>
            <a:pPr marL="268288" lvl="4" indent="0" algn="just">
              <a:buNone/>
            </a:pPr>
            <a:endParaRPr lang="pl-PL" sz="2400" dirty="0">
              <a:sym typeface="Wingdings" pitchFamily="2" charset="2"/>
            </a:endParaRPr>
          </a:p>
          <a:p>
            <a:pPr marL="268288" lvl="4" indent="0" algn="just">
              <a:buNone/>
            </a:pPr>
            <a:r>
              <a:rPr lang="pl-PL" sz="2400" dirty="0">
                <a:sym typeface="Wingdings" pitchFamily="2" charset="2"/>
              </a:rPr>
              <a:t>Tryb przeszukania – art. 224 – 226 k.p.k. </a:t>
            </a:r>
          </a:p>
          <a:p>
            <a:pPr marL="611188" lvl="4" indent="-342900" algn="just">
              <a:buFont typeface="+mj-lt"/>
              <a:buAutoNum type="arabicPeriod" startAt="3"/>
            </a:pPr>
            <a:endParaRPr lang="pl-PL" sz="2000" dirty="0">
              <a:sym typeface="Wingdings" pitchFamily="2" charset="2"/>
            </a:endParaRP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653120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 i utrwalanie rozmów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9507" y="1831656"/>
            <a:ext cx="11492564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tzw. podsłuch procesowy </a:t>
            </a:r>
          </a:p>
          <a:p>
            <a:pPr algn="just"/>
            <a:r>
              <a:rPr lang="pl-PL" dirty="0"/>
              <a:t>Procesowa kontrola i utrwalanie, które są przewidziane w rozdziale 26 k.p.k. obejmują:</a:t>
            </a:r>
          </a:p>
          <a:p>
            <a:pPr lvl="1" algn="just"/>
            <a:r>
              <a:rPr lang="pl-PL" sz="2200" dirty="0"/>
              <a:t>kontrolę i utrwalanie rozmów telefonicznych (art. 237 k.p.k.),</a:t>
            </a:r>
          </a:p>
          <a:p>
            <a:pPr lvl="1" algn="just"/>
            <a:r>
              <a:rPr lang="pl-PL" sz="2200" dirty="0"/>
              <a:t>kontrolę i utrwalanie przy użyciu środków technicznych treści innych (niż telefoniczne) rozmów lub przekazów informacji, w tym korespondencji przesyłanej pocztą elektroniczną, do której to kontroli stosuje się odpowiednio przepisy dotyczące rozmów telefonicznych (art. 241 k.p.k.).</a:t>
            </a:r>
          </a:p>
          <a:p>
            <a:pPr marL="342900" lvl="3" indent="-342900" algn="just"/>
            <a:endParaRPr lang="pl-PL" sz="2200" dirty="0">
              <a:sym typeface="Wingdings" pitchFamily="2" charset="2"/>
            </a:endParaRPr>
          </a:p>
          <a:p>
            <a:pPr marL="342900" lvl="3" indent="-342900" algn="just"/>
            <a:r>
              <a:rPr lang="pl-PL" sz="2200" dirty="0">
                <a:sym typeface="Wingdings" pitchFamily="2" charset="2"/>
              </a:rPr>
              <a:t>Cele podsłuchu procesowego:</a:t>
            </a:r>
          </a:p>
          <a:p>
            <a:pPr marL="617220" lvl="4" indent="-342900" algn="just"/>
            <a:r>
              <a:rPr lang="pl-PL" sz="2200" dirty="0">
                <a:sym typeface="Wingdings" pitchFamily="2" charset="2"/>
              </a:rPr>
              <a:t>wykrycie i uzyskanie dowodów </a:t>
            </a:r>
            <a:r>
              <a:rPr lang="pl-PL" sz="2200" b="1" dirty="0">
                <a:sym typeface="Wingdings" pitchFamily="2" charset="2"/>
              </a:rPr>
              <a:t>dla toczącego się postępowania karnego </a:t>
            </a:r>
          </a:p>
          <a:p>
            <a:pPr marL="617220" lvl="4" indent="-342900" algn="just"/>
            <a:r>
              <a:rPr lang="pl-PL" sz="2200" dirty="0">
                <a:sym typeface="Wingdings" pitchFamily="2" charset="2"/>
              </a:rPr>
              <a:t>zapobieżenie popełnieniu nowego przestępstwa z katalogu wskazanego w art. 237 </a:t>
            </a:r>
            <a:r>
              <a:rPr lang="pl-PL" sz="2400" dirty="0">
                <a:sym typeface="Wingdings" pitchFamily="2" charset="2"/>
              </a:rPr>
              <a:t>§ 3 k.p.k.</a:t>
            </a:r>
            <a:endParaRPr lang="pl-PL" sz="2200" dirty="0"/>
          </a:p>
          <a:p>
            <a:pPr algn="just"/>
            <a:r>
              <a:rPr lang="pl-PL" dirty="0"/>
              <a:t>Funkcje:</a:t>
            </a:r>
          </a:p>
          <a:p>
            <a:pPr lvl="1" algn="just"/>
            <a:r>
              <a:rPr lang="pl-PL" dirty="0"/>
              <a:t>poszukiwawcza i zapobiegawcza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8" y="0"/>
            <a:ext cx="2474160" cy="18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2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4635" y="-6052"/>
            <a:ext cx="9216909" cy="1517218"/>
          </a:xfrm>
        </p:spPr>
        <p:txBody>
          <a:bodyPr/>
          <a:lstStyle/>
          <a:p>
            <a:r>
              <a:rPr lang="pl-PL" dirty="0"/>
              <a:t>Kontrola i utrwalanie rozmów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616" y="1511166"/>
            <a:ext cx="11550316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- Dokonywana w </a:t>
            </a:r>
            <a:r>
              <a:rPr lang="pl-PL" b="1" dirty="0"/>
              <a:t>ramach procesu karnego</a:t>
            </a:r>
            <a:r>
              <a:rPr lang="pl-PL" dirty="0"/>
              <a:t> tzn. najwcześniej można zarządzić po wszczęciu postępowania przygotowawczego</a:t>
            </a:r>
          </a:p>
          <a:p>
            <a:pPr marL="0" indent="0" algn="just">
              <a:buNone/>
            </a:pPr>
            <a:r>
              <a:rPr lang="pl-PL" dirty="0"/>
              <a:t> - Dopuszczalna w procesie karnym wyłącznie na mocy </a:t>
            </a:r>
            <a:r>
              <a:rPr lang="pl-PL" b="1" dirty="0"/>
              <a:t>postanowienia sądu</a:t>
            </a:r>
          </a:p>
          <a:p>
            <a:pPr marL="0" indent="0" algn="just">
              <a:buNone/>
            </a:pPr>
            <a:r>
              <a:rPr lang="pl-PL" dirty="0"/>
              <a:t>- W wypadkach niecierpiących zwłoki, kontrolę i utrwalanie rozmów może zarządzić </a:t>
            </a:r>
            <a:r>
              <a:rPr lang="pl-PL" b="1" dirty="0"/>
              <a:t>także prokurator </a:t>
            </a:r>
          </a:p>
          <a:p>
            <a:pPr marL="274320" lvl="3" indent="0" algn="just">
              <a:buNone/>
            </a:pPr>
            <a:r>
              <a:rPr lang="pl-PL" dirty="0"/>
              <a:t>w ciągu 3 dni musi złożyć wniosek o zatwierdzenie postanowienia </a:t>
            </a:r>
          </a:p>
          <a:p>
            <a:pPr marL="274320" lvl="3" indent="0" algn="just">
              <a:buNone/>
            </a:pPr>
            <a:r>
              <a:rPr lang="pl-PL" dirty="0"/>
              <a:t>sąd rozpoznaje wniosek prokuratora w terminie </a:t>
            </a:r>
            <a:r>
              <a:rPr lang="pl-PL" b="1" dirty="0"/>
              <a:t>5 dni </a:t>
            </a:r>
          </a:p>
          <a:p>
            <a:pPr marL="274320" lvl="3" indent="0" algn="just">
              <a:buNone/>
            </a:pPr>
            <a:r>
              <a:rPr lang="pl-PL" dirty="0"/>
              <a:t>odmowa zatwierdzenia kontroli i utrwalania rozmów </a:t>
            </a:r>
            <a:r>
              <a:rPr lang="pl-PL" dirty="0">
                <a:sym typeface="Wingdings" pitchFamily="2" charset="2"/>
              </a:rPr>
              <a:t> sąd zarządza zniszczenie wszystkich utrwalonych zapisów </a:t>
            </a:r>
          </a:p>
          <a:p>
            <a:pPr marL="274320" lvl="4" indent="0" algn="just">
              <a:buNone/>
            </a:pPr>
            <a:r>
              <a:rPr lang="pl-PL" sz="2000" dirty="0">
                <a:sym typeface="Wingdings" pitchFamily="2" charset="2"/>
              </a:rPr>
              <a:t>prokurator może zaskarżyć postanowienie sądu. Wniesienie zażalenia wstrzymuje wykonanie postanowienia!</a:t>
            </a:r>
          </a:p>
          <a:p>
            <a:pPr marL="0" lvl="3" indent="0" algn="just">
              <a:buNone/>
            </a:pPr>
            <a:endParaRPr lang="pl-PL" sz="2000" dirty="0">
              <a:sym typeface="Wingdings" pitchFamily="2" charset="2"/>
            </a:endParaRPr>
          </a:p>
          <a:p>
            <a:pPr marL="0" lvl="3" indent="0" algn="just">
              <a:buNone/>
            </a:pPr>
            <a:r>
              <a:rPr lang="pl-PL" sz="2000" dirty="0">
                <a:sym typeface="Wingdings" pitchFamily="2" charset="2"/>
              </a:rPr>
              <a:t>Procedura przy zgodzie następczej: </a:t>
            </a:r>
          </a:p>
          <a:p>
            <a:pPr marL="0" lvl="3" indent="0" algn="just">
              <a:buNone/>
            </a:pPr>
            <a:r>
              <a:rPr lang="pl-PL" sz="2000" dirty="0">
                <a:sym typeface="Wingdings" pitchFamily="2" charset="2"/>
              </a:rPr>
              <a:t>wypadek niecierpiący zwłoki – prokurator wydaje postanowienie – występuje w ciągu 3 dni z wnioskiem do sądu o zatwierdzenie kontroli i utrwalania rozmów – sąd wydaje postanowienie w tym przedmiocie w ciągu 5 dni  </a:t>
            </a:r>
          </a:p>
          <a:p>
            <a:pPr marL="1051560" lvl="3" indent="0" algn="just">
              <a:buNone/>
            </a:pPr>
            <a:endParaRPr lang="pl-PL" sz="2000" dirty="0">
              <a:sym typeface="Wingdings" pitchFamily="2" charset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573" y="0"/>
            <a:ext cx="2014427" cy="15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471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2011" y="255693"/>
            <a:ext cx="10772775" cy="1658198"/>
          </a:xfrm>
        </p:spPr>
        <p:txBody>
          <a:bodyPr/>
          <a:lstStyle/>
          <a:p>
            <a:r>
              <a:rPr lang="pl-PL" dirty="0"/>
              <a:t>Zgoda następcza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6535" y="1634816"/>
            <a:ext cx="10753725" cy="3766185"/>
          </a:xfrm>
        </p:spPr>
        <p:txBody>
          <a:bodyPr/>
          <a:lstStyle/>
          <a:p>
            <a:r>
              <a:rPr lang="pl-PL" dirty="0">
                <a:sym typeface="Wingdings" pitchFamily="2" charset="2"/>
              </a:rPr>
              <a:t>Tzw. zgoda następcza sądu – kontrola i utrwalanie rozmów są warunkowo legalne, tj. można będzie wykorzystać materiały utrwalone w wyniku podsłuchu procesowego o ile sąd zatwierdzi postanowienie prokuratora. 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1865" y="2668771"/>
          <a:ext cx="8775688" cy="444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>
            <a:off x="8063023" y="5889546"/>
            <a:ext cx="935665" cy="691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8867553" y="2582651"/>
            <a:ext cx="33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odmowa zatwierdzenia: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zarządzenie zniszczenia materiałów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prokurator może wnieść zażalenie na postanowienie sądu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wniesienie zażalenie wstrzymuje wykonanie postanowienia (zniszczenie materiałów)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9154633" y="5911532"/>
            <a:ext cx="303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kontynuowanie kontroli </a:t>
            </a:r>
          </a:p>
          <a:p>
            <a:r>
              <a:rPr lang="pl-PL" dirty="0"/>
              <a:t>max. 3 miesiące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573" y="0"/>
            <a:ext cx="2014427" cy="15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27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181" y="728725"/>
            <a:ext cx="9366325" cy="1143000"/>
          </a:xfrm>
        </p:spPr>
        <p:txBody>
          <a:bodyPr/>
          <a:lstStyle/>
          <a:p>
            <a:r>
              <a:rPr lang="pl-PL" dirty="0"/>
              <a:t>Zakazy dowodowe – pojęcie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153" y="1809333"/>
            <a:ext cx="10855186" cy="420460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l-PL" b="1" u="sng" dirty="0"/>
              <a:t>Zakaz dowodowy</a:t>
            </a:r>
            <a:r>
              <a:rPr lang="pl-PL" b="1" dirty="0"/>
              <a:t> - norma prawna zabraniająca przeprowadzenia dowodu z określonych warunkach lub stwarzająca ograniczenia w uzyskiwaniu dowodów.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Najważniejsze powody wprowadzania zakazów dowodowych do procesu:</a:t>
            </a:r>
          </a:p>
          <a:p>
            <a:pPr lvl="0" algn="just"/>
            <a:r>
              <a:rPr lang="pl-PL" dirty="0"/>
              <a:t>ochrona godności człowieka oraz integralności jego ciała i mienia;</a:t>
            </a:r>
          </a:p>
          <a:p>
            <a:pPr lvl="0" algn="just"/>
            <a:r>
              <a:rPr lang="en-US" dirty="0" err="1"/>
              <a:t>ochrona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pl-PL" dirty="0" err="1"/>
              <a:t>żnych</a:t>
            </a:r>
            <a:r>
              <a:rPr lang="pl-PL" dirty="0"/>
              <a:t> interesów państwa;</a:t>
            </a:r>
          </a:p>
          <a:p>
            <a:pPr lvl="0" algn="just"/>
            <a:r>
              <a:rPr lang="pl-PL" dirty="0"/>
              <a:t>ochrona stosunków rodzinnych i bliskich związków świadka z innymi osobami;</a:t>
            </a:r>
          </a:p>
          <a:p>
            <a:pPr lvl="0" algn="just"/>
            <a:r>
              <a:rPr lang="pl-PL" dirty="0"/>
              <a:t>ochrona tajemnicy informacji niejawnych i zawodowych.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Rodzaj dobra chronionego przesądza o zakresie i intensywności zakazu dowodowego. Każdy zakaz dowodowy powoduje zmniejszenie szans wykrycia dowodu, a co za tym idzie jest odstępstwem od zasady prawdy materialnej. </a:t>
            </a:r>
          </a:p>
          <a:p>
            <a:pPr algn="just"/>
            <a:r>
              <a:rPr lang="pl-PL" dirty="0"/>
              <a:t>Powinny być ustanawiane tylko wtedy, gdy jest to niezbędne w k.p.k.</a:t>
            </a:r>
          </a:p>
        </p:txBody>
      </p:sp>
    </p:spTree>
    <p:extLst>
      <p:ext uri="{BB962C8B-B14F-4D97-AF65-F5344CB8AC3E}">
        <p14:creationId xmlns:p14="http://schemas.microsoft.com/office/powerpoint/2010/main" val="1311958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597" y="324280"/>
            <a:ext cx="9366325" cy="1143000"/>
          </a:xfrm>
        </p:spPr>
        <p:txBody>
          <a:bodyPr/>
          <a:lstStyle/>
          <a:p>
            <a:r>
              <a:rPr lang="pl-PL" dirty="0"/>
              <a:t>Zakazy dowodowe – funkcja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877" y="1863969"/>
            <a:ext cx="5785338" cy="3833446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Zasada prawdy materialnej nie ma charakteru absolutnego – są wartości istotniejsze od interesu wymiaru sprawiedliwości i realizacji celów procesu. </a:t>
            </a:r>
          </a:p>
          <a:p>
            <a:pPr algn="just"/>
            <a:r>
              <a:rPr lang="pl-PL" dirty="0"/>
              <a:t>Nie wszystkie informacje możliwe do pozyskania będą mogły być wykorzystane w procesie. </a:t>
            </a:r>
          </a:p>
          <a:p>
            <a:pPr lvl="1" algn="just"/>
            <a:r>
              <a:rPr lang="pl-PL" dirty="0"/>
              <a:t>czynność dowodowa przeprowadzona wbrew zakazom dowodowym nie może być podstawą rozstrzygnięcia. </a:t>
            </a:r>
          </a:p>
          <a:p>
            <a:pPr algn="just"/>
            <a:endParaRPr lang="pl-PL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08229" y="844062"/>
          <a:ext cx="9555579" cy="516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1827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462" y="443649"/>
            <a:ext cx="9503290" cy="168812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Zakazy dowodowe wg. prof. Waltosia</a:t>
            </a:r>
            <a:br>
              <a:rPr lang="pl-PL" b="1" dirty="0"/>
            </a:br>
            <a:r>
              <a:rPr lang="pl-PL" b="1" dirty="0"/>
              <a:t>(podział taki sam jak w podręczniku prof. Skorupki)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791744" y="2131773"/>
            <a:ext cx="39604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/>
              <a:t>Zakazy dowodowe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2261575" y="2993357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7986209" y="2993357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>
          <a:xfrm>
            <a:off x="407368" y="3738811"/>
            <a:ext cx="2736304" cy="7200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Fakty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4871864" y="4286835"/>
            <a:ext cx="2664296" cy="7200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Dowody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8634281" y="3865549"/>
            <a:ext cx="1877342" cy="7200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Metody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5759816" y="3209381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07367" y="4525657"/>
            <a:ext cx="3672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400" dirty="0"/>
              <a:t>zupełne i bezwarunkowe</a:t>
            </a:r>
          </a:p>
          <a:p>
            <a:r>
              <a:rPr lang="pl-PL" sz="2400" dirty="0"/>
              <a:t>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pl-PL" sz="2400" dirty="0"/>
              <a:t>zupełne i warunkowe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871864" y="5030899"/>
            <a:ext cx="3095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400" dirty="0"/>
              <a:t>bezwarunkowe</a:t>
            </a:r>
          </a:p>
          <a:p>
            <a:r>
              <a:rPr lang="pl-PL" sz="2400" dirty="0"/>
              <a:t>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pl-PL" sz="2400" dirty="0"/>
              <a:t>warunkowe 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04" y="3733666"/>
            <a:ext cx="1379697" cy="85196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7" y="3557522"/>
            <a:ext cx="1515073" cy="120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36" y="4027960"/>
            <a:ext cx="1219200" cy="146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7817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59725" y="621954"/>
            <a:ext cx="7543800" cy="1143000"/>
          </a:xfrm>
        </p:spPr>
        <p:txBody>
          <a:bodyPr/>
          <a:lstStyle/>
          <a:p>
            <a:pPr algn="ctr"/>
            <a:r>
              <a:rPr lang="pl-PL" sz="3200" b="1" dirty="0"/>
              <a:t>Zakazy dowodzenia faktów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02360" y="1888438"/>
            <a:ext cx="3657600" cy="65836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pl-PL" b="1" dirty="0">
                <a:solidFill>
                  <a:schemeClr val="tx1">
                    <a:lumMod val="95000"/>
                  </a:schemeClr>
                </a:solidFill>
                <a:highlight>
                  <a:srgbClr val="000000"/>
                </a:highlight>
              </a:rPr>
              <a:t>Zupełne i bezwarunkowe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02359" y="2750636"/>
            <a:ext cx="3657600" cy="4403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u="sng" dirty="0"/>
              <a:t>Zupełne</a:t>
            </a:r>
            <a:r>
              <a:rPr lang="pl-PL" sz="2200" dirty="0"/>
              <a:t> – niedopuszczalne dowodzenie określonych okoliczności jakimikolwiek środkami dowodowymi.</a:t>
            </a:r>
          </a:p>
          <a:p>
            <a:pPr marL="0" indent="0">
              <a:buNone/>
            </a:pPr>
            <a:r>
              <a:rPr lang="pl-PL" sz="2200" b="1" u="sng" dirty="0"/>
              <a:t>Bezwarunkowe</a:t>
            </a:r>
            <a:r>
              <a:rPr lang="pl-PL" sz="2200" dirty="0"/>
              <a:t> – zakaz dowodowy nie może być uchylony pod żadnym warunkiem 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331909" y="2442780"/>
            <a:ext cx="3657600" cy="658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highlight>
                  <a:srgbClr val="000000"/>
                </a:highlight>
              </a:rPr>
              <a:t>Zupełne i warunkowe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6331909" y="1555865"/>
            <a:ext cx="4016450" cy="4403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b="1" u="sng" dirty="0"/>
          </a:p>
          <a:p>
            <a:pPr marL="0" indent="0">
              <a:buNone/>
            </a:pPr>
            <a:endParaRPr lang="pl-PL" sz="2200" b="1" u="sng" dirty="0"/>
          </a:p>
          <a:p>
            <a:pPr marL="0" indent="0">
              <a:buNone/>
            </a:pPr>
            <a:endParaRPr lang="pl-PL" sz="2200" b="1" u="sng" dirty="0"/>
          </a:p>
          <a:p>
            <a:pPr marL="0" indent="0">
              <a:buNone/>
            </a:pPr>
            <a:endParaRPr lang="pl-PL" sz="2200" b="1" u="sng" dirty="0"/>
          </a:p>
          <a:p>
            <a:pPr marL="0" indent="0">
              <a:buNone/>
            </a:pPr>
            <a:endParaRPr lang="pl-PL" sz="2200" b="1" u="sng" dirty="0"/>
          </a:p>
          <a:p>
            <a:pPr marL="0" indent="0">
              <a:buNone/>
            </a:pPr>
            <a:r>
              <a:rPr lang="pl-PL" sz="2200" b="1" u="sng" dirty="0"/>
              <a:t>Warunkowe</a:t>
            </a:r>
            <a:r>
              <a:rPr lang="pl-PL" sz="2200" dirty="0"/>
              <a:t> - można uchylić po spełnieniu określonych warunków </a:t>
            </a:r>
          </a:p>
          <a:p>
            <a:pPr marL="0" indent="0">
              <a:buNone/>
            </a:pPr>
            <a:endParaRPr lang="pl-PL" sz="2200" b="1" u="sng" dirty="0"/>
          </a:p>
          <a:p>
            <a:pPr marL="0" indent="0">
              <a:buNone/>
            </a:pPr>
            <a:r>
              <a:rPr lang="pl-PL" sz="2200" dirty="0"/>
              <a:t>Art. 179, 180, 225, 226 k.p.k.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40" y="-55871"/>
            <a:ext cx="3149560" cy="24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23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79991" y="0"/>
            <a:ext cx="11632018" cy="1433623"/>
          </a:xfrm>
        </p:spPr>
        <p:txBody>
          <a:bodyPr>
            <a:normAutofit/>
          </a:bodyPr>
          <a:lstStyle/>
          <a:p>
            <a:r>
              <a:rPr lang="pl-PL" sz="4000" dirty="0"/>
              <a:t>Dowody a realizacja celów procesu karnego </a:t>
            </a:r>
            <a:br>
              <a:rPr lang="pl-PL" sz="4000" dirty="0"/>
            </a:br>
            <a:r>
              <a:rPr lang="pl-PL" sz="4000" dirty="0"/>
              <a:t>(art. 2 </a:t>
            </a:r>
            <a:r>
              <a:rPr lang="pl-PL" sz="4000" dirty="0">
                <a:latin typeface="Constantia (Nagłówki)"/>
                <a:ea typeface="Yu Gothic UI Semilight" panose="020B0400000000000000" pitchFamily="34" charset="-128"/>
              </a:rPr>
              <a:t>§</a:t>
            </a:r>
            <a:r>
              <a:rPr lang="pl-PL" sz="4000" dirty="0">
                <a:ea typeface="Yu Gothic UI Semilight" panose="020B0400000000000000" pitchFamily="34" charset="-128"/>
              </a:rPr>
              <a:t> 1) 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31111" y="162595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realizacji celów procesu, zwłaszcza zasady trafnej reakcji karnej (art. 2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1 pkt 1) niezbędne jest </a:t>
            </a:r>
            <a:r>
              <a:rPr lang="pl-PL" sz="2200" b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ustalenie faktów istotnych dla rozstrzygnięcia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 Celem procesu karnego jest prawidłowe zastosowanie prawa karnego materialnego, tj. przekształcenie normy abstrakcyjnej (kto zabija człowieka podlega karze…) w normę konkretną, stwierdzającą popełnienie przestępstwa przez daną osobę i wymierzenie mu za to przestępstwo kary („… uznaje X.Y. winnym tego, że działając w zamiarze bezpośrednim pozbawienia życia, ….)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Dowody – źródło (środek) poznania faktów w procesie karnym.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Istota poznania procesowego - wierne odtworzenie faktów ważnych z punktu widzenia wiązanych z nimi konsekwencji prawnokarnych.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Cel poznania procesowego - uzyskanie faktycznej i prawnej podstawy warunkującej trafność rozstrzygnięcia o przedmiocie postępowania (por. D. Gruszecka [w:] J. Skorupka (red.), </a:t>
            </a:r>
            <a:r>
              <a:rPr lang="pl-PL" sz="2200" i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Proces karny. Podręcznik,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Warszawa 2016, s. 386.). 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a 4" descr="Młotek sędziows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7618" y="2914427"/>
            <a:ext cx="1484382" cy="14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9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043" y="407835"/>
            <a:ext cx="7727126" cy="1227534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Zakazy dowodzenia faktów</a:t>
            </a:r>
            <a:br>
              <a:rPr lang="pl-PL" b="1" dirty="0"/>
            </a:br>
            <a:r>
              <a:rPr lang="pl-PL" sz="2200" b="1" dirty="0"/>
              <a:t>zupełne i bezwarunkowe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965" y="1682398"/>
            <a:ext cx="11085789" cy="470081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pl-PL" sz="2200" dirty="0"/>
              <a:t>Zakaz </a:t>
            </a:r>
            <a:r>
              <a:rPr lang="pl-PL" sz="2200" b="1" dirty="0"/>
              <a:t>ponownego dowodzenia przestępstwa</a:t>
            </a:r>
            <a:r>
              <a:rPr lang="pl-PL" sz="2200" dirty="0"/>
              <a:t>, prawomocnie osądzonego wcześniej, popełnionego przez oskarżonego, który teraz jest sądzony i którego podejrzewa się, że jest recydywistą</a:t>
            </a:r>
          </a:p>
          <a:p>
            <a:pPr lvl="2" algn="just"/>
            <a:r>
              <a:rPr lang="pl-PL" sz="2200" b="1" dirty="0"/>
              <a:t>Recydywę ustala się na podstawie akt sprawy</a:t>
            </a:r>
          </a:p>
          <a:p>
            <a:pPr lvl="2" algn="just"/>
            <a:r>
              <a:rPr lang="pl-PL" sz="2200" dirty="0"/>
              <a:t>Zasada </a:t>
            </a:r>
            <a:r>
              <a:rPr lang="pl-PL" sz="2200" i="1" dirty="0" err="1"/>
              <a:t>ne</a:t>
            </a:r>
            <a:r>
              <a:rPr lang="pl-PL" sz="2200" i="1" dirty="0"/>
              <a:t> bis in </a:t>
            </a:r>
            <a:r>
              <a:rPr lang="pl-PL" sz="2200" i="1" dirty="0" err="1"/>
              <a:t>idem</a:t>
            </a:r>
            <a:r>
              <a:rPr lang="pl-PL" sz="2200" i="1" dirty="0"/>
              <a:t> </a:t>
            </a:r>
            <a:endParaRPr lang="pl-PL" sz="2200" dirty="0"/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Zakaz dowodzenia </a:t>
            </a:r>
            <a:r>
              <a:rPr lang="pl-PL" sz="2200" b="1" dirty="0"/>
              <a:t>prawa lub stosunku prawnego wbrew ustaleniom konstytutywnego rozstrzygnięcia innego sądu</a:t>
            </a:r>
            <a:r>
              <a:rPr lang="pl-PL" sz="2200" dirty="0"/>
              <a:t>, które wiąże sąd karny (art. 8 § 2) np. rozwód – nie można dowodzić, że oskarżony jest w związku z małżeńskim, jeżeli istnieje prawomocne orzeczenie stwierdzające rozwód.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b="1" dirty="0"/>
              <a:t>Zakaz dowodzenia treści zeznań świadka</a:t>
            </a:r>
            <a:r>
              <a:rPr lang="pl-PL" sz="2200" dirty="0"/>
              <a:t>, jeżeli skorzystał on z prawa do odmowy składania zeznań (art. 182) albo został zwolniony z obowiązku ich złożenia (art. 185) – art. 186.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Zakaz dowodzenia </a:t>
            </a:r>
            <a:r>
              <a:rPr lang="pl-PL" sz="2200" b="1" dirty="0"/>
              <a:t>przebiegu narady i głosowania nad orzeczeniem </a:t>
            </a:r>
            <a:r>
              <a:rPr lang="pl-PL" sz="2200" dirty="0"/>
              <a:t>(108 § 1).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Zakaz dowodzenia okoliczności </a:t>
            </a:r>
            <a:r>
              <a:rPr lang="pl-PL" sz="2200" b="1" dirty="0"/>
              <a:t>objętych ochroną świadka koronnego</a:t>
            </a:r>
            <a:r>
              <a:rPr lang="pl-PL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066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0057" y="706396"/>
            <a:ext cx="74676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Zakazy dowodzenia faktów </a:t>
            </a:r>
            <a:br>
              <a:rPr lang="pl-PL" sz="3200" b="1" dirty="0"/>
            </a:br>
            <a:r>
              <a:rPr lang="pl-PL" sz="2700" b="1" dirty="0"/>
              <a:t>zupełne i warunkowe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7557" y="1575354"/>
            <a:ext cx="9919194" cy="2726039"/>
          </a:xfrm>
        </p:spPr>
        <p:txBody>
          <a:bodyPr>
            <a:noAutofit/>
          </a:bodyPr>
          <a:lstStyle/>
          <a:p>
            <a:r>
              <a:rPr lang="pl-PL" sz="1800" b="1" u="sng" dirty="0"/>
              <a:t>Art. 179 k.p.k</a:t>
            </a:r>
            <a:r>
              <a:rPr lang="pl-PL" sz="1800" dirty="0"/>
              <a:t>. </a:t>
            </a:r>
            <a:r>
              <a:rPr lang="pl-PL" sz="1800" dirty="0">
                <a:sym typeface="Wingdings" pitchFamily="2" charset="2"/>
              </a:rPr>
              <a:t> zakaz dowodzenia okoliczności, które są informacją niejawną o klauzuli </a:t>
            </a:r>
            <a:r>
              <a:rPr lang="pl-PL" sz="1800" b="1" dirty="0">
                <a:sym typeface="Wingdings" pitchFamily="2" charset="2"/>
              </a:rPr>
              <a:t>tajne lub ściśle tajne </a:t>
            </a:r>
          </a:p>
          <a:p>
            <a:pPr lvl="1"/>
            <a:r>
              <a:rPr lang="pl-PL" sz="1800" dirty="0"/>
              <a:t>Z tajemnicy może zwolnić </a:t>
            </a:r>
            <a:r>
              <a:rPr lang="pl-PL" sz="1800" b="1" dirty="0">
                <a:solidFill>
                  <a:srgbClr val="FF0000"/>
                </a:solidFill>
              </a:rPr>
              <a:t>uprawniony organ przełożony </a:t>
            </a:r>
            <a:r>
              <a:rPr lang="pl-PL" sz="1800" b="1" dirty="0"/>
              <a:t>(</a:t>
            </a:r>
            <a:r>
              <a:rPr lang="pl-PL" sz="1800" dirty="0"/>
              <a:t>§ 1)</a:t>
            </a:r>
            <a:endParaRPr lang="pl-PL" sz="1800" b="1" dirty="0"/>
          </a:p>
          <a:p>
            <a:pPr lvl="1"/>
            <a:r>
              <a:rPr lang="pl-PL" sz="1800" dirty="0"/>
              <a:t>Wniosek do naczelnego organu administracji rządowej kieruje sąd lub prokurator (§ 3)</a:t>
            </a:r>
          </a:p>
          <a:p>
            <a:pPr lvl="1"/>
            <a:r>
              <a:rPr lang="pl-PL" sz="1800" dirty="0"/>
              <a:t>Zwolnienia z zachowania tajemnicy można odmówić tylko wtedy, gdyby złożenie zeznania wyrządzić mogło poważną szkodę państwu (§ 3)</a:t>
            </a:r>
          </a:p>
          <a:p>
            <a:pPr lvl="1"/>
            <a:endParaRPr lang="pl-PL" sz="1800" dirty="0"/>
          </a:p>
          <a:p>
            <a:pPr lvl="1"/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05249" y="4038623"/>
            <a:ext cx="9073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u="sng" dirty="0"/>
              <a:t>Art. 180 § 1 k.p.k</a:t>
            </a:r>
            <a:r>
              <a:rPr lang="pl-PL" dirty="0"/>
              <a:t>.</a:t>
            </a:r>
            <a:r>
              <a:rPr lang="pl-PL" dirty="0">
                <a:sym typeface="Wingdings" pitchFamily="2" charset="2"/>
              </a:rPr>
              <a:t> osoby obowiązane do zachowania w tajemnicy informacji, które są informacją niejawną o klauzuli </a:t>
            </a:r>
            <a:r>
              <a:rPr lang="pl-PL" b="1" dirty="0">
                <a:sym typeface="Wingdings" pitchFamily="2" charset="2"/>
              </a:rPr>
              <a:t>zastrzeżone lub poufne</a:t>
            </a:r>
            <a:r>
              <a:rPr lang="pl-PL" dirty="0">
                <a:sym typeface="Wingdings" pitchFamily="2" charset="2"/>
              </a:rPr>
              <a:t> oraz </a:t>
            </a:r>
            <a:r>
              <a:rPr lang="pl-PL" b="1" dirty="0"/>
              <a:t>tajemnicy związanej z wykonywaniem zawodu lub funkcji </a:t>
            </a:r>
            <a:r>
              <a:rPr lang="pl-PL" dirty="0"/>
              <a:t>mogą odmówić składania zeznań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Sąd lub prokurator (w postępowaniu przygotowawczym) </a:t>
            </a:r>
            <a:r>
              <a:rPr lang="pl-PL" dirty="0"/>
              <a:t>mogą zwolnić z tajemnicy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/>
              <a:t>Na postanowienie o zwolnieniu z tajemnicy </a:t>
            </a:r>
            <a:r>
              <a:rPr lang="pl-PL" b="1" u="sng" dirty="0"/>
              <a:t>przysługuje zażalenie </a:t>
            </a:r>
          </a:p>
        </p:txBody>
      </p:sp>
    </p:spTree>
    <p:extLst>
      <p:ext uri="{BB962C8B-B14F-4D97-AF65-F5344CB8AC3E}">
        <p14:creationId xmlns:p14="http://schemas.microsoft.com/office/powerpoint/2010/main" val="36456461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036" y="595423"/>
            <a:ext cx="8708066" cy="1286539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Zakazy dowodzenia faktów</a:t>
            </a:r>
            <a:br>
              <a:rPr lang="pl-PL" b="1" dirty="0"/>
            </a:br>
            <a:r>
              <a:rPr lang="pl-PL" sz="2400" b="1" dirty="0"/>
              <a:t>Zupełne i </a:t>
            </a:r>
            <a:r>
              <a:rPr lang="pl-PL" sz="2700" b="1" dirty="0"/>
              <a:t>warunkowe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467" y="2039816"/>
            <a:ext cx="10779779" cy="4428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Art. 180 § 2 k.p.k. – tajemnica adwokacka, notarialna, radcy prawnego, doradcy podatkowego, lekarska, dziennikarska lub statystyczna</a:t>
            </a:r>
          </a:p>
          <a:p>
            <a:pPr marL="0" indent="0" algn="just">
              <a:buNone/>
            </a:pPr>
            <a:endParaRPr lang="pl-PL" sz="2200" dirty="0"/>
          </a:p>
          <a:p>
            <a:pPr lvl="1" algn="just"/>
            <a:r>
              <a:rPr lang="pl-PL" sz="2200" dirty="0"/>
              <a:t>Może zwolnić </a:t>
            </a:r>
            <a:r>
              <a:rPr lang="pl-PL" sz="2200" b="1" u="sng" dirty="0"/>
              <a:t>tylko sąd </a:t>
            </a:r>
            <a:r>
              <a:rPr lang="pl-PL" sz="2200" dirty="0"/>
              <a:t>i </a:t>
            </a:r>
            <a:r>
              <a:rPr lang="pl-PL" sz="2200" b="1" dirty="0"/>
              <a:t>tylko wtedy</a:t>
            </a:r>
            <a:r>
              <a:rPr lang="pl-PL" sz="2200" dirty="0"/>
              <a:t>, gdy</a:t>
            </a:r>
          </a:p>
          <a:p>
            <a:pPr lvl="2" algn="just"/>
            <a:r>
              <a:rPr lang="pl-PL" sz="2200" dirty="0"/>
              <a:t>jest to niezbędne dla dobra wymiaru sprawiedliwości a okoliczność nie może być ustalona na podstawie innego dowodu</a:t>
            </a:r>
          </a:p>
          <a:p>
            <a:pPr lvl="1" algn="just"/>
            <a:r>
              <a:rPr lang="pl-PL" sz="2200" dirty="0"/>
              <a:t>W postępowaniu przygotowawczym </a:t>
            </a:r>
            <a:r>
              <a:rPr lang="pl-PL" sz="2200" dirty="0">
                <a:sym typeface="Wingdings" pitchFamily="2" charset="2"/>
              </a:rPr>
              <a:t> prokurator składa wniosek o zwolnienie z tajemnicy do sądu; </a:t>
            </a:r>
          </a:p>
          <a:p>
            <a:pPr marL="914400" lvl="3" indent="0" algn="just">
              <a:buNone/>
            </a:pPr>
            <a:r>
              <a:rPr lang="pl-PL" sz="1900" dirty="0">
                <a:sym typeface="Wingdings" pitchFamily="2" charset="2"/>
              </a:rPr>
              <a:t>Rozpoznanie wniosku – w ciągu 7 dni na posiedzeniu niejawnym</a:t>
            </a:r>
          </a:p>
          <a:p>
            <a:pPr lvl="1" algn="just"/>
            <a:r>
              <a:rPr lang="pl-PL" sz="2200" dirty="0">
                <a:sym typeface="Wingdings" pitchFamily="2" charset="2"/>
              </a:rPr>
              <a:t>Na postanowienie sądu przysługuje zażalenie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2289476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7441" y="119717"/>
            <a:ext cx="9643732" cy="1723753"/>
          </a:xfrm>
        </p:spPr>
        <p:txBody>
          <a:bodyPr>
            <a:normAutofit/>
          </a:bodyPr>
          <a:lstStyle/>
          <a:p>
            <a:pPr algn="just"/>
            <a:r>
              <a:rPr lang="pl-PL" sz="3200" b="1" dirty="0">
                <a:solidFill>
                  <a:schemeClr val="tx1"/>
                </a:solidFill>
              </a:rPr>
              <a:t>Zakazy dowodzenia za pomocą określonych środków dowodowych- przykłady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048174" y="1275162"/>
            <a:ext cx="4536504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Bezwarunkowe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38222" y="1963187"/>
            <a:ext cx="9675629" cy="5092995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Przesłuchiwania jako świadka obrońcy albo adwokata lub radcy prawnego udzielającego pomocy zatrzymanemu co do faktów, o których dowiedział się udzielając porady prawnej lub prowadząc sprawę (art. 178 pkt. 1 k.p.k.)</a:t>
            </a:r>
          </a:p>
          <a:p>
            <a:pPr lvl="1" algn="just"/>
            <a:r>
              <a:rPr lang="pl-PL" dirty="0"/>
              <a:t>Konsekwencja prawa do obrony </a:t>
            </a:r>
            <a:r>
              <a:rPr lang="pl-PL" dirty="0">
                <a:sym typeface="Wingdings" pitchFamily="2" charset="2"/>
              </a:rPr>
              <a:t> art. 42 ust. 2 Konstytucji</a:t>
            </a:r>
            <a:endParaRPr lang="pl-PL" dirty="0"/>
          </a:p>
          <a:p>
            <a:pPr marL="457200" indent="-457200" algn="just">
              <a:buAutoNum type="arabicPeriod"/>
            </a:pPr>
            <a:r>
              <a:rPr lang="pl-PL" dirty="0"/>
              <a:t>Przesłuchiwania jako świadka duchownego co do faktów, o których dowiedział się przy spowiedzi (art. 178 pkt. 2 k.p.k.) </a:t>
            </a:r>
          </a:p>
          <a:p>
            <a:pPr lvl="1" algn="just"/>
            <a:r>
              <a:rPr lang="pl-PL" dirty="0"/>
              <a:t>Konsekwencja prawa do wolności wyznania </a:t>
            </a:r>
          </a:p>
          <a:p>
            <a:pPr marL="457200" lvl="1" indent="0" algn="just">
              <a:buNone/>
            </a:pPr>
            <a:endParaRPr lang="pl-PL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pl-PL" dirty="0"/>
              <a:t>Przesłuchiwania jako świadka mediatora, co do faktów, o których dowiedział się od oskarżonego lub pokrzywdzonego prowadząc postępowanie mediacyjne, z wyłączeniem informacji o przestępstwach z art. 240 § 1 k.k. (art. 178a k.p.k.)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3851" y="3551275"/>
            <a:ext cx="2159189" cy="151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722" y="0"/>
            <a:ext cx="2015134" cy="241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66" y="1963187"/>
            <a:ext cx="1591074" cy="154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4" descr="data:image/jpeg;base64,/9j/4AAQSkZJRgABAQAAAQABAAD/2wCEAAkGBxMSEhMTExMVFRUWGRUXGBUWFxYXGBcZGBcXFxgYFRUaHSggGBolGxUXITEhJSkrLi4uFx8zODMtNygtLisBCgoKDQ0NFw8PFzAjICU3NzAtNzc3NzUyKy01Lis3Mjc3NTA2MS0xNzAwLS03Ny03Njc3LTI3Nzg4KzM1OC0rNf/AABEIANMA7wMBIgACEQEDEQH/xAAcAAACAgMBAQAAAAAAAAAAAAAABgEFAgQHAwj/xABCEAABAwIEAwQHBQUHBQEAAAABAAIDBBEFEiExBkFRBxNhcRQiMkKBkaEjUmKxwSQzU3LRFRZDgpKisgg0Y+HxRP/EABkBAQADAQEAAAAAAAAAAAAAAAAEBQYDAf/EACQRAQABAwIGAwEAAAAAAAAAAAABAgMRBVEEEiEyQbEVYbIT/9oADAMBAAIRAxEAPwDuKEIQCEIQCEIQCEIQCEKLoJWBWtieJRU8bpZXhjGi5J/TqlCKtrcTN4c1LS8pP8WQdW8g0+KBkxbiSmpv3srWk7DUk/JUjuNJJL+jUU8o+/6ob9SCrTBuFaan9YMDpD7Uj9XOPU30V2xoA0AHlogS241irtqNjR+K9/oVBxvFW+1RNcPwb/Up3uoQKDON8lvSaWenH33Bpb/tJKYsMxeCobmika8eG/yK2nMadwD5i6XsV4Qie4ywE08+tpI+fmNrIGRZBK2AY5IJfRasZZ2j1Xe7MBzHjzTQglCEIBCEIBCEIBCEIBCEIBCEIBCEIBCEIBCEIBamJ17II3SyODWNFyf0HitolJGOMOIVjaX/APPBaSW2zncmHyIBQamD4bJikgq6sObTA3gp3bOHKR46n9F0BrbbaAclDGACw0AsAPBc47S+1AYc4QwtbJNuQb5WjxtzQdJCLrh2B9uxuBVQDU+1HyHXUrsWDYtFVRNlhcHsI3HLwPigmrxWGN7WSSta52gBOpRiuIsp4XzP2Y0u+mgXzF2rvlbik5c51wQWa7NubK6437RO/wAPpqOJxv3bO+d1IGyB14M7YDWVgp3wBrHk5HDf/MutlfP3YLwo6Sc1rwckdwzo5x0PyX0C3mgouL8LE0Bc3SWL7RjhuMutr9Day3OHMR9Ip45T7TmjMOjraj5rcqh6jr7WI+iWuzW/o0gPKeYDyvogbApUBSgEIQgEIQgEIQgEIQgEIQgEIQgEIQgEIQg8KyTIx7ujXH5AlL/AUH7OZj7U7jIT5/8AxXmKtvDKOeR//Eqp4CnD6Gntu1oafAjkgtMVqhFDJIfda53xA0XyLPLJiFcSdXzSfQm2nwX1XxhEX0dQ0bmNx+hXy/2d1LI8RpnSeyHWN+p0H1KB04+7JPQ6cT073PyAd407+bfBa3YZxM+CrFM5x7qbYX0aRrcea7Zx9WsioKh8ns5LC/U6Cy+a+zKndJiVM1m+Yn4AXKB3/wCofCwyphqLfvG5Db8Nz+q5CD+a+hf+oalD6OF9vYebfGwSJ2KYLS1ktRDUxtfdrSy97g3N7ILPgztibSxxwS0zRGwAXi3/AJjfmu5YFi8VXCyaF2Zjh8jzB8VyniHsMjcc1JNkufWa/YD8NgukcJ4CzD6RkAdcN1LjtfmfJBscUYg2CmleTYkFrfFztGgfFYcIUJhpYmkWcQHu/mcLlUTA7EqoOt+yU506SyDf4AgJ2CAUoQgEIQgEIQgEIQgEIQgEIQgEIQgEBChAXUFyqMT4lpYHZZZmtd01NvO2y18V4tp4WMcHd4ZPYYzUu+HL4oL4gEEHYpKwib0Cskp5DaGocXwu5Bx3Z4WA+qssO4vhkkEUjXwvd7Ik97yI0VljuDx1cRikGm4I3BGxBQb8rA5padnAg+RC+WO0zhGXD6tzg09y92aN4Gg528wu6x4pV0H2dSx08I0bUM9oD/yX5+Sso8UoMRBhu2bTWNzTp53CD5jxji6sqoY4JZnPY3QN6+dt11jsL4KfFetnaWOItG072+95G6faDs8w6J4kZSxhwNwbbK+qK2KEsa4hmY5WC25HSyCg7SeGHYhRuhjcGvuC2+2hvY/JKnZL2czUEsk9QW5iAGtH1JXViOqLIMZAbEDe315JTmwKtqDkqZ2CG5JEVw5zeTX35eStZHEVgzT2a9tmwdSBcuCuQEHhR0rIo2sjaGtaLBo5BbKxUhBKi6CtWtro4heR7WjxOvyQbRci6pKziekiY17525XXsRqSRysNV5UPFtNI9rM+V7/ZDgRceZQMKEIQCEIQCEIQCEIQCi6leU7srXG2wJ+QugzutPGJzHBI5u4a63ySnQ1+JV7O8i7qnhdfKXXMluototocHzSD7avqHXFi1pbl/JBV4ZhuTDHTQBklXMzOXOIu5xO2uyz7OOHTAz0ioDGzyNGZhcDlN/Ow+C3Iezema0NzykDa528lWcX8M01LSOc0vzlzQ0k6gucB+qDT46p5jUySSyN9EDG5Ggi/eZtMttb3sug8PGT0aHvv3mQZvNLTezalc2MyF7ntaBnvrf73mqKairKWplhZWykBnewtfbK4C5cw2HIBB1FwB3t5FecdIwOzBrQ7qBZVGHYvJNQx1ETA+RzA7J1PMKv/ALy1mW39mz5vNlvzQNrkv1OL3ro6UMa6zc5duW3B+WyrW1GLVFw2OKmady+5eB+GxtdXPDvDrKUOdmdJK/V8rtXO8PJBdNKCgKUCrxjh0rhFUwazU5LgB7zD7TfPLdWXD3EEVZHnjOuzmHRzHc2uHgrbKlvGuEWSSd/DI6nn5yR2GbwcOiBjv1QSlrCcJrmyh09SHxgH1W39bxddbfF+KmmpnSMtnJaxl/vPOUfUoN3Ga/uIJZSL5GucPEgXsuXUwklrqY1LG1DahhkJcdImkXa1mo253VlxFg87aXPU1c8j5MrBCC3Jmk9Xa17C6suHuziGKBjZXvkfYXJPs/hb4BBU49gf9nGaspIopZHujaxhNwwX9cgE8wfom3E8MiraRomyNeWNeHAgGN9r3B8CvB/ANMQBd48QUs8UcAmKN0sE82QD7SG4s5g3LfGyBv4ExB81IDIczmOfHm+8GHKHfFMV0gYHw2/0eN9FXTtjIBEby3K022NhfzWzPi9fRGL0lsUsT3tjzx3u0uNgXXQOyyWF/kswgEIQgEIQgEqcZ8SiBroY43SzOYTkbb1WkEZneCa1zWaoa2oxR5IMgaWtDj7umgQNHZ+zLh9KLAepe3xKYlRcFf8AZU/8n6lXqASR2pgdxDfbvWf8gndI3a0y9Iw9JY/+bUDszYfBKPG1mVFA829uRhJ6OYR+qbo9h5BKPHjc01A3rK7XpZt0GlwVjcFO+eifIGyRzODGnmzS1jsnwLmWI4XE6qxGKSwvE2dp2IdckEH/AChO/CE7n0VM9xu50bSSeqC2uskIQCEIQCxcslDkGDnWFzt+iQuIsYhraqlpIZA85y94F7Du7OGvPZXfaBUOZRSZbi5Yw26OdY/QqgwCgjbiMTIgA2CBpuLal7SL366ILXtCi+yil92OWMkeBcLn4JrhlD2hzTdpAIPULwxGibPE+J4u14LT8Ra6WOCcQdE59BOftYf3ZPvxe5bqQBqgcV5VWXK7NtY38rar1BShxpi7nObQ05zTTaOt7kfvE9DYoM+zU/sjtLDv58v8ufT6I7TTaizAElskTgBzIOgW7JX0uF08UcsgjaAGgkH1joCdOZK1OOKpj6B0jTmaS1wPVBs8J8Rtqm5HMdHMwNzxvtcXGhHgUxhc+w+VpxOkLCPXpjnsejRlvZdBCAQhCAQhCASV2jYBTvppqh0Y71rQA/W/tBOqV+0iS1BKObsgH+sILXhxhFNCCNmhWa8KFmWNg6NH5L3QQUqdptNnw+WwuWmN3ye0lbvF/EPoTI39254e8NLhswfed4KyeY54yAWua5tjYg6EIJwqo7yGN495rT9EtV7jUYnCxurKUGR38zgW281qUVNiVIDSxBksevdSuv8AZt5B/kmDhnA/RmOLnZ5ZDmkedy47geCBX4iweOpxZjJQS10TbgbGxJsU/UlO2NjWMGVrQAB0ASvXW/tWHr3f9U2hBKEIQCEIQCgqUINTEaBk8bopG5mu0ISXwNhbIK+tYy+VrIQ0nl7WgT+k/hfN6dXZvwW8rlBrzcWOdiUNOGPZEO9a97rBr3ACwHxVzxJw8KnI9jzFPHrHK3cdWu6tOxWxxBgjKqPI85SCHMe3RzXDUEHzVBHxBUUJEdc0vj2bVMFx4d4N83kEGMtbi9u5EMWfbvzfJba4F73Vpwrwy2kzSPcZZ5NZJXak+DejRyW9T4/TPbmbM0t3ve30KpsS40YSYaMGomOgAHqsP3nE8h4IPHjNzamemo2tDn52yuJ1yNYQ7XzVnxxFegqAG6BjtByABUcK4C6nD5Znd5US6ySdOjW/hF1ucTx5qOpHWKT/AIlBX8G8P08MEMsUYEjo2Ev5m7QmcKk4MmzUVP4Ma35ABXaAQhCAQhCASZ2kSepTR/xJgPkLpzSJ2pFzRRyMZncya4Z971bWQO8ew+H5LO6Tf72VMbbzYfM0AXLmllgOtr3Xph/aDQytB70tvtdrt+lwEDDi9K2WGSN7bhzXD6Gy5fgGFthoxNDVupXxkteL3ZIRze3Un4LptLisEwuyVpvyuB9CqHDuB6Vkr5XEzFzy9rHEFrCfuAIKfAeNa2QuaaN1Q1u0sPqtf4gPIKf6SVz2NcWFhIuWndvgbLNjA2wAAHRZOIAvsBugUDHnxk/+OBh+ZcE4hJXA7zPVV1Ve7c5hafBhv+qdkAhCEEErRr8XhhLWySNaXbXWxV1LY2l73BrWi5J2sEg4vxDS1A7ySiklp9W+k6ZQDpcDdAzUPFDH1JpnsdG6143GxbKOrCPDqr4FLPCODMZAwktla1znQO+7G72QD5JlYgkpQwUZMVrW39qOFw/3Xsm8pJx+QU+KUsxNmzNdG4+IHq/UoHVQ+IEWIBHQqQVIQUdRwhRPJc6mYSeev9VY4fhsUDcsTGsHgP1Wy+UDmPiQtGtxuCLV8rR8QfyQb618QYHRyNOxa4fRLNd2iUUY0kL9QLNa4XJ2AuNVhNxRVSMJiw+a1jq4tsR87oPbs1mzUY/DLM3/AEusm1JnZYw+hkkAEzTEt+6S83BTmgEIQgxJQSteurY4WGSVwY0bkpUOPVVaS2ij7uLY1Eg0I/AN7+YQMGMY5BStzTSBo5Dck9ABqkxmKS1+JU7DA6OKEd+3Na773bfTb4piwfhCGF3eyl1RNv3stiR4C2llq8MNMtbWz8mO7hvSws6/1QNhbcai99wkPEKZuHVBc5oNFOfXBFxC87u8GnQJ+stato45mFkjQ9jt2nmg4jxxjlE9zoqGBgcD61SLgN/k13WhwfiRbOIaitqI2PsI5GuHqu/FcLDj7BfQKt7WAOZKc7GN9y/I+C9Ozqhp6ms7utGpb9kw2yuOt7+IC4c1f9MeF5Njg402blMTNe/XpPrB9x6Gtpe6EVa+V8rsrGvIObmToOiuXcOVkvqy1rwwizhHoTfcahZcO8F+jzmV8zpmtGWBr9e6b0b8E2hq7qNy7g/EZMP9KgFNJJTxzPDZGlvqjTR19SU64fxbSzWDZLO+64EW8NVpcFuzOrTbT0mQa87WW1xTRxCIvdSCoI9wWDj1IJICC6bUsOz2nycFrYnisUEb5XvaGsaTuNbDay5612EHX7SncN2Br7j6FWGDcM0FY18ga+RurQZL2Om4CDLD8FkxSMVFXK4QyaxwMNm5DsX+KPRP7OmZT96XUtQ2RoY+1osjbnL4EGyyw3FJ8Oj9HlppZWsJEUjMtnM91tt7rVxDAazFJY5Jb0sLL5Yv8Rwdo7MRcahBcdnVQDSuGZuUSyBliNGC2VND6tjRq9g83Bc+xnh2ioclopmxnRz4yMrf5hvr4LXLsHazN69Q4+ywtfmcem1ggb67jKki07zO/kxgJJ8jayTuIZZMTqqOGSCWnhJkcHuLbuLQCC221t088O0cQia5lOIbgHIbEjwJVbxKQK7D79Zh/tCDwkwKuja7u6x77Algf7RI2BICqcDiqaqF802ISRFjnNkawgZC3fcLo4CT8W4HbNU94JXMhfYzQt0EhbqL/HdAjw4K/EJHmOsqPRm3aJHOF5XjQkWHsg/mrDBfRKORsNfTsa7XLU65Hgddb5uqiAy09VNHhzO8pmH1ozs1+t2xdNd1sYW3+1qoMng7uKmvniktmc52xFjtoqK3f4ydSqt5iaPzHvO7tNNPJnyt8CofTqj0l7A2niNqeOw1tvI7ryITysIKdrGhrAGtaAAByAXoQr1xc1wvHH4fVVdO+J74GuEmdlvU7wlxJG5+CfMLxeGpaHwyB48N/kdUvYk0Q4rA8n1Z2Pa6+12gBv5r3xTg+Nz+9pnupphc5o9A/wAHjp5IGhqySXDxLPSOEdfHZuwqIwcn+Yb3TdTVTJGh7HBzTqCNigruIcDirITDKNCbg82nkR4qk4cxGWnnFDVHMbXhm2zt+678ScFz/tDxiLNE2G8lVC/O1jN+hBO2xKB5rZQyN7jya4/Qpd7OKe1G2Q7zEyH4m36Je4s41lZSnvaSWFsoaxj3FvtEjQ2KeuHKXuqaFn3Wj+qCwXlPJla49AT8hdexWLmA3B5iyD5qxaudUVE07ySXPIAPut6BbvBtI6TEKVrb3a4ucegylTxzhJo62RtiWyHPHYbk6ZQumdl/CZpYzPMPt5eX3G8m+aiU26puZlqOI1CxRpVFm33VRjG28n0LCofZrj0BPyC9FoY5OGQSuPJjvqCFLZdQ9nWsM7/4k8jx5Gyv8XoBPG6MuLb+83cW2IVXwBT5KCn6lgcfMphsgTP7uVrbNbWZm/eeAX/MCyaaCAxxsY52ZwFi7qeZW2hBgWqbrJCBf4hwWWZzZIZ3RPby0yO/mFlUOwLEZPVkqYWNPvQtIf8AAnS6drIsg08NpO6jbHmc8tAGZ258T4pa479WWil+7Jl/1kBOSVe0aO9IHDdksLvgHgn8kDSsJAbEXsTzWFFNnYx42c0EfEL3Qc74QGQVER/eNnlc7qQ5xIPkjGx3FTTVTLB5e2J4Hvh5DQT5Kx4xw6SGQV0AzFotNGPfYPeHi0XKp8OqG4lVw90bwQjO8/jOrW+YKynx1+1q9N2jtqnOfrzCTz0zaxLpagqVC1aMUe0OLKynmG8c8Wv4S4Zk1RPuARsdfmqXjmnz0U/4Wl482i6WcK44lko2yQUc0jBGGiQFti8Cx0Jvug3caqJMQmfRQOLYWfv5ha5v7jfqE0YRhcVLCyGIZWN2H5k+KVezfEoRE6E3ZUZnvfG/R13ku32O6eLoKPjGudBSTSt0cAAD0uQNfmsuGcGip4Rks5zvWfJoS9x5kqyrKZkrHRyNDmu0LTsR4pZHA4aMrKypjjGndtcMoHQabIFrtcrfSWCnhObuXMlmdu1rcwFr9brptDIDGwjm1u3kFUU3ClNHTvp2s9WT23e889SeuiqIuHq2kH7JUd5GNop7mw6NsgdbqLpPHE9XEPt6CQ23ewty+epuvOn7QoXMDxFNlO2l7+OgQNFdhcMro3yRte6M5mEj2TtcLZASpHx5G4EthlPw/wDS8puPMsbpPQ58o5+r+qB0Sz2iT5aJ4G73MaPi8X+i1WcYVD2tfHhs72uFwc0f9VW4pU1VbLTRuoZ4WCQue57mFtgNNj1QPGG0wiijYNmtAW2sGhZhAIQhAIQhAIQhAKq4ogD6Wdp/hvI8w0kK1XlPGHNLTsQR80FRwVU56KnPMMa0+YFirxc84fxCro2yQjD55WiWQtc1zAC0nTcqwqONJo2Oklw+djW7kuZ/VA4PF1p4bhcMGYRRtZmJc7LzJ1JKW28dHIx5o57PAI9nY7LOXjyJvtQzD4f+l5gOCxJSXU9ocLGtcYZbOIaNLanYajmvSTiGtlH2NC9t/elLS3zsDdei64re0UdTmNh3Twb+LSlHsnq+4p20U1myN9dl9A9r/WGX4LffwpU1f/fVPq/wodGHwcDurnFeF4KiONhBaYgBHIzRzLbWPwQavG+FxPgdObMlhBeyQaEFutr8wVbYDWGWnikdu5rSb8zbUqiPA7X2E1VUTMBB7uRwLTbrYJpjjDWho9UNAAA5AbIPWyjKskIIAUELJQ4oFfj6sc2BsMZ+0qHCNp59Xf7QVeYdQMhijiYAGsAGwSuZG1OKta1wLKZmawIPrklv5FOaCBGOQA+AWnjNKHwStI0LHfQEhbwUSNuCOoIQLvAE+egpwd2tDXeYTEAlTs/9UVcZ/wAOokaPLRNiAspQhAIQhAIQhAIQhAKMqlCCMqVO0WT9lawHV8sTbdQXgH6JsSdxkzvKqgh5Oc5/+ixQNVJThjGNt7LQPkF6d2Og+QWQUoKniTC21FPLHYXLSWeDwPVI+K1eCcRM1KzMfXjJid5s9Uk/JX10m4HI2mxGppyQGyBsjASB6xuX/UoHIKQFCyQQWoDVKEAoKlYuQYSvDQS4gAC5v0HNIj8bkxKRzIJm09K05XS5gHyHmI9dB5qwxbA6p5J7zODy8OiVJ+BQDc0o06f/AFBZ4DT01DikrI3AMdTtc517lz8+pJHOydDj9P8AxB9VzWl4d7klzYXBx0J306LZ9Ek+45A//wB4af8AiD6rxruJYI4nyd4PVF/jy+tkjeiSfcd8lr4hgz54zG5rwDbbTY3H1QbvD80tFI2rnJ7muOd+htC935A6BdKinadnA+RC5JLw7Xyx90aiZ0ZGXKSNvkrbAuFKmGNsYc+zdnONyg6VdSFWYLRyxstK/OVZBBKEIQCEIQCEIQCglSqjHKKaQDupMvUdUG/UVcbGlzntAAJJJGgC5niFZPNMMUYHCGndkY377CbSPt0tqs+IODamdmRxeBe5LDa60H4BiAj7l1RP3dsmUEWy7W26IOlQ8RU7mtcJBZwDh5HVZf3hp/4g+q5zS4W+JjWBjrNAAv0C9fRJPuO+SDoLcepztIEjVNDT1uKVGeS2SOPu3ghpYS3UtvzWv6G/+GVrVPDPeuzuhcXWt0v5oL+g4hkopWU9VK2aJ5DYqgOBN72DZNd/FPocDzC5RS8Da3bTAG4IJ5Hw1Tdg2DVLHNLpLNHun8kDUFKgKUAhCEEFYAoQgzsjKEIQGUKLKEIMrIChCCbKUIQCEIQCEIQCEIQCgoQggKbIQgMoRlCEIIcEBQhBJUAoQgyUoQg//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72" y="5373959"/>
            <a:ext cx="1553062" cy="13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798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907" y="263769"/>
            <a:ext cx="5834215" cy="826477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chemeClr val="tx1"/>
                </a:solidFill>
              </a:rPr>
              <a:t>Zakazy dowodzenia za pomocą określonych środków dowodowych- przykłady</a:t>
            </a:r>
            <a:endParaRPr lang="pl-PL" sz="1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848509" y="683771"/>
            <a:ext cx="5112568" cy="491128"/>
          </a:xfrm>
        </p:spPr>
        <p:txBody>
          <a:bodyPr/>
          <a:lstStyle/>
          <a:p>
            <a:pPr algn="ctr"/>
            <a:r>
              <a:rPr lang="pl-PL" dirty="0"/>
              <a:t>Warunkowe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49076" y="1510248"/>
            <a:ext cx="11093847" cy="455441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1800" dirty="0"/>
              <a:t>Zakaz przesłuchiwania w charakterze świadka, który skorzystał z prawa do odmowy zeznań (art. 182 k.p.k.)</a:t>
            </a:r>
          </a:p>
          <a:p>
            <a:pPr lvl="1" algn="just"/>
            <a:r>
              <a:rPr lang="pl-PL" sz="1600" dirty="0"/>
              <a:t>osoby najbliższe – art. 115 § 11 k.k. - ochrona wartości rodzinnych</a:t>
            </a:r>
          </a:p>
          <a:p>
            <a:pPr lvl="2" algn="just"/>
            <a:r>
              <a:rPr lang="pl-PL" sz="1600" dirty="0"/>
              <a:t>Osobą najbliższą jest małżonek, wstępny, zstępny, rodzeństwo, powinowaty w tej samej linii lub stopniu, osoba pozostająca w stosunku przysposobienia oraz jej małżonek, a także osoba pozostająca we wspólnym pożyciu</a:t>
            </a:r>
          </a:p>
          <a:p>
            <a:pPr lvl="1" algn="just"/>
            <a:r>
              <a:rPr lang="pl-PL" sz="1600" dirty="0"/>
              <a:t>świadek, który w odrębnej sprawie jest oskarżony o współudział w przestępstwie objętym postępowaniem - konsekwencja prawa do nieobciążania się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/>
              <a:t>Zakaz przesłuchiwania świadka, który złożył wniosek o zwolnienie od złożenia zeznania, gdyż pozostaje z oskarżonym w szczególnie bliskim stosunku osobistym i którego organ procesowy zwolnił z tego obowiązku (art. 185 k.p.k.) </a:t>
            </a:r>
          </a:p>
          <a:p>
            <a:pPr lvl="1" algn="just"/>
            <a:r>
              <a:rPr lang="pl-PL" sz="1600" dirty="0"/>
              <a:t>szczególnie bliski stosunek osobisty – inny niż wynikający z pokrewieństwa, powinowactwa, małżeństwa czy określony w art. 182 k.p.k., ale silnie łączący osobę, która ma być przesłuchana w charakterze świadka z oskarżonym np.: posiadanie wspólnego dziecka, konkubinat</a:t>
            </a:r>
          </a:p>
        </p:txBody>
      </p:sp>
    </p:spTree>
    <p:extLst>
      <p:ext uri="{BB962C8B-B14F-4D97-AF65-F5344CB8AC3E}">
        <p14:creationId xmlns:p14="http://schemas.microsoft.com/office/powerpoint/2010/main" val="26497946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3359" y="797666"/>
            <a:ext cx="9590567" cy="910903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Zakazy określonych metod śledczych </a:t>
            </a:r>
            <a:br>
              <a:rPr lang="pl-PL" sz="3200" b="1" dirty="0"/>
            </a:br>
            <a:r>
              <a:rPr lang="pl-PL" sz="3200" b="1" dirty="0"/>
              <a:t>art. 171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851" y="1808352"/>
            <a:ext cx="10728251" cy="4683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§ 5.Niedopuszczalne jest:</a:t>
            </a:r>
          </a:p>
          <a:p>
            <a:pPr marL="365760" lvl="1" indent="0">
              <a:buNone/>
            </a:pPr>
            <a:r>
              <a:rPr lang="pl-PL" dirty="0"/>
              <a:t>1) wpływanie na wypowiedzi osoby przesłuchiwanej za pomocą przymusu lub groźby bezprawnej,</a:t>
            </a:r>
          </a:p>
          <a:p>
            <a:pPr marL="365760" lvl="1" indent="0">
              <a:buNone/>
            </a:pPr>
            <a:r>
              <a:rPr lang="pl-PL" dirty="0"/>
              <a:t>2) stosowanie hipnozy albo środków chemicznych lub technicznych wpływających na procesy psychiczne osoby przesłuchiwanej albo mających na celu kontrolę nieświadomych reakcji jej organizmu w związku z przesłuchaniem.</a:t>
            </a:r>
          </a:p>
          <a:p>
            <a:pPr marL="0" indent="0">
              <a:buNone/>
            </a:pPr>
            <a:r>
              <a:rPr lang="pl-PL" dirty="0"/>
              <a:t>§  7. Wyjaśnienia, zeznania oraz oświadczenia złożone w warunkach wyłączających swobodę wypowiedzi lub uzyskane wbrew zakazom wymienionym w § 5 nie mogą stanowić dowodu.</a:t>
            </a:r>
          </a:p>
          <a:p>
            <a:pPr marL="0" indent="0">
              <a:buNone/>
            </a:pPr>
            <a:endParaRPr lang="pl-PL" sz="1000" b="1" dirty="0"/>
          </a:p>
          <a:p>
            <a:r>
              <a:rPr lang="pl-PL" b="1" dirty="0"/>
              <a:t>swoboda wypowiedzi – </a:t>
            </a:r>
            <a:r>
              <a:rPr lang="pl-PL" dirty="0"/>
              <a:t>wszystkie trzy etapy procesu psychicznego prowadzącego do oświadczenia:</a:t>
            </a:r>
          </a:p>
          <a:p>
            <a:pPr marL="822960" lvl="1" indent="-457200">
              <a:buFont typeface="+mj-lt"/>
              <a:buAutoNum type="arabicPeriod"/>
            </a:pPr>
            <a:r>
              <a:rPr lang="pl-PL" dirty="0"/>
              <a:t>procesy motywacyjne prowadzące do decyzji woli o przyszłym oświadczeniu dowodowym,</a:t>
            </a:r>
          </a:p>
          <a:p>
            <a:pPr marL="822960" lvl="1" indent="-457200">
              <a:buFont typeface="+mj-lt"/>
              <a:buAutoNum type="arabicPeriod"/>
            </a:pPr>
            <a:r>
              <a:rPr lang="pl-PL" dirty="0"/>
              <a:t>podjęcie woli w przedmiocie oświadczenia dowodowego,</a:t>
            </a:r>
          </a:p>
          <a:p>
            <a:pPr marL="822960" lvl="1" indent="-457200">
              <a:buFont typeface="+mj-lt"/>
              <a:buAutoNum type="arabicPeriod"/>
            </a:pPr>
            <a:r>
              <a:rPr lang="pl-PL" dirty="0"/>
              <a:t>składanie oświadczenia.</a:t>
            </a:r>
          </a:p>
          <a:p>
            <a:pPr marL="365760" lvl="1" indent="0">
              <a:buNone/>
            </a:pPr>
            <a:endParaRPr lang="pl-PL" dirty="0"/>
          </a:p>
          <a:p>
            <a:pPr marL="365760" lvl="1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37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Cele postępowania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72818" y="891862"/>
            <a:ext cx="11483162" cy="506641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w procesie karnym przeprowadza się ze względu na obowiązującą zasadę prawdy materialnej, zgodnie z którą podstawę wszelkich rozstrzygnięć powinny stanowić prawdziwe ustalenia faktyczne.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organ procesowy mógł wydać określoną decyzję (rozstrzygnięcie) musi najpierw poznać sytuację faktyczną a (niemal) wyłącznymi środkami poznania sytuacji faktycznej są dowody. </a:t>
            </a:r>
          </a:p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Udowodnienie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taki stan, w którym fakt przeciwny dowodzonemu wydaje się niemożliwy lub wysoce nieprawdopodobny.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obiektywny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dowody zebrane w sprawie mają być na tyle przekonujące, aby przeciętnie wykształcony i rozsądny człowiek po zapoznaniu się z nimi uznał fakt za udowodniony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subiektywny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osoba dokonująca oceny zebranych w sprawie dowodów jest całkowicie pewna, że nie istnieje żadna inna możliwość jej wyjaśnienia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udowodnienia określonych faktów odnosi się jedynie do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ustaleń niekorzystnych dla oskarżonego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(por. art. 5 § 2).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</a:p>
          <a:p>
            <a:pPr marL="457200" lvl="1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momencie, w którym podejmowane jest rozstrzygnięcie wystarczy tylko określony stopień prawdopodobieństwa, a udowodnienie tego faktu nastąpi później. </a:t>
            </a:r>
          </a:p>
        </p:txBody>
      </p:sp>
    </p:spTree>
    <p:extLst>
      <p:ext uri="{BB962C8B-B14F-4D97-AF65-F5344CB8AC3E}">
        <p14:creationId xmlns:p14="http://schemas.microsoft.com/office/powerpoint/2010/main" val="203048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Surogaty dowodzenia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199"/>
            <a:ext cx="8304914" cy="4981353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Notoryjność</a:t>
            </a:r>
            <a:r>
              <a:rPr lang="pl-PL" dirty="0"/>
              <a:t> –art. 168 założenie znajomości określonych faktów, których nie trzeba już dowodzić. Notoryjność nie wyłącza dowodu przeciwnego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powszechna</a:t>
            </a:r>
            <a:r>
              <a:rPr lang="pl-PL" dirty="0"/>
              <a:t> – fakty ważne dla rozstrzygnięcia są znane nieograniczonej liczbie osób zamieszkałych na terenie, gdzie toczy się postępowanie dowodowe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urzędowa </a:t>
            </a:r>
            <a:r>
              <a:rPr lang="pl-PL" dirty="0"/>
              <a:t>– znajomość faktów przez organ procesowy, którą nabył on podczas swojej działalności np. popełnienie przestępstwa w warunkach recydywy – sąd ma obowiązek poinformowania stron o faktach).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Oczywistość</a:t>
            </a:r>
            <a:r>
              <a:rPr lang="pl-PL" dirty="0"/>
              <a:t> – wyższy stopnień notoryjności powszechnej; powszechna i bezsporna znajomość danego faktu, wykluczająca możliwość nieznajomości go przez przeciętnie wykształconego i rozumnego człowieka np. powszechnie znane prawa przyrody.</a:t>
            </a:r>
          </a:p>
          <a:p>
            <a:pPr algn="just">
              <a:buFont typeface="Courier New" pitchFamily="49" charset="0"/>
              <a:buChar char="o"/>
            </a:pPr>
            <a:r>
              <a:rPr lang="pl-PL" b="1" u="sng" dirty="0"/>
              <a:t>Uprawdopodobnienie</a:t>
            </a:r>
            <a:r>
              <a:rPr lang="pl-PL" dirty="0"/>
              <a:t> - dany fakt nie jest ani bezsporny ani oczywisty, jednak będzie on udowadniany później.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17" y="3886655"/>
            <a:ext cx="2398927" cy="15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9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350</TotalTime>
  <Words>9026</Words>
  <Application>Microsoft Office PowerPoint</Application>
  <PresentationFormat>Panoramiczny</PresentationFormat>
  <Paragraphs>700</Paragraphs>
  <Slides>75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5" baseType="lpstr">
      <vt:lpstr>Arial</vt:lpstr>
      <vt:lpstr>Calibri</vt:lpstr>
      <vt:lpstr>Century Gothic</vt:lpstr>
      <vt:lpstr>Constantia (Nagłówki)</vt:lpstr>
      <vt:lpstr>Courier New</vt:lpstr>
      <vt:lpstr>Tahoma</vt:lpstr>
      <vt:lpstr>Times New Roman</vt:lpstr>
      <vt:lpstr>Wingdings</vt:lpstr>
      <vt:lpstr>Wingdings 3</vt:lpstr>
      <vt:lpstr>Jon</vt:lpstr>
      <vt:lpstr>Podstawy procesu karnego SSA</vt:lpstr>
      <vt:lpstr>Prawo dowodowe</vt:lpstr>
      <vt:lpstr>Pojęcie dowodu</vt:lpstr>
      <vt:lpstr>Pojęcie dowodu</vt:lpstr>
      <vt:lpstr>Pojęcie dowodu</vt:lpstr>
      <vt:lpstr>Pojęcie dowodu</vt:lpstr>
      <vt:lpstr>Dowody a realizacja celów procesu karnego  (art. 2 § 1) </vt:lpstr>
      <vt:lpstr>Cele postępowania dowodowego </vt:lpstr>
      <vt:lpstr>Surogaty dowodzenia </vt:lpstr>
      <vt:lpstr>Domniemania procesowe </vt:lpstr>
      <vt:lpstr>Zasady procesowe związane z dowodami (zasady postępowania dowodowego) </vt:lpstr>
      <vt:lpstr>Zasada swobodnej oceny dowodów</vt:lpstr>
      <vt:lpstr>Zasada swobodnej oceny dowodów a…</vt:lpstr>
      <vt:lpstr>Zasada swobodnej oceny dowodów </vt:lpstr>
      <vt:lpstr>Zasada swobodnej oceny dowodów </vt:lpstr>
      <vt:lpstr>Zasada prawdy materialnej </vt:lpstr>
      <vt:lpstr>Zasada bezpośredniości </vt:lpstr>
      <vt:lpstr>Źródło dowodowe a środek dowodowy </vt:lpstr>
      <vt:lpstr>Przedmiot dowodu </vt:lpstr>
      <vt:lpstr>Systematyka dowodów </vt:lpstr>
      <vt:lpstr>Systematyka dowodów </vt:lpstr>
      <vt:lpstr>Systematyka dowodów – dowody ścisłe i swobodne </vt:lpstr>
      <vt:lpstr>Systematyka dowodów – dowody pierwotne i pochodne </vt:lpstr>
      <vt:lpstr>Systematyka dowodów – dowody bezpośrednie i pośrednie </vt:lpstr>
      <vt:lpstr>Dowody pośrednie – dowody poszlakowe </vt:lpstr>
      <vt:lpstr>Proces Ewy Tylman jako przykład procesu poszlakowego</vt:lpstr>
      <vt:lpstr>Systematyka dowodów – dowody nielegalne i dowody zebrane w sposób sprzeczny z ustawą </vt:lpstr>
      <vt:lpstr>Systematyka dowodów – dowody niekonwencjonalne </vt:lpstr>
      <vt:lpstr>Dowód prywatny</vt:lpstr>
      <vt:lpstr>Systematyka dowodów – dowody naukowe </vt:lpstr>
      <vt:lpstr>Wprowadzanie dowodów do procesu </vt:lpstr>
      <vt:lpstr>Wprowadzanie dowodów do procesu – inicjatywa stron  </vt:lpstr>
      <vt:lpstr>Warunki formalne wniosku dowodowego </vt:lpstr>
      <vt:lpstr>Oddalenie wniosku dowodowego</vt:lpstr>
      <vt:lpstr>Oddalenie a odrzucenie wniosku dowodowego </vt:lpstr>
      <vt:lpstr>Wprowadzanie dowodów z urzędu</vt:lpstr>
      <vt:lpstr>CZYNNOŚCI DOWODOWE</vt:lpstr>
      <vt:lpstr>Rodzaje czynności dowodowych</vt:lpstr>
      <vt:lpstr>Rodzaje czynności dowodowych </vt:lpstr>
      <vt:lpstr>OSOBOWE ŹRÓDŁA DOWODOWE</vt:lpstr>
      <vt:lpstr>PRZESŁUCHANIE</vt:lpstr>
      <vt:lpstr>Przesłuchanie </vt:lpstr>
      <vt:lpstr>Szczególne rodzaje przesłuchania </vt:lpstr>
      <vt:lpstr>Przesłuchanie oskarżonego </vt:lpstr>
      <vt:lpstr>Świadek w procesie karnym </vt:lpstr>
      <vt:lpstr>Obowiązki świadka, skutki niedopełnienia obowiązków </vt:lpstr>
      <vt:lpstr>Uprawnienia świadka </vt:lpstr>
      <vt:lpstr>Prawo do odmowy składania zeznań (art. 182 k.p.k.)</vt:lpstr>
      <vt:lpstr>Prawo do odmowy odpowiedzi na pytanie – art. 183 § 1 </vt:lpstr>
      <vt:lpstr>Prawo do złożenia wniosku o zwolnienie z obowiązku zeznawania lub odpowiedzi na pytanie – art. 185</vt:lpstr>
      <vt:lpstr>Biegły – powołanie, opinia </vt:lpstr>
      <vt:lpstr>Biegły – powołanie, opinia </vt:lpstr>
      <vt:lpstr>Biegły – powołanie, opinia</vt:lpstr>
      <vt:lpstr>Oględziny</vt:lpstr>
      <vt:lpstr>Oględziny i otwarcie zwłok </vt:lpstr>
      <vt:lpstr>Eksperyment </vt:lpstr>
      <vt:lpstr>Zatrzymanie rzeczy</vt:lpstr>
      <vt:lpstr>Zatrzymanie rzeczy </vt:lpstr>
      <vt:lpstr>Zatrzymanie i kontrola korespondencji </vt:lpstr>
      <vt:lpstr>Przeszukanie – podstawy prawne, sposób dokonania</vt:lpstr>
      <vt:lpstr>Przeszukanie – podstawy prawne, sposób dokonania</vt:lpstr>
      <vt:lpstr>Przeszukanie – zasady i tryb </vt:lpstr>
      <vt:lpstr>Kontrola i utrwalanie rozmów</vt:lpstr>
      <vt:lpstr>Kontrola i utrwalanie rozmów </vt:lpstr>
      <vt:lpstr>Zgoda następcza </vt:lpstr>
      <vt:lpstr>Zakazy dowodowe – pojęcie</vt:lpstr>
      <vt:lpstr>Zakazy dowodowe – funkcja </vt:lpstr>
      <vt:lpstr>Zakazy dowodowe wg. prof. Waltosia (podział taki sam jak w podręczniku prof. Skorupki)</vt:lpstr>
      <vt:lpstr>Zakazy dowodzenia faktów </vt:lpstr>
      <vt:lpstr>Zakazy dowodzenia faktów zupełne i bezwarunkowe  </vt:lpstr>
      <vt:lpstr>Zakazy dowodzenia faktów  zupełne i warunkowe </vt:lpstr>
      <vt:lpstr>Zakazy dowodzenia faktów Zupełne i warunkowe</vt:lpstr>
      <vt:lpstr>Zakazy dowodzenia za pomocą określonych środków dowodowych- przykłady</vt:lpstr>
      <vt:lpstr>Zakazy dowodzenia za pomocą określonych środków dowodowych- przykłady</vt:lpstr>
      <vt:lpstr>Zakazy określonych metod śledczych  art. 171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Blazej</dc:creator>
  <cp:lastModifiedBy>Monika</cp:lastModifiedBy>
  <cp:revision>30</cp:revision>
  <dcterms:created xsi:type="dcterms:W3CDTF">2017-03-28T21:33:58Z</dcterms:created>
  <dcterms:modified xsi:type="dcterms:W3CDTF">2019-03-15T12:46:40Z</dcterms:modified>
</cp:coreProperties>
</file>