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6" r:id="rId12"/>
    <p:sldId id="367" r:id="rId13"/>
    <p:sldId id="368" r:id="rId14"/>
    <p:sldId id="369" r:id="rId15"/>
    <p:sldId id="370" r:id="rId16"/>
    <p:sldId id="371" r:id="rId17"/>
    <p:sldId id="372" r:id="rId18"/>
    <p:sldId id="373" r:id="rId19"/>
    <p:sldId id="264" r:id="rId20"/>
    <p:sldId id="265" r:id="rId21"/>
    <p:sldId id="266" r:id="rId22"/>
    <p:sldId id="267" r:id="rId23"/>
    <p:sldId id="268" r:id="rId24"/>
    <p:sldId id="270" r:id="rId25"/>
    <p:sldId id="271" r:id="rId26"/>
    <p:sldId id="272" r:id="rId27"/>
    <p:sldId id="274" r:id="rId28"/>
    <p:sldId id="275" r:id="rId29"/>
    <p:sldId id="276" r:id="rId30"/>
    <p:sldId id="277" r:id="rId31"/>
    <p:sldId id="278" r:id="rId32"/>
    <p:sldId id="279" r:id="rId33"/>
    <p:sldId id="280" r:id="rId34"/>
    <p:sldId id="281" r:id="rId35"/>
    <p:sldId id="283" r:id="rId36"/>
    <p:sldId id="284" r:id="rId37"/>
    <p:sldId id="285" r:id="rId38"/>
    <p:sldId id="286" r:id="rId39"/>
    <p:sldId id="287" r:id="rId40"/>
    <p:sldId id="288" r:id="rId41"/>
    <p:sldId id="289" r:id="rId42"/>
    <p:sldId id="290" r:id="rId43"/>
    <p:sldId id="291" r:id="rId44"/>
    <p:sldId id="292" r:id="rId45"/>
    <p:sldId id="294" r:id="rId46"/>
    <p:sldId id="295" r:id="rId47"/>
    <p:sldId id="296" r:id="rId48"/>
    <p:sldId id="297" r:id="rId49"/>
    <p:sldId id="298" r:id="rId50"/>
    <p:sldId id="299" r:id="rId51"/>
    <p:sldId id="343" r:id="rId52"/>
    <p:sldId id="300" r:id="rId53"/>
    <p:sldId id="301" r:id="rId54"/>
    <p:sldId id="302" r:id="rId55"/>
    <p:sldId id="303" r:id="rId56"/>
    <p:sldId id="344" r:id="rId57"/>
    <p:sldId id="304" r:id="rId58"/>
    <p:sldId id="305" r:id="rId59"/>
    <p:sldId id="306" r:id="rId60"/>
    <p:sldId id="307" r:id="rId61"/>
    <p:sldId id="308" r:id="rId62"/>
    <p:sldId id="309" r:id="rId63"/>
    <p:sldId id="310" r:id="rId64"/>
    <p:sldId id="311" r:id="rId65"/>
    <p:sldId id="312" r:id="rId66"/>
    <p:sldId id="374" r:id="rId67"/>
    <p:sldId id="375" r:id="rId68"/>
    <p:sldId id="376" r:id="rId69"/>
    <p:sldId id="378" r:id="rId70"/>
    <p:sldId id="379" r:id="rId71"/>
    <p:sldId id="380" r:id="rId72"/>
    <p:sldId id="381" r:id="rId73"/>
    <p:sldId id="382" r:id="rId74"/>
    <p:sldId id="269" r:id="rId75"/>
    <p:sldId id="384" r:id="rId76"/>
    <p:sldId id="385" r:id="rId77"/>
    <p:sldId id="386" r:id="rId78"/>
    <p:sldId id="273" r:id="rId79"/>
    <p:sldId id="387" r:id="rId80"/>
    <p:sldId id="388" r:id="rId81"/>
    <p:sldId id="391" r:id="rId82"/>
    <p:sldId id="392" r:id="rId83"/>
    <p:sldId id="393" r:id="rId84"/>
    <p:sldId id="394" r:id="rId85"/>
    <p:sldId id="395" r:id="rId86"/>
    <p:sldId id="396" r:id="rId87"/>
    <p:sldId id="397" r:id="rId88"/>
    <p:sldId id="398" r:id="rId89"/>
    <p:sldId id="399" r:id="rId90"/>
    <p:sldId id="400"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9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„uzasadnionych wypadkach” </a:t>
          </a:r>
          <a:r>
            <a:rPr lang="pl-PL" b="1" dirty="0"/>
            <a:t>do 1 roku </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Prokurator może przedłużyć na dalszy czas oznaczony</a:t>
          </a:r>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„wypadki szczególnie uzasadnione”</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pt>
    <dgm:pt modelId="{46177E92-35CC-46FF-9249-24CBA2A7D8B0}" type="pres">
      <dgm:prSet presAssocID="{797B06F4-2361-4939-AD57-A3295D170CDF}" presName="entireBox" presStyleLbl="node1" presStyleIdx="0" presStyleCnt="3" custScaleY="140931" custLinFactNeighborY="86"/>
      <dgm:spPr/>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pt>
    <dgm:pt modelId="{972C4503-24F3-4B04-9BAB-FE2CDC1FCF5B}" type="pres">
      <dgm:prSet presAssocID="{D0197DF2-32A3-4B0E-B4FD-698365E3FA68}" presName="arrow" presStyleLbl="node1" presStyleIdx="1" presStyleCnt="3"/>
      <dgm:spPr/>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pt>
    <dgm:pt modelId="{F0285F1D-979D-4813-A48F-8692177B00B2}" type="pres">
      <dgm:prSet presAssocID="{2F96A31D-292D-4F37-91E0-A29C978A734A}" presName="arrow" presStyleLbl="node1" presStyleIdx="2" presStyleCnt="3"/>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74179D20-F65C-4D8B-82F3-83881B238FD6}" type="presOf" srcId="{797B06F4-2361-4939-AD57-A3295D170CDF}" destId="{46177E92-35CC-46FF-9249-24CBA2A7D8B0}" srcOrd="1"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BA9BF82A-A8A6-4C67-9E9D-0479D8552B89}" srcId="{2F96A31D-292D-4F37-91E0-A29C978A734A}" destId="{88FBF804-904C-4E42-B515-675D0C9D73C1}" srcOrd="0" destOrd="0" parTransId="{59C46D46-99D5-463D-B4DC-44C75E105110}" sibTransId="{F660A9FA-FAC1-4F1B-B2AB-04BB2B994F86}"/>
    <dgm:cxn modelId="{F01DBD76-4F5B-4942-94DD-A41C9AC79E50}" srcId="{332D08D7-8510-443A-9761-0DCB255E2041}" destId="{D0197DF2-32A3-4B0E-B4FD-698365E3FA68}" srcOrd="1" destOrd="0" parTransId="{C2ED3380-D4C8-417B-BB3D-25546B50ACBF}" sibTransId="{1EB055D4-2408-4F87-AEDD-4B35514D5D3E}"/>
    <dgm:cxn modelId="{CB48D959-8908-47FF-A6BB-046DAD4889E5}" srcId="{797B06F4-2361-4939-AD57-A3295D170CDF}" destId="{14069224-E7B2-4C63-B186-64304626ABEB}" srcOrd="0" destOrd="0" parTransId="{BD43DF43-78F5-4210-8DD5-FBAAE8CD6424}" sibTransId="{FD0D8269-79E4-48E6-8052-B5D659DD6D8B}"/>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CFDCC1A5-8313-4E3C-B2CC-9BF35DCA6EDE}" type="presOf" srcId="{797B06F4-2361-4939-AD57-A3295D170CDF}" destId="{060E117C-27EF-4A37-A55B-7EB772923BBE}"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3B3F73CC-CA38-4315-AFC1-86D1B0869812}" type="presOf" srcId="{14069224-E7B2-4C63-B186-64304626ABEB}" destId="{2878EEEA-3BE7-48F0-B9D4-7CDC91A2679C}" srcOrd="0" destOrd="0" presId="urn:microsoft.com/office/officeart/2005/8/layout/process4"/>
    <dgm:cxn modelId="{E976D6E5-1114-4A93-BBBB-824D5E809E93}" type="presOf" srcId="{BF40BE9F-3165-4233-988D-81F14CDCF4C6}" destId="{F32227C0-05DA-4C48-8921-56407BCE4649}" srcOrd="0" destOrd="0" presId="urn:microsoft.com/office/officeart/2005/8/layout/process4"/>
    <dgm:cxn modelId="{99CCEAE5-95BC-480C-8188-D59D948BE378}" type="presOf" srcId="{D0197DF2-32A3-4B0E-B4FD-698365E3FA68}" destId="{540B737C-CC15-426D-A84B-4F029FCB601E}" srcOrd="0" destOrd="0" presId="urn:microsoft.com/office/officeart/2005/8/layout/process4"/>
    <dgm:cxn modelId="{BE5A9EEC-F5A5-4B83-9456-D13ADB7CA5B1}" type="presOf" srcId="{D0197DF2-32A3-4B0E-B4FD-698365E3FA68}" destId="{972C4503-24F3-4B04-9BAB-FE2CDC1FCF5B}" srcOrd="1"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0A8183A1-EE74-403F-9D45-4142AA6EA689}" type="presParOf" srcId="{7C78BDC6-9699-4A73-BB36-95FA94995485}" destId="{08FB7210-E775-44CE-A03E-3DA62AE51C62}" srcOrd="0" destOrd="0" presId="urn:microsoft.com/office/officeart/2005/8/layout/process4"/>
    <dgm:cxn modelId="{A7A0034A-50A1-4E9D-BB88-6A81A73D5643}" type="presParOf" srcId="{08FB7210-E775-44CE-A03E-3DA62AE51C62}" destId="{060E117C-27EF-4A37-A55B-7EB772923BBE}" srcOrd="0" destOrd="0" presId="urn:microsoft.com/office/officeart/2005/8/layout/process4"/>
    <dgm:cxn modelId="{9CEC2E43-E3C1-4987-B5A4-E1D7E3A7CAFA}" type="presParOf" srcId="{08FB7210-E775-44CE-A03E-3DA62AE51C62}" destId="{46177E92-35CC-46FF-9249-24CBA2A7D8B0}" srcOrd="1" destOrd="0" presId="urn:microsoft.com/office/officeart/2005/8/layout/process4"/>
    <dgm:cxn modelId="{F605C37C-B2DF-4094-8239-798DBD094E5F}" type="presParOf" srcId="{08FB7210-E775-44CE-A03E-3DA62AE51C62}" destId="{C1379288-DF9A-4E6A-B75C-61E6AFCEC2E3}" srcOrd="2" destOrd="0" presId="urn:microsoft.com/office/officeart/2005/8/layout/process4"/>
    <dgm:cxn modelId="{DD7EF8A3-68FA-4D1D-ADAB-C6D668F2A5E0}" type="presParOf" srcId="{C1379288-DF9A-4E6A-B75C-61E6AFCEC2E3}" destId="{2878EEEA-3BE7-48F0-B9D4-7CDC91A2679C}" srcOrd="0" destOrd="0" presId="urn:microsoft.com/office/officeart/2005/8/layout/process4"/>
    <dgm:cxn modelId="{7D6579CC-02C0-403E-AF9D-6E65E635809E}" type="presParOf" srcId="{7C78BDC6-9699-4A73-BB36-95FA94995485}" destId="{7F616F8D-FCBD-4E59-9125-AE6EE8130BA5}" srcOrd="1" destOrd="0" presId="urn:microsoft.com/office/officeart/2005/8/layout/process4"/>
    <dgm:cxn modelId="{4C85E9E5-74C1-49EF-B5DD-44C1D4E7D056}" type="presParOf" srcId="{7C78BDC6-9699-4A73-BB36-95FA94995485}" destId="{6987DA0A-569F-419E-B0A3-48CF3B2CBA50}" srcOrd="2" destOrd="0" presId="urn:microsoft.com/office/officeart/2005/8/layout/process4"/>
    <dgm:cxn modelId="{157CE574-1D43-40EB-885B-2C868072D6E7}" type="presParOf" srcId="{6987DA0A-569F-419E-B0A3-48CF3B2CBA50}" destId="{540B737C-CC15-426D-A84B-4F029FCB601E}" srcOrd="0" destOrd="0" presId="urn:microsoft.com/office/officeart/2005/8/layout/process4"/>
    <dgm:cxn modelId="{C7BDFCA5-F39F-4F7E-861D-8129D8C6FDE9}" type="presParOf" srcId="{6987DA0A-569F-419E-B0A3-48CF3B2CBA50}" destId="{972C4503-24F3-4B04-9BAB-FE2CDC1FCF5B}" srcOrd="1" destOrd="0" presId="urn:microsoft.com/office/officeart/2005/8/layout/process4"/>
    <dgm:cxn modelId="{39F405B4-1C11-485B-B04D-B796DB6D8CE8}" type="presParOf" srcId="{6987DA0A-569F-419E-B0A3-48CF3B2CBA50}" destId="{9A62ECB0-3861-4CFE-AA03-DCA704CC4F49}" srcOrd="2" destOrd="0" presId="urn:microsoft.com/office/officeart/2005/8/layout/process4"/>
    <dgm:cxn modelId="{487A3156-2352-4602-9AD1-440D02A03B09}" type="presParOf" srcId="{9A62ECB0-3861-4CFE-AA03-DCA704CC4F49}" destId="{F32227C0-05DA-4C48-8921-56407BCE4649}" srcOrd="0" destOrd="0" presId="urn:microsoft.com/office/officeart/2005/8/layout/process4"/>
    <dgm:cxn modelId="{9843B164-7586-45D7-B3DE-25DA9A1523F3}" type="presParOf" srcId="{7C78BDC6-9699-4A73-BB36-95FA94995485}" destId="{E168BCB8-BF35-477C-B2E7-D1329E8CF141}" srcOrd="3" destOrd="0" presId="urn:microsoft.com/office/officeart/2005/8/layout/process4"/>
    <dgm:cxn modelId="{D2EA757D-0FFB-4088-846E-0F8FF1052AFE}" type="presParOf" srcId="{7C78BDC6-9699-4A73-BB36-95FA94995485}" destId="{5FEDD6BC-F032-42D2-B081-BB7532081513}" srcOrd="4"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 może przedłużyć na dalszy czas oznaczony</a:t>
          </a:r>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„wypadki szczególnie uzasadnione”</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Prokurator może przedłużyć do </a:t>
          </a:r>
          <a:r>
            <a:rPr lang="pl-PL" sz="1600" b="1" kern="1200" dirty="0"/>
            <a:t>3 miesięcy</a:t>
          </a:r>
        </a:p>
      </dsp:txBody>
      <dsp:txXfrm rot="-10800000">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a w „uzasadnionych wypadkach” </a:t>
          </a:r>
          <a:r>
            <a:rPr lang="pl-PL" sz="1700" b="1" kern="1200" dirty="0"/>
            <a:t>do 1 roku </a:t>
          </a:r>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2 miesiące </a:t>
          </a:r>
        </a:p>
      </dsp:txBody>
      <dsp:txXfrm rot="-10800000">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pl-PL" sz="1700" kern="1200" dirty="0"/>
            <a:t>podstawowy czas trwania dochodzenia</a:t>
          </a:r>
        </a:p>
      </dsp:txBody>
      <dsp:txXfrm>
        <a:off x="559" y="608179"/>
        <a:ext cx="4324817" cy="51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73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553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250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582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777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958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705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962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982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60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5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69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444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2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205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2/26/2019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5597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149515" y="-425651"/>
            <a:ext cx="8825658" cy="3329581"/>
          </a:xfrm>
        </p:spPr>
        <p:txBody>
          <a:bodyPr/>
          <a:lstStyle/>
          <a:p>
            <a:pPr algn="ctr"/>
            <a:r>
              <a:rPr lang="pl-PL" b="1" dirty="0"/>
              <a:t>Podstawy procesu karnego</a:t>
            </a:r>
            <a:br>
              <a:rPr lang="pl-PL" b="1" dirty="0"/>
            </a:br>
            <a:r>
              <a:rPr lang="pl-PL" sz="1600" b="1" dirty="0"/>
              <a:t>SSA</a:t>
            </a: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593619" y="210709"/>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185864"/>
            <a:ext cx="11151237" cy="5664164"/>
          </a:xfrm>
        </p:spPr>
        <p:txBody>
          <a:bodyPr>
            <a:normAutofit fontScale="92500" lnSpcReduction="1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20000"/>
          </a:bodyPr>
          <a:lstStyle/>
          <a:p>
            <a:pPr algn="just"/>
            <a:r>
              <a:rPr lang="pl-PL" b="1" dirty="0"/>
              <a:t>Organy procesowe</a:t>
            </a:r>
            <a:r>
              <a:rPr lang="pl-PL" dirty="0"/>
              <a:t>:</a:t>
            </a:r>
          </a:p>
          <a:p>
            <a:pPr lvl="1" algn="just"/>
            <a:r>
              <a:rPr lang="pl-PL" b="1" dirty="0">
                <a:solidFill>
                  <a:schemeClr val="tx1"/>
                </a:solidFill>
              </a:rPr>
              <a:t>Prokurator</a:t>
            </a:r>
            <a:r>
              <a:rPr lang="pl-PL" dirty="0">
                <a:solidFill>
                  <a:schemeClr val="tx1"/>
                </a:solidFill>
              </a:rPr>
              <a:t> – </a:t>
            </a:r>
            <a:r>
              <a:rPr lang="pl-PL" i="1" dirty="0">
                <a:solidFill>
                  <a:schemeClr val="tx1"/>
                </a:solidFill>
              </a:rPr>
              <a:t>dominus </a:t>
            </a:r>
            <a:r>
              <a:rPr lang="pl-PL" i="1" dirty="0" err="1">
                <a:solidFill>
                  <a:schemeClr val="tx1"/>
                </a:solidFill>
              </a:rPr>
              <a:t>litis</a:t>
            </a:r>
            <a:r>
              <a:rPr lang="pl-PL" i="1" dirty="0">
                <a:solidFill>
                  <a:schemeClr val="tx1"/>
                </a:solidFill>
              </a:rPr>
              <a:t> </a:t>
            </a:r>
            <a:r>
              <a:rPr lang="pl-PL" dirty="0">
                <a:solidFill>
                  <a:schemeClr val="tx1"/>
                </a:solidFill>
              </a:rPr>
              <a:t>postępowania przygotowawczego </a:t>
            </a:r>
          </a:p>
          <a:p>
            <a:pPr lvl="1" algn="just"/>
            <a:r>
              <a:rPr lang="pl-PL" dirty="0">
                <a:solidFill>
                  <a:schemeClr val="tx1"/>
                </a:solidFill>
              </a:rPr>
              <a:t>Policja i inne ograny prowadzące postępowanie przygotowawcze </a:t>
            </a:r>
          </a:p>
          <a:p>
            <a:pPr lvl="1" algn="just"/>
            <a:r>
              <a:rPr lang="pl-PL" dirty="0">
                <a:solidFill>
                  <a:schemeClr val="tx1"/>
                </a:solidFill>
              </a:rPr>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tx1"/>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a:t>
            </a:r>
            <a:r>
              <a:rPr lang="pl-PL" b="1" dirty="0">
                <a:solidFill>
                  <a:schemeClr val="tx1"/>
                </a:solidFill>
              </a:rPr>
              <a:t>art. 71 § 1 </a:t>
            </a:r>
            <a:r>
              <a:rPr lang="pl-PL" b="1" dirty="0" err="1">
                <a:solidFill>
                  <a:schemeClr val="tx1"/>
                </a:solidFill>
              </a:rPr>
              <a:t>kpk</a:t>
            </a:r>
            <a:r>
              <a:rPr lang="pl-PL" dirty="0">
                <a:solidFill>
                  <a:schemeClr val="tx1"/>
                </a:solidFill>
              </a:rPr>
              <a:t>) i obrońca oraz pokrzywdzony (</a:t>
            </a:r>
            <a:r>
              <a:rPr lang="pl-PL" b="1" dirty="0">
                <a:solidFill>
                  <a:schemeClr val="tx1"/>
                </a:solidFill>
              </a:rPr>
              <a:t>art. 49 </a:t>
            </a:r>
            <a:r>
              <a:rPr lang="pl-PL" b="1" dirty="0" err="1">
                <a:solidFill>
                  <a:schemeClr val="tx1"/>
                </a:solidFill>
              </a:rPr>
              <a:t>kpk</a:t>
            </a:r>
            <a:r>
              <a:rPr lang="pl-PL" dirty="0">
                <a:solidFill>
                  <a:schemeClr val="tx1"/>
                </a:solidFill>
              </a:rPr>
              <a:t>) i pełnomocnik (art. 299 §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a:xfrm>
            <a:off x="675744" y="1588291"/>
            <a:ext cx="4185623" cy="576262"/>
          </a:xfrm>
        </p:spPr>
        <p:txBody>
          <a:bodyPr>
            <a:normAutofit/>
          </a:bodyPr>
          <a:lstStyle/>
          <a:p>
            <a:pPr algn="ctr"/>
            <a:r>
              <a:rPr lang="pl-PL" sz="2800" b="1" dirty="0"/>
              <a:t>Śledztwo </a:t>
            </a:r>
          </a:p>
        </p:txBody>
      </p:sp>
      <p:sp>
        <p:nvSpPr>
          <p:cNvPr id="7" name="Symbol zastępczy zawartości 6"/>
          <p:cNvSpPr>
            <a:spLocks noGrp="1"/>
          </p:cNvSpPr>
          <p:nvPr>
            <p:ph sz="half" idx="2"/>
          </p:nvPr>
        </p:nvSpPr>
        <p:spPr>
          <a:xfrm>
            <a:off x="675744" y="2252497"/>
            <a:ext cx="4185623" cy="3304117"/>
          </a:xfr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a:xfrm>
            <a:off x="5088384" y="1584721"/>
            <a:ext cx="4185618" cy="576262"/>
          </a:xfrm>
        </p:spPr>
        <p:txBody>
          <a:bodyPr>
            <a:normAutofit/>
          </a:bodyPr>
          <a:lstStyle/>
          <a:p>
            <a:pPr algn="ctr"/>
            <a:r>
              <a:rPr lang="pl-PL" sz="2800" b="1" dirty="0"/>
              <a:t>Dochodzenie</a:t>
            </a:r>
          </a:p>
        </p:txBody>
      </p:sp>
      <p:sp>
        <p:nvSpPr>
          <p:cNvPr id="9" name="Symbol zastępczy zawartości 8"/>
          <p:cNvSpPr>
            <a:spLocks noGrp="1"/>
          </p:cNvSpPr>
          <p:nvPr>
            <p:ph sz="quarter" idx="4"/>
          </p:nvPr>
        </p:nvSpPr>
        <p:spPr>
          <a:xfrm>
            <a:off x="5088384" y="2252496"/>
            <a:ext cx="4185617" cy="3304117"/>
          </a:xfr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111660" y="507186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3" y="0"/>
            <a:ext cx="11572875" cy="914400"/>
          </a:xfrm>
        </p:spPr>
        <p:txBody>
          <a:bodyPr>
            <a:noAutofit/>
          </a:bodyPr>
          <a:lstStyle/>
          <a:p>
            <a:r>
              <a:rPr lang="pl-PL" sz="20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767224" y="1364757"/>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uzasadnionych wypadkach na </a:t>
            </a:r>
            <a:r>
              <a:rPr lang="pl-PL" b="1" u="sng" dirty="0"/>
              <a:t>dalszy czas oznaczony</a:t>
            </a:r>
            <a:r>
              <a:rPr lang="pl-PL" dirty="0"/>
              <a:t>. </a:t>
            </a:r>
          </a:p>
          <a:p>
            <a:pPr algn="just"/>
            <a:r>
              <a:rPr lang="pl-PL" b="1" dirty="0">
                <a:solidFill>
                  <a:srgbClr val="FF0000"/>
                </a:solidFill>
              </a:rPr>
              <a:t>Prokurator</a:t>
            </a:r>
            <a:r>
              <a:rPr lang="pl-PL" dirty="0"/>
              <a:t>– w wypadkach szczególnie uzasadnionych– przedłużyć jego okres </a:t>
            </a:r>
            <a:r>
              <a:rPr lang="pl-PL" b="1" dirty="0"/>
              <a:t>na dalszy czas oznaczony. </a:t>
            </a:r>
            <a:endParaRPr lang="pl-PL" dirty="0"/>
          </a:p>
        </p:txBody>
      </p:sp>
    </p:spTree>
    <p:extLst>
      <p:ext uri="{BB962C8B-B14F-4D97-AF65-F5344CB8AC3E}">
        <p14:creationId xmlns:p14="http://schemas.microsoft.com/office/powerpoint/2010/main" val="78020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8887"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2555109373"/>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b="1" i="1" dirty="0"/>
              <a:t>dominus </a:t>
            </a:r>
            <a:r>
              <a:rPr lang="pl-PL" b="1"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677334" y="1552965"/>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0"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5378450"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16832"/>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309746" y="1916832"/>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677334" y="1300163"/>
            <a:ext cx="8596668" cy="5372100"/>
          </a:xfrm>
        </p:spPr>
        <p:txBody>
          <a:bodyPr>
            <a:normAutofit lnSpcReduction="1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p:txBody>
      </p:sp>
    </p:spTree>
    <p:extLst>
      <p:ext uri="{BB962C8B-B14F-4D97-AF65-F5344CB8AC3E}">
        <p14:creationId xmlns:p14="http://schemas.microsoft.com/office/powerpoint/2010/main" val="3597894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025" y="222771"/>
            <a:ext cx="7724775" cy="1066800"/>
          </a:xfrm>
        </p:spPr>
        <p:txBody>
          <a:bodyPr>
            <a:normAutofit/>
          </a:bodyPr>
          <a:lstStyle/>
          <a:p>
            <a:r>
              <a:rPr lang="pl-PL" sz="3200" dirty="0"/>
              <a:t>Umorzenie postępowania przygotowawczego – „zwykłe” (art.322) </a:t>
            </a:r>
          </a:p>
        </p:txBody>
      </p:sp>
      <p:graphicFrame>
        <p:nvGraphicFramePr>
          <p:cNvPr id="4" name="Diagram 3"/>
          <p:cNvGraphicFramePr/>
          <p:nvPr>
            <p:extLst>
              <p:ext uri="{D42A27DB-BD31-4B8C-83A1-F6EECF244321}">
                <p14:modId xmlns:p14="http://schemas.microsoft.com/office/powerpoint/2010/main" val="3060198521"/>
              </p:ext>
            </p:extLst>
          </p:nvPr>
        </p:nvGraphicFramePr>
        <p:xfrm>
          <a:off x="1309226"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7094730" y="1484787"/>
            <a:ext cx="2430270" cy="3139321"/>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6906092" y="4139318"/>
            <a:ext cx="2427005" cy="2031325"/>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19592" y="510155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6783828" y="5547859"/>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0" y="836713"/>
            <a:ext cx="10344472" cy="5589239"/>
          </a:xfrm>
        </p:spPr>
        <p:txBody>
          <a:bodyPr>
            <a:noAutofit/>
          </a:bodyPr>
          <a:lstStyle/>
          <a:p>
            <a:pPr algn="just"/>
            <a:r>
              <a:rPr lang="pl-PL" sz="1500" dirty="0"/>
              <a:t>Szczególny sposób zakończenia </a:t>
            </a:r>
            <a:r>
              <a:rPr lang="pl-PL" sz="1500" b="1" dirty="0"/>
              <a:t>dochodzenia </a:t>
            </a:r>
            <a:r>
              <a:rPr lang="pl-PL" sz="1500" dirty="0">
                <a:sym typeface="Wingdings" panose="05000000000000000000" pitchFamily="2" charset="2"/>
              </a:rPr>
              <a:t> </a:t>
            </a:r>
            <a:r>
              <a:rPr lang="pl-PL" sz="1500" b="1" dirty="0">
                <a:solidFill>
                  <a:srgbClr val="FF0000"/>
                </a:solidFill>
                <a:sym typeface="Wingdings" panose="05000000000000000000" pitchFamily="2" charset="2"/>
              </a:rPr>
              <a:t>niedopuszczalny w śledztwie</a:t>
            </a:r>
          </a:p>
          <a:p>
            <a:pPr algn="just"/>
            <a:r>
              <a:rPr lang="pl-PL" sz="1500" dirty="0">
                <a:sym typeface="Wingdings" panose="05000000000000000000" pitchFamily="2" charset="2"/>
              </a:rPr>
              <a:t>Art. 325f </a:t>
            </a:r>
          </a:p>
          <a:p>
            <a:pPr algn="just"/>
            <a:r>
              <a:rPr lang="pl-PL" sz="1500" dirty="0">
                <a:sym typeface="Wingdings" panose="05000000000000000000" pitchFamily="2" charset="2"/>
              </a:rPr>
              <a:t>Jeżeli dane uzyskane w toku czynności w niezbędnym zakresie (art. 308 </a:t>
            </a:r>
            <a:r>
              <a:rPr lang="pl-PL" sz="1500" dirty="0"/>
              <a:t>§ 1) lub dochodzenia prowadzonego przez okres co najmniej 5 dni nie stwarzają </a:t>
            </a:r>
            <a:r>
              <a:rPr lang="pl-PL" sz="1500" u="sng" dirty="0"/>
              <a:t>dostatecznych podstaw do wykrycia sprawcy w drodze dalszych czynności procesowych</a:t>
            </a:r>
            <a:r>
              <a:rPr lang="pl-PL" sz="1500" dirty="0"/>
              <a:t>, można wydać postanowienie o </a:t>
            </a:r>
            <a:r>
              <a:rPr lang="pl-PL" sz="1500" b="1" dirty="0"/>
              <a:t>umorzeniu dochodzeniu i wpisaniu sprawy do rejestru przestępstw. </a:t>
            </a:r>
          </a:p>
          <a:p>
            <a:pPr marL="411480" lvl="1" indent="0" algn="just">
              <a:buNone/>
            </a:pPr>
            <a:r>
              <a:rPr lang="pl-PL" sz="1500" b="1" dirty="0"/>
              <a:t>Postanowienie nie wymaga zatwierdzenia prokuratora </a:t>
            </a:r>
          </a:p>
          <a:p>
            <a:pPr algn="just"/>
            <a:r>
              <a:rPr lang="pl-PL" sz="1500" dirty="0"/>
              <a:t>Po wydaniu postanowienia o umorzeniu rejestrowym Policja prowadzi dalsze czynności w celu wykrycia sprawcy i uzyskania dowodów </a:t>
            </a:r>
          </a:p>
          <a:p>
            <a:pPr lvl="2" algn="just"/>
            <a:r>
              <a:rPr lang="pl-PL" sz="1500" dirty="0"/>
              <a:t>Czynności </a:t>
            </a:r>
            <a:r>
              <a:rPr lang="pl-PL" sz="1500" dirty="0" err="1"/>
              <a:t>pozaprocesowe</a:t>
            </a:r>
            <a:r>
              <a:rPr lang="pl-PL" sz="1500" dirty="0"/>
              <a:t>, prowadzone na podstawie odrębnych przepisów (m.in. ustawy o Policji)</a:t>
            </a:r>
          </a:p>
          <a:p>
            <a:pPr algn="just"/>
            <a:r>
              <a:rPr lang="pl-PL" sz="1500" dirty="0"/>
              <a:t>Jeżeli zostaną ujawnione dane pozwalające na wykrycie sprawcy, </a:t>
            </a:r>
            <a:r>
              <a:rPr lang="pl-PL" sz="1500" b="1" dirty="0"/>
              <a:t>Policja wydaje postanowienie o podjęciu na nowo dochodzenia</a:t>
            </a:r>
            <a:r>
              <a:rPr lang="pl-PL" sz="1500" dirty="0"/>
              <a:t>. </a:t>
            </a:r>
          </a:p>
          <a:p>
            <a:pPr lvl="1" algn="just"/>
            <a:r>
              <a:rPr lang="pl-PL" sz="1500" dirty="0"/>
              <a:t>Zawiadamia się osoby, instytucje państwowe, samorządowe lub społeczne, które złożyły zawiadomienie o popełnieniu przestępstwa oraz ujawnionego pokrzywdzonego. </a:t>
            </a:r>
          </a:p>
          <a:p>
            <a:pPr lvl="1" algn="just"/>
            <a:r>
              <a:rPr lang="pl-PL" sz="1500" dirty="0"/>
              <a:t>Nie trzeba zawiadamiać prokuratora o podjęciu na nowo „rejestrowo” umorzonego dochodzenia </a:t>
            </a:r>
          </a:p>
          <a:p>
            <a:pPr lvl="1" algn="just"/>
            <a:r>
              <a:rPr lang="pl-PL" sz="1500" dirty="0"/>
              <a:t>Art. 325f § 3 </a:t>
            </a:r>
            <a:r>
              <a:rPr lang="pl-PL" sz="1500" dirty="0">
                <a:sym typeface="Wingdings" panose="05000000000000000000" pitchFamily="2" charset="2"/>
              </a:rPr>
              <a:t> nie stosuje się art. 327 </a:t>
            </a:r>
            <a:r>
              <a:rPr lang="pl-PL" sz="1500" dirty="0"/>
              <a:t>§ 1 </a:t>
            </a:r>
          </a:p>
          <a:p>
            <a:pPr lvl="2" algn="just"/>
            <a:r>
              <a:rPr lang="pl-PL" sz="1500"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5896" y="209550"/>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1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p:txBody>
      </p:sp>
    </p:spTree>
    <p:extLst>
      <p:ext uri="{BB962C8B-B14F-4D97-AF65-F5344CB8AC3E}">
        <p14:creationId xmlns:p14="http://schemas.microsoft.com/office/powerpoint/2010/main" val="474522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71476"/>
            <a:ext cx="9686676" cy="1052736"/>
          </a:xfrm>
        </p:spPr>
        <p:txBody>
          <a:bodyPr>
            <a:normAutofit fontScale="90000"/>
          </a:bodyPr>
          <a:lstStyle/>
          <a:p>
            <a:r>
              <a:rPr lang="pl-PL" dirty="0"/>
              <a:t>Subsydiarny akt oskarżenia – procedura wnoszenia </a:t>
            </a:r>
          </a:p>
        </p:txBody>
      </p:sp>
      <p:graphicFrame>
        <p:nvGraphicFramePr>
          <p:cNvPr id="4" name="Diagram 3"/>
          <p:cNvGraphicFramePr/>
          <p:nvPr>
            <p:extLst/>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860868" y="1585368"/>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333624" y="1412776"/>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9700" y="49044"/>
            <a:ext cx="8099236" cy="1397124"/>
          </a:xfrm>
        </p:spPr>
        <p:txBody>
          <a:bodyPr>
            <a:normAutofit/>
          </a:bodyPr>
          <a:lstStyle/>
          <a:p>
            <a:r>
              <a:rPr lang="pl-PL" sz="3600" dirty="0"/>
              <a:t>Art. 335 § 1 – samoistny wniosek o skazanie bez rozprawy </a:t>
            </a:r>
          </a:p>
        </p:txBody>
      </p:sp>
      <p:sp>
        <p:nvSpPr>
          <p:cNvPr id="3" name="Symbol zastępczy zawartości 2"/>
          <p:cNvSpPr>
            <a:spLocks noGrp="1"/>
          </p:cNvSpPr>
          <p:nvPr>
            <p:ph idx="1"/>
          </p:nvPr>
        </p:nvSpPr>
        <p:spPr>
          <a:xfrm>
            <a:off x="369700" y="1446168"/>
            <a:ext cx="8928992" cy="5540476"/>
          </a:xfrm>
        </p:spPr>
        <p:txBody>
          <a:bodyPr>
            <a:normAutofit fontScale="92500" lnSpcReduction="20000"/>
          </a:bodyPr>
          <a:lstStyle/>
          <a:p>
            <a:pPr marL="452628" indent="-342900" algn="just"/>
            <a:r>
              <a:rPr lang="pl-PL" dirty="0"/>
              <a:t>oskarżony przyznaje się do winy</a:t>
            </a:r>
          </a:p>
          <a:p>
            <a:pPr marL="452628" indent="-342900" algn="just"/>
            <a:r>
              <a:rPr lang="pl-PL" dirty="0"/>
              <a:t>w świetle jego wyjaśnień okoliczności popełnienia przestępstwa i wina nie budzą wątpliwości,</a:t>
            </a:r>
          </a:p>
          <a:p>
            <a:pPr marL="452628" indent="-342900"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5091" y="283464"/>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1919536" y="1700808"/>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8613" y="0"/>
            <a:ext cx="9178151" cy="572021"/>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328613" y="572021"/>
            <a:ext cx="8784976" cy="6408712"/>
          </a:xfrm>
        </p:spPr>
        <p:txBody>
          <a:bodyPr>
            <a:normAutofit fontScale="92500" lnSpcReduction="20000"/>
          </a:bodyPr>
          <a:lstStyle/>
          <a:p>
            <a:pPr algn="just"/>
            <a:r>
              <a:rPr lang="pl-PL" dirty="0"/>
              <a:t>Art. 336 k.p.k. </a:t>
            </a:r>
          </a:p>
          <a:p>
            <a:pPr algn="just"/>
            <a:r>
              <a:rPr lang="pl-PL" dirty="0"/>
              <a:t>Wniosek o warunkowe umorzenie postępowania zastępuje akt oskarżenia </a:t>
            </a:r>
          </a:p>
          <a:p>
            <a:pPr algn="just"/>
            <a:r>
              <a:rPr lang="pl-PL" dirty="0"/>
              <a:t>Przesłanki warunkowego umorzenia postępowania – art. 66 k.k. </a:t>
            </a:r>
          </a:p>
          <a:p>
            <a:pPr algn="just"/>
            <a:r>
              <a:rPr lang="pl-PL" dirty="0"/>
              <a:t>Warunki formalne wniosku – 119 + 332 §  1 pkt. 1, 2 i 4 -6. </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algn="just"/>
            <a:r>
              <a:rPr lang="pl-PL" dirty="0"/>
              <a:t>Uzasadnienie można ograniczyć do wskazania dowodów świadczących o tym, że wina oskarżonego nie budzi wątpliwości oraz wskazać na okoliczności, które przemawiają za warunkowym umorzeniem. </a:t>
            </a:r>
          </a:p>
          <a:p>
            <a:pPr algn="just"/>
            <a:r>
              <a:rPr lang="pl-PL" dirty="0"/>
              <a:t>Prokurator może wskazać proponowany okres próby, obowiązki, które należy nałożyć na oskarżonego i stosownie do okoliczności wnioski co do dozoru</a:t>
            </a:r>
          </a:p>
          <a:p>
            <a:pPr algn="just"/>
            <a:r>
              <a:rPr lang="pl-PL" dirty="0"/>
              <a:t>Dołącza się listę ujawnionych osób pokrzywdzonych </a:t>
            </a:r>
          </a:p>
          <a:p>
            <a:pPr algn="just"/>
            <a:r>
              <a:rPr lang="pl-PL"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95" y="0"/>
            <a:ext cx="4331305" cy="26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8138" y="296838"/>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217612" y="1725960"/>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1738</TotalTime>
  <Words>11687</Words>
  <Application>Microsoft Office PowerPoint</Application>
  <PresentationFormat>Panoramiczny</PresentationFormat>
  <Paragraphs>771</Paragraphs>
  <Slides>90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90</vt:i4>
      </vt:variant>
    </vt:vector>
  </HeadingPairs>
  <TitlesOfParts>
    <vt:vector size="97" baseType="lpstr">
      <vt:lpstr>Arial</vt:lpstr>
      <vt:lpstr>Calibri</vt:lpstr>
      <vt:lpstr>Times New Roman</vt:lpstr>
      <vt:lpstr>Trebuchet MS</vt:lpstr>
      <vt:lpstr>Wingdings</vt:lpstr>
      <vt:lpstr>Wingdings 3</vt:lpstr>
      <vt:lpstr>Faseta</vt:lpstr>
      <vt:lpstr>Podstawy procesu karnego SSA</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vt:lpstr>
      <vt:lpstr>Zasada legalizmu</vt:lpstr>
      <vt:lpstr>Zasada legalizmu</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Uproszczenia proceduralne w dochodzeniu</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Umorzenie postępowania przygotowawczego – „zwykłe” (art. 322) </vt:lpstr>
      <vt:lpstr>Umorzenie postępowania przygotowawczego – „zwykłe” (art.322) </vt:lpstr>
      <vt:lpstr>Umorzenie postępowania przygotowawczego – „zwykłe”</vt:lpstr>
      <vt:lpstr>Umorzenie postępowania</vt:lpstr>
      <vt:lpstr>Tzw. umorzenie rejestrowe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Monika</cp:lastModifiedBy>
  <cp:revision>47</cp:revision>
  <dcterms:created xsi:type="dcterms:W3CDTF">2017-04-04T19:21:15Z</dcterms:created>
  <dcterms:modified xsi:type="dcterms:W3CDTF">2019-02-26T15:40:33Z</dcterms:modified>
</cp:coreProperties>
</file>