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7" r:id="rId3"/>
    <p:sldId id="293" r:id="rId4"/>
    <p:sldId id="294" r:id="rId5"/>
    <p:sldId id="288" r:id="rId6"/>
    <p:sldId id="295" r:id="rId7"/>
    <p:sldId id="289" r:id="rId8"/>
    <p:sldId id="296" r:id="rId9"/>
    <p:sldId id="290" r:id="rId10"/>
    <p:sldId id="297" r:id="rId11"/>
    <p:sldId id="291" r:id="rId12"/>
    <p:sldId id="298" r:id="rId13"/>
    <p:sldId id="299" r:id="rId14"/>
    <p:sldId id="292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8" r:id="rId23"/>
    <p:sldId id="307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5.wmf"/><Relationship Id="rId1" Type="http://schemas.openxmlformats.org/officeDocument/2006/relationships/image" Target="../media/image3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46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2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3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6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0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8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52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5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6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1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2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93968-05FA-492C-8308-4C938A9237B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1ABF0-A944-4E66-AF7B-6022561D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8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28.bin"/><Relationship Id="rId3" Type="http://schemas.openxmlformats.org/officeDocument/2006/relationships/audio" Target="../media/media8.m4a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13.wmf"/><Relationship Id="rId2" Type="http://schemas.microsoft.com/office/2007/relationships/media" Target="../media/media8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image" Target="../media/image1.png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32.bin"/><Relationship Id="rId3" Type="http://schemas.openxmlformats.org/officeDocument/2006/relationships/audio" Target="../media/media9.m4a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12.wmf"/><Relationship Id="rId17" Type="http://schemas.openxmlformats.org/officeDocument/2006/relationships/image" Target="../media/image1.png"/><Relationship Id="rId2" Type="http://schemas.microsoft.com/office/2007/relationships/media" Target="../media/media9.m4a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31.bin"/><Relationship Id="rId5" Type="http://schemas.openxmlformats.org/officeDocument/2006/relationships/audio" Target="../media/media10.m4a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11.wmf"/><Relationship Id="rId4" Type="http://schemas.microsoft.com/office/2007/relationships/media" Target="../media/media10.m4a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3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43.bin"/><Relationship Id="rId3" Type="http://schemas.openxmlformats.org/officeDocument/2006/relationships/audio" Target="../media/media11.m4a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23.wmf"/><Relationship Id="rId2" Type="http://schemas.microsoft.com/office/2007/relationships/media" Target="../media/media11.m4a"/><Relationship Id="rId16" Type="http://schemas.openxmlformats.org/officeDocument/2006/relationships/image" Target="../media/image1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5" Type="http://schemas.openxmlformats.org/officeDocument/2006/relationships/image" Target="../media/image25.png"/><Relationship Id="rId10" Type="http://schemas.openxmlformats.org/officeDocument/2006/relationships/image" Target="../media/image2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47.bin"/><Relationship Id="rId3" Type="http://schemas.openxmlformats.org/officeDocument/2006/relationships/audio" Target="../media/media12.m4a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12.wmf"/><Relationship Id="rId17" Type="http://schemas.openxmlformats.org/officeDocument/2006/relationships/image" Target="../media/image1.png"/><Relationship Id="rId2" Type="http://schemas.microsoft.com/office/2007/relationships/media" Target="../media/media12.m4a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46.bin"/><Relationship Id="rId5" Type="http://schemas.openxmlformats.org/officeDocument/2006/relationships/audio" Target="../media/media13.m4a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11.wmf"/><Relationship Id="rId4" Type="http://schemas.microsoft.com/office/2007/relationships/media" Target="../media/media13.m4a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1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53.bin"/><Relationship Id="rId18" Type="http://schemas.openxmlformats.org/officeDocument/2006/relationships/image" Target="../media/image31.wmf"/><Relationship Id="rId3" Type="http://schemas.openxmlformats.org/officeDocument/2006/relationships/audio" Target="../media/media14.m4a"/><Relationship Id="rId21" Type="http://schemas.openxmlformats.org/officeDocument/2006/relationships/image" Target="../media/image1.png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55.bin"/><Relationship Id="rId2" Type="http://schemas.microsoft.com/office/2007/relationships/media" Target="../media/media14.m4a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56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15.m4a"/><Relationship Id="rId7" Type="http://schemas.openxmlformats.org/officeDocument/2006/relationships/oleObject" Target="../embeddings/oleObject58.bin"/><Relationship Id="rId2" Type="http://schemas.microsoft.com/office/2007/relationships/media" Target="../media/media15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3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34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64.bin"/><Relationship Id="rId18" Type="http://schemas.openxmlformats.org/officeDocument/2006/relationships/image" Target="../media/image41.wmf"/><Relationship Id="rId3" Type="http://schemas.openxmlformats.org/officeDocument/2006/relationships/audio" Target="../media/media17.m4a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66.bin"/><Relationship Id="rId2" Type="http://schemas.microsoft.com/office/2007/relationships/media" Target="../media/media17.m4a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oleObject" Target="../embeddings/oleObject65.bin"/><Relationship Id="rId10" Type="http://schemas.openxmlformats.org/officeDocument/2006/relationships/image" Target="../media/image37.wmf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1.png"/><Relationship Id="rId3" Type="http://schemas.openxmlformats.org/officeDocument/2006/relationships/audio" Target="../media/media18.m4a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45.wmf"/><Relationship Id="rId2" Type="http://schemas.microsoft.com/office/2007/relationships/media" Target="../media/media18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44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0.m4a"/><Relationship Id="rId7" Type="http://schemas.openxmlformats.org/officeDocument/2006/relationships/image" Target="../media/image4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75.bin"/><Relationship Id="rId18" Type="http://schemas.openxmlformats.org/officeDocument/2006/relationships/image" Target="../media/image1.png"/><Relationship Id="rId3" Type="http://schemas.openxmlformats.org/officeDocument/2006/relationships/audio" Target="../media/media21.m4a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13.wmf"/><Relationship Id="rId17" Type="http://schemas.openxmlformats.org/officeDocument/2006/relationships/image" Target="../media/image50.png"/><Relationship Id="rId2" Type="http://schemas.microsoft.com/office/2007/relationships/media" Target="../media/media21.m4a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5" Type="http://schemas.openxmlformats.org/officeDocument/2006/relationships/oleObject" Target="../embeddings/oleObject76.bin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7.wmf"/><Relationship Id="rId3" Type="http://schemas.openxmlformats.org/officeDocument/2006/relationships/audio" Target="../media/media4.m4a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.wmf"/><Relationship Id="rId17" Type="http://schemas.openxmlformats.org/officeDocument/2006/relationships/oleObject" Target="../embeddings/oleObject6.bin"/><Relationship Id="rId2" Type="http://schemas.microsoft.com/office/2007/relationships/media" Target="../media/media4.m4a"/><Relationship Id="rId16" Type="http://schemas.openxmlformats.org/officeDocument/2006/relationships/image" Target="../media/image6.wmf"/><Relationship Id="rId20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5.m4a"/><Relationship Id="rId15" Type="http://schemas.openxmlformats.org/officeDocument/2006/relationships/oleObject" Target="../embeddings/oleObject5.bin"/><Relationship Id="rId23" Type="http://schemas.openxmlformats.org/officeDocument/2006/relationships/image" Target="../media/image1.png"/><Relationship Id="rId10" Type="http://schemas.openxmlformats.org/officeDocument/2006/relationships/image" Target="../media/image3.wmf"/><Relationship Id="rId19" Type="http://schemas.openxmlformats.org/officeDocument/2006/relationships/oleObject" Target="../embeddings/oleObject7.bin"/><Relationship Id="rId4" Type="http://schemas.microsoft.com/office/2007/relationships/media" Target="../media/media5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5.wmf"/><Relationship Id="rId22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8.bin"/><Relationship Id="rId3" Type="http://schemas.openxmlformats.org/officeDocument/2006/relationships/audio" Target="../media/media6.m4a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3.wmf"/><Relationship Id="rId2" Type="http://schemas.microsoft.com/office/2007/relationships/media" Target="../media/media6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.png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23.bin"/><Relationship Id="rId3" Type="http://schemas.openxmlformats.org/officeDocument/2006/relationships/audio" Target="../media/media7.m4a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3.wmf"/><Relationship Id="rId2" Type="http://schemas.microsoft.com/office/2007/relationships/media" Target="../media/media7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1.png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02624" cy="1728192"/>
          </a:xfrm>
        </p:spPr>
        <p:txBody>
          <a:bodyPr>
            <a:normAutofit fontScale="90000"/>
          </a:bodyPr>
          <a:lstStyle/>
          <a:p>
            <a:br>
              <a:rPr lang="pl-PL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Arytmetyka finansowa</a:t>
            </a:r>
            <a:br>
              <a:rPr lang="pl-PL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3600">
                <a:latin typeface="Times New Roman" pitchFamily="18" charset="0"/>
                <a:cs typeface="Times New Roman" pitchFamily="18" charset="0"/>
              </a:rPr>
              <a:t>Wykład 5</a:t>
            </a:r>
            <a:br>
              <a:rPr lang="pl-PL" sz="4000" dirty="0">
                <a:latin typeface="Times New Roman" pitchFamily="18" charset="0"/>
                <a:cs typeface="Times New Roman" pitchFamily="18" charset="0"/>
              </a:rPr>
            </a:b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17526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 Wioletta Nowak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D03217A-64F9-4167-882C-9D05AEB98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3430" y="4221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378351"/>
              </p:ext>
            </p:extLst>
          </p:nvPr>
        </p:nvGraphicFramePr>
        <p:xfrm>
          <a:off x="1524000" y="692696"/>
          <a:ext cx="6326832" cy="4564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1040.4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875.5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875.5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707.2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707.2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7544">
                <a:tc>
                  <a:txBody>
                    <a:bodyPr/>
                    <a:lstStyle/>
                    <a:p>
                      <a:pPr algn="ctr"/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1040.4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1114.4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649949"/>
              </p:ext>
            </p:extLst>
          </p:nvPr>
        </p:nvGraphicFramePr>
        <p:xfrm>
          <a:off x="2755900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1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268684"/>
              </p:ext>
            </p:extLst>
          </p:nvPr>
        </p:nvGraphicFramePr>
        <p:xfrm>
          <a:off x="3917950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2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226052"/>
              </p:ext>
            </p:extLst>
          </p:nvPr>
        </p:nvGraphicFramePr>
        <p:xfrm>
          <a:off x="4867275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3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678012"/>
              </p:ext>
            </p:extLst>
          </p:nvPr>
        </p:nvGraphicFramePr>
        <p:xfrm>
          <a:off x="5876925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4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307451"/>
              </p:ext>
            </p:extLst>
          </p:nvPr>
        </p:nvGraphicFramePr>
        <p:xfrm>
          <a:off x="6826250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5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FF82CA6-86FC-49F7-A8B6-07838441A6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02100" y="5448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0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Przykład 1e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Kredyt 1000 zł należy pierwotnie spłacić w 6 równych płatnościach miesięcznych (kapitalizacja złożona z dołu). Roczne oprocentowanie kredytu wynosi 24%. Ułożyć plan spłaty kredytu, jeśli:</a:t>
            </a:r>
          </a:p>
          <a:p>
            <a:pPr marL="0" indent="0" algn="just" hangingPunct="0">
              <a:buNone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e) Dłużnik terminowo spłaca dwie raty, potem nie płaci rat przez 3 miesiące, ponownie rozpoczyna spłatę kredytu w szóstym miesiącu wpłacając łącznie jeszcze 3 równe raty co dwa miesiące, przy czym począwszy od trzeciego miesiąca odsetki są naliczane przy rocznej stopie 18%.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0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290249"/>
              </p:ext>
            </p:extLst>
          </p:nvPr>
        </p:nvGraphicFramePr>
        <p:xfrm>
          <a:off x="1524000" y="692696"/>
          <a:ext cx="6326832" cy="40465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(6)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(8)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240.4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(10)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7544">
                <a:tc>
                  <a:txBody>
                    <a:bodyPr/>
                    <a:lstStyle/>
                    <a:p>
                      <a:pPr algn="ctr"/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1058.4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91789"/>
              </p:ext>
            </p:extLst>
          </p:nvPr>
        </p:nvGraphicFramePr>
        <p:xfrm>
          <a:off x="2755900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0" name="Równanie" r:id="rId7" imgW="266400" imgH="228600" progId="Equation.3">
                  <p:embed/>
                </p:oleObj>
              </mc:Choice>
              <mc:Fallback>
                <p:oleObj name="Równanie" r:id="rId7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252074"/>
              </p:ext>
            </p:extLst>
          </p:nvPr>
        </p:nvGraphicFramePr>
        <p:xfrm>
          <a:off x="3917950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1" name="Równanie" r:id="rId9" imgW="164880" imgH="228600" progId="Equation.3">
                  <p:embed/>
                </p:oleObj>
              </mc:Choice>
              <mc:Fallback>
                <p:oleObj name="Równanie" r:id="rId9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694527"/>
              </p:ext>
            </p:extLst>
          </p:nvPr>
        </p:nvGraphicFramePr>
        <p:xfrm>
          <a:off x="4867275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2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445920"/>
              </p:ext>
            </p:extLst>
          </p:nvPr>
        </p:nvGraphicFramePr>
        <p:xfrm>
          <a:off x="5876925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3" name="Równanie" r:id="rId13" imgW="190440" imgH="228600" progId="Equation.3">
                  <p:embed/>
                </p:oleObj>
              </mc:Choice>
              <mc:Fallback>
                <p:oleObj name="Równanie" r:id="rId13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445210"/>
              </p:ext>
            </p:extLst>
          </p:nvPr>
        </p:nvGraphicFramePr>
        <p:xfrm>
          <a:off x="6826250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4" name="Równanie" r:id="rId15" imgW="177480" imgH="228600" progId="Equation.3">
                  <p:embed/>
                </p:oleObj>
              </mc:Choice>
              <mc:Fallback>
                <p:oleObj name="Równanie" r:id="rId15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E568862-17B1-4B17-B669-7C6C8E5E9C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8032" y="3068960"/>
            <a:ext cx="487363" cy="487363"/>
          </a:xfrm>
          <a:prstGeom prst="rect">
            <a:avLst/>
          </a:prstGeom>
        </p:spPr>
      </p:pic>
      <p:pic>
        <p:nvPicPr>
          <p:cNvPr id="1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97A0AD94-82ED-4A58-AA40-51F0957F5D7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673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6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702814"/>
              </p:ext>
            </p:extLst>
          </p:nvPr>
        </p:nvGraphicFramePr>
        <p:xfrm>
          <a:off x="1655861" y="1124744"/>
          <a:ext cx="4932363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4" name="Równanie" r:id="rId3" imgW="1739880" imgH="241200" progId="Equation.3">
                  <p:embed/>
                </p:oleObj>
              </mc:Choice>
              <mc:Fallback>
                <p:oleObj name="Równanie" r:id="rId3" imgW="1739880" imgH="2412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861" y="1124744"/>
                        <a:ext cx="4932363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753735"/>
              </p:ext>
            </p:extLst>
          </p:nvPr>
        </p:nvGraphicFramePr>
        <p:xfrm>
          <a:off x="1638300" y="2060848"/>
          <a:ext cx="504031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5" name="Równanie" r:id="rId5" imgW="1777680" imgH="419040" progId="Equation.3">
                  <p:embed/>
                </p:oleObj>
              </mc:Choice>
              <mc:Fallback>
                <p:oleObj name="Równanie" r:id="rId5" imgW="1777680" imgH="4190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2060848"/>
                        <a:ext cx="5040313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986457"/>
              </p:ext>
            </p:extLst>
          </p:nvPr>
        </p:nvGraphicFramePr>
        <p:xfrm>
          <a:off x="2744788" y="3573016"/>
          <a:ext cx="31305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6" name="Równanie" r:id="rId7" imgW="1104840" imgH="228600" progId="Equation.3">
                  <p:embed/>
                </p:oleObj>
              </mc:Choice>
              <mc:Fallback>
                <p:oleObj name="Równanie" r:id="rId7" imgW="11048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4788" y="3573016"/>
                        <a:ext cx="31305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53714"/>
              </p:ext>
            </p:extLst>
          </p:nvPr>
        </p:nvGraphicFramePr>
        <p:xfrm>
          <a:off x="1440581" y="4293096"/>
          <a:ext cx="622776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7" name="Równanie" r:id="rId9" imgW="2197080" imgH="419040" progId="Equation.3">
                  <p:embed/>
                </p:oleObj>
              </mc:Choice>
              <mc:Fallback>
                <p:oleObj name="Równanie" r:id="rId9" imgW="2197080" imgH="4190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0581" y="4293096"/>
                        <a:ext cx="6227763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886977"/>
              </p:ext>
            </p:extLst>
          </p:nvPr>
        </p:nvGraphicFramePr>
        <p:xfrm>
          <a:off x="2041525" y="5791200"/>
          <a:ext cx="44640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8" name="Równanie" r:id="rId11" imgW="1574640" imgH="228600" progId="Equation.3">
                  <p:embed/>
                </p:oleObj>
              </mc:Choice>
              <mc:Fallback>
                <p:oleObj name="Równanie" r:id="rId11" imgW="15746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791200"/>
                        <a:ext cx="446405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1074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Przykład 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Po ilu latach zostanie spłacony dług 50 zł równymi ratami łącznymi po 15 zł każda spłacanymi na koniec każdego roku, jeżeli roczna stopa procentowa wynosi 10% i kapitalizacja jest roczna złożona z dołu? </a:t>
            </a:r>
          </a:p>
          <a:p>
            <a:pPr marL="0" indent="0" algn="just">
              <a:buNone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Zaproponować różne warianty rozwiązania problemu niepełnej liczby rat.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49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Przykład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859813"/>
              </p:ext>
            </p:extLst>
          </p:nvPr>
        </p:nvGraphicFramePr>
        <p:xfrm>
          <a:off x="1043608" y="1916832"/>
          <a:ext cx="125888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3" name="Równanie" r:id="rId5" imgW="444240" imgH="177480" progId="Equation.3">
                  <p:embed/>
                </p:oleObj>
              </mc:Choice>
              <mc:Fallback>
                <p:oleObj name="Równanie" r:id="rId5" imgW="44424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916832"/>
                        <a:ext cx="1258888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221862"/>
              </p:ext>
            </p:extLst>
          </p:nvPr>
        </p:nvGraphicFramePr>
        <p:xfrm>
          <a:off x="2970213" y="1916832"/>
          <a:ext cx="122237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4" name="Równanie" r:id="rId7" imgW="431640" imgH="177480" progId="Equation.3">
                  <p:embed/>
                </p:oleObj>
              </mc:Choice>
              <mc:Fallback>
                <p:oleObj name="Równanie" r:id="rId7" imgW="43164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1916832"/>
                        <a:ext cx="1222375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505866"/>
              </p:ext>
            </p:extLst>
          </p:nvPr>
        </p:nvGraphicFramePr>
        <p:xfrm>
          <a:off x="899592" y="3287390"/>
          <a:ext cx="1258887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5" name="Równanie" r:id="rId9" imgW="444240" imgH="177480" progId="Equation.3">
                  <p:embed/>
                </p:oleObj>
              </mc:Choice>
              <mc:Fallback>
                <p:oleObj name="Równanie" r:id="rId9" imgW="44424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287390"/>
                        <a:ext cx="1258887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087481"/>
              </p:ext>
            </p:extLst>
          </p:nvPr>
        </p:nvGraphicFramePr>
        <p:xfrm>
          <a:off x="5159003" y="1556792"/>
          <a:ext cx="3373437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6" name="Równanie" r:id="rId11" imgW="1523880" imgH="419040" progId="Equation.3">
                  <p:embed/>
                </p:oleObj>
              </mc:Choice>
              <mc:Fallback>
                <p:oleObj name="Równanie" r:id="rId11" imgW="1523880" imgH="4190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003" y="1556792"/>
                        <a:ext cx="3373437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993031"/>
              </p:ext>
            </p:extLst>
          </p:nvPr>
        </p:nvGraphicFramePr>
        <p:xfrm>
          <a:off x="774527" y="4623904"/>
          <a:ext cx="3055937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7" name="Równanie" r:id="rId13" imgW="1079280" imgH="393480" progId="Equation.3">
                  <p:embed/>
                </p:oleObj>
              </mc:Choice>
              <mc:Fallback>
                <p:oleObj name="Równanie" r:id="rId13" imgW="1079280" imgH="393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527" y="4623904"/>
                        <a:ext cx="3055937" cy="1109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3700F2E8-F14A-4EA5-AD1F-DBFB61463ABC}"/>
                  </a:ext>
                </a:extLst>
              </p:cNvPr>
              <p:cNvSpPr txBox="1"/>
              <p:nvPr/>
            </p:nvSpPr>
            <p:spPr>
              <a:xfrm>
                <a:off x="5148064" y="3006274"/>
                <a:ext cx="3100208" cy="13520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pl-PL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l-PL" sz="2400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  <m:r>
                                            <a:rPr lang="pl-PL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pl-PL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num>
                                        <m:den>
                                          <m:r>
                                            <a:rPr lang="pl-PL" sz="2400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⁡</m:t>
                          </m:r>
                        </m:den>
                      </m:f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3700F2E8-F14A-4EA5-AD1F-DBFB61463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006274"/>
                <a:ext cx="3100208" cy="135203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5BD1CD6-033E-4AE5-9889-4E51BF6FA1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90690" y="5057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278556"/>
              </p:ext>
            </p:extLst>
          </p:nvPr>
        </p:nvGraphicFramePr>
        <p:xfrm>
          <a:off x="1524000" y="1904216"/>
          <a:ext cx="6326832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3.59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3.59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192749"/>
              </p:ext>
            </p:extLst>
          </p:nvPr>
        </p:nvGraphicFramePr>
        <p:xfrm>
          <a:off x="2755900" y="1926159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7" name="Równanie" r:id="rId7" imgW="266400" imgH="228600" progId="Equation.3">
                  <p:embed/>
                </p:oleObj>
              </mc:Choice>
              <mc:Fallback>
                <p:oleObj name="Równanie" r:id="rId7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1926159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027980"/>
              </p:ext>
            </p:extLst>
          </p:nvPr>
        </p:nvGraphicFramePr>
        <p:xfrm>
          <a:off x="3917950" y="1926159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8" name="Równanie" r:id="rId9" imgW="164880" imgH="228600" progId="Equation.3">
                  <p:embed/>
                </p:oleObj>
              </mc:Choice>
              <mc:Fallback>
                <p:oleObj name="Równanie" r:id="rId9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1926159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100033"/>
              </p:ext>
            </p:extLst>
          </p:nvPr>
        </p:nvGraphicFramePr>
        <p:xfrm>
          <a:off x="5010646" y="1926159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9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646" y="1926159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07053"/>
              </p:ext>
            </p:extLst>
          </p:nvPr>
        </p:nvGraphicFramePr>
        <p:xfrm>
          <a:off x="6092353" y="1926159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0" name="Równanie" r:id="rId13" imgW="190440" imgH="228600" progId="Equation.3">
                  <p:embed/>
                </p:oleObj>
              </mc:Choice>
              <mc:Fallback>
                <p:oleObj name="Równanie" r:id="rId13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353" y="1926159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187940"/>
              </p:ext>
            </p:extLst>
          </p:nvPr>
        </p:nvGraphicFramePr>
        <p:xfrm>
          <a:off x="7057032" y="1926159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1" name="Równanie" r:id="rId15" imgW="177480" imgH="228600" progId="Equation.3">
                  <p:embed/>
                </p:oleObj>
              </mc:Choice>
              <mc:Fallback>
                <p:oleObj name="Równanie" r:id="rId15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7032" y="1926159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2880920" y="764704"/>
            <a:ext cx="3139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Dodatkowa spłata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2B5945F-61D9-4079-B72D-AEF822BFD4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1560" y="366956"/>
            <a:ext cx="487363" cy="487363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953A95F2-3FD0-49EA-9E5E-A5D26FBF34C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3568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250134"/>
              </p:ext>
            </p:extLst>
          </p:nvPr>
        </p:nvGraphicFramePr>
        <p:xfrm>
          <a:off x="971550" y="1340768"/>
          <a:ext cx="30924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0" name="Równanie" r:id="rId5" imgW="1091880" imgH="228600" progId="Equation.3">
                  <p:embed/>
                </p:oleObj>
              </mc:Choice>
              <mc:Fallback>
                <p:oleObj name="Równanie" r:id="rId5" imgW="1091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340768"/>
                        <a:ext cx="30924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953848"/>
              </p:ext>
            </p:extLst>
          </p:nvPr>
        </p:nvGraphicFramePr>
        <p:xfrm>
          <a:off x="5583238" y="1379240"/>
          <a:ext cx="19415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1" name="Równanie" r:id="rId7" imgW="685800" imgH="215640" progId="Equation.3">
                  <p:embed/>
                </p:oleObj>
              </mc:Choice>
              <mc:Fallback>
                <p:oleObj name="Równanie" r:id="rId7" imgW="68580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3238" y="1379240"/>
                        <a:ext cx="194151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011650"/>
              </p:ext>
            </p:extLst>
          </p:nvPr>
        </p:nvGraphicFramePr>
        <p:xfrm>
          <a:off x="971600" y="2492896"/>
          <a:ext cx="31273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2" name="Równanie" r:id="rId9" imgW="1104840" imgH="228600" progId="Equation.3">
                  <p:embed/>
                </p:oleObj>
              </mc:Choice>
              <mc:Fallback>
                <p:oleObj name="Równanie" r:id="rId9" imgW="11048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492896"/>
                        <a:ext cx="312737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113267"/>
              </p:ext>
            </p:extLst>
          </p:nvPr>
        </p:nvGraphicFramePr>
        <p:xfrm>
          <a:off x="5543550" y="2492896"/>
          <a:ext cx="18716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3" name="Równanie" r:id="rId11" imgW="660240" imgH="215640" progId="Equation.3">
                  <p:embed/>
                </p:oleObj>
              </mc:Choice>
              <mc:Fallback>
                <p:oleObj name="Równanie" r:id="rId11" imgW="66024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2492896"/>
                        <a:ext cx="187166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321575"/>
              </p:ext>
            </p:extLst>
          </p:nvPr>
        </p:nvGraphicFramePr>
        <p:xfrm>
          <a:off x="5543550" y="3573016"/>
          <a:ext cx="19446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4" name="Równanie" r:id="rId13" imgW="685800" imgH="215640" progId="Equation.3">
                  <p:embed/>
                </p:oleObj>
              </mc:Choice>
              <mc:Fallback>
                <p:oleObj name="Równanie" r:id="rId13" imgW="68580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3573016"/>
                        <a:ext cx="1944688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794671"/>
              </p:ext>
            </p:extLst>
          </p:nvPr>
        </p:nvGraphicFramePr>
        <p:xfrm>
          <a:off x="5678488" y="4673600"/>
          <a:ext cx="19081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5" name="Równanie" r:id="rId15" imgW="672840" imgH="228600" progId="Equation.3">
                  <p:embed/>
                </p:oleObj>
              </mc:Choice>
              <mc:Fallback>
                <p:oleObj name="Równanie" r:id="rId15" imgW="6728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8488" y="4673600"/>
                        <a:ext cx="190817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077943"/>
              </p:ext>
            </p:extLst>
          </p:nvPr>
        </p:nvGraphicFramePr>
        <p:xfrm>
          <a:off x="1101725" y="3573016"/>
          <a:ext cx="30924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6" name="Równanie" r:id="rId17" imgW="1091880" imgH="228600" progId="Equation.3">
                  <p:embed/>
                </p:oleObj>
              </mc:Choice>
              <mc:Fallback>
                <p:oleObj name="Równanie" r:id="rId17" imgW="1091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3573016"/>
                        <a:ext cx="30924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13684"/>
              </p:ext>
            </p:extLst>
          </p:nvPr>
        </p:nvGraphicFramePr>
        <p:xfrm>
          <a:off x="1141413" y="4670425"/>
          <a:ext cx="309086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7" name="Równanie" r:id="rId19" imgW="1091880" imgH="215640" progId="Equation.3">
                  <p:embed/>
                </p:oleObj>
              </mc:Choice>
              <mc:Fallback>
                <p:oleObj name="Równanie" r:id="rId19" imgW="109188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4670425"/>
                        <a:ext cx="309086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rostokąt 11"/>
          <p:cNvSpPr/>
          <p:nvPr/>
        </p:nvSpPr>
        <p:spPr>
          <a:xfrm>
            <a:off x="2339752" y="404664"/>
            <a:ext cx="4895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Powiększenie jednej ze spłat</a:t>
            </a:r>
            <a:endParaRPr lang="en-US" sz="3200" dirty="0"/>
          </a:p>
        </p:txBody>
      </p:sp>
      <p:pic>
        <p:nvPicPr>
          <p:cNvPr id="1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9356300-3869-41BD-BBF1-03097FE721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06607" y="6122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8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Nowe wpłaty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026267"/>
              </p:ext>
            </p:extLst>
          </p:nvPr>
        </p:nvGraphicFramePr>
        <p:xfrm>
          <a:off x="2068513" y="2149475"/>
          <a:ext cx="114935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1" name="Równanie" r:id="rId5" imgW="406080" imgH="177480" progId="Equation.3">
                  <p:embed/>
                </p:oleObj>
              </mc:Choice>
              <mc:Fallback>
                <p:oleObj name="Równanie" r:id="rId5" imgW="4060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513" y="2149475"/>
                        <a:ext cx="114935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000941"/>
              </p:ext>
            </p:extLst>
          </p:nvPr>
        </p:nvGraphicFramePr>
        <p:xfrm>
          <a:off x="5265738" y="1916832"/>
          <a:ext cx="2417762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2" name="Równanie" r:id="rId7" imgW="1091880" imgH="444240" progId="Equation.3">
                  <p:embed/>
                </p:oleObj>
              </mc:Choice>
              <mc:Fallback>
                <p:oleObj name="Równanie" r:id="rId7" imgW="1091880" imgH="4442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738" y="1916832"/>
                        <a:ext cx="2417762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919032"/>
              </p:ext>
            </p:extLst>
          </p:nvPr>
        </p:nvGraphicFramePr>
        <p:xfrm>
          <a:off x="1801813" y="3576638"/>
          <a:ext cx="179546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3" name="Równanie" r:id="rId9" imgW="634680" imgH="177480" progId="Equation.3">
                  <p:embed/>
                </p:oleObj>
              </mc:Choice>
              <mc:Fallback>
                <p:oleObj name="Równanie" r:id="rId9" imgW="6346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813" y="3576638"/>
                        <a:ext cx="1795462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E07EA49-2308-47EF-89A9-11CC480429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8318" y="4509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6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Przykład 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Dwa długi:</a:t>
            </a:r>
          </a:p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12 spłat miesięcznych o wysokości 10 zł przy rocznej stopie procentowej 15% i kapitalizacji złożonej kwartalnej,</a:t>
            </a:r>
          </a:p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5 spłat półrocznych o wysokości 100 zł przy rocznej stopie procentowej 12% i kapitalizacji złożonej miesięcznej, </a:t>
            </a:r>
          </a:p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zamienić na 10 spłat kwartalnych skonsolidowanego długu przy  rocznej stopie procentowej 18% i kapitalizacji złożonej rocznej.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51692E1-BAB3-45A2-8A1F-AF2AAB710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Przykład 1a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Kredyt 1000 zł należy pierwotnie spłacić w 6 równych płatnościach miesięcznych (kapitalizacja złożona z dołu). Roczne oprocentowanie kredytu wynosi 24%. Ułożyć plan spłaty kredytu, jeśli:</a:t>
            </a:r>
          </a:p>
          <a:p>
            <a:pPr marL="0" indent="0" algn="just" hangingPunct="0">
              <a:buNone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a) Począwszy od czwartego miesiąca stopa oprocentowania wynosi 18%.</a:t>
            </a:r>
          </a:p>
          <a:p>
            <a:endParaRPr lang="en-US" dirty="0"/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9B1A180-0056-434B-8F4C-99C4F9715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12" y="3933056"/>
            <a:ext cx="487363" cy="487363"/>
          </a:xfrm>
          <a:prstGeom prst="rect">
            <a:avLst/>
          </a:prstGeom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A62E5FA7-0168-46D9-8B3D-A4E2AAAE96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731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8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672780"/>
              </p:ext>
            </p:extLst>
          </p:nvPr>
        </p:nvGraphicFramePr>
        <p:xfrm>
          <a:off x="2879006" y="692696"/>
          <a:ext cx="3205162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2" name="Równanie" r:id="rId5" imgW="1447560" imgH="444240" progId="Equation.3">
                  <p:embed/>
                </p:oleObj>
              </mc:Choice>
              <mc:Fallback>
                <p:oleObj name="Równanie" r:id="rId5" imgW="1447560" imgH="4442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006" y="692696"/>
                        <a:ext cx="3205162" cy="110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044267"/>
              </p:ext>
            </p:extLst>
          </p:nvPr>
        </p:nvGraphicFramePr>
        <p:xfrm>
          <a:off x="642938" y="2814638"/>
          <a:ext cx="3430587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3" name="Równanie" r:id="rId7" imgW="1549080" imgH="457200" progId="Equation.3">
                  <p:embed/>
                </p:oleObj>
              </mc:Choice>
              <mc:Fallback>
                <p:oleObj name="Równanie" r:id="rId7" imgW="1549080" imgH="4572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2814638"/>
                        <a:ext cx="3430587" cy="113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949162"/>
              </p:ext>
            </p:extLst>
          </p:nvPr>
        </p:nvGraphicFramePr>
        <p:xfrm>
          <a:off x="4729857" y="2565400"/>
          <a:ext cx="3946599" cy="129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4" name="Równanie" r:id="rId9" imgW="1625400" imgH="520560" progId="Equation.3">
                  <p:embed/>
                </p:oleObj>
              </mc:Choice>
              <mc:Fallback>
                <p:oleObj name="Równanie" r:id="rId9" imgW="1625400" imgH="52056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857" y="2565400"/>
                        <a:ext cx="3946599" cy="1295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137220"/>
              </p:ext>
            </p:extLst>
          </p:nvPr>
        </p:nvGraphicFramePr>
        <p:xfrm>
          <a:off x="711200" y="4454525"/>
          <a:ext cx="3375025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5" name="Równanie" r:id="rId11" imgW="1523880" imgH="457200" progId="Equation.3">
                  <p:embed/>
                </p:oleObj>
              </mc:Choice>
              <mc:Fallback>
                <p:oleObj name="Równanie" r:id="rId11" imgW="1523880" imgH="4572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4454525"/>
                        <a:ext cx="3375025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423470"/>
              </p:ext>
            </p:extLst>
          </p:nvPr>
        </p:nvGraphicFramePr>
        <p:xfrm>
          <a:off x="4486274" y="4354513"/>
          <a:ext cx="4190181" cy="1162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6" name="Równanie" r:id="rId13" imgW="1638000" imgH="469800" progId="Equation.3">
                  <p:embed/>
                </p:oleObj>
              </mc:Choice>
              <mc:Fallback>
                <p:oleObj name="Równanie" r:id="rId13" imgW="1638000" imgH="4698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274" y="4354513"/>
                        <a:ext cx="4190181" cy="1162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45098"/>
              </p:ext>
            </p:extLst>
          </p:nvPr>
        </p:nvGraphicFramePr>
        <p:xfrm>
          <a:off x="1778000" y="6021388"/>
          <a:ext cx="1497856" cy="57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7" name="Równanie" r:id="rId15" imgW="660240" imgH="215640" progId="Equation.3">
                  <p:embed/>
                </p:oleObj>
              </mc:Choice>
              <mc:Fallback>
                <p:oleObj name="Równanie" r:id="rId15" imgW="66024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6021388"/>
                        <a:ext cx="1497856" cy="57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iek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652540"/>
              </p:ext>
            </p:extLst>
          </p:nvPr>
        </p:nvGraphicFramePr>
        <p:xfrm>
          <a:off x="4989513" y="6021388"/>
          <a:ext cx="15557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8" name="Równanie" r:id="rId17" imgW="685800" imgH="215640" progId="Equation.3">
                  <p:embed/>
                </p:oleObj>
              </mc:Choice>
              <mc:Fallback>
                <p:oleObj name="Równanie" r:id="rId17" imgW="685800" imgH="2156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9513" y="6021388"/>
                        <a:ext cx="155575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832F5C1-4E4C-4CF3-9A60-2E83399261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1200" y="924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8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  <a:endParaRPr lang="en-US" dirty="0"/>
          </a:p>
        </p:txBody>
      </p:sp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667600"/>
              </p:ext>
            </p:extLst>
          </p:nvPr>
        </p:nvGraphicFramePr>
        <p:xfrm>
          <a:off x="3779838" y="1124744"/>
          <a:ext cx="1656258" cy="485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4" name="Równanie" r:id="rId5" imgW="634680" imgH="177480" progId="Equation.3">
                  <p:embed/>
                </p:oleObj>
              </mc:Choice>
              <mc:Fallback>
                <p:oleObj name="Równanie" r:id="rId5" imgW="6346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124744"/>
                        <a:ext cx="1656258" cy="485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840301"/>
              </p:ext>
            </p:extLst>
          </p:nvPr>
        </p:nvGraphicFramePr>
        <p:xfrm>
          <a:off x="827584" y="2636912"/>
          <a:ext cx="2417762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5" name="Równanie" r:id="rId7" imgW="1091880" imgH="444240" progId="Equation.3">
                  <p:embed/>
                </p:oleObj>
              </mc:Choice>
              <mc:Fallback>
                <p:oleObj name="Równanie" r:id="rId7" imgW="1091880" imgH="4442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636912"/>
                        <a:ext cx="2417762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151375"/>
              </p:ext>
            </p:extLst>
          </p:nvPr>
        </p:nvGraphicFramePr>
        <p:xfrm>
          <a:off x="4852988" y="2849563"/>
          <a:ext cx="369887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6" name="Równanie" r:id="rId9" imgW="1523880" imgH="291960" progId="Equation.3">
                  <p:embed/>
                </p:oleObj>
              </mc:Choice>
              <mc:Fallback>
                <p:oleObj name="Równanie" r:id="rId9" imgW="1523880" imgH="29196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2988" y="2849563"/>
                        <a:ext cx="3698875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274232"/>
              </p:ext>
            </p:extLst>
          </p:nvPr>
        </p:nvGraphicFramePr>
        <p:xfrm>
          <a:off x="1490662" y="4386263"/>
          <a:ext cx="1641177" cy="554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7" name="Równanie" r:id="rId11" imgW="558720" imgH="177480" progId="Equation.3">
                  <p:embed/>
                </p:oleObj>
              </mc:Choice>
              <mc:Fallback>
                <p:oleObj name="Równanie" r:id="rId11" imgW="55872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662" y="4386263"/>
                        <a:ext cx="1641177" cy="5549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204AFE9-5AD3-4772-BC6F-35127747BC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52988" y="41425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7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BBD07C-202F-4414-8E86-0BB387F9A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Średni czas trwania kredytu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E91487C6-D742-4CDA-A2BB-A9FC96590981}"/>
                  </a:ext>
                </a:extLst>
              </p:cNvPr>
              <p:cNvSpPr txBox="1"/>
              <p:nvPr/>
            </p:nvSpPr>
            <p:spPr>
              <a:xfrm>
                <a:off x="2915816" y="2466105"/>
                <a:ext cx="2117246" cy="74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pl-PL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E91487C6-D742-4CDA-A2BB-A9FC96590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2466105"/>
                <a:ext cx="2117246" cy="746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37C4AF17-1231-41DF-AE33-C8CABE50FA11}"/>
                  </a:ext>
                </a:extLst>
              </p:cNvPr>
              <p:cNvSpPr txBox="1"/>
              <p:nvPr/>
            </p:nvSpPr>
            <p:spPr>
              <a:xfrm>
                <a:off x="3065632" y="4266305"/>
                <a:ext cx="1866408" cy="8654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l-PL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l-PL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pl-PL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pl-P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l-P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l-P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pl-P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̅"/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37C4AF17-1231-41DF-AE33-C8CABE50F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632" y="4266305"/>
                <a:ext cx="1866408" cy="8654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A708E6CF-18AF-45B8-B2A7-FD7C6458D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4128" y="4702684"/>
            <a:ext cx="487363" cy="487363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7BEE4B3-692E-4BAC-9021-66DCF111D8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4128" y="24661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711678"/>
              </p:ext>
            </p:extLst>
          </p:nvPr>
        </p:nvGraphicFramePr>
        <p:xfrm>
          <a:off x="971600" y="692696"/>
          <a:ext cx="7344814" cy="4896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4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3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9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2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9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235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1040.4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875.5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164.9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875.5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707.2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336.5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707.2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514.8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700.1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360.6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892.6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185.7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1092.6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5568">
                <a:tc>
                  <a:txBody>
                    <a:bodyPr/>
                    <a:lstStyle/>
                    <a:p>
                      <a:pPr algn="ctr"/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1040.4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1114.4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3701.5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05318"/>
              </p:ext>
            </p:extLst>
          </p:nvPr>
        </p:nvGraphicFramePr>
        <p:xfrm>
          <a:off x="2267744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7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67169"/>
              </p:ext>
            </p:extLst>
          </p:nvPr>
        </p:nvGraphicFramePr>
        <p:xfrm>
          <a:off x="3419872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8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104898"/>
              </p:ext>
            </p:extLst>
          </p:nvPr>
        </p:nvGraphicFramePr>
        <p:xfrm>
          <a:off x="4427984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9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423191"/>
              </p:ext>
            </p:extLst>
          </p:nvPr>
        </p:nvGraphicFramePr>
        <p:xfrm>
          <a:off x="5508104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0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158433"/>
              </p:ext>
            </p:extLst>
          </p:nvPr>
        </p:nvGraphicFramePr>
        <p:xfrm>
          <a:off x="6444208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1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755576" y="5939988"/>
            <a:ext cx="4179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Średni czas trwania kredytu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016192"/>
              </p:ext>
            </p:extLst>
          </p:nvPr>
        </p:nvGraphicFramePr>
        <p:xfrm>
          <a:off x="7308304" y="692150"/>
          <a:ext cx="822325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2" name="Równanie" r:id="rId15" imgW="368280" imgH="228600" progId="Equation.3">
                  <p:embed/>
                </p:oleObj>
              </mc:Choice>
              <mc:Fallback>
                <p:oleObj name="Równanie" r:id="rId15" imgW="368280" imgH="228600" progId="Equation.3">
                  <p:embed/>
                  <p:pic>
                    <p:nvPicPr>
                      <p:cNvPr id="0" name="Obiekt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692150"/>
                        <a:ext cx="822325" cy="56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FD04D452-C261-438A-A888-E507E2887383}"/>
                  </a:ext>
                </a:extLst>
              </p:cNvPr>
              <p:cNvSpPr txBox="1"/>
              <p:nvPr/>
            </p:nvSpPr>
            <p:spPr>
              <a:xfrm>
                <a:off x="5598002" y="5766110"/>
                <a:ext cx="2482987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pl-PL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3701.5</m:t>
                          </m:r>
                        </m:num>
                        <m:den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1040.4</m:t>
                          </m:r>
                        </m:den>
                      </m:f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=3.56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FD04D452-C261-438A-A888-E507E2887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002" y="5766110"/>
                <a:ext cx="2482987" cy="70134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9B68C66-42D9-42C4-8F1F-E22B88AA7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24062" y="50335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0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317537"/>
              </p:ext>
            </p:extLst>
          </p:nvPr>
        </p:nvGraphicFramePr>
        <p:xfrm>
          <a:off x="1116013" y="1340768"/>
          <a:ext cx="165576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82" name="Równanie" r:id="rId7" imgW="583920" imgH="177480" progId="Equation.3">
                  <p:embed/>
                </p:oleObj>
              </mc:Choice>
              <mc:Fallback>
                <p:oleObj name="Równanie" r:id="rId7" imgW="58392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340768"/>
                        <a:ext cx="1655762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002016"/>
              </p:ext>
            </p:extLst>
          </p:nvPr>
        </p:nvGraphicFramePr>
        <p:xfrm>
          <a:off x="3794125" y="1340768"/>
          <a:ext cx="1138238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83" name="Równanie" r:id="rId9" imgW="393480" imgH="177480" progId="Equation.3">
                  <p:embed/>
                </p:oleObj>
              </mc:Choice>
              <mc:Fallback>
                <p:oleObj name="Równanie" r:id="rId9" imgW="3934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25" y="1340768"/>
                        <a:ext cx="1138238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182723"/>
              </p:ext>
            </p:extLst>
          </p:nvPr>
        </p:nvGraphicFramePr>
        <p:xfrm>
          <a:off x="5737225" y="1124744"/>
          <a:ext cx="2163763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84" name="Równanie" r:id="rId11" imgW="977760" imgH="393480" progId="Equation.3">
                  <p:embed/>
                </p:oleObj>
              </mc:Choice>
              <mc:Fallback>
                <p:oleObj name="Równanie" r:id="rId11" imgW="977760" imgH="393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7225" y="1124744"/>
                        <a:ext cx="2163763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265185"/>
              </p:ext>
            </p:extLst>
          </p:nvPr>
        </p:nvGraphicFramePr>
        <p:xfrm>
          <a:off x="683568" y="2327275"/>
          <a:ext cx="2417762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85" name="Równanie" r:id="rId13" imgW="1091880" imgH="444240" progId="Equation.3">
                  <p:embed/>
                </p:oleObj>
              </mc:Choice>
              <mc:Fallback>
                <p:oleObj name="Równanie" r:id="rId13" imgW="1091880" imgH="4442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327275"/>
                        <a:ext cx="2417762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982191"/>
              </p:ext>
            </p:extLst>
          </p:nvPr>
        </p:nvGraphicFramePr>
        <p:xfrm>
          <a:off x="3694186" y="2420938"/>
          <a:ext cx="5054278" cy="1152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86" name="Równanie" r:id="rId15" imgW="2120760" imgH="444240" progId="Equation.3">
                  <p:embed/>
                </p:oleObj>
              </mc:Choice>
              <mc:Fallback>
                <p:oleObj name="Równanie" r:id="rId15" imgW="2120760" imgH="44424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86" y="2420938"/>
                        <a:ext cx="5054278" cy="11520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38296"/>
              </p:ext>
            </p:extLst>
          </p:nvPr>
        </p:nvGraphicFramePr>
        <p:xfrm>
          <a:off x="990600" y="4583113"/>
          <a:ext cx="19081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87" name="Równanie" r:id="rId17" imgW="672840" imgH="228600" progId="Equation.3">
                  <p:embed/>
                </p:oleObj>
              </mc:Choice>
              <mc:Fallback>
                <p:oleObj name="Równanie" r:id="rId17" imgW="6728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583113"/>
                        <a:ext cx="1908175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176591"/>
              </p:ext>
            </p:extLst>
          </p:nvPr>
        </p:nvGraphicFramePr>
        <p:xfrm>
          <a:off x="3794125" y="4653136"/>
          <a:ext cx="11382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88" name="Równanie" r:id="rId19" imgW="393480" imgH="177480" progId="Equation.3">
                  <p:embed/>
                </p:oleObj>
              </mc:Choice>
              <mc:Fallback>
                <p:oleObj name="Równanie" r:id="rId19" imgW="3934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25" y="4653136"/>
                        <a:ext cx="1138238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iek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384522"/>
              </p:ext>
            </p:extLst>
          </p:nvPr>
        </p:nvGraphicFramePr>
        <p:xfrm>
          <a:off x="5867350" y="4365104"/>
          <a:ext cx="2521074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89" name="Równanie" r:id="rId21" imgW="1041120" imgH="393480" progId="Equation.3">
                  <p:embed/>
                </p:oleObj>
              </mc:Choice>
              <mc:Fallback>
                <p:oleObj name="Równanie" r:id="rId21" imgW="1041120" imgH="393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350" y="4365104"/>
                        <a:ext cx="2521074" cy="10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969EF2A-93C0-45D9-88D3-207FE51A83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94186" y="3561109"/>
            <a:ext cx="487363" cy="487363"/>
          </a:xfrm>
          <a:prstGeom prst="rect">
            <a:avLst/>
          </a:prstGeom>
        </p:spPr>
      </p:pic>
      <p:pic>
        <p:nvPicPr>
          <p:cNvPr id="1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582D510-DAAC-42CF-978E-0CB7E144D2E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945998" y="5733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1783"/>
              </p:ext>
            </p:extLst>
          </p:nvPr>
        </p:nvGraphicFramePr>
        <p:xfrm>
          <a:off x="1524000" y="692696"/>
          <a:ext cx="6326832" cy="4564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169.1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171.6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174.2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176.8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7544">
                <a:tc>
                  <a:txBody>
                    <a:bodyPr/>
                    <a:lstStyle/>
                    <a:p>
                      <a:pPr algn="ctr"/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65.9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1065.9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048361"/>
              </p:ext>
            </p:extLst>
          </p:nvPr>
        </p:nvGraphicFramePr>
        <p:xfrm>
          <a:off x="2755900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84" name="Równanie" r:id="rId3" imgW="266400" imgH="228600" progId="Equation.3">
                  <p:embed/>
                </p:oleObj>
              </mc:Choice>
              <mc:Fallback>
                <p:oleObj name="Równanie" r:id="rId3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112926"/>
              </p:ext>
            </p:extLst>
          </p:nvPr>
        </p:nvGraphicFramePr>
        <p:xfrm>
          <a:off x="3917950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85" name="Równanie" r:id="rId5" imgW="164880" imgH="228600" progId="Equation.3">
                  <p:embed/>
                </p:oleObj>
              </mc:Choice>
              <mc:Fallback>
                <p:oleObj name="Równanie" r:id="rId5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548795"/>
              </p:ext>
            </p:extLst>
          </p:nvPr>
        </p:nvGraphicFramePr>
        <p:xfrm>
          <a:off x="4867275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86" name="Równanie" r:id="rId7" imgW="190440" imgH="228600" progId="Equation.3">
                  <p:embed/>
                </p:oleObj>
              </mc:Choice>
              <mc:Fallback>
                <p:oleObj name="Równanie" r:id="rId7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630811"/>
              </p:ext>
            </p:extLst>
          </p:nvPr>
        </p:nvGraphicFramePr>
        <p:xfrm>
          <a:off x="5876925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87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204590"/>
              </p:ext>
            </p:extLst>
          </p:nvPr>
        </p:nvGraphicFramePr>
        <p:xfrm>
          <a:off x="6826250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88" name="Równanie" r:id="rId11" imgW="177480" imgH="228600" progId="Equation.3">
                  <p:embed/>
                </p:oleObj>
              </mc:Choice>
              <mc:Fallback>
                <p:oleObj name="Równanie" r:id="rId11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5572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Przykład 1b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Kredyt 1000 zł należy pierwotnie spłacić w 6 równych płatnościach miesięcznych (kapitalizacja złożona z dołu). Roczne oprocentowanie kredytu wynosi 24%. Ułożyć plan spłaty kredytu, jeśli:</a:t>
            </a:r>
          </a:p>
          <a:p>
            <a:pPr marL="0" indent="0" algn="just" hangingPunct="0">
              <a:buNone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b) Na koniec trzeciego miesiąca dłużnik wpłaca oprócz raty  dodatkową kwotę 100 zł, nie ujętą w pierwotnym schemacie spłaty.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30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717849"/>
              </p:ext>
            </p:extLst>
          </p:nvPr>
        </p:nvGraphicFramePr>
        <p:xfrm>
          <a:off x="1403648" y="692696"/>
          <a:ext cx="6326832" cy="45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173.6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72.4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2180">
                <a:tc>
                  <a:txBody>
                    <a:bodyPr/>
                    <a:lstStyle/>
                    <a:p>
                      <a:pPr algn="ctr"/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1065.0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02348"/>
              </p:ext>
            </p:extLst>
          </p:nvPr>
        </p:nvGraphicFramePr>
        <p:xfrm>
          <a:off x="2755900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3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715817"/>
              </p:ext>
            </p:extLst>
          </p:nvPr>
        </p:nvGraphicFramePr>
        <p:xfrm>
          <a:off x="3917950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4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831022"/>
              </p:ext>
            </p:extLst>
          </p:nvPr>
        </p:nvGraphicFramePr>
        <p:xfrm>
          <a:off x="4867275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5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965680"/>
              </p:ext>
            </p:extLst>
          </p:nvPr>
        </p:nvGraphicFramePr>
        <p:xfrm>
          <a:off x="5876925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6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364289"/>
              </p:ext>
            </p:extLst>
          </p:nvPr>
        </p:nvGraphicFramePr>
        <p:xfrm>
          <a:off x="6826250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7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DA987C9-E81D-4020-8CFB-CA3C20C358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23593" y="5532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7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Przykład 1c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Kredyt 1000 zł należy pierwotnie spłacić w 6 równych płatnościach miesięcznych (kapitalizacja złożona z dołu). Roczne oprocentowanie kredytu wynosi 24%. Ułożyć plan spłaty kredytu, jeśli:</a:t>
            </a:r>
          </a:p>
          <a:p>
            <a:pPr marL="0" indent="0" algn="just" hangingPunct="0">
              <a:buNone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c) W czwartym miesiącu dłużnik nie zapłaci raty, lecz wpłaci ją wraz z należnymi odsetkami razem z ratą piątą.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300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914427"/>
              </p:ext>
            </p:extLst>
          </p:nvPr>
        </p:nvGraphicFramePr>
        <p:xfrm>
          <a:off x="1524000" y="692696"/>
          <a:ext cx="6326832" cy="4564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161.7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679.8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164.9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-10.3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525.1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525.1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350.1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360.6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137">
                <a:tc>
                  <a:txBody>
                    <a:bodyPr/>
                    <a:lstStyle/>
                    <a:p>
                      <a:pPr algn="ctr"/>
                      <a:r>
                        <a:rPr lang="pl-PL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175.0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175.0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7544">
                <a:tc>
                  <a:txBody>
                    <a:bodyPr/>
                    <a:lstStyle/>
                    <a:p>
                      <a:pPr algn="ctr"/>
                      <a:endParaRPr lang="en-US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74.7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1074.7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260872"/>
              </p:ext>
            </p:extLst>
          </p:nvPr>
        </p:nvGraphicFramePr>
        <p:xfrm>
          <a:off x="2755900" y="692696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2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692696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495890"/>
              </p:ext>
            </p:extLst>
          </p:nvPr>
        </p:nvGraphicFramePr>
        <p:xfrm>
          <a:off x="3917950" y="70202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3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70202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043159"/>
              </p:ext>
            </p:extLst>
          </p:nvPr>
        </p:nvGraphicFramePr>
        <p:xfrm>
          <a:off x="4867275" y="692696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4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692696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743838"/>
              </p:ext>
            </p:extLst>
          </p:nvPr>
        </p:nvGraphicFramePr>
        <p:xfrm>
          <a:off x="5876925" y="692696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5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692696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402464"/>
              </p:ext>
            </p:extLst>
          </p:nvPr>
        </p:nvGraphicFramePr>
        <p:xfrm>
          <a:off x="6826250" y="692696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6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692696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A237167-44A2-4E5F-9701-2F28A53981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14737" y="56775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Przykład 1d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Kredyt 1000 zł należy pierwotnie spłacić w 6 równych płatnościach miesięcznych (kapitalizacja złożona z dołu). Roczne oprocentowanie kredytu wynosi 24%. Ułożyć plan spłaty kredytu, jeśli:</a:t>
            </a:r>
          </a:p>
          <a:p>
            <a:pPr marL="0" indent="0" algn="just" hangingPunct="0">
              <a:buNone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hangingPunct="0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d) Rozpoczęcie spłaty kredytu jest odroczone o 2 miesiące.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30024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720</Words>
  <Application>Microsoft Office PowerPoint</Application>
  <PresentationFormat>Pokaz na ekranie (4:3)</PresentationFormat>
  <Paragraphs>326</Paragraphs>
  <Slides>23</Slides>
  <Notes>0</Notes>
  <HiddenSlides>0</HiddenSlides>
  <MMClips>21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Times New Roman</vt:lpstr>
      <vt:lpstr>Motyw pakietu Office</vt:lpstr>
      <vt:lpstr>Równanie</vt:lpstr>
      <vt:lpstr> Arytmetyka finansowa Wykład 5 </vt:lpstr>
      <vt:lpstr>Przykład 1a</vt:lpstr>
      <vt:lpstr>Prezentacja programu PowerPoint</vt:lpstr>
      <vt:lpstr>Prezentacja programu PowerPoint</vt:lpstr>
      <vt:lpstr>Przykład 1b</vt:lpstr>
      <vt:lpstr>Prezentacja programu PowerPoint</vt:lpstr>
      <vt:lpstr>Przykład 1c</vt:lpstr>
      <vt:lpstr>Prezentacja programu PowerPoint</vt:lpstr>
      <vt:lpstr>Przykład 1d</vt:lpstr>
      <vt:lpstr>Prezentacja programu PowerPoint</vt:lpstr>
      <vt:lpstr>Przykład 1e</vt:lpstr>
      <vt:lpstr>Prezentacja programu PowerPoint</vt:lpstr>
      <vt:lpstr>Prezentacja programu PowerPoint</vt:lpstr>
      <vt:lpstr>Przykład 2</vt:lpstr>
      <vt:lpstr>Przykład 2</vt:lpstr>
      <vt:lpstr>Prezentacja programu PowerPoint</vt:lpstr>
      <vt:lpstr>Prezentacja programu PowerPoint</vt:lpstr>
      <vt:lpstr>Nowe wpłaty</vt:lpstr>
      <vt:lpstr>Przykład 3</vt:lpstr>
      <vt:lpstr>Prezentacja programu PowerPoint</vt:lpstr>
      <vt:lpstr>Prezentacja programu PowerPoint</vt:lpstr>
      <vt:lpstr>Średni czas trwania kredytu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Arytmetyka finansowa</dc:title>
  <dc:creator>user</dc:creator>
  <cp:lastModifiedBy>Asus</cp:lastModifiedBy>
  <cp:revision>95</cp:revision>
  <dcterms:created xsi:type="dcterms:W3CDTF">2015-03-15T13:33:05Z</dcterms:created>
  <dcterms:modified xsi:type="dcterms:W3CDTF">2020-04-21T19:46:10Z</dcterms:modified>
</cp:coreProperties>
</file>