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 id="272" r:id="rId8"/>
    <p:sldId id="271" r:id="rId9"/>
    <p:sldId id="265" r:id="rId10"/>
    <p:sldId id="262" r:id="rId11"/>
    <p:sldId id="263" r:id="rId12"/>
    <p:sldId id="264" r:id="rId13"/>
    <p:sldId id="266" r:id="rId14"/>
    <p:sldId id="267" r:id="rId15"/>
    <p:sldId id="268" r:id="rId16"/>
    <p:sldId id="269" r:id="rId17"/>
    <p:sldId id="270" r:id="rId18"/>
  </p:sldIdLst>
  <p:sldSz cx="12192000" cy="6858000"/>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p:restoredTop sz="94599"/>
  </p:normalViewPr>
  <p:slideViewPr>
    <p:cSldViewPr snapToGrid="0" snapToObjects="1">
      <p:cViewPr varScale="1">
        <p:scale>
          <a:sx n="90" d="100"/>
          <a:sy n="90" d="100"/>
        </p:scale>
        <p:origin x="232" y="52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73CE247-07E8-594E-A0BA-6A06BFDBF2B5}"/>
              </a:ext>
            </a:extLst>
          </p:cNvPr>
          <p:cNvSpPr>
            <a:spLocks noGrp="1"/>
          </p:cNvSpPr>
          <p:nvPr>
            <p:ph type="ctrTitle"/>
          </p:nvPr>
        </p:nvSpPr>
        <p:spPr>
          <a:xfrm>
            <a:off x="1524000" y="1122363"/>
            <a:ext cx="9144000" cy="2387600"/>
          </a:xfrm>
        </p:spPr>
        <p:txBody>
          <a:bodyPr anchor="b"/>
          <a:lstStyle>
            <a:lvl1pPr algn="ctr">
              <a:defRPr sz="6000"/>
            </a:lvl1pPr>
          </a:lstStyle>
          <a:p>
            <a:r>
              <a:rPr lang="pl-PL"/>
              <a:t>Kliknij, aby edytować styl</a:t>
            </a:r>
          </a:p>
        </p:txBody>
      </p:sp>
      <p:sp>
        <p:nvSpPr>
          <p:cNvPr id="3" name="Podtytuł 2">
            <a:extLst>
              <a:ext uri="{FF2B5EF4-FFF2-40B4-BE49-F238E27FC236}">
                <a16:creationId xmlns:a16="http://schemas.microsoft.com/office/drawing/2014/main" id="{DD99432B-F01E-A94D-A957-86143B01AA8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l-PL"/>
              <a:t>Kliknij, aby edytować styl wzorca podtytułu</a:t>
            </a:r>
          </a:p>
        </p:txBody>
      </p:sp>
      <p:sp>
        <p:nvSpPr>
          <p:cNvPr id="4" name="Symbol zastępczy daty 3">
            <a:extLst>
              <a:ext uri="{FF2B5EF4-FFF2-40B4-BE49-F238E27FC236}">
                <a16:creationId xmlns:a16="http://schemas.microsoft.com/office/drawing/2014/main" id="{95D6E639-5CC6-E74B-944B-621A7D0BD43A}"/>
              </a:ext>
            </a:extLst>
          </p:cNvPr>
          <p:cNvSpPr>
            <a:spLocks noGrp="1"/>
          </p:cNvSpPr>
          <p:nvPr>
            <p:ph type="dt" sz="half" idx="10"/>
          </p:nvPr>
        </p:nvSpPr>
        <p:spPr/>
        <p:txBody>
          <a:bodyPr/>
          <a:lstStyle/>
          <a:p>
            <a:fld id="{7BDFC695-1583-7C47-8257-7FAB25B607B3}" type="datetimeFigureOut">
              <a:rPr lang="pl-PL" smtClean="0"/>
              <a:t>28.09.2018</a:t>
            </a:fld>
            <a:endParaRPr lang="pl-PL"/>
          </a:p>
        </p:txBody>
      </p:sp>
      <p:sp>
        <p:nvSpPr>
          <p:cNvPr id="5" name="Symbol zastępczy stopki 4">
            <a:extLst>
              <a:ext uri="{FF2B5EF4-FFF2-40B4-BE49-F238E27FC236}">
                <a16:creationId xmlns:a16="http://schemas.microsoft.com/office/drawing/2014/main" id="{9784D349-325D-2A45-A63F-52D64E11B6F0}"/>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799527C3-4EDE-9042-8EBE-01FFF9BE2561}"/>
              </a:ext>
            </a:extLst>
          </p:cNvPr>
          <p:cNvSpPr>
            <a:spLocks noGrp="1"/>
          </p:cNvSpPr>
          <p:nvPr>
            <p:ph type="sldNum" sz="quarter" idx="12"/>
          </p:nvPr>
        </p:nvSpPr>
        <p:spPr/>
        <p:txBody>
          <a:bodyPr/>
          <a:lstStyle/>
          <a:p>
            <a:fld id="{97D93AFE-0C67-3F45-9DFF-091B265CD25A}" type="slidenum">
              <a:rPr lang="pl-PL" smtClean="0"/>
              <a:t>‹#›</a:t>
            </a:fld>
            <a:endParaRPr lang="pl-PL"/>
          </a:p>
        </p:txBody>
      </p:sp>
    </p:spTree>
    <p:extLst>
      <p:ext uri="{BB962C8B-B14F-4D97-AF65-F5344CB8AC3E}">
        <p14:creationId xmlns:p14="http://schemas.microsoft.com/office/powerpoint/2010/main" val="42787297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C8095F4-9B9B-824E-BC0A-EA65F97D15AA}"/>
              </a:ext>
            </a:extLst>
          </p:cNvPr>
          <p:cNvSpPr>
            <a:spLocks noGrp="1"/>
          </p:cNvSpPr>
          <p:nvPr>
            <p:ph type="title"/>
          </p:nvPr>
        </p:nvSpPr>
        <p:spPr/>
        <p:txBody>
          <a:bodyPr/>
          <a:lstStyle/>
          <a:p>
            <a:r>
              <a:rPr lang="pl-PL"/>
              <a:t>Kliknij, aby edytować styl</a:t>
            </a:r>
          </a:p>
        </p:txBody>
      </p:sp>
      <p:sp>
        <p:nvSpPr>
          <p:cNvPr id="3" name="Symbol zastępczy tytułu pionowego 2">
            <a:extLst>
              <a:ext uri="{FF2B5EF4-FFF2-40B4-BE49-F238E27FC236}">
                <a16:creationId xmlns:a16="http://schemas.microsoft.com/office/drawing/2014/main" id="{71CA83ED-838F-3C4B-BD2D-6B16BC79D4C3}"/>
              </a:ext>
            </a:extLst>
          </p:cNvPr>
          <p:cNvSpPr>
            <a:spLocks noGrp="1"/>
          </p:cNvSpPr>
          <p:nvPr>
            <p:ph type="body" orient="vert" idx="1"/>
          </p:nvPr>
        </p:nvSpPr>
        <p:spPr/>
        <p:txBody>
          <a:bodyPr vert="eaVert"/>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9D8B7672-A6EC-1746-BBDC-DB50B5C529F8}"/>
              </a:ext>
            </a:extLst>
          </p:cNvPr>
          <p:cNvSpPr>
            <a:spLocks noGrp="1"/>
          </p:cNvSpPr>
          <p:nvPr>
            <p:ph type="dt" sz="half" idx="10"/>
          </p:nvPr>
        </p:nvSpPr>
        <p:spPr/>
        <p:txBody>
          <a:bodyPr/>
          <a:lstStyle/>
          <a:p>
            <a:fld id="{7BDFC695-1583-7C47-8257-7FAB25B607B3}" type="datetimeFigureOut">
              <a:rPr lang="pl-PL" smtClean="0"/>
              <a:t>28.09.2018</a:t>
            </a:fld>
            <a:endParaRPr lang="pl-PL"/>
          </a:p>
        </p:txBody>
      </p:sp>
      <p:sp>
        <p:nvSpPr>
          <p:cNvPr id="5" name="Symbol zastępczy stopki 4">
            <a:extLst>
              <a:ext uri="{FF2B5EF4-FFF2-40B4-BE49-F238E27FC236}">
                <a16:creationId xmlns:a16="http://schemas.microsoft.com/office/drawing/2014/main" id="{744EEC55-F8FD-6A4C-B877-57094686BE7E}"/>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72CA2BCB-1E4D-664D-90E4-A3DF1A6AE5DB}"/>
              </a:ext>
            </a:extLst>
          </p:cNvPr>
          <p:cNvSpPr>
            <a:spLocks noGrp="1"/>
          </p:cNvSpPr>
          <p:nvPr>
            <p:ph type="sldNum" sz="quarter" idx="12"/>
          </p:nvPr>
        </p:nvSpPr>
        <p:spPr/>
        <p:txBody>
          <a:bodyPr/>
          <a:lstStyle/>
          <a:p>
            <a:fld id="{97D93AFE-0C67-3F45-9DFF-091B265CD25A}" type="slidenum">
              <a:rPr lang="pl-PL" smtClean="0"/>
              <a:t>‹#›</a:t>
            </a:fld>
            <a:endParaRPr lang="pl-PL"/>
          </a:p>
        </p:txBody>
      </p:sp>
    </p:spTree>
    <p:extLst>
      <p:ext uri="{BB962C8B-B14F-4D97-AF65-F5344CB8AC3E}">
        <p14:creationId xmlns:p14="http://schemas.microsoft.com/office/powerpoint/2010/main" val="40031005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a:extLst>
              <a:ext uri="{FF2B5EF4-FFF2-40B4-BE49-F238E27FC236}">
                <a16:creationId xmlns:a16="http://schemas.microsoft.com/office/drawing/2014/main" id="{C7BB8B9C-D3A3-1743-9666-50D0A484F719}"/>
              </a:ext>
            </a:extLst>
          </p:cNvPr>
          <p:cNvSpPr>
            <a:spLocks noGrp="1"/>
          </p:cNvSpPr>
          <p:nvPr>
            <p:ph type="title" orient="vert"/>
          </p:nvPr>
        </p:nvSpPr>
        <p:spPr>
          <a:xfrm>
            <a:off x="8724900" y="365125"/>
            <a:ext cx="2628900" cy="5811838"/>
          </a:xfrm>
        </p:spPr>
        <p:txBody>
          <a:bodyPr vert="eaVert"/>
          <a:lstStyle/>
          <a:p>
            <a:r>
              <a:rPr lang="pl-PL"/>
              <a:t>Kliknij, aby edytować styl</a:t>
            </a:r>
          </a:p>
        </p:txBody>
      </p:sp>
      <p:sp>
        <p:nvSpPr>
          <p:cNvPr id="3" name="Symbol zastępczy tytułu pionowego 2">
            <a:extLst>
              <a:ext uri="{FF2B5EF4-FFF2-40B4-BE49-F238E27FC236}">
                <a16:creationId xmlns:a16="http://schemas.microsoft.com/office/drawing/2014/main" id="{0A29E88E-2AFF-AE44-BBDE-ACE86ED9DA6C}"/>
              </a:ext>
            </a:extLst>
          </p:cNvPr>
          <p:cNvSpPr>
            <a:spLocks noGrp="1"/>
          </p:cNvSpPr>
          <p:nvPr>
            <p:ph type="body" orient="vert" idx="1"/>
          </p:nvPr>
        </p:nvSpPr>
        <p:spPr>
          <a:xfrm>
            <a:off x="838200" y="365125"/>
            <a:ext cx="7734300" cy="5811838"/>
          </a:xfrm>
        </p:spPr>
        <p:txBody>
          <a:bodyPr vert="eaVert"/>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B63699BC-1086-FA43-BBD6-6B4D4B9CB562}"/>
              </a:ext>
            </a:extLst>
          </p:cNvPr>
          <p:cNvSpPr>
            <a:spLocks noGrp="1"/>
          </p:cNvSpPr>
          <p:nvPr>
            <p:ph type="dt" sz="half" idx="10"/>
          </p:nvPr>
        </p:nvSpPr>
        <p:spPr/>
        <p:txBody>
          <a:bodyPr/>
          <a:lstStyle/>
          <a:p>
            <a:fld id="{7BDFC695-1583-7C47-8257-7FAB25B607B3}" type="datetimeFigureOut">
              <a:rPr lang="pl-PL" smtClean="0"/>
              <a:t>28.09.2018</a:t>
            </a:fld>
            <a:endParaRPr lang="pl-PL"/>
          </a:p>
        </p:txBody>
      </p:sp>
      <p:sp>
        <p:nvSpPr>
          <p:cNvPr id="5" name="Symbol zastępczy stopki 4">
            <a:extLst>
              <a:ext uri="{FF2B5EF4-FFF2-40B4-BE49-F238E27FC236}">
                <a16:creationId xmlns:a16="http://schemas.microsoft.com/office/drawing/2014/main" id="{3A829A3F-462D-C343-B5F2-70AB93F6983A}"/>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166880A9-AD9C-A64D-A6C6-F990F75C2AE1}"/>
              </a:ext>
            </a:extLst>
          </p:cNvPr>
          <p:cNvSpPr>
            <a:spLocks noGrp="1"/>
          </p:cNvSpPr>
          <p:nvPr>
            <p:ph type="sldNum" sz="quarter" idx="12"/>
          </p:nvPr>
        </p:nvSpPr>
        <p:spPr/>
        <p:txBody>
          <a:bodyPr/>
          <a:lstStyle/>
          <a:p>
            <a:fld id="{97D93AFE-0C67-3F45-9DFF-091B265CD25A}" type="slidenum">
              <a:rPr lang="pl-PL" smtClean="0"/>
              <a:t>‹#›</a:t>
            </a:fld>
            <a:endParaRPr lang="pl-PL"/>
          </a:p>
        </p:txBody>
      </p:sp>
    </p:spTree>
    <p:extLst>
      <p:ext uri="{BB962C8B-B14F-4D97-AF65-F5344CB8AC3E}">
        <p14:creationId xmlns:p14="http://schemas.microsoft.com/office/powerpoint/2010/main" val="8497779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E98B57D-39F2-4740-8CE8-7D3AA1660C44}"/>
              </a:ext>
            </a:extLst>
          </p:cNvPr>
          <p:cNvSpPr>
            <a:spLocks noGrp="1"/>
          </p:cNvSpPr>
          <p:nvPr>
            <p:ph type="title"/>
          </p:nvPr>
        </p:nvSpPr>
        <p:spPr/>
        <p:txBody>
          <a:bodyPr/>
          <a:lstStyle/>
          <a:p>
            <a:r>
              <a:rPr lang="pl-PL"/>
              <a:t>Kliknij, aby edytować styl</a:t>
            </a:r>
          </a:p>
        </p:txBody>
      </p:sp>
      <p:sp>
        <p:nvSpPr>
          <p:cNvPr id="3" name="Symbol zastępczy zawartości 2">
            <a:extLst>
              <a:ext uri="{FF2B5EF4-FFF2-40B4-BE49-F238E27FC236}">
                <a16:creationId xmlns:a16="http://schemas.microsoft.com/office/drawing/2014/main" id="{1B2D40E3-23FB-AA44-9213-584B434F71D0}"/>
              </a:ext>
            </a:extLst>
          </p:cNvPr>
          <p:cNvSpPr>
            <a:spLocks noGrp="1"/>
          </p:cNvSpPr>
          <p:nvPr>
            <p:ph idx="1"/>
          </p:nvPr>
        </p:nvSpPr>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C15A3F5A-B6AA-9B46-8AB2-FC0C26394EBA}"/>
              </a:ext>
            </a:extLst>
          </p:cNvPr>
          <p:cNvSpPr>
            <a:spLocks noGrp="1"/>
          </p:cNvSpPr>
          <p:nvPr>
            <p:ph type="dt" sz="half" idx="10"/>
          </p:nvPr>
        </p:nvSpPr>
        <p:spPr/>
        <p:txBody>
          <a:bodyPr/>
          <a:lstStyle/>
          <a:p>
            <a:fld id="{7BDFC695-1583-7C47-8257-7FAB25B607B3}" type="datetimeFigureOut">
              <a:rPr lang="pl-PL" smtClean="0"/>
              <a:t>28.09.2018</a:t>
            </a:fld>
            <a:endParaRPr lang="pl-PL"/>
          </a:p>
        </p:txBody>
      </p:sp>
      <p:sp>
        <p:nvSpPr>
          <p:cNvPr id="5" name="Symbol zastępczy stopki 4">
            <a:extLst>
              <a:ext uri="{FF2B5EF4-FFF2-40B4-BE49-F238E27FC236}">
                <a16:creationId xmlns:a16="http://schemas.microsoft.com/office/drawing/2014/main" id="{1E34EFAD-DB4D-BE43-AB8A-F4889BA98525}"/>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817B224D-7BFD-0E40-B403-B02C42651037}"/>
              </a:ext>
            </a:extLst>
          </p:cNvPr>
          <p:cNvSpPr>
            <a:spLocks noGrp="1"/>
          </p:cNvSpPr>
          <p:nvPr>
            <p:ph type="sldNum" sz="quarter" idx="12"/>
          </p:nvPr>
        </p:nvSpPr>
        <p:spPr/>
        <p:txBody>
          <a:bodyPr/>
          <a:lstStyle/>
          <a:p>
            <a:fld id="{97D93AFE-0C67-3F45-9DFF-091B265CD25A}" type="slidenum">
              <a:rPr lang="pl-PL" smtClean="0"/>
              <a:t>‹#›</a:t>
            </a:fld>
            <a:endParaRPr lang="pl-PL"/>
          </a:p>
        </p:txBody>
      </p:sp>
    </p:spTree>
    <p:extLst>
      <p:ext uri="{BB962C8B-B14F-4D97-AF65-F5344CB8AC3E}">
        <p14:creationId xmlns:p14="http://schemas.microsoft.com/office/powerpoint/2010/main" val="21354569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5D2552D-7C88-4F4D-B1E6-E23C0B7FC650}"/>
              </a:ext>
            </a:extLst>
          </p:cNvPr>
          <p:cNvSpPr>
            <a:spLocks noGrp="1"/>
          </p:cNvSpPr>
          <p:nvPr>
            <p:ph type="title"/>
          </p:nvPr>
        </p:nvSpPr>
        <p:spPr>
          <a:xfrm>
            <a:off x="831850" y="1709738"/>
            <a:ext cx="10515600" cy="2852737"/>
          </a:xfrm>
        </p:spPr>
        <p:txBody>
          <a:bodyPr anchor="b"/>
          <a:lstStyle>
            <a:lvl1pPr>
              <a:defRPr sz="6000"/>
            </a:lvl1pPr>
          </a:lstStyle>
          <a:p>
            <a:r>
              <a:rPr lang="pl-PL"/>
              <a:t>Kliknij, aby edytować styl</a:t>
            </a:r>
          </a:p>
        </p:txBody>
      </p:sp>
      <p:sp>
        <p:nvSpPr>
          <p:cNvPr id="3" name="Symbol zastępczy tekstu 2">
            <a:extLst>
              <a:ext uri="{FF2B5EF4-FFF2-40B4-BE49-F238E27FC236}">
                <a16:creationId xmlns:a16="http://schemas.microsoft.com/office/drawing/2014/main" id="{33A41D98-EF4E-3D45-96DB-4BCCB81F529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l-PL"/>
              <a:t>Edytuj style wzorca tekstu</a:t>
            </a:r>
          </a:p>
        </p:txBody>
      </p:sp>
      <p:sp>
        <p:nvSpPr>
          <p:cNvPr id="4" name="Symbol zastępczy daty 3">
            <a:extLst>
              <a:ext uri="{FF2B5EF4-FFF2-40B4-BE49-F238E27FC236}">
                <a16:creationId xmlns:a16="http://schemas.microsoft.com/office/drawing/2014/main" id="{385484C7-52D5-3441-863B-855ACCEBD06B}"/>
              </a:ext>
            </a:extLst>
          </p:cNvPr>
          <p:cNvSpPr>
            <a:spLocks noGrp="1"/>
          </p:cNvSpPr>
          <p:nvPr>
            <p:ph type="dt" sz="half" idx="10"/>
          </p:nvPr>
        </p:nvSpPr>
        <p:spPr/>
        <p:txBody>
          <a:bodyPr/>
          <a:lstStyle/>
          <a:p>
            <a:fld id="{7BDFC695-1583-7C47-8257-7FAB25B607B3}" type="datetimeFigureOut">
              <a:rPr lang="pl-PL" smtClean="0"/>
              <a:t>28.09.2018</a:t>
            </a:fld>
            <a:endParaRPr lang="pl-PL"/>
          </a:p>
        </p:txBody>
      </p:sp>
      <p:sp>
        <p:nvSpPr>
          <p:cNvPr id="5" name="Symbol zastępczy stopki 4">
            <a:extLst>
              <a:ext uri="{FF2B5EF4-FFF2-40B4-BE49-F238E27FC236}">
                <a16:creationId xmlns:a16="http://schemas.microsoft.com/office/drawing/2014/main" id="{65313C83-6DA6-874B-9C95-11499CECCA0F}"/>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897E282B-C4F3-7544-8BBA-2EFDA5CB22A3}"/>
              </a:ext>
            </a:extLst>
          </p:cNvPr>
          <p:cNvSpPr>
            <a:spLocks noGrp="1"/>
          </p:cNvSpPr>
          <p:nvPr>
            <p:ph type="sldNum" sz="quarter" idx="12"/>
          </p:nvPr>
        </p:nvSpPr>
        <p:spPr/>
        <p:txBody>
          <a:bodyPr/>
          <a:lstStyle/>
          <a:p>
            <a:fld id="{97D93AFE-0C67-3F45-9DFF-091B265CD25A}" type="slidenum">
              <a:rPr lang="pl-PL" smtClean="0"/>
              <a:t>‹#›</a:t>
            </a:fld>
            <a:endParaRPr lang="pl-PL"/>
          </a:p>
        </p:txBody>
      </p:sp>
    </p:spTree>
    <p:extLst>
      <p:ext uri="{BB962C8B-B14F-4D97-AF65-F5344CB8AC3E}">
        <p14:creationId xmlns:p14="http://schemas.microsoft.com/office/powerpoint/2010/main" val="7644067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84DCA5E-32F3-AF44-89B5-1B67F377A4A6}"/>
              </a:ext>
            </a:extLst>
          </p:cNvPr>
          <p:cNvSpPr>
            <a:spLocks noGrp="1"/>
          </p:cNvSpPr>
          <p:nvPr>
            <p:ph type="title"/>
          </p:nvPr>
        </p:nvSpPr>
        <p:spPr/>
        <p:txBody>
          <a:bodyPr/>
          <a:lstStyle/>
          <a:p>
            <a:r>
              <a:rPr lang="pl-PL"/>
              <a:t>Kliknij, aby edytować styl</a:t>
            </a:r>
          </a:p>
        </p:txBody>
      </p:sp>
      <p:sp>
        <p:nvSpPr>
          <p:cNvPr id="3" name="Symbol zastępczy zawartości 2">
            <a:extLst>
              <a:ext uri="{FF2B5EF4-FFF2-40B4-BE49-F238E27FC236}">
                <a16:creationId xmlns:a16="http://schemas.microsoft.com/office/drawing/2014/main" id="{2F95168B-3A3B-B748-AD3D-7745CEFE2189}"/>
              </a:ext>
            </a:extLst>
          </p:cNvPr>
          <p:cNvSpPr>
            <a:spLocks noGrp="1"/>
          </p:cNvSpPr>
          <p:nvPr>
            <p:ph sz="half" idx="1"/>
          </p:nvPr>
        </p:nvSpPr>
        <p:spPr>
          <a:xfrm>
            <a:off x="838200" y="1825625"/>
            <a:ext cx="5181600" cy="4351338"/>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zawartości 3">
            <a:extLst>
              <a:ext uri="{FF2B5EF4-FFF2-40B4-BE49-F238E27FC236}">
                <a16:creationId xmlns:a16="http://schemas.microsoft.com/office/drawing/2014/main" id="{2EB42FA8-8F86-BA40-B30C-E5CC7AC35784}"/>
              </a:ext>
            </a:extLst>
          </p:cNvPr>
          <p:cNvSpPr>
            <a:spLocks noGrp="1"/>
          </p:cNvSpPr>
          <p:nvPr>
            <p:ph sz="half" idx="2"/>
          </p:nvPr>
        </p:nvSpPr>
        <p:spPr>
          <a:xfrm>
            <a:off x="6172200" y="1825625"/>
            <a:ext cx="5181600" cy="4351338"/>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daty 4">
            <a:extLst>
              <a:ext uri="{FF2B5EF4-FFF2-40B4-BE49-F238E27FC236}">
                <a16:creationId xmlns:a16="http://schemas.microsoft.com/office/drawing/2014/main" id="{FD14920E-49B8-E549-A3DB-2CA61388F504}"/>
              </a:ext>
            </a:extLst>
          </p:cNvPr>
          <p:cNvSpPr>
            <a:spLocks noGrp="1"/>
          </p:cNvSpPr>
          <p:nvPr>
            <p:ph type="dt" sz="half" idx="10"/>
          </p:nvPr>
        </p:nvSpPr>
        <p:spPr/>
        <p:txBody>
          <a:bodyPr/>
          <a:lstStyle/>
          <a:p>
            <a:fld id="{7BDFC695-1583-7C47-8257-7FAB25B607B3}" type="datetimeFigureOut">
              <a:rPr lang="pl-PL" smtClean="0"/>
              <a:t>28.09.2018</a:t>
            </a:fld>
            <a:endParaRPr lang="pl-PL"/>
          </a:p>
        </p:txBody>
      </p:sp>
      <p:sp>
        <p:nvSpPr>
          <p:cNvPr id="6" name="Symbol zastępczy stopki 5">
            <a:extLst>
              <a:ext uri="{FF2B5EF4-FFF2-40B4-BE49-F238E27FC236}">
                <a16:creationId xmlns:a16="http://schemas.microsoft.com/office/drawing/2014/main" id="{70516CE9-AA92-F947-A22C-9BDE3EF15E3B}"/>
              </a:ext>
            </a:extLst>
          </p:cNvPr>
          <p:cNvSpPr>
            <a:spLocks noGrp="1"/>
          </p:cNvSpPr>
          <p:nvPr>
            <p:ph type="ftr" sz="quarter" idx="11"/>
          </p:nvPr>
        </p:nvSpPr>
        <p:spPr/>
        <p:txBody>
          <a:bodyPr/>
          <a:lstStyle/>
          <a:p>
            <a:endParaRPr lang="pl-PL"/>
          </a:p>
        </p:txBody>
      </p:sp>
      <p:sp>
        <p:nvSpPr>
          <p:cNvPr id="7" name="Symbol zastępczy numeru slajdu 6">
            <a:extLst>
              <a:ext uri="{FF2B5EF4-FFF2-40B4-BE49-F238E27FC236}">
                <a16:creationId xmlns:a16="http://schemas.microsoft.com/office/drawing/2014/main" id="{F32E9C7E-D878-734B-A07C-208EE8980D33}"/>
              </a:ext>
            </a:extLst>
          </p:cNvPr>
          <p:cNvSpPr>
            <a:spLocks noGrp="1"/>
          </p:cNvSpPr>
          <p:nvPr>
            <p:ph type="sldNum" sz="quarter" idx="12"/>
          </p:nvPr>
        </p:nvSpPr>
        <p:spPr/>
        <p:txBody>
          <a:bodyPr/>
          <a:lstStyle/>
          <a:p>
            <a:fld id="{97D93AFE-0C67-3F45-9DFF-091B265CD25A}" type="slidenum">
              <a:rPr lang="pl-PL" smtClean="0"/>
              <a:t>‹#›</a:t>
            </a:fld>
            <a:endParaRPr lang="pl-PL"/>
          </a:p>
        </p:txBody>
      </p:sp>
    </p:spTree>
    <p:extLst>
      <p:ext uri="{BB962C8B-B14F-4D97-AF65-F5344CB8AC3E}">
        <p14:creationId xmlns:p14="http://schemas.microsoft.com/office/powerpoint/2010/main" val="34910696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F526B5A-DA09-D645-848D-849973742E7B}"/>
              </a:ext>
            </a:extLst>
          </p:cNvPr>
          <p:cNvSpPr>
            <a:spLocks noGrp="1"/>
          </p:cNvSpPr>
          <p:nvPr>
            <p:ph type="title"/>
          </p:nvPr>
        </p:nvSpPr>
        <p:spPr>
          <a:xfrm>
            <a:off x="839788" y="365125"/>
            <a:ext cx="10515600" cy="1325563"/>
          </a:xfrm>
        </p:spPr>
        <p:txBody>
          <a:bodyPr/>
          <a:lstStyle/>
          <a:p>
            <a:r>
              <a:rPr lang="pl-PL"/>
              <a:t>Kliknij, aby edytować styl</a:t>
            </a:r>
          </a:p>
        </p:txBody>
      </p:sp>
      <p:sp>
        <p:nvSpPr>
          <p:cNvPr id="3" name="Symbol zastępczy tekstu 2">
            <a:extLst>
              <a:ext uri="{FF2B5EF4-FFF2-40B4-BE49-F238E27FC236}">
                <a16:creationId xmlns:a16="http://schemas.microsoft.com/office/drawing/2014/main" id="{C1D27E98-C706-E342-A60C-66694909E28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4" name="Symbol zastępczy zawartości 3">
            <a:extLst>
              <a:ext uri="{FF2B5EF4-FFF2-40B4-BE49-F238E27FC236}">
                <a16:creationId xmlns:a16="http://schemas.microsoft.com/office/drawing/2014/main" id="{DC290CDB-67EA-9049-900C-ED4804FD2252}"/>
              </a:ext>
            </a:extLst>
          </p:cNvPr>
          <p:cNvSpPr>
            <a:spLocks noGrp="1"/>
          </p:cNvSpPr>
          <p:nvPr>
            <p:ph sz="half" idx="2"/>
          </p:nvPr>
        </p:nvSpPr>
        <p:spPr>
          <a:xfrm>
            <a:off x="839788" y="2505075"/>
            <a:ext cx="5157787" cy="3684588"/>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tekstu 4">
            <a:extLst>
              <a:ext uri="{FF2B5EF4-FFF2-40B4-BE49-F238E27FC236}">
                <a16:creationId xmlns:a16="http://schemas.microsoft.com/office/drawing/2014/main" id="{05D23DAF-D5D5-AC4A-AC53-698EE5FB2EF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6" name="Symbol zastępczy zawartości 5">
            <a:extLst>
              <a:ext uri="{FF2B5EF4-FFF2-40B4-BE49-F238E27FC236}">
                <a16:creationId xmlns:a16="http://schemas.microsoft.com/office/drawing/2014/main" id="{1B328D1A-DB8F-5A48-B44F-E3300694FA7A}"/>
              </a:ext>
            </a:extLst>
          </p:cNvPr>
          <p:cNvSpPr>
            <a:spLocks noGrp="1"/>
          </p:cNvSpPr>
          <p:nvPr>
            <p:ph sz="quarter" idx="4"/>
          </p:nvPr>
        </p:nvSpPr>
        <p:spPr>
          <a:xfrm>
            <a:off x="6172200" y="2505075"/>
            <a:ext cx="5183188" cy="3684588"/>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7" name="Symbol zastępczy daty 6">
            <a:extLst>
              <a:ext uri="{FF2B5EF4-FFF2-40B4-BE49-F238E27FC236}">
                <a16:creationId xmlns:a16="http://schemas.microsoft.com/office/drawing/2014/main" id="{6A0F04DC-F7EA-E84C-A63A-0A904CEDBE57}"/>
              </a:ext>
            </a:extLst>
          </p:cNvPr>
          <p:cNvSpPr>
            <a:spLocks noGrp="1"/>
          </p:cNvSpPr>
          <p:nvPr>
            <p:ph type="dt" sz="half" idx="10"/>
          </p:nvPr>
        </p:nvSpPr>
        <p:spPr/>
        <p:txBody>
          <a:bodyPr/>
          <a:lstStyle/>
          <a:p>
            <a:fld id="{7BDFC695-1583-7C47-8257-7FAB25B607B3}" type="datetimeFigureOut">
              <a:rPr lang="pl-PL" smtClean="0"/>
              <a:t>28.09.2018</a:t>
            </a:fld>
            <a:endParaRPr lang="pl-PL"/>
          </a:p>
        </p:txBody>
      </p:sp>
      <p:sp>
        <p:nvSpPr>
          <p:cNvPr id="8" name="Symbol zastępczy stopki 7">
            <a:extLst>
              <a:ext uri="{FF2B5EF4-FFF2-40B4-BE49-F238E27FC236}">
                <a16:creationId xmlns:a16="http://schemas.microsoft.com/office/drawing/2014/main" id="{E11518DE-8A9E-AC43-9336-F30E3A1F073C}"/>
              </a:ext>
            </a:extLst>
          </p:cNvPr>
          <p:cNvSpPr>
            <a:spLocks noGrp="1"/>
          </p:cNvSpPr>
          <p:nvPr>
            <p:ph type="ftr" sz="quarter" idx="11"/>
          </p:nvPr>
        </p:nvSpPr>
        <p:spPr/>
        <p:txBody>
          <a:bodyPr/>
          <a:lstStyle/>
          <a:p>
            <a:endParaRPr lang="pl-PL"/>
          </a:p>
        </p:txBody>
      </p:sp>
      <p:sp>
        <p:nvSpPr>
          <p:cNvPr id="9" name="Symbol zastępczy numeru slajdu 8">
            <a:extLst>
              <a:ext uri="{FF2B5EF4-FFF2-40B4-BE49-F238E27FC236}">
                <a16:creationId xmlns:a16="http://schemas.microsoft.com/office/drawing/2014/main" id="{FF696075-7152-0D4D-BD37-27FB3C0B625B}"/>
              </a:ext>
            </a:extLst>
          </p:cNvPr>
          <p:cNvSpPr>
            <a:spLocks noGrp="1"/>
          </p:cNvSpPr>
          <p:nvPr>
            <p:ph type="sldNum" sz="quarter" idx="12"/>
          </p:nvPr>
        </p:nvSpPr>
        <p:spPr/>
        <p:txBody>
          <a:bodyPr/>
          <a:lstStyle/>
          <a:p>
            <a:fld id="{97D93AFE-0C67-3F45-9DFF-091B265CD25A}" type="slidenum">
              <a:rPr lang="pl-PL" smtClean="0"/>
              <a:t>‹#›</a:t>
            </a:fld>
            <a:endParaRPr lang="pl-PL"/>
          </a:p>
        </p:txBody>
      </p:sp>
    </p:spTree>
    <p:extLst>
      <p:ext uri="{BB962C8B-B14F-4D97-AF65-F5344CB8AC3E}">
        <p14:creationId xmlns:p14="http://schemas.microsoft.com/office/powerpoint/2010/main" val="27067029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B0E625F-C2D5-A94F-8A95-E6E4635232B4}"/>
              </a:ext>
            </a:extLst>
          </p:cNvPr>
          <p:cNvSpPr>
            <a:spLocks noGrp="1"/>
          </p:cNvSpPr>
          <p:nvPr>
            <p:ph type="title"/>
          </p:nvPr>
        </p:nvSpPr>
        <p:spPr/>
        <p:txBody>
          <a:bodyPr/>
          <a:lstStyle/>
          <a:p>
            <a:r>
              <a:rPr lang="pl-PL"/>
              <a:t>Kliknij, aby edytować styl</a:t>
            </a:r>
          </a:p>
        </p:txBody>
      </p:sp>
      <p:sp>
        <p:nvSpPr>
          <p:cNvPr id="3" name="Symbol zastępczy daty 2">
            <a:extLst>
              <a:ext uri="{FF2B5EF4-FFF2-40B4-BE49-F238E27FC236}">
                <a16:creationId xmlns:a16="http://schemas.microsoft.com/office/drawing/2014/main" id="{83223CAC-82A5-2F4B-A86D-FB8841C9779B}"/>
              </a:ext>
            </a:extLst>
          </p:cNvPr>
          <p:cNvSpPr>
            <a:spLocks noGrp="1"/>
          </p:cNvSpPr>
          <p:nvPr>
            <p:ph type="dt" sz="half" idx="10"/>
          </p:nvPr>
        </p:nvSpPr>
        <p:spPr/>
        <p:txBody>
          <a:bodyPr/>
          <a:lstStyle/>
          <a:p>
            <a:fld id="{7BDFC695-1583-7C47-8257-7FAB25B607B3}" type="datetimeFigureOut">
              <a:rPr lang="pl-PL" smtClean="0"/>
              <a:t>28.09.2018</a:t>
            </a:fld>
            <a:endParaRPr lang="pl-PL"/>
          </a:p>
        </p:txBody>
      </p:sp>
      <p:sp>
        <p:nvSpPr>
          <p:cNvPr id="4" name="Symbol zastępczy stopki 3">
            <a:extLst>
              <a:ext uri="{FF2B5EF4-FFF2-40B4-BE49-F238E27FC236}">
                <a16:creationId xmlns:a16="http://schemas.microsoft.com/office/drawing/2014/main" id="{C10ADA80-505A-8B43-99CC-9B29820B26DA}"/>
              </a:ext>
            </a:extLst>
          </p:cNvPr>
          <p:cNvSpPr>
            <a:spLocks noGrp="1"/>
          </p:cNvSpPr>
          <p:nvPr>
            <p:ph type="ftr" sz="quarter" idx="11"/>
          </p:nvPr>
        </p:nvSpPr>
        <p:spPr/>
        <p:txBody>
          <a:bodyPr/>
          <a:lstStyle/>
          <a:p>
            <a:endParaRPr lang="pl-PL"/>
          </a:p>
        </p:txBody>
      </p:sp>
      <p:sp>
        <p:nvSpPr>
          <p:cNvPr id="5" name="Symbol zastępczy numeru slajdu 4">
            <a:extLst>
              <a:ext uri="{FF2B5EF4-FFF2-40B4-BE49-F238E27FC236}">
                <a16:creationId xmlns:a16="http://schemas.microsoft.com/office/drawing/2014/main" id="{87DEC536-DEBB-3A48-92A5-500C03464711}"/>
              </a:ext>
            </a:extLst>
          </p:cNvPr>
          <p:cNvSpPr>
            <a:spLocks noGrp="1"/>
          </p:cNvSpPr>
          <p:nvPr>
            <p:ph type="sldNum" sz="quarter" idx="12"/>
          </p:nvPr>
        </p:nvSpPr>
        <p:spPr/>
        <p:txBody>
          <a:bodyPr/>
          <a:lstStyle/>
          <a:p>
            <a:fld id="{97D93AFE-0C67-3F45-9DFF-091B265CD25A}" type="slidenum">
              <a:rPr lang="pl-PL" smtClean="0"/>
              <a:t>‹#›</a:t>
            </a:fld>
            <a:endParaRPr lang="pl-PL"/>
          </a:p>
        </p:txBody>
      </p:sp>
    </p:spTree>
    <p:extLst>
      <p:ext uri="{BB962C8B-B14F-4D97-AF65-F5344CB8AC3E}">
        <p14:creationId xmlns:p14="http://schemas.microsoft.com/office/powerpoint/2010/main" val="1187898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a:extLst>
              <a:ext uri="{FF2B5EF4-FFF2-40B4-BE49-F238E27FC236}">
                <a16:creationId xmlns:a16="http://schemas.microsoft.com/office/drawing/2014/main" id="{D01E6381-A00A-6242-A59A-82F17C60A8D7}"/>
              </a:ext>
            </a:extLst>
          </p:cNvPr>
          <p:cNvSpPr>
            <a:spLocks noGrp="1"/>
          </p:cNvSpPr>
          <p:nvPr>
            <p:ph type="dt" sz="half" idx="10"/>
          </p:nvPr>
        </p:nvSpPr>
        <p:spPr/>
        <p:txBody>
          <a:bodyPr/>
          <a:lstStyle/>
          <a:p>
            <a:fld id="{7BDFC695-1583-7C47-8257-7FAB25B607B3}" type="datetimeFigureOut">
              <a:rPr lang="pl-PL" smtClean="0"/>
              <a:t>28.09.2018</a:t>
            </a:fld>
            <a:endParaRPr lang="pl-PL"/>
          </a:p>
        </p:txBody>
      </p:sp>
      <p:sp>
        <p:nvSpPr>
          <p:cNvPr id="3" name="Symbol zastępczy stopki 2">
            <a:extLst>
              <a:ext uri="{FF2B5EF4-FFF2-40B4-BE49-F238E27FC236}">
                <a16:creationId xmlns:a16="http://schemas.microsoft.com/office/drawing/2014/main" id="{E5428399-D386-F94B-931C-836EBC10E94C}"/>
              </a:ext>
            </a:extLst>
          </p:cNvPr>
          <p:cNvSpPr>
            <a:spLocks noGrp="1"/>
          </p:cNvSpPr>
          <p:nvPr>
            <p:ph type="ftr" sz="quarter" idx="11"/>
          </p:nvPr>
        </p:nvSpPr>
        <p:spPr/>
        <p:txBody>
          <a:bodyPr/>
          <a:lstStyle/>
          <a:p>
            <a:endParaRPr lang="pl-PL"/>
          </a:p>
        </p:txBody>
      </p:sp>
      <p:sp>
        <p:nvSpPr>
          <p:cNvPr id="4" name="Symbol zastępczy numeru slajdu 3">
            <a:extLst>
              <a:ext uri="{FF2B5EF4-FFF2-40B4-BE49-F238E27FC236}">
                <a16:creationId xmlns:a16="http://schemas.microsoft.com/office/drawing/2014/main" id="{27E20B12-ADDC-AA4C-A3E4-4D9BD97156F0}"/>
              </a:ext>
            </a:extLst>
          </p:cNvPr>
          <p:cNvSpPr>
            <a:spLocks noGrp="1"/>
          </p:cNvSpPr>
          <p:nvPr>
            <p:ph type="sldNum" sz="quarter" idx="12"/>
          </p:nvPr>
        </p:nvSpPr>
        <p:spPr/>
        <p:txBody>
          <a:bodyPr/>
          <a:lstStyle/>
          <a:p>
            <a:fld id="{97D93AFE-0C67-3F45-9DFF-091B265CD25A}" type="slidenum">
              <a:rPr lang="pl-PL" smtClean="0"/>
              <a:t>‹#›</a:t>
            </a:fld>
            <a:endParaRPr lang="pl-PL"/>
          </a:p>
        </p:txBody>
      </p:sp>
    </p:spTree>
    <p:extLst>
      <p:ext uri="{BB962C8B-B14F-4D97-AF65-F5344CB8AC3E}">
        <p14:creationId xmlns:p14="http://schemas.microsoft.com/office/powerpoint/2010/main" val="35182159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0F460BB-78DE-4743-8FC3-13D19FE871C9}"/>
              </a:ext>
            </a:extLst>
          </p:cNvPr>
          <p:cNvSpPr>
            <a:spLocks noGrp="1"/>
          </p:cNvSpPr>
          <p:nvPr>
            <p:ph type="title"/>
          </p:nvPr>
        </p:nvSpPr>
        <p:spPr>
          <a:xfrm>
            <a:off x="839788" y="457200"/>
            <a:ext cx="3932237" cy="1600200"/>
          </a:xfrm>
        </p:spPr>
        <p:txBody>
          <a:bodyPr anchor="b"/>
          <a:lstStyle>
            <a:lvl1pPr>
              <a:defRPr sz="3200"/>
            </a:lvl1pPr>
          </a:lstStyle>
          <a:p>
            <a:r>
              <a:rPr lang="pl-PL"/>
              <a:t>Kliknij, aby edytować styl</a:t>
            </a:r>
          </a:p>
        </p:txBody>
      </p:sp>
      <p:sp>
        <p:nvSpPr>
          <p:cNvPr id="3" name="Symbol zastępczy zawartości 2">
            <a:extLst>
              <a:ext uri="{FF2B5EF4-FFF2-40B4-BE49-F238E27FC236}">
                <a16:creationId xmlns:a16="http://schemas.microsoft.com/office/drawing/2014/main" id="{165E3FC7-63D4-CC4E-A076-68F9876AAC3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tekstu 3">
            <a:extLst>
              <a:ext uri="{FF2B5EF4-FFF2-40B4-BE49-F238E27FC236}">
                <a16:creationId xmlns:a16="http://schemas.microsoft.com/office/drawing/2014/main" id="{AFB042E6-11A4-1F4B-AB31-515D12A5B52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Edytuj style wzorca tekstu</a:t>
            </a:r>
          </a:p>
        </p:txBody>
      </p:sp>
      <p:sp>
        <p:nvSpPr>
          <p:cNvPr id="5" name="Symbol zastępczy daty 4">
            <a:extLst>
              <a:ext uri="{FF2B5EF4-FFF2-40B4-BE49-F238E27FC236}">
                <a16:creationId xmlns:a16="http://schemas.microsoft.com/office/drawing/2014/main" id="{7560AA52-31F4-474A-A3C2-1F4D6ADD2E8B}"/>
              </a:ext>
            </a:extLst>
          </p:cNvPr>
          <p:cNvSpPr>
            <a:spLocks noGrp="1"/>
          </p:cNvSpPr>
          <p:nvPr>
            <p:ph type="dt" sz="half" idx="10"/>
          </p:nvPr>
        </p:nvSpPr>
        <p:spPr/>
        <p:txBody>
          <a:bodyPr/>
          <a:lstStyle/>
          <a:p>
            <a:fld id="{7BDFC695-1583-7C47-8257-7FAB25B607B3}" type="datetimeFigureOut">
              <a:rPr lang="pl-PL" smtClean="0"/>
              <a:t>28.09.2018</a:t>
            </a:fld>
            <a:endParaRPr lang="pl-PL"/>
          </a:p>
        </p:txBody>
      </p:sp>
      <p:sp>
        <p:nvSpPr>
          <p:cNvPr id="6" name="Symbol zastępczy stopki 5">
            <a:extLst>
              <a:ext uri="{FF2B5EF4-FFF2-40B4-BE49-F238E27FC236}">
                <a16:creationId xmlns:a16="http://schemas.microsoft.com/office/drawing/2014/main" id="{4A5E6C4A-393E-0F44-88E4-F10FC340B6AE}"/>
              </a:ext>
            </a:extLst>
          </p:cNvPr>
          <p:cNvSpPr>
            <a:spLocks noGrp="1"/>
          </p:cNvSpPr>
          <p:nvPr>
            <p:ph type="ftr" sz="quarter" idx="11"/>
          </p:nvPr>
        </p:nvSpPr>
        <p:spPr/>
        <p:txBody>
          <a:bodyPr/>
          <a:lstStyle/>
          <a:p>
            <a:endParaRPr lang="pl-PL"/>
          </a:p>
        </p:txBody>
      </p:sp>
      <p:sp>
        <p:nvSpPr>
          <p:cNvPr id="7" name="Symbol zastępczy numeru slajdu 6">
            <a:extLst>
              <a:ext uri="{FF2B5EF4-FFF2-40B4-BE49-F238E27FC236}">
                <a16:creationId xmlns:a16="http://schemas.microsoft.com/office/drawing/2014/main" id="{2BD10E44-2798-8E44-B1A6-E4558EDDBA44}"/>
              </a:ext>
            </a:extLst>
          </p:cNvPr>
          <p:cNvSpPr>
            <a:spLocks noGrp="1"/>
          </p:cNvSpPr>
          <p:nvPr>
            <p:ph type="sldNum" sz="quarter" idx="12"/>
          </p:nvPr>
        </p:nvSpPr>
        <p:spPr/>
        <p:txBody>
          <a:bodyPr/>
          <a:lstStyle/>
          <a:p>
            <a:fld id="{97D93AFE-0C67-3F45-9DFF-091B265CD25A}" type="slidenum">
              <a:rPr lang="pl-PL" smtClean="0"/>
              <a:t>‹#›</a:t>
            </a:fld>
            <a:endParaRPr lang="pl-PL"/>
          </a:p>
        </p:txBody>
      </p:sp>
    </p:spTree>
    <p:extLst>
      <p:ext uri="{BB962C8B-B14F-4D97-AF65-F5344CB8AC3E}">
        <p14:creationId xmlns:p14="http://schemas.microsoft.com/office/powerpoint/2010/main" val="8577681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C9CC505-6E4F-EB41-98FC-11BAB9DA2D37}"/>
              </a:ext>
            </a:extLst>
          </p:cNvPr>
          <p:cNvSpPr>
            <a:spLocks noGrp="1"/>
          </p:cNvSpPr>
          <p:nvPr>
            <p:ph type="title"/>
          </p:nvPr>
        </p:nvSpPr>
        <p:spPr>
          <a:xfrm>
            <a:off x="839788" y="457200"/>
            <a:ext cx="3932237" cy="1600200"/>
          </a:xfrm>
        </p:spPr>
        <p:txBody>
          <a:bodyPr anchor="b"/>
          <a:lstStyle>
            <a:lvl1pPr>
              <a:defRPr sz="3200"/>
            </a:lvl1pPr>
          </a:lstStyle>
          <a:p>
            <a:r>
              <a:rPr lang="pl-PL"/>
              <a:t>Kliknij, aby edytować styl</a:t>
            </a:r>
          </a:p>
        </p:txBody>
      </p:sp>
      <p:sp>
        <p:nvSpPr>
          <p:cNvPr id="3" name="Symbol zastępczy obrazu 2">
            <a:extLst>
              <a:ext uri="{FF2B5EF4-FFF2-40B4-BE49-F238E27FC236}">
                <a16:creationId xmlns:a16="http://schemas.microsoft.com/office/drawing/2014/main" id="{E377FD2E-8A30-7A45-A80C-A2E4AC15D87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a:extLst>
              <a:ext uri="{FF2B5EF4-FFF2-40B4-BE49-F238E27FC236}">
                <a16:creationId xmlns:a16="http://schemas.microsoft.com/office/drawing/2014/main" id="{EBF731EE-64D1-5D41-B25A-8B6EFDC083B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Edytuj style wzorca tekstu</a:t>
            </a:r>
          </a:p>
        </p:txBody>
      </p:sp>
      <p:sp>
        <p:nvSpPr>
          <p:cNvPr id="5" name="Symbol zastępczy daty 4">
            <a:extLst>
              <a:ext uri="{FF2B5EF4-FFF2-40B4-BE49-F238E27FC236}">
                <a16:creationId xmlns:a16="http://schemas.microsoft.com/office/drawing/2014/main" id="{54B480AB-9A51-074A-9C08-43CCD6041896}"/>
              </a:ext>
            </a:extLst>
          </p:cNvPr>
          <p:cNvSpPr>
            <a:spLocks noGrp="1"/>
          </p:cNvSpPr>
          <p:nvPr>
            <p:ph type="dt" sz="half" idx="10"/>
          </p:nvPr>
        </p:nvSpPr>
        <p:spPr/>
        <p:txBody>
          <a:bodyPr/>
          <a:lstStyle/>
          <a:p>
            <a:fld id="{7BDFC695-1583-7C47-8257-7FAB25B607B3}" type="datetimeFigureOut">
              <a:rPr lang="pl-PL" smtClean="0"/>
              <a:t>28.09.2018</a:t>
            </a:fld>
            <a:endParaRPr lang="pl-PL"/>
          </a:p>
        </p:txBody>
      </p:sp>
      <p:sp>
        <p:nvSpPr>
          <p:cNvPr id="6" name="Symbol zastępczy stopki 5">
            <a:extLst>
              <a:ext uri="{FF2B5EF4-FFF2-40B4-BE49-F238E27FC236}">
                <a16:creationId xmlns:a16="http://schemas.microsoft.com/office/drawing/2014/main" id="{00F46C7B-2749-D54B-9A04-D2C1956D599A}"/>
              </a:ext>
            </a:extLst>
          </p:cNvPr>
          <p:cNvSpPr>
            <a:spLocks noGrp="1"/>
          </p:cNvSpPr>
          <p:nvPr>
            <p:ph type="ftr" sz="quarter" idx="11"/>
          </p:nvPr>
        </p:nvSpPr>
        <p:spPr/>
        <p:txBody>
          <a:bodyPr/>
          <a:lstStyle/>
          <a:p>
            <a:endParaRPr lang="pl-PL"/>
          </a:p>
        </p:txBody>
      </p:sp>
      <p:sp>
        <p:nvSpPr>
          <p:cNvPr id="7" name="Symbol zastępczy numeru slajdu 6">
            <a:extLst>
              <a:ext uri="{FF2B5EF4-FFF2-40B4-BE49-F238E27FC236}">
                <a16:creationId xmlns:a16="http://schemas.microsoft.com/office/drawing/2014/main" id="{D6A4710C-81CE-8448-AD9E-9AA0A6400BD6}"/>
              </a:ext>
            </a:extLst>
          </p:cNvPr>
          <p:cNvSpPr>
            <a:spLocks noGrp="1"/>
          </p:cNvSpPr>
          <p:nvPr>
            <p:ph type="sldNum" sz="quarter" idx="12"/>
          </p:nvPr>
        </p:nvSpPr>
        <p:spPr/>
        <p:txBody>
          <a:bodyPr/>
          <a:lstStyle/>
          <a:p>
            <a:fld id="{97D93AFE-0C67-3F45-9DFF-091B265CD25A}" type="slidenum">
              <a:rPr lang="pl-PL" smtClean="0"/>
              <a:t>‹#›</a:t>
            </a:fld>
            <a:endParaRPr lang="pl-PL"/>
          </a:p>
        </p:txBody>
      </p:sp>
    </p:spTree>
    <p:extLst>
      <p:ext uri="{BB962C8B-B14F-4D97-AF65-F5344CB8AC3E}">
        <p14:creationId xmlns:p14="http://schemas.microsoft.com/office/powerpoint/2010/main" val="4743794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Symbol zastępczy tytułu 1">
            <a:extLst>
              <a:ext uri="{FF2B5EF4-FFF2-40B4-BE49-F238E27FC236}">
                <a16:creationId xmlns:a16="http://schemas.microsoft.com/office/drawing/2014/main" id="{CAE881FD-6FD7-6444-8B79-D10141758B4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l-PL"/>
              <a:t>Kliknij, aby edytować styl</a:t>
            </a:r>
          </a:p>
        </p:txBody>
      </p:sp>
      <p:sp>
        <p:nvSpPr>
          <p:cNvPr id="3" name="Symbol zastępczy tekstu 2">
            <a:extLst>
              <a:ext uri="{FF2B5EF4-FFF2-40B4-BE49-F238E27FC236}">
                <a16:creationId xmlns:a16="http://schemas.microsoft.com/office/drawing/2014/main" id="{02104B63-C2ED-EF4B-84E9-6002A53C22C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90E6E646-2EA1-7649-B2A0-E080BA87F1B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BDFC695-1583-7C47-8257-7FAB25B607B3}" type="datetimeFigureOut">
              <a:rPr lang="pl-PL" smtClean="0"/>
              <a:t>28.09.2018</a:t>
            </a:fld>
            <a:endParaRPr lang="pl-PL"/>
          </a:p>
        </p:txBody>
      </p:sp>
      <p:sp>
        <p:nvSpPr>
          <p:cNvPr id="5" name="Symbol zastępczy stopki 4">
            <a:extLst>
              <a:ext uri="{FF2B5EF4-FFF2-40B4-BE49-F238E27FC236}">
                <a16:creationId xmlns:a16="http://schemas.microsoft.com/office/drawing/2014/main" id="{63E25FBB-11D0-0F42-B487-339653A795A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ymbol zastępczy numeru slajdu 5">
            <a:extLst>
              <a:ext uri="{FF2B5EF4-FFF2-40B4-BE49-F238E27FC236}">
                <a16:creationId xmlns:a16="http://schemas.microsoft.com/office/drawing/2014/main" id="{747BEFC8-8C04-F043-9F1E-707FB0B1290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7D93AFE-0C67-3F45-9DFF-091B265CD25A}" type="slidenum">
              <a:rPr lang="pl-PL" smtClean="0"/>
              <a:t>‹#›</a:t>
            </a:fld>
            <a:endParaRPr lang="pl-PL"/>
          </a:p>
        </p:txBody>
      </p:sp>
    </p:spTree>
    <p:extLst>
      <p:ext uri="{BB962C8B-B14F-4D97-AF65-F5344CB8AC3E}">
        <p14:creationId xmlns:p14="http://schemas.microsoft.com/office/powerpoint/2010/main" val="12168733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98A6575-BD47-AC46-B527-546EEE5383B9}"/>
              </a:ext>
            </a:extLst>
          </p:cNvPr>
          <p:cNvSpPr>
            <a:spLocks noGrp="1"/>
          </p:cNvSpPr>
          <p:nvPr>
            <p:ph type="ctrTitle"/>
          </p:nvPr>
        </p:nvSpPr>
        <p:spPr/>
        <p:txBody>
          <a:bodyPr>
            <a:normAutofit fontScale="90000"/>
          </a:bodyPr>
          <a:lstStyle/>
          <a:p>
            <a:r>
              <a:rPr lang="pl-PL" b="1" dirty="0">
                <a:latin typeface="Cambria" panose="02040503050406030204" pitchFamily="18" charset="0"/>
              </a:rPr>
              <a:t>Wprowadzenie do prawa karnego materialnego (SSP)</a:t>
            </a:r>
          </a:p>
        </p:txBody>
      </p:sp>
      <p:sp>
        <p:nvSpPr>
          <p:cNvPr id="3" name="Podtytuł 2">
            <a:extLst>
              <a:ext uri="{FF2B5EF4-FFF2-40B4-BE49-F238E27FC236}">
                <a16:creationId xmlns:a16="http://schemas.microsoft.com/office/drawing/2014/main" id="{61413A11-E6A1-4A40-9EDB-C7E707C05002}"/>
              </a:ext>
            </a:extLst>
          </p:cNvPr>
          <p:cNvSpPr>
            <a:spLocks noGrp="1"/>
          </p:cNvSpPr>
          <p:nvPr>
            <p:ph type="subTitle" idx="1"/>
          </p:nvPr>
        </p:nvSpPr>
        <p:spPr>
          <a:xfrm>
            <a:off x="1524000" y="4097338"/>
            <a:ext cx="9144000" cy="1655762"/>
          </a:xfrm>
        </p:spPr>
        <p:txBody>
          <a:bodyPr/>
          <a:lstStyle/>
          <a:p>
            <a:pPr algn="r"/>
            <a:r>
              <a:rPr lang="pl-PL" i="1" dirty="0">
                <a:latin typeface="Cambria" panose="02040503050406030204" pitchFamily="18" charset="0"/>
              </a:rPr>
              <a:t>mgr Katarzyna Piątkowska</a:t>
            </a:r>
          </a:p>
          <a:p>
            <a:pPr algn="r"/>
            <a:r>
              <a:rPr lang="pl-PL" i="1" dirty="0">
                <a:latin typeface="Cambria" panose="02040503050406030204" pitchFamily="18" charset="0"/>
              </a:rPr>
              <a:t>Katedra Prawa Karnego Materialnego</a:t>
            </a:r>
          </a:p>
        </p:txBody>
      </p:sp>
    </p:spTree>
    <p:extLst>
      <p:ext uri="{BB962C8B-B14F-4D97-AF65-F5344CB8AC3E}">
        <p14:creationId xmlns:p14="http://schemas.microsoft.com/office/powerpoint/2010/main" val="3126829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D4DC033-63AE-E442-82E4-FFB29725E7B5}"/>
              </a:ext>
            </a:extLst>
          </p:cNvPr>
          <p:cNvSpPr>
            <a:spLocks noGrp="1"/>
          </p:cNvSpPr>
          <p:nvPr>
            <p:ph type="title"/>
          </p:nvPr>
        </p:nvSpPr>
        <p:spPr/>
        <p:txBody>
          <a:bodyPr/>
          <a:lstStyle/>
          <a:p>
            <a:pPr algn="ctr"/>
            <a:r>
              <a:rPr lang="pl-PL" b="1" dirty="0"/>
              <a:t>Zasady prawa karnego</a:t>
            </a:r>
          </a:p>
        </p:txBody>
      </p:sp>
      <p:sp>
        <p:nvSpPr>
          <p:cNvPr id="3" name="Symbol zastępczy zawartości 2">
            <a:extLst>
              <a:ext uri="{FF2B5EF4-FFF2-40B4-BE49-F238E27FC236}">
                <a16:creationId xmlns:a16="http://schemas.microsoft.com/office/drawing/2014/main" id="{F455512A-D966-7E4C-AB70-CFAF2697F744}"/>
              </a:ext>
            </a:extLst>
          </p:cNvPr>
          <p:cNvSpPr>
            <a:spLocks noGrp="1"/>
          </p:cNvSpPr>
          <p:nvPr>
            <p:ph idx="1"/>
          </p:nvPr>
        </p:nvSpPr>
        <p:spPr>
          <a:xfrm>
            <a:off x="838200" y="2126249"/>
            <a:ext cx="10515600" cy="4351338"/>
          </a:xfrm>
        </p:spPr>
        <p:txBody>
          <a:bodyPr>
            <a:normAutofit/>
          </a:bodyPr>
          <a:lstStyle/>
          <a:p>
            <a:pPr algn="ctr"/>
            <a:r>
              <a:rPr lang="pl-PL" sz="3000" i="1" dirty="0" err="1"/>
              <a:t>Nullum</a:t>
            </a:r>
            <a:r>
              <a:rPr lang="pl-PL" sz="3000" i="1" dirty="0"/>
              <a:t> </a:t>
            </a:r>
            <a:r>
              <a:rPr lang="pl-PL" sz="3000" i="1" dirty="0" err="1"/>
              <a:t>crimen</a:t>
            </a:r>
            <a:r>
              <a:rPr lang="pl-PL" sz="3000" i="1" dirty="0"/>
              <a:t> sine lege</a:t>
            </a:r>
          </a:p>
          <a:p>
            <a:pPr algn="ctr"/>
            <a:r>
              <a:rPr lang="pl-PL" sz="3000" i="1" dirty="0" err="1"/>
              <a:t>Nullum</a:t>
            </a:r>
            <a:r>
              <a:rPr lang="pl-PL" sz="3000" i="1" dirty="0"/>
              <a:t> </a:t>
            </a:r>
            <a:r>
              <a:rPr lang="pl-PL" sz="3000" i="1" dirty="0" err="1"/>
              <a:t>crimen</a:t>
            </a:r>
            <a:r>
              <a:rPr lang="pl-PL" sz="3000" i="1" dirty="0"/>
              <a:t> sine </a:t>
            </a:r>
            <a:r>
              <a:rPr lang="pl-PL" sz="3000" i="1" dirty="0" err="1"/>
              <a:t>periculo</a:t>
            </a:r>
            <a:r>
              <a:rPr lang="pl-PL" sz="3000" i="1" dirty="0"/>
              <a:t> </a:t>
            </a:r>
            <a:r>
              <a:rPr lang="pl-PL" sz="3000" i="1" dirty="0" err="1"/>
              <a:t>sociali</a:t>
            </a:r>
            <a:endParaRPr lang="pl-PL" sz="3000" i="1" dirty="0"/>
          </a:p>
          <a:p>
            <a:pPr algn="ctr"/>
            <a:r>
              <a:rPr lang="pl-PL" sz="3000" i="1" dirty="0" err="1"/>
              <a:t>Nullum</a:t>
            </a:r>
            <a:r>
              <a:rPr lang="pl-PL" sz="3000" i="1" dirty="0"/>
              <a:t> </a:t>
            </a:r>
            <a:r>
              <a:rPr lang="pl-PL" sz="3000" i="1" dirty="0" err="1"/>
              <a:t>crimen</a:t>
            </a:r>
            <a:r>
              <a:rPr lang="pl-PL" sz="3000" i="1" dirty="0"/>
              <a:t> sine culpa</a:t>
            </a:r>
          </a:p>
          <a:p>
            <a:pPr algn="ctr"/>
            <a:r>
              <a:rPr lang="pl-PL" sz="3000" i="1" dirty="0"/>
              <a:t>Nulla poena sine lege</a:t>
            </a:r>
          </a:p>
          <a:p>
            <a:pPr algn="ctr"/>
            <a:r>
              <a:rPr lang="pl-PL" sz="3000" i="1" dirty="0"/>
              <a:t>Lex retro non </a:t>
            </a:r>
            <a:r>
              <a:rPr lang="pl-PL" sz="3000" i="1" dirty="0" err="1"/>
              <a:t>agit</a:t>
            </a:r>
            <a:endParaRPr lang="pl-PL" sz="3000" i="1" dirty="0"/>
          </a:p>
        </p:txBody>
      </p:sp>
    </p:spTree>
    <p:extLst>
      <p:ext uri="{BB962C8B-B14F-4D97-AF65-F5344CB8AC3E}">
        <p14:creationId xmlns:p14="http://schemas.microsoft.com/office/powerpoint/2010/main" val="38209900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61A2E55-3510-4649-8B37-5D4D9C92C881}"/>
              </a:ext>
            </a:extLst>
          </p:cNvPr>
          <p:cNvSpPr>
            <a:spLocks noGrp="1"/>
          </p:cNvSpPr>
          <p:nvPr>
            <p:ph type="title"/>
          </p:nvPr>
        </p:nvSpPr>
        <p:spPr>
          <a:xfrm>
            <a:off x="838200" y="365125"/>
            <a:ext cx="10515600" cy="669591"/>
          </a:xfrm>
        </p:spPr>
        <p:txBody>
          <a:bodyPr>
            <a:normAutofit/>
          </a:bodyPr>
          <a:lstStyle/>
          <a:p>
            <a:pPr algn="ctr"/>
            <a:r>
              <a:rPr lang="pl-PL" sz="3000" b="1" i="1" dirty="0" err="1"/>
              <a:t>Nullum</a:t>
            </a:r>
            <a:r>
              <a:rPr lang="pl-PL" sz="3000" b="1" i="1" dirty="0"/>
              <a:t> </a:t>
            </a:r>
            <a:r>
              <a:rPr lang="pl-PL" sz="3000" b="1" i="1" dirty="0" err="1"/>
              <a:t>crimen</a:t>
            </a:r>
            <a:r>
              <a:rPr lang="pl-PL" sz="3000" b="1" i="1" dirty="0"/>
              <a:t> sine lege  </a:t>
            </a:r>
          </a:p>
        </p:txBody>
      </p:sp>
      <p:sp>
        <p:nvSpPr>
          <p:cNvPr id="3" name="Symbol zastępczy zawartości 2">
            <a:extLst>
              <a:ext uri="{FF2B5EF4-FFF2-40B4-BE49-F238E27FC236}">
                <a16:creationId xmlns:a16="http://schemas.microsoft.com/office/drawing/2014/main" id="{65A22822-A1B1-E44F-8140-873B7B4697EE}"/>
              </a:ext>
            </a:extLst>
          </p:cNvPr>
          <p:cNvSpPr>
            <a:spLocks noGrp="1"/>
          </p:cNvSpPr>
          <p:nvPr>
            <p:ph idx="1"/>
          </p:nvPr>
        </p:nvSpPr>
        <p:spPr>
          <a:xfrm>
            <a:off x="433137" y="1179095"/>
            <a:ext cx="11369841" cy="5582652"/>
          </a:xfrm>
        </p:spPr>
        <p:txBody>
          <a:bodyPr>
            <a:normAutofit fontScale="77500" lnSpcReduction="20000"/>
          </a:bodyPr>
          <a:lstStyle/>
          <a:p>
            <a:pPr algn="just"/>
            <a:r>
              <a:rPr lang="pl-PL" sz="3000" dirty="0"/>
              <a:t>Art. 42 ust. Konstytucji</a:t>
            </a:r>
          </a:p>
          <a:p>
            <a:pPr algn="just"/>
            <a:r>
              <a:rPr lang="pl-PL" sz="3000" dirty="0"/>
              <a:t>Art. 1 § 1 k.k.</a:t>
            </a:r>
          </a:p>
          <a:p>
            <a:pPr algn="just"/>
            <a:r>
              <a:rPr lang="pl-PL" sz="3000" dirty="0"/>
              <a:t>Art. 7 ust. 1 Konwencji o ochronie praw człowieka i podstawowych wolności (ratyfikowanej przez Polskę w 1992 r.): „</a:t>
            </a:r>
            <a:r>
              <a:rPr lang="pl-PL" sz="3000" i="1" dirty="0"/>
              <a:t>Nikt nie może być uznany za winnego popełnienia czynu polegającego na działaniu lub zaniechaniu działania, który według prawa wewnętrznego lub międzynarodowego nie stanowił czynu zagrożonego karą w czasie jego popełnienia. Nie będzie również wymierzona kara surowsza od tej, którą można było wymierzyć w czasie, gdy czyn zagrożony karą został popełniony</a:t>
            </a:r>
            <a:r>
              <a:rPr lang="pl-PL" sz="3000" dirty="0"/>
              <a:t>”.</a:t>
            </a:r>
          </a:p>
          <a:p>
            <a:pPr algn="just"/>
            <a:r>
              <a:rPr lang="pl-PL" sz="3000" dirty="0"/>
              <a:t>Zasada pewności prawa karnego materialnego</a:t>
            </a:r>
          </a:p>
          <a:p>
            <a:pPr algn="just"/>
            <a:r>
              <a:rPr lang="pl-PL" sz="3000" dirty="0"/>
              <a:t>Postulat wyłącznie ustawowej typizacji przestępstw (</a:t>
            </a:r>
            <a:r>
              <a:rPr lang="pl-PL" sz="3000" i="1" dirty="0" err="1"/>
              <a:t>nullum</a:t>
            </a:r>
            <a:r>
              <a:rPr lang="pl-PL" sz="3000" i="1" dirty="0"/>
              <a:t> </a:t>
            </a:r>
            <a:r>
              <a:rPr lang="pl-PL" sz="3000" i="1" dirty="0" err="1"/>
              <a:t>crimen</a:t>
            </a:r>
            <a:r>
              <a:rPr lang="pl-PL" sz="3000" i="1" dirty="0"/>
              <a:t> sine lege </a:t>
            </a:r>
            <a:r>
              <a:rPr lang="pl-PL" sz="3000" i="1" dirty="0" err="1"/>
              <a:t>scripta</a:t>
            </a:r>
            <a:r>
              <a:rPr lang="pl-PL" sz="3000" dirty="0"/>
              <a:t>)</a:t>
            </a:r>
          </a:p>
          <a:p>
            <a:pPr algn="just"/>
            <a:r>
              <a:rPr lang="pl-PL" sz="3000" dirty="0"/>
              <a:t>Postulat maksymalnej określoności tworzonych typów przestępstw (</a:t>
            </a:r>
            <a:r>
              <a:rPr lang="pl-PL" sz="3000" i="1" dirty="0" err="1"/>
              <a:t>nullum</a:t>
            </a:r>
            <a:r>
              <a:rPr lang="pl-PL" sz="3000" i="1" dirty="0"/>
              <a:t> </a:t>
            </a:r>
            <a:r>
              <a:rPr lang="pl-PL" sz="3000" i="1" dirty="0" err="1"/>
              <a:t>crimen</a:t>
            </a:r>
            <a:r>
              <a:rPr lang="pl-PL" sz="3000" i="1" dirty="0"/>
              <a:t> sine lege certa</a:t>
            </a:r>
            <a:r>
              <a:rPr lang="pl-PL" sz="3000" dirty="0"/>
              <a:t>)</a:t>
            </a:r>
          </a:p>
          <a:p>
            <a:pPr algn="just"/>
            <a:r>
              <a:rPr lang="pl-PL" sz="3000" dirty="0"/>
              <a:t>Postulat wykluczający wsteczne działanie ustawy w sposób pogarszających sytuację sprawcy (</a:t>
            </a:r>
            <a:r>
              <a:rPr lang="pl-PL" sz="3000" i="1" dirty="0" err="1"/>
              <a:t>nullum</a:t>
            </a:r>
            <a:r>
              <a:rPr lang="pl-PL" sz="3000" i="1" dirty="0"/>
              <a:t> </a:t>
            </a:r>
            <a:r>
              <a:rPr lang="pl-PL" sz="3000" i="1" dirty="0" err="1"/>
              <a:t>crimen</a:t>
            </a:r>
            <a:r>
              <a:rPr lang="pl-PL" sz="3000" i="1" dirty="0"/>
              <a:t> sine lege </a:t>
            </a:r>
            <a:r>
              <a:rPr lang="pl-PL" sz="3000" i="1" dirty="0" err="1"/>
              <a:t>praevia</a:t>
            </a:r>
            <a:r>
              <a:rPr lang="pl-PL" sz="3000" dirty="0"/>
              <a:t>)</a:t>
            </a:r>
          </a:p>
          <a:p>
            <a:pPr algn="just"/>
            <a:r>
              <a:rPr lang="pl-PL" sz="3000" dirty="0"/>
              <a:t>Postulat niestosowania niekorzystnej dla sprawcy analogii oraz wykładni rozszerzającej (</a:t>
            </a:r>
            <a:r>
              <a:rPr lang="pl-PL" sz="3000" i="1" dirty="0" err="1"/>
              <a:t>nullum</a:t>
            </a:r>
            <a:r>
              <a:rPr lang="pl-PL" sz="3000" i="1" dirty="0"/>
              <a:t> </a:t>
            </a:r>
            <a:r>
              <a:rPr lang="pl-PL" sz="3000" i="1" dirty="0" err="1"/>
              <a:t>crimen</a:t>
            </a:r>
            <a:r>
              <a:rPr lang="pl-PL" sz="3000" i="1" dirty="0"/>
              <a:t> sine lege </a:t>
            </a:r>
            <a:r>
              <a:rPr lang="pl-PL" sz="3000" i="1" dirty="0" err="1"/>
              <a:t>stricta</a:t>
            </a:r>
            <a:r>
              <a:rPr lang="pl-PL" sz="3000" i="1" dirty="0"/>
              <a:t>)</a:t>
            </a:r>
          </a:p>
          <a:p>
            <a:endParaRPr lang="pl-PL" dirty="0"/>
          </a:p>
        </p:txBody>
      </p:sp>
    </p:spTree>
    <p:extLst>
      <p:ext uri="{BB962C8B-B14F-4D97-AF65-F5344CB8AC3E}">
        <p14:creationId xmlns:p14="http://schemas.microsoft.com/office/powerpoint/2010/main" val="937353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9A7233C-1D5D-D64D-8DD3-601846BD9B23}"/>
              </a:ext>
            </a:extLst>
          </p:cNvPr>
          <p:cNvSpPr>
            <a:spLocks noGrp="1"/>
          </p:cNvSpPr>
          <p:nvPr>
            <p:ph type="title"/>
          </p:nvPr>
        </p:nvSpPr>
        <p:spPr>
          <a:xfrm>
            <a:off x="838200" y="365125"/>
            <a:ext cx="10515600" cy="1250733"/>
          </a:xfrm>
        </p:spPr>
        <p:txBody>
          <a:bodyPr/>
          <a:lstStyle/>
          <a:p>
            <a:pPr algn="ctr"/>
            <a:r>
              <a:rPr lang="pl-PL" b="1" i="1" dirty="0" err="1"/>
              <a:t>Nullum</a:t>
            </a:r>
            <a:r>
              <a:rPr lang="pl-PL" b="1" i="1" dirty="0"/>
              <a:t> </a:t>
            </a:r>
            <a:r>
              <a:rPr lang="pl-PL" b="1" i="1" dirty="0" err="1"/>
              <a:t>crimen</a:t>
            </a:r>
            <a:r>
              <a:rPr lang="pl-PL" b="1" i="1" dirty="0"/>
              <a:t> sine lege</a:t>
            </a:r>
          </a:p>
        </p:txBody>
      </p:sp>
      <p:sp>
        <p:nvSpPr>
          <p:cNvPr id="3" name="Symbol zastępczy zawartości 2">
            <a:extLst>
              <a:ext uri="{FF2B5EF4-FFF2-40B4-BE49-F238E27FC236}">
                <a16:creationId xmlns:a16="http://schemas.microsoft.com/office/drawing/2014/main" id="{AB162CAD-AC47-D545-8AB7-6D1F7F608523}"/>
              </a:ext>
            </a:extLst>
          </p:cNvPr>
          <p:cNvSpPr>
            <a:spLocks noGrp="1"/>
          </p:cNvSpPr>
          <p:nvPr>
            <p:ph idx="1"/>
          </p:nvPr>
        </p:nvSpPr>
        <p:spPr>
          <a:xfrm>
            <a:off x="838200" y="1788047"/>
            <a:ext cx="10515600" cy="4351338"/>
          </a:xfrm>
        </p:spPr>
        <p:txBody>
          <a:bodyPr>
            <a:normAutofit fontScale="92500" lnSpcReduction="20000"/>
          </a:bodyPr>
          <a:lstStyle/>
          <a:p>
            <a:pPr algn="just"/>
            <a:r>
              <a:rPr lang="pl-PL" i="1" dirty="0"/>
              <a:t>„Prawo karne stwarza dla władzy w demokratycznym państwie prawa barierę, poza którą obywatel powinien czuć się bezpieczny w tym sensie, że bez przekroczenia pola zabronionego pod groźbą kary nie może być pociągnięty do odpowiedzialności karnej. Prawo karne ma wyznaczyć wyraźne granice między tym, co jest dozwolone, a tym, co jest zabronione</a:t>
            </a:r>
            <a:r>
              <a:rPr lang="pl-PL" dirty="0"/>
              <a:t>” (postanowienie TK z dnia 25 września 1991 r., S 6/91).</a:t>
            </a:r>
          </a:p>
          <a:p>
            <a:pPr algn="just"/>
            <a:endParaRPr lang="pl-PL" dirty="0"/>
          </a:p>
          <a:p>
            <a:pPr algn="just"/>
            <a:r>
              <a:rPr lang="pl-PL" i="1" dirty="0"/>
              <a:t>„Przepisy prawne muszą bowiem stwarzać obywatelowi (podmiotowi odpowiedzialności karnej) możliwość uprzedniego i dokładnego rozeznania, jakie mogą być prawnokarne konsekwencje jego postępowania. Materialne elementy czynu, uznanego za przestępny, muszą więc być zdefiniowane w ustawie (zgodnie z konstytucyjną zasadą wyłączności ustawy) w sposób kompletny, precyzyjny i jednoznaczny (...)” </a:t>
            </a:r>
            <a:r>
              <a:rPr lang="pl-PL" dirty="0"/>
              <a:t>(wyrok TK z dnia 26 listopada 2003 r., SK 22/02)</a:t>
            </a:r>
          </a:p>
          <a:p>
            <a:endParaRPr lang="pl-PL" dirty="0"/>
          </a:p>
        </p:txBody>
      </p:sp>
    </p:spTree>
    <p:extLst>
      <p:ext uri="{BB962C8B-B14F-4D97-AF65-F5344CB8AC3E}">
        <p14:creationId xmlns:p14="http://schemas.microsoft.com/office/powerpoint/2010/main" val="73341830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110D3A7-5FEE-E349-9245-41C7C24B0676}"/>
              </a:ext>
            </a:extLst>
          </p:cNvPr>
          <p:cNvSpPr>
            <a:spLocks noGrp="1"/>
          </p:cNvSpPr>
          <p:nvPr>
            <p:ph type="title"/>
          </p:nvPr>
        </p:nvSpPr>
        <p:spPr>
          <a:xfrm>
            <a:off x="948488" y="466056"/>
            <a:ext cx="10515600" cy="986589"/>
          </a:xfrm>
        </p:spPr>
        <p:txBody>
          <a:bodyPr>
            <a:normAutofit fontScale="90000"/>
          </a:bodyPr>
          <a:lstStyle/>
          <a:p>
            <a:pPr algn="ctr"/>
            <a:r>
              <a:rPr lang="pl-PL" sz="3800" b="1" i="1" dirty="0" err="1"/>
              <a:t>Nullum</a:t>
            </a:r>
            <a:r>
              <a:rPr lang="pl-PL" sz="3800" b="1" i="1" dirty="0"/>
              <a:t> </a:t>
            </a:r>
            <a:r>
              <a:rPr lang="pl-PL" sz="3800" b="1" i="1" dirty="0" err="1"/>
              <a:t>crimen</a:t>
            </a:r>
            <a:r>
              <a:rPr lang="pl-PL" sz="3800" b="1" i="1" dirty="0"/>
              <a:t> sine </a:t>
            </a:r>
            <a:r>
              <a:rPr lang="pl-PL" sz="3800" b="1" i="1" dirty="0" err="1"/>
              <a:t>periculo</a:t>
            </a:r>
            <a:r>
              <a:rPr lang="pl-PL" sz="3800" b="1" i="1" dirty="0"/>
              <a:t> </a:t>
            </a:r>
            <a:r>
              <a:rPr lang="pl-PL" sz="3800" b="1" i="1" dirty="0" err="1"/>
              <a:t>sociali</a:t>
            </a:r>
            <a:br>
              <a:rPr lang="pl-PL" b="1" i="1" dirty="0"/>
            </a:br>
            <a:endParaRPr lang="pl-PL" b="1" dirty="0"/>
          </a:p>
        </p:txBody>
      </p:sp>
      <p:sp>
        <p:nvSpPr>
          <p:cNvPr id="3" name="Symbol zastępczy zawartości 2">
            <a:extLst>
              <a:ext uri="{FF2B5EF4-FFF2-40B4-BE49-F238E27FC236}">
                <a16:creationId xmlns:a16="http://schemas.microsoft.com/office/drawing/2014/main" id="{A3137FB9-4AFB-414C-8629-FC0D66DB549C}"/>
              </a:ext>
            </a:extLst>
          </p:cNvPr>
          <p:cNvSpPr>
            <a:spLocks noGrp="1"/>
          </p:cNvSpPr>
          <p:nvPr>
            <p:ph idx="1"/>
          </p:nvPr>
        </p:nvSpPr>
        <p:spPr>
          <a:xfrm>
            <a:off x="838199" y="1452645"/>
            <a:ext cx="10736179" cy="5212850"/>
          </a:xfrm>
        </p:spPr>
        <p:txBody>
          <a:bodyPr>
            <a:normAutofit fontScale="85000" lnSpcReduction="10000"/>
          </a:bodyPr>
          <a:lstStyle/>
          <a:p>
            <a:pPr algn="just"/>
            <a:r>
              <a:rPr lang="pl-PL" dirty="0"/>
              <a:t>Art. 1 § 2 k.k.: „</a:t>
            </a:r>
            <a:r>
              <a:rPr lang="pl-PL" i="1" dirty="0"/>
              <a:t>Nie stanowi przestępstwa czyn zabroniony, którego społeczna szkodliwość jest znikoma</a:t>
            </a:r>
            <a:r>
              <a:rPr lang="pl-PL" dirty="0"/>
              <a:t>”.</a:t>
            </a:r>
          </a:p>
          <a:p>
            <a:pPr algn="just"/>
            <a:r>
              <a:rPr lang="pl-PL" dirty="0"/>
              <a:t>Art. 115 § 1 k.k.: „</a:t>
            </a:r>
            <a:r>
              <a:rPr lang="pl-PL" i="1" dirty="0"/>
              <a:t>Przy ocenie stopnia społecznej szkodliwości czynu sąd bierze pod uwagę rodzaj i charakter naruszonego dobra, rozmiary wyrządzonej lub grożącej szkody, sposób i okoliczności popełnienia czynu, wagę naruszonych przez sprawcę obowiązków, jak również postać zamiaru, motywację sprawcy, rodzaj naruszonych reguł ostrożności i stopień ich naruszenia</a:t>
            </a:r>
            <a:r>
              <a:rPr lang="pl-PL" dirty="0"/>
              <a:t>”.</a:t>
            </a:r>
          </a:p>
          <a:p>
            <a:pPr algn="just"/>
            <a:r>
              <a:rPr lang="pl-PL" dirty="0"/>
              <a:t>„</a:t>
            </a:r>
            <a:r>
              <a:rPr lang="pl-PL" i="1" dirty="0"/>
              <a:t>1. Ustawodawca, formułując w art. 115 § 2 k.k. normatywne przesłanki oceny stopnia społecznej szkodliwości czynu, zbudował zamknięty katalog okoliczności, z których każda charakteryzuje się prawną doniosłością. Pominięcie w ocenie którejkolwiek z nich, czy też formułowanie własnych okoliczności, odmiennych od ustawowych i nadawanie im zasadniczego znaczenia, stanowi naruszenie prawa materialnego. 2. Jeżeli w art. 1 § 2 k.k. mówi się o znikomej społecznej szkodliwości czynu, to wymóg znikomości dotyczy społecznej szkodliwości ocenianej kompleksowo, nie zaś jej poszczególnych faktorów</a:t>
            </a:r>
            <a:r>
              <a:rPr lang="pl-PL" dirty="0"/>
              <a:t>”. (wyrok SN z dnia 19 października 2016 r., V KK 250/16, LEX nr 2152411</a:t>
            </a:r>
          </a:p>
          <a:p>
            <a:endParaRPr lang="pl-PL" dirty="0"/>
          </a:p>
          <a:p>
            <a:pPr algn="just"/>
            <a:endParaRPr lang="pl-PL" dirty="0"/>
          </a:p>
        </p:txBody>
      </p:sp>
    </p:spTree>
    <p:extLst>
      <p:ext uri="{BB962C8B-B14F-4D97-AF65-F5344CB8AC3E}">
        <p14:creationId xmlns:p14="http://schemas.microsoft.com/office/powerpoint/2010/main" val="389187355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C1A85DA-E08E-7943-97C2-4CE9AD4E255C}"/>
              </a:ext>
            </a:extLst>
          </p:cNvPr>
          <p:cNvSpPr>
            <a:spLocks noGrp="1"/>
          </p:cNvSpPr>
          <p:nvPr>
            <p:ph type="title"/>
          </p:nvPr>
        </p:nvSpPr>
        <p:spPr/>
        <p:txBody>
          <a:bodyPr/>
          <a:lstStyle/>
          <a:p>
            <a:pPr algn="ctr"/>
            <a:r>
              <a:rPr lang="pl-PL" b="1" i="1" dirty="0"/>
              <a:t>Nulla poena sine lege</a:t>
            </a:r>
          </a:p>
        </p:txBody>
      </p:sp>
      <p:sp>
        <p:nvSpPr>
          <p:cNvPr id="3" name="Symbol zastępczy zawartości 2">
            <a:extLst>
              <a:ext uri="{FF2B5EF4-FFF2-40B4-BE49-F238E27FC236}">
                <a16:creationId xmlns:a16="http://schemas.microsoft.com/office/drawing/2014/main" id="{CD3CFA58-E419-1C4F-9998-0009D5A84C5C}"/>
              </a:ext>
            </a:extLst>
          </p:cNvPr>
          <p:cNvSpPr>
            <a:spLocks noGrp="1"/>
          </p:cNvSpPr>
          <p:nvPr>
            <p:ph idx="1"/>
          </p:nvPr>
        </p:nvSpPr>
        <p:spPr>
          <a:xfrm>
            <a:off x="838200" y="2030162"/>
            <a:ext cx="10515600" cy="4351338"/>
          </a:xfrm>
        </p:spPr>
        <p:txBody>
          <a:bodyPr/>
          <a:lstStyle/>
          <a:p>
            <a:r>
              <a:rPr lang="pl-PL" dirty="0"/>
              <a:t>Zagrożenie karą musi być ustawowo określone</a:t>
            </a:r>
          </a:p>
          <a:p>
            <a:r>
              <a:rPr lang="pl-PL" dirty="0"/>
              <a:t>Sąd orzekający wymierzyć może tylko taką karę, jaka jest znana ustawie karnej, oraz tylko w granicach ustawowo określonych</a:t>
            </a:r>
          </a:p>
          <a:p>
            <a:r>
              <a:rPr lang="pl-PL" dirty="0"/>
              <a:t>Dotyczy to również środków karnych (choć nie wynikają one z sankcji przepisu karnego, lecz z odpowiednich przepisów części ogólnej)</a:t>
            </a:r>
          </a:p>
        </p:txBody>
      </p:sp>
    </p:spTree>
    <p:extLst>
      <p:ext uri="{BB962C8B-B14F-4D97-AF65-F5344CB8AC3E}">
        <p14:creationId xmlns:p14="http://schemas.microsoft.com/office/powerpoint/2010/main" val="208410825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2CED87A-59C7-C949-8098-1A417529D926}"/>
              </a:ext>
            </a:extLst>
          </p:cNvPr>
          <p:cNvSpPr>
            <a:spLocks noGrp="1"/>
          </p:cNvSpPr>
          <p:nvPr>
            <p:ph type="title"/>
          </p:nvPr>
        </p:nvSpPr>
        <p:spPr>
          <a:xfrm>
            <a:off x="838199" y="268873"/>
            <a:ext cx="10515600" cy="982412"/>
          </a:xfrm>
        </p:spPr>
        <p:txBody>
          <a:bodyPr>
            <a:normAutofit/>
          </a:bodyPr>
          <a:lstStyle/>
          <a:p>
            <a:pPr algn="ctr"/>
            <a:r>
              <a:rPr lang="pl-PL" sz="3800" b="1" i="1" dirty="0"/>
              <a:t>Lex retro non </a:t>
            </a:r>
            <a:r>
              <a:rPr lang="pl-PL" sz="3800" b="1" i="1" dirty="0" err="1"/>
              <a:t>agit</a:t>
            </a:r>
            <a:endParaRPr lang="pl-PL" sz="3800" b="1" i="1" dirty="0"/>
          </a:p>
        </p:txBody>
      </p:sp>
      <p:sp>
        <p:nvSpPr>
          <p:cNvPr id="3" name="Symbol zastępczy zawartości 2">
            <a:extLst>
              <a:ext uri="{FF2B5EF4-FFF2-40B4-BE49-F238E27FC236}">
                <a16:creationId xmlns:a16="http://schemas.microsoft.com/office/drawing/2014/main" id="{AC303767-0C09-D04B-98F6-3BC9351D7FBF}"/>
              </a:ext>
            </a:extLst>
          </p:cNvPr>
          <p:cNvSpPr>
            <a:spLocks noGrp="1"/>
          </p:cNvSpPr>
          <p:nvPr>
            <p:ph idx="1"/>
          </p:nvPr>
        </p:nvSpPr>
        <p:spPr>
          <a:xfrm>
            <a:off x="838199" y="1347538"/>
            <a:ext cx="10724147" cy="5317957"/>
          </a:xfrm>
        </p:spPr>
        <p:txBody>
          <a:bodyPr>
            <a:normAutofit fontScale="92500" lnSpcReduction="10000"/>
          </a:bodyPr>
          <a:lstStyle/>
          <a:p>
            <a:pPr algn="just"/>
            <a:r>
              <a:rPr lang="pl-PL" dirty="0"/>
              <a:t>Art. 42 ust. 1 Konstytucji RP; art. 1 § 1 k.k.</a:t>
            </a:r>
          </a:p>
          <a:p>
            <a:pPr algn="just"/>
            <a:r>
              <a:rPr lang="pl-PL" dirty="0"/>
              <a:t>Zaufanie obywatela do obowiązującego systemu prawa i działań państwa, pewność obowiązującego prawa</a:t>
            </a:r>
          </a:p>
          <a:p>
            <a:pPr algn="just"/>
            <a:r>
              <a:rPr lang="pl-PL" dirty="0"/>
              <a:t>Jeżeli ustawodawstwo krajowe nie przewidywałoby pewnego rodzaju przestępstw, a czyn podlegałby sankcji karnej na podstawie prawa międzynarodowego, to zaistniałaby wówczas podstawa do tego, aby w odniesieniu do krajowego porządku prawnego obowiązywanie zasady </a:t>
            </a:r>
            <a:r>
              <a:rPr lang="pl-PL" i="1" dirty="0"/>
              <a:t>lex retro non </a:t>
            </a:r>
            <a:r>
              <a:rPr lang="pl-PL" i="1" dirty="0" err="1"/>
              <a:t>agit</a:t>
            </a:r>
            <a:r>
              <a:rPr lang="pl-PL" dirty="0"/>
              <a:t> zostało wyłączone</a:t>
            </a:r>
          </a:p>
          <a:p>
            <a:pPr algn="just"/>
            <a:r>
              <a:rPr lang="pl-PL" dirty="0"/>
              <a:t>Zasada </a:t>
            </a:r>
            <a:r>
              <a:rPr lang="pl-PL" i="1" dirty="0"/>
              <a:t>lex retro non </a:t>
            </a:r>
            <a:r>
              <a:rPr lang="pl-PL" i="1" dirty="0" err="1"/>
              <a:t>agit</a:t>
            </a:r>
            <a:r>
              <a:rPr lang="pl-PL" i="1" dirty="0"/>
              <a:t> </a:t>
            </a:r>
            <a:r>
              <a:rPr lang="pl-PL" dirty="0"/>
              <a:t>nie wyklucza jakiegokolwiek, tzn. wszelkiego działania prawa wstecz, lecz tylko takie, które prowadziłoby do pogorszenia sytuacji sprawy (poza wyjątkiem wynikającym z prawa międzynarodowego) – zgodnie z art. 4 § 1 k.k.: „</a:t>
            </a:r>
            <a:r>
              <a:rPr lang="pl-PL" i="1" dirty="0"/>
              <a:t>Jeżeli w czasie orzekania obowiązuje ustawa inna niż w czasie popełnienia przestępstwa, stosuje się ustawę nową, jednakże należy stosować ustawę obowiązującą poprzednio, jeżeli jest względniejsza dla sprawcy</a:t>
            </a:r>
            <a:r>
              <a:rPr lang="pl-PL" dirty="0"/>
              <a:t>”.</a:t>
            </a:r>
          </a:p>
          <a:p>
            <a:endParaRPr lang="pl-PL" dirty="0"/>
          </a:p>
        </p:txBody>
      </p:sp>
    </p:spTree>
    <p:extLst>
      <p:ext uri="{BB962C8B-B14F-4D97-AF65-F5344CB8AC3E}">
        <p14:creationId xmlns:p14="http://schemas.microsoft.com/office/powerpoint/2010/main" val="370494886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56D69E4-9BE1-C947-B75D-137B982683CC}"/>
              </a:ext>
            </a:extLst>
          </p:cNvPr>
          <p:cNvSpPr>
            <a:spLocks noGrp="1"/>
          </p:cNvSpPr>
          <p:nvPr>
            <p:ph type="title"/>
          </p:nvPr>
        </p:nvSpPr>
        <p:spPr>
          <a:xfrm>
            <a:off x="838200" y="365125"/>
            <a:ext cx="10515600" cy="789907"/>
          </a:xfrm>
        </p:spPr>
        <p:txBody>
          <a:bodyPr>
            <a:normAutofit/>
          </a:bodyPr>
          <a:lstStyle/>
          <a:p>
            <a:pPr algn="ctr"/>
            <a:r>
              <a:rPr lang="pl-PL" sz="3000" b="1" i="1" dirty="0"/>
              <a:t>Zasada humanitaryzmu</a:t>
            </a:r>
          </a:p>
        </p:txBody>
      </p:sp>
      <p:sp>
        <p:nvSpPr>
          <p:cNvPr id="3" name="Symbol zastępczy zawartości 2">
            <a:extLst>
              <a:ext uri="{FF2B5EF4-FFF2-40B4-BE49-F238E27FC236}">
                <a16:creationId xmlns:a16="http://schemas.microsoft.com/office/drawing/2014/main" id="{3FBA78B8-9DF1-644D-8A74-DF3631CF98D8}"/>
              </a:ext>
            </a:extLst>
          </p:cNvPr>
          <p:cNvSpPr>
            <a:spLocks noGrp="1"/>
          </p:cNvSpPr>
          <p:nvPr>
            <p:ph idx="1"/>
          </p:nvPr>
        </p:nvSpPr>
        <p:spPr>
          <a:xfrm>
            <a:off x="838200" y="1155032"/>
            <a:ext cx="10515600" cy="5021931"/>
          </a:xfrm>
        </p:spPr>
        <p:txBody>
          <a:bodyPr>
            <a:normAutofit fontScale="92500" lnSpcReduction="20000"/>
          </a:bodyPr>
          <a:lstStyle/>
          <a:p>
            <a:pPr algn="just"/>
            <a:r>
              <a:rPr lang="pl-PL" dirty="0"/>
              <a:t>Art. 3 Konwencji o ochronie praw człowieka i podstawowych wolności: „Nikt nie może być poddany torturom ani nieludzkiemu lub poniżającemu traktowaniu albo karaniu”.</a:t>
            </a:r>
          </a:p>
          <a:p>
            <a:pPr algn="just"/>
            <a:r>
              <a:rPr lang="pl-PL" dirty="0"/>
              <a:t>Art.  40 Konstytucji RP:  „ Nikt nie może być poddany torturom ani okrutnemu, nieludzkiemu lub poniżającemu traktowaniu i karaniu. Zakazuje się stosowania kar cielesnych”.</a:t>
            </a:r>
          </a:p>
          <a:p>
            <a:pPr algn="just"/>
            <a:r>
              <a:rPr lang="pl-PL" dirty="0"/>
              <a:t>Art.  41 ust. 4 Konstytucji RP: „Każdy pozbawiony wolności powinien być traktowany w sposób humanitarny”.</a:t>
            </a:r>
          </a:p>
          <a:p>
            <a:pPr algn="just"/>
            <a:r>
              <a:rPr lang="pl-PL" dirty="0"/>
              <a:t>Art.  30 Konstytucji RP: „Przyrodzona i niezbywalna godność człowieka stanowi źródło wolności i praw człowieka i obywatela. Jest ona nienaruszalna, a jej poszanowanie i ochrona jest obowiązkiem władz publicznych”.</a:t>
            </a:r>
          </a:p>
          <a:p>
            <a:pPr algn="just"/>
            <a:r>
              <a:rPr lang="pl-PL" dirty="0"/>
              <a:t>Art. 3 k.k.: „ Kary oraz inne środki przewidziane w tym kodeksie stosuje się z uwzględnieniem zasad humanitaryzmu, w szczególności z poszanowaniem godności człowieka”.</a:t>
            </a:r>
          </a:p>
          <a:p>
            <a:endParaRPr lang="pl-PL" dirty="0"/>
          </a:p>
          <a:p>
            <a:endParaRPr lang="pl-PL" dirty="0"/>
          </a:p>
        </p:txBody>
      </p:sp>
    </p:spTree>
    <p:extLst>
      <p:ext uri="{BB962C8B-B14F-4D97-AF65-F5344CB8AC3E}">
        <p14:creationId xmlns:p14="http://schemas.microsoft.com/office/powerpoint/2010/main" val="62011489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8CE83D8-9E8A-2841-968A-CC372FECCB78}"/>
              </a:ext>
            </a:extLst>
          </p:cNvPr>
          <p:cNvSpPr>
            <a:spLocks noGrp="1"/>
          </p:cNvSpPr>
          <p:nvPr>
            <p:ph type="title"/>
          </p:nvPr>
        </p:nvSpPr>
        <p:spPr>
          <a:xfrm>
            <a:off x="838200" y="365126"/>
            <a:ext cx="10515600" cy="1078664"/>
          </a:xfrm>
        </p:spPr>
        <p:txBody>
          <a:bodyPr>
            <a:normAutofit fontScale="90000"/>
          </a:bodyPr>
          <a:lstStyle/>
          <a:p>
            <a:pPr algn="ctr"/>
            <a:r>
              <a:rPr lang="pl-PL" sz="2400" b="1" dirty="0"/>
              <a:t>Konwencja w sprawie zakazu stosowania tortur oraz innego okrutnego, nieludzkiego lub poniżającego traktowania albo karania, </a:t>
            </a:r>
            <a:r>
              <a:rPr lang="pl-PL" sz="2400" dirty="0"/>
              <a:t>przyjęta przez Zgromadzenie Ogólne Narodów Zjednoczonych dnia 10 grudnia 1984 r.</a:t>
            </a:r>
            <a:br>
              <a:rPr lang="pl-PL" sz="2000" b="1" dirty="0"/>
            </a:br>
            <a:endParaRPr lang="pl-PL" sz="2000" b="1" dirty="0"/>
          </a:p>
        </p:txBody>
      </p:sp>
      <p:sp>
        <p:nvSpPr>
          <p:cNvPr id="3" name="Symbol zastępczy zawartości 2">
            <a:extLst>
              <a:ext uri="{FF2B5EF4-FFF2-40B4-BE49-F238E27FC236}">
                <a16:creationId xmlns:a16="http://schemas.microsoft.com/office/drawing/2014/main" id="{33A3C309-4838-DC4F-A5B5-CB1AB0153DAB}"/>
              </a:ext>
            </a:extLst>
          </p:cNvPr>
          <p:cNvSpPr>
            <a:spLocks noGrp="1"/>
          </p:cNvSpPr>
          <p:nvPr>
            <p:ph idx="1"/>
          </p:nvPr>
        </p:nvSpPr>
        <p:spPr>
          <a:xfrm>
            <a:off x="240632" y="1443790"/>
            <a:ext cx="11538283" cy="5257800"/>
          </a:xfrm>
        </p:spPr>
        <p:txBody>
          <a:bodyPr>
            <a:normAutofit fontScale="32500" lnSpcReduction="20000"/>
          </a:bodyPr>
          <a:lstStyle/>
          <a:p>
            <a:pPr algn="just"/>
            <a:r>
              <a:rPr lang="pl-PL" sz="5500" b="1" dirty="0"/>
              <a:t>Artykuł  1 </a:t>
            </a:r>
            <a:r>
              <a:rPr lang="pl-PL" sz="5500" dirty="0"/>
              <a:t>1. W rozumieniu niniejszej konwencji określenie „tortury" oznacza </a:t>
            </a:r>
            <a:r>
              <a:rPr lang="pl-PL" sz="5500" b="1" dirty="0"/>
              <a:t>każde działanie, którym jakiejkolwiek osobie umyślnie zadaje się ostry ból lub cierpienie, fizyczne bądź psychiczne, w celu uzyskania od niej lub od osoby trzeciej informacji lub wyznania, w celu ukarania jej za czyn popełniony przez nią lub osobę trzecią albo o którego dokonanie jest ona podejrzana, a także w celu zastraszenia lub wywarcia nacisku na nią lub trzecią osobę albo w jakimkolwiek innym celu wynikającym z wszelkiej formy dyskryminacji, gdy taki ból lub cierpienie powodowane są przez funkcjonariusza państwowego lub inną osobę występującą w charakterze urzędowym lub z ich polecenia albo za wyraźną lub milczącą zgodą</a:t>
            </a:r>
            <a:r>
              <a:rPr lang="pl-PL" sz="5500" dirty="0"/>
              <a:t>. </a:t>
            </a:r>
            <a:r>
              <a:rPr lang="pl-PL" sz="5500" b="1" dirty="0"/>
              <a:t>Określenie to nie obejmuje bólu lub cierpienia wynikających jedynie ze zgodnych z prawem sankcji, nieodłącznie związanych z tymi sankcjami lub wywołanych przez nie przypadkowo</a:t>
            </a:r>
            <a:r>
              <a:rPr lang="pl-PL" sz="5500" dirty="0"/>
              <a:t>. 2. Artykuł ten nie narusza umów międzynarodowych lub ustawodawstwa wewnętrznego, zawierających lub mogących zwierać postanowienia o szerszym zastosowaniu.</a:t>
            </a:r>
          </a:p>
          <a:p>
            <a:pPr algn="just"/>
            <a:r>
              <a:rPr lang="pl-PL" sz="5500" b="1" dirty="0"/>
              <a:t>Artykuł  2 </a:t>
            </a:r>
            <a:r>
              <a:rPr lang="pl-PL" sz="5500" dirty="0"/>
              <a:t>1. Każde Państwo Strona podejmuje skuteczne środki ustawodawcze, administracyjne, sądowe oraz inne w celu zapobieżenia stosowaniu tortur na całym terytorium znajdującym się pod jego jurysdykcją.  2. Ż</a:t>
            </a:r>
            <a:r>
              <a:rPr lang="pl-PL" sz="5500" b="1" dirty="0"/>
              <a:t>adne okoliczności wyjątkowe, takie jak stan wojny, groźba wojny, brak wewnętrznej stabilizacji politycznej lub jakakolwiek inna sytuacja wyjątkowa, nie mogą stanowić usprawiedliwienia dla stosowania tortur</a:t>
            </a:r>
            <a:r>
              <a:rPr lang="pl-PL" sz="5500" dirty="0"/>
              <a:t>. 3. </a:t>
            </a:r>
            <a:r>
              <a:rPr lang="pl-PL" sz="5500" b="1" dirty="0"/>
              <a:t>Polecenie zwierzchnika lub władzy państwowej nie może uzasadniać stosowania tortur.</a:t>
            </a:r>
          </a:p>
          <a:p>
            <a:pPr algn="just"/>
            <a:r>
              <a:rPr lang="pl-PL" sz="5500" b="1" dirty="0"/>
              <a:t>Artykuł  3 </a:t>
            </a:r>
            <a:r>
              <a:rPr lang="pl-PL" sz="5500" dirty="0"/>
              <a:t>1. Żadne Państwo Strona nie może wydalać, zwracać lub wydawać innemu państwu danej osoby, jeżeli istnieją poważne podstawy, by sądzić, że może jej tam grozić stosowanie tortur. 2. Dla ustalenia istnienia takich podstaw właściwe władze uwzględniają wszelkie stosowne okoliczności, w tym, w odpowiednich wypadkach, istnienie w danym państwie stałej praktyki poważnych, jawnych i masowych naruszeń praw człowieka.</a:t>
            </a:r>
          </a:p>
          <a:p>
            <a:pPr algn="just"/>
            <a:r>
              <a:rPr lang="pl-PL" sz="5500" b="1" dirty="0"/>
              <a:t>Artykuł  4 </a:t>
            </a:r>
            <a:r>
              <a:rPr lang="pl-PL" sz="5500" dirty="0"/>
              <a:t>1. </a:t>
            </a:r>
            <a:r>
              <a:rPr lang="pl-PL" sz="5500" b="1" dirty="0"/>
              <a:t>Każde Państwo Strona zapewnia, aby wszelkie akty tortur stanowiły przestępstwa w rozumieniu jego prawa karnego. Powyższe odnosi się również do usiłowania użycia tortur i do czynów jakiejkolwiek osoby, stanowiących współudział lub udział w stosowaniu tortur</a:t>
            </a:r>
            <a:r>
              <a:rPr lang="pl-PL" sz="5500" dirty="0"/>
              <a:t>. 2. Każde Państwo Strona przewiduje odpowiednie kary za te przestępstwa przy uwzględnieniu ich poważnego charakteru.</a:t>
            </a:r>
          </a:p>
          <a:p>
            <a:endParaRPr lang="pl-PL" dirty="0"/>
          </a:p>
        </p:txBody>
      </p:sp>
    </p:spTree>
    <p:extLst>
      <p:ext uri="{BB962C8B-B14F-4D97-AF65-F5344CB8AC3E}">
        <p14:creationId xmlns:p14="http://schemas.microsoft.com/office/powerpoint/2010/main" val="12776903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44B26CA2-5236-4F48-8325-F5E2627BB009}"/>
              </a:ext>
            </a:extLst>
          </p:cNvPr>
          <p:cNvSpPr>
            <a:spLocks noGrp="1"/>
          </p:cNvSpPr>
          <p:nvPr>
            <p:ph type="title"/>
          </p:nvPr>
        </p:nvSpPr>
        <p:spPr>
          <a:xfrm>
            <a:off x="838200" y="365125"/>
            <a:ext cx="10515600" cy="1677988"/>
          </a:xfrm>
        </p:spPr>
        <p:txBody>
          <a:bodyPr>
            <a:normAutofit/>
          </a:bodyPr>
          <a:lstStyle/>
          <a:p>
            <a:pPr algn="ctr"/>
            <a:r>
              <a:rPr lang="pl-PL" sz="4000" b="1" dirty="0">
                <a:latin typeface="Cambria" panose="02040503050406030204" pitchFamily="18" charset="0"/>
              </a:rPr>
              <a:t>Wprowadzenie do prawa karnego materialnego</a:t>
            </a:r>
          </a:p>
        </p:txBody>
      </p:sp>
      <p:sp>
        <p:nvSpPr>
          <p:cNvPr id="3" name="Symbol zastępczy zawartości 2">
            <a:extLst>
              <a:ext uri="{FF2B5EF4-FFF2-40B4-BE49-F238E27FC236}">
                <a16:creationId xmlns:a16="http://schemas.microsoft.com/office/drawing/2014/main" id="{8E241FB8-33E0-424F-B0A5-3E1DE6BD7379}"/>
              </a:ext>
            </a:extLst>
          </p:cNvPr>
          <p:cNvSpPr>
            <a:spLocks noGrp="1"/>
          </p:cNvSpPr>
          <p:nvPr>
            <p:ph idx="1"/>
          </p:nvPr>
        </p:nvSpPr>
        <p:spPr>
          <a:xfrm>
            <a:off x="966787" y="2392036"/>
            <a:ext cx="10515600" cy="4351338"/>
          </a:xfrm>
        </p:spPr>
        <p:txBody>
          <a:bodyPr>
            <a:normAutofit/>
          </a:bodyPr>
          <a:lstStyle/>
          <a:p>
            <a:pPr algn="ctr"/>
            <a:r>
              <a:rPr lang="pl-PL" sz="3200" dirty="0"/>
              <a:t>Prawo karne a inne gałęzie prawa penalnego</a:t>
            </a:r>
          </a:p>
          <a:p>
            <a:pPr algn="ctr"/>
            <a:r>
              <a:rPr lang="pl-PL" sz="3200" dirty="0"/>
              <a:t>Nauki penalne</a:t>
            </a:r>
          </a:p>
          <a:p>
            <a:pPr algn="ctr"/>
            <a:r>
              <a:rPr lang="pl-PL" sz="3200" dirty="0"/>
              <a:t>Podstawowe pojęcia w prawie karnym materialnym</a:t>
            </a:r>
          </a:p>
          <a:p>
            <a:pPr algn="ctr"/>
            <a:r>
              <a:rPr lang="pl-PL" sz="3200" dirty="0"/>
              <a:t>Źródła prawa karnego</a:t>
            </a:r>
          </a:p>
          <a:p>
            <a:pPr algn="ctr"/>
            <a:r>
              <a:rPr lang="pl-PL" sz="3200" dirty="0"/>
              <a:t>Zasady prawa karnego</a:t>
            </a:r>
          </a:p>
        </p:txBody>
      </p:sp>
    </p:spTree>
    <p:extLst>
      <p:ext uri="{BB962C8B-B14F-4D97-AF65-F5344CB8AC3E}">
        <p14:creationId xmlns:p14="http://schemas.microsoft.com/office/powerpoint/2010/main" val="15455361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487702FE-299B-534D-A0DF-ADBC503C0A21}"/>
              </a:ext>
            </a:extLst>
          </p:cNvPr>
          <p:cNvSpPr>
            <a:spLocks noGrp="1"/>
          </p:cNvSpPr>
          <p:nvPr>
            <p:ph type="title"/>
          </p:nvPr>
        </p:nvSpPr>
        <p:spPr/>
        <p:txBody>
          <a:bodyPr>
            <a:normAutofit/>
          </a:bodyPr>
          <a:lstStyle/>
          <a:p>
            <a:pPr algn="ctr"/>
            <a:r>
              <a:rPr lang="pl-PL" sz="4000" b="1" dirty="0"/>
              <a:t>Gałęzie prawa penalnego</a:t>
            </a:r>
          </a:p>
        </p:txBody>
      </p:sp>
      <p:sp>
        <p:nvSpPr>
          <p:cNvPr id="3" name="Symbol zastępczy zawartości 2">
            <a:extLst>
              <a:ext uri="{FF2B5EF4-FFF2-40B4-BE49-F238E27FC236}">
                <a16:creationId xmlns:a16="http://schemas.microsoft.com/office/drawing/2014/main" id="{59AAFD27-3233-324F-81A4-F276452A211E}"/>
              </a:ext>
            </a:extLst>
          </p:cNvPr>
          <p:cNvSpPr>
            <a:spLocks noGrp="1"/>
          </p:cNvSpPr>
          <p:nvPr>
            <p:ph idx="1"/>
          </p:nvPr>
        </p:nvSpPr>
        <p:spPr>
          <a:xfrm>
            <a:off x="838200" y="1690688"/>
            <a:ext cx="10515600" cy="4860424"/>
          </a:xfrm>
        </p:spPr>
        <p:txBody>
          <a:bodyPr/>
          <a:lstStyle/>
          <a:p>
            <a:pPr algn="ctr"/>
            <a:r>
              <a:rPr lang="pl-PL" sz="3000" dirty="0"/>
              <a:t>Prawo karne materialne – kodeksowe i pozakodeksowe</a:t>
            </a:r>
          </a:p>
          <a:p>
            <a:pPr algn="ctr"/>
            <a:r>
              <a:rPr lang="pl-PL" sz="3000" dirty="0"/>
              <a:t>Prawo karne procesowe</a:t>
            </a:r>
          </a:p>
          <a:p>
            <a:pPr algn="ctr"/>
            <a:r>
              <a:rPr lang="pl-PL" sz="3000" dirty="0"/>
              <a:t>Prawo karne wykonawcze</a:t>
            </a:r>
          </a:p>
          <a:p>
            <a:pPr algn="ctr"/>
            <a:r>
              <a:rPr lang="pl-PL" sz="3000" dirty="0"/>
              <a:t>Prawo wykroczeń</a:t>
            </a:r>
          </a:p>
          <a:p>
            <a:pPr algn="ctr"/>
            <a:r>
              <a:rPr lang="pl-PL" sz="3000" dirty="0"/>
              <a:t>Prawo karne skarbowe</a:t>
            </a:r>
          </a:p>
          <a:p>
            <a:pPr algn="ctr"/>
            <a:r>
              <a:rPr lang="pl-PL" sz="3000" dirty="0"/>
              <a:t>Odpowiedzialność nieletnich za czyny karalne</a:t>
            </a:r>
          </a:p>
          <a:p>
            <a:pPr algn="ctr"/>
            <a:r>
              <a:rPr lang="pl-PL" sz="3000" dirty="0"/>
              <a:t>Odpowiedzialność podmiotów zbiorowych za czyny zabronione</a:t>
            </a:r>
          </a:p>
          <a:p>
            <a:endParaRPr lang="pl-PL" dirty="0"/>
          </a:p>
        </p:txBody>
      </p:sp>
    </p:spTree>
    <p:extLst>
      <p:ext uri="{BB962C8B-B14F-4D97-AF65-F5344CB8AC3E}">
        <p14:creationId xmlns:p14="http://schemas.microsoft.com/office/powerpoint/2010/main" val="41165688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E78F42C-B93A-DD4E-B0DB-6228F1E7988C}"/>
              </a:ext>
            </a:extLst>
          </p:cNvPr>
          <p:cNvSpPr>
            <a:spLocks noGrp="1"/>
          </p:cNvSpPr>
          <p:nvPr>
            <p:ph type="title"/>
          </p:nvPr>
        </p:nvSpPr>
        <p:spPr>
          <a:xfrm>
            <a:off x="838200" y="365125"/>
            <a:ext cx="10515600" cy="1706563"/>
          </a:xfrm>
        </p:spPr>
        <p:txBody>
          <a:bodyPr/>
          <a:lstStyle/>
          <a:p>
            <a:pPr algn="ctr"/>
            <a:r>
              <a:rPr lang="pl-PL" b="1" dirty="0"/>
              <a:t>Nauki związane z nauką prawa karnego</a:t>
            </a:r>
          </a:p>
        </p:txBody>
      </p:sp>
      <p:sp>
        <p:nvSpPr>
          <p:cNvPr id="3" name="Symbol zastępczy zawartości 2">
            <a:extLst>
              <a:ext uri="{FF2B5EF4-FFF2-40B4-BE49-F238E27FC236}">
                <a16:creationId xmlns:a16="http://schemas.microsoft.com/office/drawing/2014/main" id="{DCBBF75C-D9BE-1841-96C5-2522B840E5F3}"/>
              </a:ext>
            </a:extLst>
          </p:cNvPr>
          <p:cNvSpPr>
            <a:spLocks noGrp="1"/>
          </p:cNvSpPr>
          <p:nvPr>
            <p:ph idx="1"/>
          </p:nvPr>
        </p:nvSpPr>
        <p:spPr>
          <a:xfrm>
            <a:off x="952500" y="2425700"/>
            <a:ext cx="10515600" cy="4351338"/>
          </a:xfrm>
        </p:spPr>
        <p:txBody>
          <a:bodyPr>
            <a:normAutofit/>
          </a:bodyPr>
          <a:lstStyle/>
          <a:p>
            <a:pPr algn="ctr"/>
            <a:r>
              <a:rPr lang="pl-PL" sz="3600" dirty="0"/>
              <a:t>Kryminologia</a:t>
            </a:r>
          </a:p>
          <a:p>
            <a:pPr algn="ctr"/>
            <a:r>
              <a:rPr lang="pl-PL" sz="3600" dirty="0"/>
              <a:t>Kryminalistyka</a:t>
            </a:r>
          </a:p>
          <a:p>
            <a:pPr algn="ctr"/>
            <a:r>
              <a:rPr lang="pl-PL" sz="3600" dirty="0"/>
              <a:t>Wiktymologia</a:t>
            </a:r>
          </a:p>
          <a:p>
            <a:pPr algn="ctr"/>
            <a:r>
              <a:rPr lang="pl-PL" sz="3600" dirty="0"/>
              <a:t>Psychiatria sądowa</a:t>
            </a:r>
          </a:p>
        </p:txBody>
      </p:sp>
    </p:spTree>
    <p:extLst>
      <p:ext uri="{BB962C8B-B14F-4D97-AF65-F5344CB8AC3E}">
        <p14:creationId xmlns:p14="http://schemas.microsoft.com/office/powerpoint/2010/main" val="38500698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4D55F177-264C-F744-B15A-BBE7F9068715}"/>
              </a:ext>
            </a:extLst>
          </p:cNvPr>
          <p:cNvSpPr>
            <a:spLocks noGrp="1"/>
          </p:cNvSpPr>
          <p:nvPr>
            <p:ph type="title"/>
          </p:nvPr>
        </p:nvSpPr>
        <p:spPr>
          <a:xfrm>
            <a:off x="838200" y="365126"/>
            <a:ext cx="10515600" cy="1050316"/>
          </a:xfrm>
        </p:spPr>
        <p:txBody>
          <a:bodyPr>
            <a:normAutofit/>
          </a:bodyPr>
          <a:lstStyle/>
          <a:p>
            <a:pPr algn="ctr"/>
            <a:r>
              <a:rPr lang="pl-PL" sz="3600" b="1" dirty="0"/>
              <a:t>Podstawowe pojęcia w prawie karnym materialnym</a:t>
            </a:r>
          </a:p>
        </p:txBody>
      </p:sp>
      <p:sp>
        <p:nvSpPr>
          <p:cNvPr id="3" name="Symbol zastępczy zawartości 2">
            <a:extLst>
              <a:ext uri="{FF2B5EF4-FFF2-40B4-BE49-F238E27FC236}">
                <a16:creationId xmlns:a16="http://schemas.microsoft.com/office/drawing/2014/main" id="{5D61AF26-E67F-184E-871A-8DE8388EA057}"/>
              </a:ext>
            </a:extLst>
          </p:cNvPr>
          <p:cNvSpPr>
            <a:spLocks noGrp="1"/>
          </p:cNvSpPr>
          <p:nvPr>
            <p:ph idx="1"/>
          </p:nvPr>
        </p:nvSpPr>
        <p:spPr>
          <a:xfrm>
            <a:off x="838200" y="1415442"/>
            <a:ext cx="10515600" cy="5093642"/>
          </a:xfrm>
        </p:spPr>
        <p:txBody>
          <a:bodyPr>
            <a:normAutofit fontScale="85000" lnSpcReduction="20000"/>
          </a:bodyPr>
          <a:lstStyle/>
          <a:p>
            <a:pPr algn="ctr"/>
            <a:r>
              <a:rPr lang="pl-PL" dirty="0"/>
              <a:t>czyn</a:t>
            </a:r>
          </a:p>
          <a:p>
            <a:pPr algn="ctr"/>
            <a:r>
              <a:rPr lang="pl-PL" dirty="0"/>
              <a:t>czyn zabroniony</a:t>
            </a:r>
          </a:p>
          <a:p>
            <a:pPr algn="ctr"/>
            <a:r>
              <a:rPr lang="pl-PL" dirty="0"/>
              <a:t>przestępstwo</a:t>
            </a:r>
          </a:p>
          <a:p>
            <a:pPr algn="ctr"/>
            <a:r>
              <a:rPr lang="pl-PL" dirty="0"/>
              <a:t>bezprawność</a:t>
            </a:r>
          </a:p>
          <a:p>
            <a:pPr algn="ctr"/>
            <a:r>
              <a:rPr lang="pl-PL" dirty="0"/>
              <a:t>społeczna szkodliwość</a:t>
            </a:r>
          </a:p>
          <a:p>
            <a:pPr algn="ctr"/>
            <a:r>
              <a:rPr lang="pl-PL" dirty="0"/>
              <a:t>wina</a:t>
            </a:r>
          </a:p>
          <a:p>
            <a:pPr algn="ctr"/>
            <a:r>
              <a:rPr lang="pl-PL" dirty="0"/>
              <a:t>zbieg przepisów</a:t>
            </a:r>
          </a:p>
          <a:p>
            <a:pPr algn="ctr"/>
            <a:r>
              <a:rPr lang="pl-PL" dirty="0"/>
              <a:t>z</a:t>
            </a:r>
            <a:r>
              <a:rPr lang="pl-PL"/>
              <a:t>bieg </a:t>
            </a:r>
            <a:r>
              <a:rPr lang="pl-PL" dirty="0"/>
              <a:t>przestępstw</a:t>
            </a:r>
          </a:p>
          <a:p>
            <a:pPr algn="ctr"/>
            <a:r>
              <a:rPr lang="pl-PL" dirty="0"/>
              <a:t>kara (kryminalna)</a:t>
            </a:r>
          </a:p>
          <a:p>
            <a:pPr algn="ctr"/>
            <a:r>
              <a:rPr lang="pl-PL" dirty="0"/>
              <a:t>środki karne </a:t>
            </a:r>
          </a:p>
          <a:p>
            <a:pPr algn="ctr"/>
            <a:r>
              <a:rPr lang="pl-PL" dirty="0"/>
              <a:t>środki kompensacyjne</a:t>
            </a:r>
          </a:p>
          <a:p>
            <a:pPr algn="ctr"/>
            <a:r>
              <a:rPr lang="pl-PL" dirty="0"/>
              <a:t>środki związane z poddaniem sprawcy próbie</a:t>
            </a:r>
          </a:p>
          <a:p>
            <a:pPr algn="ctr"/>
            <a:r>
              <a:rPr lang="pl-PL" dirty="0"/>
              <a:t>środki zabezpieczające (a środki zapobiegawcze)</a:t>
            </a:r>
          </a:p>
        </p:txBody>
      </p:sp>
    </p:spTree>
    <p:extLst>
      <p:ext uri="{BB962C8B-B14F-4D97-AF65-F5344CB8AC3E}">
        <p14:creationId xmlns:p14="http://schemas.microsoft.com/office/powerpoint/2010/main" val="3725065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A9305A6-7833-F640-863E-63982D183002}"/>
              </a:ext>
            </a:extLst>
          </p:cNvPr>
          <p:cNvSpPr>
            <a:spLocks noGrp="1"/>
          </p:cNvSpPr>
          <p:nvPr>
            <p:ph type="title"/>
          </p:nvPr>
        </p:nvSpPr>
        <p:spPr>
          <a:xfrm>
            <a:off x="838200" y="365125"/>
            <a:ext cx="10515600" cy="777875"/>
          </a:xfrm>
        </p:spPr>
        <p:txBody>
          <a:bodyPr>
            <a:normAutofit/>
          </a:bodyPr>
          <a:lstStyle/>
          <a:p>
            <a:pPr algn="ctr"/>
            <a:r>
              <a:rPr lang="pl-PL" sz="3000" b="1" dirty="0"/>
              <a:t>Źródła prawa karnego</a:t>
            </a:r>
          </a:p>
        </p:txBody>
      </p:sp>
      <p:sp>
        <p:nvSpPr>
          <p:cNvPr id="3" name="Symbol zastępczy zawartości 2">
            <a:extLst>
              <a:ext uri="{FF2B5EF4-FFF2-40B4-BE49-F238E27FC236}">
                <a16:creationId xmlns:a16="http://schemas.microsoft.com/office/drawing/2014/main" id="{977E4D0B-FA8D-8449-B766-AE83EFA399C9}"/>
              </a:ext>
            </a:extLst>
          </p:cNvPr>
          <p:cNvSpPr>
            <a:spLocks noGrp="1"/>
          </p:cNvSpPr>
          <p:nvPr>
            <p:ph idx="1"/>
          </p:nvPr>
        </p:nvSpPr>
        <p:spPr>
          <a:xfrm>
            <a:off x="420437" y="1143000"/>
            <a:ext cx="11351126" cy="5498432"/>
          </a:xfrm>
        </p:spPr>
        <p:txBody>
          <a:bodyPr>
            <a:noAutofit/>
          </a:bodyPr>
          <a:lstStyle/>
          <a:p>
            <a:pPr algn="just"/>
            <a:r>
              <a:rPr lang="pl-PL" sz="2000" b="1" dirty="0"/>
              <a:t>Konstytucja</a:t>
            </a:r>
          </a:p>
          <a:p>
            <a:pPr marL="0" indent="0" algn="just">
              <a:buNone/>
            </a:pPr>
            <a:r>
              <a:rPr lang="pl-PL" sz="2000" dirty="0"/>
              <a:t>-art. 42 ust. 1 Konstytucji: „</a:t>
            </a:r>
            <a:r>
              <a:rPr lang="pl-PL" sz="2000" dirty="0">
                <a:effectLst/>
              </a:rPr>
              <a:t>Odpowiedzialności karnej podlega ten tylko, kto dopuścił się czynu zabronionego pod groźbą kary przez ustawę obowiązującą w czasie jego popełnienia. Zasada ta nie stoi na przeszkodzie ukaraniu za czyn, który w czasie jego popełnienia stanowił przestępstwo w myśl prawa międzynarodowego”.</a:t>
            </a:r>
            <a:endParaRPr lang="pl-PL" sz="2000" dirty="0"/>
          </a:p>
          <a:p>
            <a:pPr marL="0" indent="0" algn="just">
              <a:buNone/>
            </a:pPr>
            <a:r>
              <a:rPr lang="pl-PL" sz="2000" dirty="0"/>
              <a:t>-wyrok TK z dnia 8 lipca 2003 r., P 10/02: „(…) zakres stosowania art. 42 Konstytucji obejmuje nie tylko odpowiedzialność karną w ścisłym tego słowa znaczeniu, a więc odpowiedzialność za przestępstwa, ale również inne formy odpowiedzialności prawnej związane z wymierzaniem kar wobec jednostki”.</a:t>
            </a:r>
          </a:p>
          <a:p>
            <a:pPr algn="just"/>
            <a:r>
              <a:rPr lang="pl-PL" sz="2000" b="1" dirty="0"/>
              <a:t>Ustawa</a:t>
            </a:r>
            <a:endParaRPr lang="pl-PL" sz="2000" dirty="0"/>
          </a:p>
          <a:p>
            <a:pPr marL="0" indent="0" algn="just">
              <a:buNone/>
            </a:pPr>
            <a:r>
              <a:rPr lang="pl-PL" sz="2000" b="1" dirty="0"/>
              <a:t>-</a:t>
            </a:r>
            <a:r>
              <a:rPr lang="pl-PL" sz="2000" dirty="0"/>
              <a:t>podstawowe źródło prawa karne</a:t>
            </a:r>
          </a:p>
          <a:p>
            <a:pPr marL="0" indent="0" algn="just">
              <a:buNone/>
            </a:pPr>
            <a:r>
              <a:rPr lang="pl-PL" sz="2000" dirty="0"/>
              <a:t>-kodeksowe i pozakodeksowe prawo karne</a:t>
            </a:r>
          </a:p>
          <a:p>
            <a:pPr marL="0" indent="0" algn="just">
              <a:buNone/>
            </a:pPr>
            <a:r>
              <a:rPr lang="pl-PL" sz="2000" dirty="0"/>
              <a:t>-możliwe odwołanie do przepisów rozporządzeń; postanowienie SN z dnia 29 lipca 2009 r., I KZP 8/09: „Zasada </a:t>
            </a:r>
            <a:r>
              <a:rPr lang="pl-PL" sz="2000" i="1" dirty="0" err="1"/>
              <a:t>nullum</a:t>
            </a:r>
            <a:r>
              <a:rPr lang="pl-PL" sz="2000" i="1" dirty="0"/>
              <a:t> </a:t>
            </a:r>
            <a:r>
              <a:rPr lang="pl-PL" sz="2000" i="1" dirty="0" err="1"/>
              <a:t>crimen</a:t>
            </a:r>
            <a:r>
              <a:rPr lang="pl-PL" sz="2000" i="1" dirty="0"/>
              <a:t> sine lege</a:t>
            </a:r>
            <a:r>
              <a:rPr lang="pl-PL" sz="2000" dirty="0"/>
              <a:t> oznacza, że odpowiedzialność karną może ponieść tylko sprawca czynu zabronionego przez ustawę, nie zaś, że ustawa taka będzie zawierała opis każdego możliwego zachowania, które wyczerpuje znamiona tego czynu. Nie można zatem stawiać znaku równości pomiędzy sformułowaniem "czyn", użytym w art. 1 § 1 k.k., a koniecznością stworzenia kompletnego ustawowego katalogu </a:t>
            </a:r>
            <a:r>
              <a:rPr lang="pl-PL" sz="2000" dirty="0" err="1"/>
              <a:t>zachowań</a:t>
            </a:r>
            <a:r>
              <a:rPr lang="pl-PL" sz="2000" dirty="0"/>
              <a:t> określających poszczególne czynności sprawcze realizujące znamiona typów czynów zabronionych”.</a:t>
            </a:r>
          </a:p>
        </p:txBody>
      </p:sp>
    </p:spTree>
    <p:extLst>
      <p:ext uri="{BB962C8B-B14F-4D97-AF65-F5344CB8AC3E}">
        <p14:creationId xmlns:p14="http://schemas.microsoft.com/office/powerpoint/2010/main" val="31904499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8E809A45-1E48-FB4D-A878-607B30AC028E}"/>
              </a:ext>
            </a:extLst>
          </p:cNvPr>
          <p:cNvSpPr>
            <a:spLocks noGrp="1"/>
          </p:cNvSpPr>
          <p:nvPr>
            <p:ph type="title"/>
          </p:nvPr>
        </p:nvSpPr>
        <p:spPr/>
        <p:txBody>
          <a:bodyPr/>
          <a:lstStyle/>
          <a:p>
            <a:endParaRPr lang="pl-PL" dirty="0"/>
          </a:p>
        </p:txBody>
      </p:sp>
      <p:sp>
        <p:nvSpPr>
          <p:cNvPr id="3" name="Symbol zastępczy zawartości 2">
            <a:extLst>
              <a:ext uri="{FF2B5EF4-FFF2-40B4-BE49-F238E27FC236}">
                <a16:creationId xmlns:a16="http://schemas.microsoft.com/office/drawing/2014/main" id="{6C04239F-2856-7042-8FE8-7C37AD3C9DC4}"/>
              </a:ext>
            </a:extLst>
          </p:cNvPr>
          <p:cNvSpPr>
            <a:spLocks noGrp="1"/>
          </p:cNvSpPr>
          <p:nvPr>
            <p:ph idx="1"/>
          </p:nvPr>
        </p:nvSpPr>
        <p:spPr/>
        <p:txBody>
          <a:bodyPr>
            <a:normAutofit/>
          </a:bodyPr>
          <a:lstStyle/>
          <a:p>
            <a:r>
              <a:rPr lang="pl-PL" sz="4000" dirty="0"/>
              <a:t>Kodeks karny z 1932 r.</a:t>
            </a:r>
          </a:p>
          <a:p>
            <a:r>
              <a:rPr lang="pl-PL" sz="4000" dirty="0"/>
              <a:t>Kodeks karny z 1969 r.</a:t>
            </a:r>
          </a:p>
          <a:p>
            <a:r>
              <a:rPr lang="pl-PL" sz="4000" dirty="0"/>
              <a:t>Kodeks karny z 1997 r.</a:t>
            </a:r>
          </a:p>
          <a:p>
            <a:pPr marL="0" indent="0">
              <a:buNone/>
            </a:pPr>
            <a:r>
              <a:rPr lang="pl-PL" sz="4000" dirty="0"/>
              <a:t>	uchwalenie: 6 czerwca 1997 r.</a:t>
            </a:r>
          </a:p>
          <a:p>
            <a:pPr marL="0" indent="0">
              <a:buNone/>
            </a:pPr>
            <a:r>
              <a:rPr lang="pl-PL" sz="4000" dirty="0"/>
              <a:t>	wejście w życie: 1 września 1998 r.</a:t>
            </a:r>
          </a:p>
        </p:txBody>
      </p:sp>
    </p:spTree>
    <p:extLst>
      <p:ext uri="{BB962C8B-B14F-4D97-AF65-F5344CB8AC3E}">
        <p14:creationId xmlns:p14="http://schemas.microsoft.com/office/powerpoint/2010/main" val="4039872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10E9429-A003-EA40-8198-6B334A18B891}"/>
              </a:ext>
            </a:extLst>
          </p:cNvPr>
          <p:cNvSpPr>
            <a:spLocks noGrp="1"/>
          </p:cNvSpPr>
          <p:nvPr>
            <p:ph type="title"/>
          </p:nvPr>
        </p:nvSpPr>
        <p:spPr/>
        <p:txBody>
          <a:bodyPr/>
          <a:lstStyle/>
          <a:p>
            <a:pPr algn="ctr"/>
            <a:r>
              <a:rPr lang="pl-PL" b="1" i="1" dirty="0"/>
              <a:t>Struktura kodeksu karnego z 1997 r.</a:t>
            </a:r>
          </a:p>
        </p:txBody>
      </p:sp>
      <p:sp>
        <p:nvSpPr>
          <p:cNvPr id="3" name="Symbol zastępczy zawartości 2">
            <a:extLst>
              <a:ext uri="{FF2B5EF4-FFF2-40B4-BE49-F238E27FC236}">
                <a16:creationId xmlns:a16="http://schemas.microsoft.com/office/drawing/2014/main" id="{C49EDBF0-DBDA-D04E-AC0E-0462037C6C12}"/>
              </a:ext>
            </a:extLst>
          </p:cNvPr>
          <p:cNvSpPr>
            <a:spLocks noGrp="1"/>
          </p:cNvSpPr>
          <p:nvPr>
            <p:ph idx="1"/>
          </p:nvPr>
        </p:nvSpPr>
        <p:spPr/>
        <p:txBody>
          <a:bodyPr/>
          <a:lstStyle/>
          <a:p>
            <a:r>
              <a:rPr lang="pl-PL" dirty="0"/>
              <a:t>Część ogólna – art. 1 – 116 k.k.</a:t>
            </a:r>
          </a:p>
          <a:p>
            <a:pPr marL="0" indent="0">
              <a:buNone/>
            </a:pPr>
            <a:r>
              <a:rPr lang="pl-PL" dirty="0"/>
              <a:t>	art. 116 k.k.: „Przepisy części ogólnej tego kodeksu stosuje się do 	innych ustaw przewidujących odpowiedzialność karną, chyba że 	ustawy te wyraźnie wyłączają ich zastosowanie”.</a:t>
            </a:r>
          </a:p>
          <a:p>
            <a:r>
              <a:rPr lang="pl-PL" dirty="0"/>
              <a:t>Część szczególna – art. 117 - 316 k.k.</a:t>
            </a:r>
          </a:p>
          <a:p>
            <a:r>
              <a:rPr lang="pl-PL" dirty="0"/>
              <a:t>Część wojskowa – art. 317 k.k. – 363 k.k.</a:t>
            </a:r>
          </a:p>
        </p:txBody>
      </p:sp>
    </p:spTree>
    <p:extLst>
      <p:ext uri="{BB962C8B-B14F-4D97-AF65-F5344CB8AC3E}">
        <p14:creationId xmlns:p14="http://schemas.microsoft.com/office/powerpoint/2010/main" val="22106226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3350F7F-22B4-5148-8777-F553B044EE8C}"/>
              </a:ext>
            </a:extLst>
          </p:cNvPr>
          <p:cNvSpPr>
            <a:spLocks noGrp="1"/>
          </p:cNvSpPr>
          <p:nvPr>
            <p:ph type="title"/>
          </p:nvPr>
        </p:nvSpPr>
        <p:spPr>
          <a:xfrm>
            <a:off x="838200" y="365126"/>
            <a:ext cx="10515600" cy="975160"/>
          </a:xfrm>
        </p:spPr>
        <p:txBody>
          <a:bodyPr>
            <a:normAutofit/>
          </a:bodyPr>
          <a:lstStyle/>
          <a:p>
            <a:pPr algn="ctr"/>
            <a:r>
              <a:rPr lang="pl-PL" sz="3800" b="1" dirty="0"/>
              <a:t>Źródła prawa karnego</a:t>
            </a:r>
          </a:p>
        </p:txBody>
      </p:sp>
      <p:sp>
        <p:nvSpPr>
          <p:cNvPr id="3" name="Symbol zastępczy zawartości 2">
            <a:extLst>
              <a:ext uri="{FF2B5EF4-FFF2-40B4-BE49-F238E27FC236}">
                <a16:creationId xmlns:a16="http://schemas.microsoft.com/office/drawing/2014/main" id="{97A0EAD0-F4D7-0A41-AC07-427DE0775B0B}"/>
              </a:ext>
            </a:extLst>
          </p:cNvPr>
          <p:cNvSpPr>
            <a:spLocks noGrp="1"/>
          </p:cNvSpPr>
          <p:nvPr>
            <p:ph idx="1"/>
          </p:nvPr>
        </p:nvSpPr>
        <p:spPr>
          <a:xfrm>
            <a:off x="838200" y="1440493"/>
            <a:ext cx="10515600" cy="4736470"/>
          </a:xfrm>
        </p:spPr>
        <p:txBody>
          <a:bodyPr>
            <a:normAutofit fontScale="85000" lnSpcReduction="10000"/>
          </a:bodyPr>
          <a:lstStyle/>
          <a:p>
            <a:pPr algn="just"/>
            <a:r>
              <a:rPr lang="pl-PL" b="1" dirty="0"/>
              <a:t>Prawo międzynarodowe </a:t>
            </a:r>
          </a:p>
          <a:p>
            <a:pPr marL="0" indent="0" algn="just">
              <a:buNone/>
            </a:pPr>
            <a:r>
              <a:rPr lang="pl-PL" dirty="0"/>
              <a:t>– wprowadzenie pełnego przepisu karnego bezpośrednio przez umowę międzynarodową jest w zasadzie niespotykane; chodzi raczej o zobowiązania państw-stron do zapewnienia karalności określonego zachowania lub wprost wypowiedziane zakazy, ale pozbawione sankcji </a:t>
            </a:r>
          </a:p>
          <a:p>
            <a:pPr marL="0" indent="0" algn="just">
              <a:buNone/>
            </a:pPr>
            <a:r>
              <a:rPr lang="pl-PL" dirty="0"/>
              <a:t>-statut MTK z 1998 r: - art. 5: „Jurysdykcja Trybunału jest ograniczona do najpoważniejszych zbrodni wagi międzynarodowej. Jurysdykcja Trybunału na podstawie niniejszego statutu obejmuje następujące zbrodnie: zbrodnię ludobójstwa zbrodnie przeciwko ludności, zbrodnie wojenne i zbrodnię agresji”.</a:t>
            </a:r>
          </a:p>
          <a:p>
            <a:pPr algn="just"/>
            <a:r>
              <a:rPr lang="pl-PL" b="1" dirty="0"/>
              <a:t>Prawo unijne</a:t>
            </a:r>
          </a:p>
          <a:p>
            <a:pPr marL="0" indent="0" algn="just">
              <a:buNone/>
            </a:pPr>
            <a:r>
              <a:rPr lang="pl-PL" dirty="0"/>
              <a:t>-dyrektywy, np. </a:t>
            </a:r>
            <a:r>
              <a:rPr lang="pl-PL" dirty="0">
                <a:latin typeface="Calibri" panose="020F0502020204030204" pitchFamily="34" charset="0"/>
                <a:cs typeface="Calibri" panose="020F0502020204030204" pitchFamily="34" charset="0"/>
              </a:rPr>
              <a:t>dyrektywa Parlamentu Europejskiego i Rady 2014/42/UE z dnia 3 kwietnia 2014 r. w sprawie zabezpieczenia i konfiskaty narzędzi służących do popełnienia przestępstwa i korzyści pochodzących z przestępstwa w Unii Europejskiej</a:t>
            </a:r>
            <a:endParaRPr lang="pl-PL" b="1" dirty="0"/>
          </a:p>
          <a:p>
            <a:endParaRPr lang="pl-PL" dirty="0"/>
          </a:p>
        </p:txBody>
      </p:sp>
    </p:spTree>
    <p:extLst>
      <p:ext uri="{BB962C8B-B14F-4D97-AF65-F5344CB8AC3E}">
        <p14:creationId xmlns:p14="http://schemas.microsoft.com/office/powerpoint/2010/main" val="3273215155"/>
      </p:ext>
    </p:extLst>
  </p:cSld>
  <p:clrMapOvr>
    <a:masterClrMapping/>
  </p:clrMapOvr>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Pakiet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325</TotalTime>
  <Words>897</Words>
  <Application>Microsoft Macintosh PowerPoint</Application>
  <PresentationFormat>Panoramiczny</PresentationFormat>
  <Paragraphs>103</Paragraphs>
  <Slides>17</Slides>
  <Notes>0</Notes>
  <HiddenSlides>0</HiddenSlides>
  <MMClips>0</MMClips>
  <ScaleCrop>false</ScaleCrop>
  <HeadingPairs>
    <vt:vector size="6" baseType="variant">
      <vt:variant>
        <vt:lpstr>Używane czcionki</vt:lpstr>
      </vt:variant>
      <vt:variant>
        <vt:i4>4</vt:i4>
      </vt:variant>
      <vt:variant>
        <vt:lpstr>Motyw</vt:lpstr>
      </vt:variant>
      <vt:variant>
        <vt:i4>1</vt:i4>
      </vt:variant>
      <vt:variant>
        <vt:lpstr>Tytuły slajdów</vt:lpstr>
      </vt:variant>
      <vt:variant>
        <vt:i4>17</vt:i4>
      </vt:variant>
    </vt:vector>
  </HeadingPairs>
  <TitlesOfParts>
    <vt:vector size="22" baseType="lpstr">
      <vt:lpstr>Arial</vt:lpstr>
      <vt:lpstr>Calibri</vt:lpstr>
      <vt:lpstr>Calibri Light</vt:lpstr>
      <vt:lpstr>Cambria</vt:lpstr>
      <vt:lpstr>Motyw pakietu Office</vt:lpstr>
      <vt:lpstr>Wprowadzenie do prawa karnego materialnego (SSP)</vt:lpstr>
      <vt:lpstr>Wprowadzenie do prawa karnego materialnego</vt:lpstr>
      <vt:lpstr>Gałęzie prawa penalnego</vt:lpstr>
      <vt:lpstr>Nauki związane z nauką prawa karnego</vt:lpstr>
      <vt:lpstr>Podstawowe pojęcia w prawie karnym materialnym</vt:lpstr>
      <vt:lpstr>Źródła prawa karnego</vt:lpstr>
      <vt:lpstr>Prezentacja programu PowerPoint</vt:lpstr>
      <vt:lpstr>Struktura kodeksu karnego z 1997 r.</vt:lpstr>
      <vt:lpstr>Źródła prawa karnego</vt:lpstr>
      <vt:lpstr>Zasady prawa karnego</vt:lpstr>
      <vt:lpstr>Nullum crimen sine lege  </vt:lpstr>
      <vt:lpstr>Nullum crimen sine lege</vt:lpstr>
      <vt:lpstr>Nullum crimen sine periculo sociali </vt:lpstr>
      <vt:lpstr>Nulla poena sine lege</vt:lpstr>
      <vt:lpstr>Lex retro non agit</vt:lpstr>
      <vt:lpstr>Zasada humanitaryzmu</vt:lpstr>
      <vt:lpstr>Konwencja w sprawie zakazu stosowania tortur oraz innego okrutnego, nieludzkiego lub poniżającego traktowania albo karania, przyjęta przez Zgromadzenie Ogólne Narodów Zjednoczonych dnia 10 grudnia 1984 r. </vt:lpstr>
    </vt:vector>
  </TitlesOfParts>
  <Company/>
  <LinksUpToDate>false</LinksUpToDate>
  <SharedDoc>false</SharedDoc>
  <HyperlinksChanged>false</HyperlinksChanged>
  <AppVersion>16.0010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Wprowadzenie do prawa karnego materialnego (SSP)</dc:title>
  <dc:creator>Katarzyna Piątkowska</dc:creator>
  <cp:lastModifiedBy>Katarzyna Piątkowska</cp:lastModifiedBy>
  <cp:revision>24</cp:revision>
  <dcterms:created xsi:type="dcterms:W3CDTF">2018-09-27T14:51:31Z</dcterms:created>
  <dcterms:modified xsi:type="dcterms:W3CDTF">2018-09-28T19:43:37Z</dcterms:modified>
</cp:coreProperties>
</file>