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1"/>
  </p:notesMasterIdLst>
  <p:sldIdLst>
    <p:sldId id="428" r:id="rId2"/>
    <p:sldId id="429" r:id="rId3"/>
    <p:sldId id="430" r:id="rId4"/>
    <p:sldId id="431" r:id="rId5"/>
    <p:sldId id="432" r:id="rId6"/>
    <p:sldId id="433" r:id="rId7"/>
    <p:sldId id="434" r:id="rId8"/>
    <p:sldId id="435" r:id="rId9"/>
    <p:sldId id="436" r:id="rId10"/>
    <p:sldId id="437" r:id="rId11"/>
    <p:sldId id="438" r:id="rId12"/>
    <p:sldId id="439" r:id="rId13"/>
    <p:sldId id="440" r:id="rId14"/>
    <p:sldId id="441" r:id="rId15"/>
    <p:sldId id="442" r:id="rId16"/>
    <p:sldId id="443" r:id="rId17"/>
    <p:sldId id="444" r:id="rId18"/>
    <p:sldId id="258" r:id="rId19"/>
    <p:sldId id="259" r:id="rId20"/>
    <p:sldId id="260" r:id="rId21"/>
    <p:sldId id="261" r:id="rId22"/>
    <p:sldId id="265" r:id="rId23"/>
    <p:sldId id="266" r:id="rId24"/>
    <p:sldId id="267" r:id="rId25"/>
    <p:sldId id="448" r:id="rId26"/>
    <p:sldId id="268" r:id="rId27"/>
    <p:sldId id="269" r:id="rId28"/>
    <p:sldId id="270" r:id="rId29"/>
    <p:sldId id="271" r:id="rId30"/>
    <p:sldId id="272" r:id="rId31"/>
    <p:sldId id="273" r:id="rId32"/>
    <p:sldId id="449" r:id="rId33"/>
    <p:sldId id="447" r:id="rId34"/>
    <p:sldId id="275" r:id="rId35"/>
    <p:sldId id="276" r:id="rId36"/>
    <p:sldId id="278" r:id="rId37"/>
    <p:sldId id="328" r:id="rId38"/>
    <p:sldId id="280" r:id="rId39"/>
    <p:sldId id="281" r:id="rId40"/>
    <p:sldId id="283" r:id="rId41"/>
    <p:sldId id="445" r:id="rId42"/>
    <p:sldId id="446" r:id="rId43"/>
    <p:sldId id="285" r:id="rId44"/>
    <p:sldId id="287" r:id="rId45"/>
    <p:sldId id="288" r:id="rId46"/>
    <p:sldId id="291" r:id="rId47"/>
    <p:sldId id="293" r:id="rId48"/>
    <p:sldId id="294" r:id="rId49"/>
    <p:sldId id="295" r:id="rId50"/>
    <p:sldId id="296" r:id="rId51"/>
    <p:sldId id="297" r:id="rId52"/>
    <p:sldId id="299" r:id="rId53"/>
    <p:sldId id="300" r:id="rId54"/>
    <p:sldId id="301" r:id="rId55"/>
    <p:sldId id="302" r:id="rId56"/>
    <p:sldId id="303" r:id="rId57"/>
    <p:sldId id="451" r:id="rId58"/>
    <p:sldId id="329" r:id="rId59"/>
    <p:sldId id="305" r:id="rId60"/>
    <p:sldId id="306" r:id="rId61"/>
    <p:sldId id="307" r:id="rId62"/>
    <p:sldId id="308" r:id="rId63"/>
    <p:sldId id="309" r:id="rId64"/>
    <p:sldId id="310" r:id="rId65"/>
    <p:sldId id="452" r:id="rId66"/>
    <p:sldId id="311" r:id="rId67"/>
    <p:sldId id="313" r:id="rId68"/>
    <p:sldId id="315" r:id="rId69"/>
    <p:sldId id="316" r:id="rId70"/>
    <p:sldId id="317" r:id="rId71"/>
    <p:sldId id="318" r:id="rId72"/>
    <p:sldId id="319" r:id="rId73"/>
    <p:sldId id="320" r:id="rId74"/>
    <p:sldId id="321" r:id="rId75"/>
    <p:sldId id="322" r:id="rId76"/>
    <p:sldId id="323" r:id="rId77"/>
    <p:sldId id="324" r:id="rId78"/>
    <p:sldId id="325" r:id="rId79"/>
    <p:sldId id="326" r:id="rId80"/>
    <p:sldId id="327" r:id="rId81"/>
    <p:sldId id="350" r:id="rId82"/>
    <p:sldId id="344" r:id="rId83"/>
    <p:sldId id="345" r:id="rId84"/>
    <p:sldId id="346" r:id="rId85"/>
    <p:sldId id="348" r:id="rId86"/>
    <p:sldId id="349" r:id="rId87"/>
    <p:sldId id="331" r:id="rId88"/>
    <p:sldId id="332" r:id="rId89"/>
    <p:sldId id="333" r:id="rId90"/>
    <p:sldId id="334" r:id="rId91"/>
    <p:sldId id="335" r:id="rId92"/>
    <p:sldId id="336" r:id="rId93"/>
    <p:sldId id="337" r:id="rId94"/>
    <p:sldId id="338" r:id="rId95"/>
    <p:sldId id="339" r:id="rId96"/>
    <p:sldId id="340" r:id="rId97"/>
    <p:sldId id="341" r:id="rId98"/>
    <p:sldId id="342" r:id="rId99"/>
    <p:sldId id="343" r:id="rId10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87433" autoAdjust="0"/>
  </p:normalViewPr>
  <p:slideViewPr>
    <p:cSldViewPr>
      <p:cViewPr varScale="1">
        <p:scale>
          <a:sx n="55" d="100"/>
          <a:sy n="55" d="100"/>
        </p:scale>
        <p:origin x="1592"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A1B9F8-F950-4BF1-B522-812702E311CE}"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pl-PL"/>
        </a:p>
      </dgm:t>
    </dgm:pt>
    <dgm:pt modelId="{C39FD22E-0550-4850-93B3-2B647E218AD6}">
      <dgm:prSet custT="1"/>
      <dgm:spPr/>
      <dgm:t>
        <a:bodyPr/>
        <a:lstStyle/>
        <a:p>
          <a:pPr rtl="0"/>
          <a:r>
            <a:rPr lang="pl-PL" sz="1900" dirty="0"/>
            <a:t>Zatrzymanie</a:t>
          </a:r>
        </a:p>
      </dgm:t>
    </dgm:pt>
    <dgm:pt modelId="{1A21F4BC-7B1B-4170-8AA9-72E2EA936611}" type="parTrans" cxnId="{50311FF8-5606-49BC-97B2-F07519CFF4D7}">
      <dgm:prSet/>
      <dgm:spPr/>
      <dgm:t>
        <a:bodyPr/>
        <a:lstStyle/>
        <a:p>
          <a:endParaRPr lang="pl-PL"/>
        </a:p>
      </dgm:t>
    </dgm:pt>
    <dgm:pt modelId="{1C8DCA50-9EE0-484B-AB28-D9663575001C}" type="sibTrans" cxnId="{50311FF8-5606-49BC-97B2-F07519CFF4D7}">
      <dgm:prSet/>
      <dgm:spPr/>
      <dgm:t>
        <a:bodyPr/>
        <a:lstStyle/>
        <a:p>
          <a:endParaRPr lang="pl-PL"/>
        </a:p>
      </dgm:t>
    </dgm:pt>
    <dgm:pt modelId="{8023F990-6D80-4D3D-B626-C13883E0219A}">
      <dgm:prSet custT="1"/>
      <dgm:spPr/>
      <dgm:t>
        <a:bodyPr/>
        <a:lstStyle/>
        <a:p>
          <a:pPr rtl="0"/>
          <a:r>
            <a:rPr lang="pl-PL" sz="1900" dirty="0"/>
            <a:t>Środki zapobiegawcze </a:t>
          </a:r>
        </a:p>
      </dgm:t>
    </dgm:pt>
    <dgm:pt modelId="{875768A1-AF5E-4FA0-9560-AD82C5014A55}" type="parTrans" cxnId="{79C39789-EB1C-4BC9-96CD-29687C8C844D}">
      <dgm:prSet/>
      <dgm:spPr/>
      <dgm:t>
        <a:bodyPr/>
        <a:lstStyle/>
        <a:p>
          <a:endParaRPr lang="pl-PL"/>
        </a:p>
      </dgm:t>
    </dgm:pt>
    <dgm:pt modelId="{0C43C633-5E87-4235-8BFB-8A77570D8646}" type="sibTrans" cxnId="{79C39789-EB1C-4BC9-96CD-29687C8C844D}">
      <dgm:prSet/>
      <dgm:spPr/>
      <dgm:t>
        <a:bodyPr/>
        <a:lstStyle/>
        <a:p>
          <a:endParaRPr lang="pl-PL"/>
        </a:p>
      </dgm:t>
    </dgm:pt>
    <dgm:pt modelId="{D5AC1588-FF52-4CEF-A91D-8CC1298A21DD}">
      <dgm:prSet custT="1"/>
      <dgm:spPr/>
      <dgm:t>
        <a:bodyPr/>
        <a:lstStyle/>
        <a:p>
          <a:pPr rtl="0"/>
          <a:r>
            <a:rPr lang="pl-PL" sz="1800" dirty="0"/>
            <a:t>izolacyjne:</a:t>
          </a:r>
        </a:p>
      </dgm:t>
    </dgm:pt>
    <dgm:pt modelId="{90262EDD-25C3-4530-A546-022880729073}" type="parTrans" cxnId="{C6EAF561-40D1-4879-B986-C3D59E01ECE2}">
      <dgm:prSet/>
      <dgm:spPr/>
      <dgm:t>
        <a:bodyPr/>
        <a:lstStyle/>
        <a:p>
          <a:endParaRPr lang="pl-PL"/>
        </a:p>
      </dgm:t>
    </dgm:pt>
    <dgm:pt modelId="{DA717C2B-8011-453F-84A5-8FBDAD2F7AD9}" type="sibTrans" cxnId="{C6EAF561-40D1-4879-B986-C3D59E01ECE2}">
      <dgm:prSet/>
      <dgm:spPr/>
      <dgm:t>
        <a:bodyPr/>
        <a:lstStyle/>
        <a:p>
          <a:endParaRPr lang="pl-PL"/>
        </a:p>
      </dgm:t>
    </dgm:pt>
    <dgm:pt modelId="{4BA496F0-9903-43A0-B6E2-B1291F24D32D}">
      <dgm:prSet custT="1"/>
      <dgm:spPr/>
      <dgm:t>
        <a:bodyPr/>
        <a:lstStyle/>
        <a:p>
          <a:pPr rtl="0"/>
          <a:r>
            <a:rPr lang="pl-PL" sz="1800" dirty="0" err="1"/>
            <a:t>nieizolacyjne</a:t>
          </a:r>
          <a:r>
            <a:rPr lang="pl-PL" sz="1800" dirty="0"/>
            <a:t>:</a:t>
          </a:r>
        </a:p>
      </dgm:t>
    </dgm:pt>
    <dgm:pt modelId="{0829EF20-3DBE-4F1D-8C5F-2F63D6C41C2B}" type="parTrans" cxnId="{68DAB24E-43C9-41E5-9F38-A729B9BD79CC}">
      <dgm:prSet/>
      <dgm:spPr/>
      <dgm:t>
        <a:bodyPr/>
        <a:lstStyle/>
        <a:p>
          <a:endParaRPr lang="pl-PL"/>
        </a:p>
      </dgm:t>
    </dgm:pt>
    <dgm:pt modelId="{45D9EA6C-BDDA-488D-B5D6-2A831E655633}" type="sibTrans" cxnId="{68DAB24E-43C9-41E5-9F38-A729B9BD79CC}">
      <dgm:prSet/>
      <dgm:spPr/>
      <dgm:t>
        <a:bodyPr/>
        <a:lstStyle/>
        <a:p>
          <a:endParaRPr lang="pl-PL"/>
        </a:p>
      </dgm:t>
    </dgm:pt>
    <dgm:pt modelId="{AB00E760-0AD9-4E2C-B15F-7D1269BB6A86}">
      <dgm:prSet custT="1"/>
      <dgm:spPr/>
      <dgm:t>
        <a:bodyPr/>
        <a:lstStyle/>
        <a:p>
          <a:pPr rtl="0"/>
          <a:r>
            <a:rPr lang="pl-PL" sz="1900" dirty="0"/>
            <a:t>Poszukiwanie oskarżonego i list gończy</a:t>
          </a:r>
        </a:p>
      </dgm:t>
    </dgm:pt>
    <dgm:pt modelId="{261871A9-D71B-4805-80A8-2C859995CA74}" type="parTrans" cxnId="{BC5007CF-6CC8-4F84-A4F3-B3E77ABD84A7}">
      <dgm:prSet/>
      <dgm:spPr/>
      <dgm:t>
        <a:bodyPr/>
        <a:lstStyle/>
        <a:p>
          <a:endParaRPr lang="pl-PL"/>
        </a:p>
      </dgm:t>
    </dgm:pt>
    <dgm:pt modelId="{F9A93597-853F-462D-8812-A90B71A9FF31}" type="sibTrans" cxnId="{BC5007CF-6CC8-4F84-A4F3-B3E77ABD84A7}">
      <dgm:prSet/>
      <dgm:spPr/>
      <dgm:t>
        <a:bodyPr/>
        <a:lstStyle/>
        <a:p>
          <a:endParaRPr lang="pl-PL"/>
        </a:p>
      </dgm:t>
    </dgm:pt>
    <dgm:pt modelId="{0F4671E0-868F-4545-9552-4D89010166CA}">
      <dgm:prSet custT="1"/>
      <dgm:spPr/>
      <dgm:t>
        <a:bodyPr/>
        <a:lstStyle/>
        <a:p>
          <a:pPr rtl="0"/>
          <a:r>
            <a:rPr lang="pl-PL" sz="1900" dirty="0"/>
            <a:t>List żelazny </a:t>
          </a:r>
        </a:p>
      </dgm:t>
    </dgm:pt>
    <dgm:pt modelId="{456B0E74-163B-4E46-B2DB-5C8841DF7FF0}" type="parTrans" cxnId="{01F67925-D08A-43D4-B78A-C7E59C7CB1D4}">
      <dgm:prSet/>
      <dgm:spPr/>
      <dgm:t>
        <a:bodyPr/>
        <a:lstStyle/>
        <a:p>
          <a:endParaRPr lang="pl-PL"/>
        </a:p>
      </dgm:t>
    </dgm:pt>
    <dgm:pt modelId="{DFF5B4F5-B675-4B3E-8E59-2006E09EBF1F}" type="sibTrans" cxnId="{01F67925-D08A-43D4-B78A-C7E59C7CB1D4}">
      <dgm:prSet/>
      <dgm:spPr/>
      <dgm:t>
        <a:bodyPr/>
        <a:lstStyle/>
        <a:p>
          <a:endParaRPr lang="pl-PL"/>
        </a:p>
      </dgm:t>
    </dgm:pt>
    <dgm:pt modelId="{E69256D0-A105-4346-BDBC-10CA89E73AAD}">
      <dgm:prSet custT="1"/>
      <dgm:spPr/>
      <dgm:t>
        <a:bodyPr/>
        <a:lstStyle/>
        <a:p>
          <a:pPr rtl="0"/>
          <a:r>
            <a:rPr lang="pl-PL" sz="1900" dirty="0"/>
            <a:t>Kary porządkowe</a:t>
          </a:r>
        </a:p>
      </dgm:t>
    </dgm:pt>
    <dgm:pt modelId="{110A0397-B7E4-40D7-9C1C-9D6C007BABC9}" type="parTrans" cxnId="{AE4AA8A6-9899-4EFA-8283-7A0DFA762FC5}">
      <dgm:prSet/>
      <dgm:spPr/>
      <dgm:t>
        <a:bodyPr/>
        <a:lstStyle/>
        <a:p>
          <a:endParaRPr lang="pl-PL"/>
        </a:p>
      </dgm:t>
    </dgm:pt>
    <dgm:pt modelId="{5BE300B3-53C0-400C-9A11-9A3786CB4E1F}" type="sibTrans" cxnId="{AE4AA8A6-9899-4EFA-8283-7A0DFA762FC5}">
      <dgm:prSet/>
      <dgm:spPr/>
      <dgm:t>
        <a:bodyPr/>
        <a:lstStyle/>
        <a:p>
          <a:endParaRPr lang="pl-PL"/>
        </a:p>
      </dgm:t>
    </dgm:pt>
    <dgm:pt modelId="{1466E01C-E4C6-46C7-8F4C-10A461B12B71}">
      <dgm:prSet custT="1"/>
      <dgm:spPr/>
      <dgm:t>
        <a:bodyPr/>
        <a:lstStyle/>
        <a:p>
          <a:pPr rtl="0"/>
          <a:r>
            <a:rPr lang="pl-PL" sz="1800" dirty="0"/>
            <a:t>Zabezpieczenie majątkowe </a:t>
          </a:r>
        </a:p>
      </dgm:t>
    </dgm:pt>
    <dgm:pt modelId="{7D235366-2F18-4CC7-8BDB-FFFE10853F17}" type="parTrans" cxnId="{24F1584C-C562-4227-A470-F2723A30BC02}">
      <dgm:prSet/>
      <dgm:spPr/>
      <dgm:t>
        <a:bodyPr/>
        <a:lstStyle/>
        <a:p>
          <a:endParaRPr lang="pl-PL"/>
        </a:p>
      </dgm:t>
    </dgm:pt>
    <dgm:pt modelId="{1B5A13B5-DAC6-4614-B424-DED2E6046977}" type="sibTrans" cxnId="{24F1584C-C562-4227-A470-F2723A30BC02}">
      <dgm:prSet/>
      <dgm:spPr/>
      <dgm:t>
        <a:bodyPr/>
        <a:lstStyle/>
        <a:p>
          <a:endParaRPr lang="pl-PL"/>
        </a:p>
      </dgm:t>
    </dgm:pt>
    <dgm:pt modelId="{90054A3A-6CE2-4FC5-9025-5FCB735A335C}" type="pres">
      <dgm:prSet presAssocID="{71A1B9F8-F950-4BF1-B522-812702E311CE}" presName="Name0" presStyleCnt="0">
        <dgm:presLayoutVars>
          <dgm:orgChart val="1"/>
          <dgm:chPref val="1"/>
          <dgm:dir/>
          <dgm:animOne val="branch"/>
          <dgm:animLvl val="lvl"/>
          <dgm:resizeHandles/>
        </dgm:presLayoutVars>
      </dgm:prSet>
      <dgm:spPr/>
    </dgm:pt>
    <dgm:pt modelId="{81C98C7D-4F92-4CC8-A216-89ED0FF6CB95}" type="pres">
      <dgm:prSet presAssocID="{C39FD22E-0550-4850-93B3-2B647E218AD6}" presName="hierRoot1" presStyleCnt="0">
        <dgm:presLayoutVars>
          <dgm:hierBranch val="init"/>
        </dgm:presLayoutVars>
      </dgm:prSet>
      <dgm:spPr/>
    </dgm:pt>
    <dgm:pt modelId="{37EE95D9-7AD7-4E0F-87A6-2FBA1C5B0C45}" type="pres">
      <dgm:prSet presAssocID="{C39FD22E-0550-4850-93B3-2B647E218AD6}" presName="rootComposite1" presStyleCnt="0"/>
      <dgm:spPr/>
    </dgm:pt>
    <dgm:pt modelId="{C5B9BF68-A8DD-4393-9B44-F11E28CE55E8}" type="pres">
      <dgm:prSet presAssocID="{C39FD22E-0550-4850-93B3-2B647E218AD6}" presName="rootText1" presStyleLbl="alignAcc1" presStyleIdx="0" presStyleCnt="0" custLinFactNeighborX="8138" custLinFactNeighborY="-1956">
        <dgm:presLayoutVars>
          <dgm:chPref val="3"/>
        </dgm:presLayoutVars>
      </dgm:prSet>
      <dgm:spPr/>
    </dgm:pt>
    <dgm:pt modelId="{0FE41245-A9AE-4D15-99B0-31EDD7BCA4CD}" type="pres">
      <dgm:prSet presAssocID="{C39FD22E-0550-4850-93B3-2B647E218AD6}" presName="topArc1" presStyleLbl="parChTrans1D1" presStyleIdx="0" presStyleCnt="16"/>
      <dgm:spPr/>
    </dgm:pt>
    <dgm:pt modelId="{E6DB9936-B64E-40FC-9635-00BE16C26016}" type="pres">
      <dgm:prSet presAssocID="{C39FD22E-0550-4850-93B3-2B647E218AD6}" presName="bottomArc1" presStyleLbl="parChTrans1D1" presStyleIdx="1" presStyleCnt="16"/>
      <dgm:spPr/>
    </dgm:pt>
    <dgm:pt modelId="{490AADB2-B953-4400-B09D-67DCA871A6E8}" type="pres">
      <dgm:prSet presAssocID="{C39FD22E-0550-4850-93B3-2B647E218AD6}" presName="topConnNode1" presStyleLbl="node1" presStyleIdx="0" presStyleCnt="0"/>
      <dgm:spPr/>
    </dgm:pt>
    <dgm:pt modelId="{BA51D956-9674-4E47-8D65-1A69313F8245}" type="pres">
      <dgm:prSet presAssocID="{C39FD22E-0550-4850-93B3-2B647E218AD6}" presName="hierChild2" presStyleCnt="0"/>
      <dgm:spPr/>
    </dgm:pt>
    <dgm:pt modelId="{B7D2DC64-213D-42D4-9C5D-68D7F57DEF13}" type="pres">
      <dgm:prSet presAssocID="{C39FD22E-0550-4850-93B3-2B647E218AD6}" presName="hierChild3" presStyleCnt="0"/>
      <dgm:spPr/>
    </dgm:pt>
    <dgm:pt modelId="{2E26FBF0-4F02-4C9C-A37A-505E327D6374}" type="pres">
      <dgm:prSet presAssocID="{8023F990-6D80-4D3D-B626-C13883E0219A}" presName="hierRoot1" presStyleCnt="0">
        <dgm:presLayoutVars>
          <dgm:hierBranch val="init"/>
        </dgm:presLayoutVars>
      </dgm:prSet>
      <dgm:spPr/>
    </dgm:pt>
    <dgm:pt modelId="{7A9D9A1A-97F4-4595-BE24-58594148E081}" type="pres">
      <dgm:prSet presAssocID="{8023F990-6D80-4D3D-B626-C13883E0219A}" presName="rootComposite1" presStyleCnt="0"/>
      <dgm:spPr/>
    </dgm:pt>
    <dgm:pt modelId="{764DBED0-92FD-445A-B184-6E9C08ECF7C3}" type="pres">
      <dgm:prSet presAssocID="{8023F990-6D80-4D3D-B626-C13883E0219A}" presName="rootText1" presStyleLbl="alignAcc1" presStyleIdx="0" presStyleCnt="0">
        <dgm:presLayoutVars>
          <dgm:chPref val="3"/>
        </dgm:presLayoutVars>
      </dgm:prSet>
      <dgm:spPr/>
    </dgm:pt>
    <dgm:pt modelId="{A14E67D6-ED14-46CC-AF1D-B1C49DD63A2E}" type="pres">
      <dgm:prSet presAssocID="{8023F990-6D80-4D3D-B626-C13883E0219A}" presName="topArc1" presStyleLbl="parChTrans1D1" presStyleIdx="2" presStyleCnt="16"/>
      <dgm:spPr/>
    </dgm:pt>
    <dgm:pt modelId="{B19BE06B-CBE1-4CAD-8D8D-8AD3BEAF48C0}" type="pres">
      <dgm:prSet presAssocID="{8023F990-6D80-4D3D-B626-C13883E0219A}" presName="bottomArc1" presStyleLbl="parChTrans1D1" presStyleIdx="3" presStyleCnt="16"/>
      <dgm:spPr/>
    </dgm:pt>
    <dgm:pt modelId="{1EDEFB0F-3A07-4225-A4C9-9BEFB64BC26B}" type="pres">
      <dgm:prSet presAssocID="{8023F990-6D80-4D3D-B626-C13883E0219A}" presName="topConnNode1" presStyleLbl="node1" presStyleIdx="0" presStyleCnt="0"/>
      <dgm:spPr/>
    </dgm:pt>
    <dgm:pt modelId="{D23F3223-F749-4EAD-9A74-E5F9F6042FE4}" type="pres">
      <dgm:prSet presAssocID="{8023F990-6D80-4D3D-B626-C13883E0219A}" presName="hierChild2" presStyleCnt="0"/>
      <dgm:spPr/>
    </dgm:pt>
    <dgm:pt modelId="{994B03CF-96F4-4D41-A214-6606C588AEBC}" type="pres">
      <dgm:prSet presAssocID="{90262EDD-25C3-4530-A546-022880729073}" presName="Name28" presStyleLbl="parChTrans1D2" presStyleIdx="0" presStyleCnt="2"/>
      <dgm:spPr/>
    </dgm:pt>
    <dgm:pt modelId="{3FBEFA85-9FA6-4B53-89A0-81F802FFEA78}" type="pres">
      <dgm:prSet presAssocID="{D5AC1588-FF52-4CEF-A91D-8CC1298A21DD}" presName="hierRoot2" presStyleCnt="0">
        <dgm:presLayoutVars>
          <dgm:hierBranch val="init"/>
        </dgm:presLayoutVars>
      </dgm:prSet>
      <dgm:spPr/>
    </dgm:pt>
    <dgm:pt modelId="{CF016F5C-9834-4CBC-B7FA-78E3AE972A45}" type="pres">
      <dgm:prSet presAssocID="{D5AC1588-FF52-4CEF-A91D-8CC1298A21DD}" presName="rootComposite2" presStyleCnt="0"/>
      <dgm:spPr/>
    </dgm:pt>
    <dgm:pt modelId="{8B75A423-96FA-482C-B9F8-BF84023563DD}" type="pres">
      <dgm:prSet presAssocID="{D5AC1588-FF52-4CEF-A91D-8CC1298A21DD}" presName="rootText2" presStyleLbl="alignAcc1" presStyleIdx="0" presStyleCnt="0">
        <dgm:presLayoutVars>
          <dgm:chPref val="3"/>
        </dgm:presLayoutVars>
      </dgm:prSet>
      <dgm:spPr/>
    </dgm:pt>
    <dgm:pt modelId="{C73790A5-BBC2-484B-BBB2-F400B214377C}" type="pres">
      <dgm:prSet presAssocID="{D5AC1588-FF52-4CEF-A91D-8CC1298A21DD}" presName="topArc2" presStyleLbl="parChTrans1D1" presStyleIdx="4" presStyleCnt="16"/>
      <dgm:spPr/>
    </dgm:pt>
    <dgm:pt modelId="{B8CA6331-F634-4D61-BDAA-632E921FE2CD}" type="pres">
      <dgm:prSet presAssocID="{D5AC1588-FF52-4CEF-A91D-8CC1298A21DD}" presName="bottomArc2" presStyleLbl="parChTrans1D1" presStyleIdx="5" presStyleCnt="16"/>
      <dgm:spPr/>
    </dgm:pt>
    <dgm:pt modelId="{92661918-419D-4787-925B-8FC321F0EC39}" type="pres">
      <dgm:prSet presAssocID="{D5AC1588-FF52-4CEF-A91D-8CC1298A21DD}" presName="topConnNode2" presStyleLbl="node2" presStyleIdx="0" presStyleCnt="0"/>
      <dgm:spPr/>
    </dgm:pt>
    <dgm:pt modelId="{78F094C1-3CC8-46EB-A16F-5A78793E3F3D}" type="pres">
      <dgm:prSet presAssocID="{D5AC1588-FF52-4CEF-A91D-8CC1298A21DD}" presName="hierChild4" presStyleCnt="0"/>
      <dgm:spPr/>
    </dgm:pt>
    <dgm:pt modelId="{5A013A47-5D2D-4396-8ED9-7C77F4D93BDD}" type="pres">
      <dgm:prSet presAssocID="{D5AC1588-FF52-4CEF-A91D-8CC1298A21DD}" presName="hierChild5" presStyleCnt="0"/>
      <dgm:spPr/>
    </dgm:pt>
    <dgm:pt modelId="{0EBCCFB3-FE9C-4BA4-A778-23A8F1084DBD}" type="pres">
      <dgm:prSet presAssocID="{0829EF20-3DBE-4F1D-8C5F-2F63D6C41C2B}" presName="Name28" presStyleLbl="parChTrans1D2" presStyleIdx="1" presStyleCnt="2"/>
      <dgm:spPr/>
    </dgm:pt>
    <dgm:pt modelId="{FBC40101-4316-4B1D-8C69-D718C5163A87}" type="pres">
      <dgm:prSet presAssocID="{4BA496F0-9903-43A0-B6E2-B1291F24D32D}" presName="hierRoot2" presStyleCnt="0">
        <dgm:presLayoutVars>
          <dgm:hierBranch val="init"/>
        </dgm:presLayoutVars>
      </dgm:prSet>
      <dgm:spPr/>
    </dgm:pt>
    <dgm:pt modelId="{610DF4F4-5CB2-4D92-9B36-8F299997F3ED}" type="pres">
      <dgm:prSet presAssocID="{4BA496F0-9903-43A0-B6E2-B1291F24D32D}" presName="rootComposite2" presStyleCnt="0"/>
      <dgm:spPr/>
    </dgm:pt>
    <dgm:pt modelId="{02D6603E-FF19-4324-A58C-A301699C89B9}" type="pres">
      <dgm:prSet presAssocID="{4BA496F0-9903-43A0-B6E2-B1291F24D32D}" presName="rootText2" presStyleLbl="alignAcc1" presStyleIdx="0" presStyleCnt="0">
        <dgm:presLayoutVars>
          <dgm:chPref val="3"/>
        </dgm:presLayoutVars>
      </dgm:prSet>
      <dgm:spPr/>
    </dgm:pt>
    <dgm:pt modelId="{3EA2CCB1-090E-4FAE-B0A8-B129F971B416}" type="pres">
      <dgm:prSet presAssocID="{4BA496F0-9903-43A0-B6E2-B1291F24D32D}" presName="topArc2" presStyleLbl="parChTrans1D1" presStyleIdx="6" presStyleCnt="16"/>
      <dgm:spPr/>
    </dgm:pt>
    <dgm:pt modelId="{9CF9D58D-9B29-4529-8CB8-557D1675F72C}" type="pres">
      <dgm:prSet presAssocID="{4BA496F0-9903-43A0-B6E2-B1291F24D32D}" presName="bottomArc2" presStyleLbl="parChTrans1D1" presStyleIdx="7" presStyleCnt="16"/>
      <dgm:spPr/>
    </dgm:pt>
    <dgm:pt modelId="{4409FB61-9520-4101-AA56-F480E0DAD052}" type="pres">
      <dgm:prSet presAssocID="{4BA496F0-9903-43A0-B6E2-B1291F24D32D}" presName="topConnNode2" presStyleLbl="node2" presStyleIdx="0" presStyleCnt="0"/>
      <dgm:spPr/>
    </dgm:pt>
    <dgm:pt modelId="{B17E89E4-D074-476F-9F96-600A3EB0455F}" type="pres">
      <dgm:prSet presAssocID="{4BA496F0-9903-43A0-B6E2-B1291F24D32D}" presName="hierChild4" presStyleCnt="0"/>
      <dgm:spPr/>
    </dgm:pt>
    <dgm:pt modelId="{4D359EE3-9E1D-4E30-A18C-F7A05725FC91}" type="pres">
      <dgm:prSet presAssocID="{4BA496F0-9903-43A0-B6E2-B1291F24D32D}" presName="hierChild5" presStyleCnt="0"/>
      <dgm:spPr/>
    </dgm:pt>
    <dgm:pt modelId="{E1DC5C1B-6843-4F14-AA3A-892AF5DE8F8A}" type="pres">
      <dgm:prSet presAssocID="{8023F990-6D80-4D3D-B626-C13883E0219A}" presName="hierChild3" presStyleCnt="0"/>
      <dgm:spPr/>
    </dgm:pt>
    <dgm:pt modelId="{63404EBF-B01E-443C-9E26-C9A05D7E4D7A}" type="pres">
      <dgm:prSet presAssocID="{AB00E760-0AD9-4E2C-B15F-7D1269BB6A86}" presName="hierRoot1" presStyleCnt="0">
        <dgm:presLayoutVars>
          <dgm:hierBranch val="init"/>
        </dgm:presLayoutVars>
      </dgm:prSet>
      <dgm:spPr/>
    </dgm:pt>
    <dgm:pt modelId="{8BEB2F1C-8599-4002-AE04-E6B566A214C9}" type="pres">
      <dgm:prSet presAssocID="{AB00E760-0AD9-4E2C-B15F-7D1269BB6A86}" presName="rootComposite1" presStyleCnt="0"/>
      <dgm:spPr/>
    </dgm:pt>
    <dgm:pt modelId="{FFC7C04F-BC73-410B-807F-F57651EB216E}" type="pres">
      <dgm:prSet presAssocID="{AB00E760-0AD9-4E2C-B15F-7D1269BB6A86}" presName="rootText1" presStyleLbl="alignAcc1" presStyleIdx="0" presStyleCnt="0">
        <dgm:presLayoutVars>
          <dgm:chPref val="3"/>
        </dgm:presLayoutVars>
      </dgm:prSet>
      <dgm:spPr/>
    </dgm:pt>
    <dgm:pt modelId="{0EDB433E-D297-446E-9D54-C72D5194B5D3}" type="pres">
      <dgm:prSet presAssocID="{AB00E760-0AD9-4E2C-B15F-7D1269BB6A86}" presName="topArc1" presStyleLbl="parChTrans1D1" presStyleIdx="8" presStyleCnt="16"/>
      <dgm:spPr/>
    </dgm:pt>
    <dgm:pt modelId="{2DD2573A-CCEC-4892-ADF6-027309052903}" type="pres">
      <dgm:prSet presAssocID="{AB00E760-0AD9-4E2C-B15F-7D1269BB6A86}" presName="bottomArc1" presStyleLbl="parChTrans1D1" presStyleIdx="9" presStyleCnt="16"/>
      <dgm:spPr/>
    </dgm:pt>
    <dgm:pt modelId="{5EF9EF6B-A019-4F8C-B5E3-E9C459B0097E}" type="pres">
      <dgm:prSet presAssocID="{AB00E760-0AD9-4E2C-B15F-7D1269BB6A86}" presName="topConnNode1" presStyleLbl="node1" presStyleIdx="0" presStyleCnt="0"/>
      <dgm:spPr/>
    </dgm:pt>
    <dgm:pt modelId="{430A66A7-8401-445A-9DB3-C024C8B4F006}" type="pres">
      <dgm:prSet presAssocID="{AB00E760-0AD9-4E2C-B15F-7D1269BB6A86}" presName="hierChild2" presStyleCnt="0"/>
      <dgm:spPr/>
    </dgm:pt>
    <dgm:pt modelId="{8ACCC628-1774-4831-B9A9-FF7E0886B986}" type="pres">
      <dgm:prSet presAssocID="{AB00E760-0AD9-4E2C-B15F-7D1269BB6A86}" presName="hierChild3" presStyleCnt="0"/>
      <dgm:spPr/>
    </dgm:pt>
    <dgm:pt modelId="{EB16203D-30DC-4EA8-8E8D-85827F75AD69}" type="pres">
      <dgm:prSet presAssocID="{0F4671E0-868F-4545-9552-4D89010166CA}" presName="hierRoot1" presStyleCnt="0">
        <dgm:presLayoutVars>
          <dgm:hierBranch val="init"/>
        </dgm:presLayoutVars>
      </dgm:prSet>
      <dgm:spPr/>
    </dgm:pt>
    <dgm:pt modelId="{BA0D197E-D32E-43D7-A974-E2A35C292B94}" type="pres">
      <dgm:prSet presAssocID="{0F4671E0-868F-4545-9552-4D89010166CA}" presName="rootComposite1" presStyleCnt="0"/>
      <dgm:spPr/>
    </dgm:pt>
    <dgm:pt modelId="{BCB06A4C-DAC1-4D1C-9EC5-94D819E549F7}" type="pres">
      <dgm:prSet presAssocID="{0F4671E0-868F-4545-9552-4D89010166CA}" presName="rootText1" presStyleLbl="alignAcc1" presStyleIdx="0" presStyleCnt="0">
        <dgm:presLayoutVars>
          <dgm:chPref val="3"/>
        </dgm:presLayoutVars>
      </dgm:prSet>
      <dgm:spPr/>
    </dgm:pt>
    <dgm:pt modelId="{A3AFC3AC-6CE5-45D9-ADBC-314C7E204588}" type="pres">
      <dgm:prSet presAssocID="{0F4671E0-868F-4545-9552-4D89010166CA}" presName="topArc1" presStyleLbl="parChTrans1D1" presStyleIdx="10" presStyleCnt="16"/>
      <dgm:spPr/>
    </dgm:pt>
    <dgm:pt modelId="{89AA52BB-59C6-4706-888B-EC8E37B920A2}" type="pres">
      <dgm:prSet presAssocID="{0F4671E0-868F-4545-9552-4D89010166CA}" presName="bottomArc1" presStyleLbl="parChTrans1D1" presStyleIdx="11" presStyleCnt="16"/>
      <dgm:spPr/>
    </dgm:pt>
    <dgm:pt modelId="{51B5862A-03D2-4EBF-AAF8-7AE43CE7970B}" type="pres">
      <dgm:prSet presAssocID="{0F4671E0-868F-4545-9552-4D89010166CA}" presName="topConnNode1" presStyleLbl="node1" presStyleIdx="0" presStyleCnt="0"/>
      <dgm:spPr/>
    </dgm:pt>
    <dgm:pt modelId="{0F3DFAF5-B9FA-4455-98C0-D1DB080C043C}" type="pres">
      <dgm:prSet presAssocID="{0F4671E0-868F-4545-9552-4D89010166CA}" presName="hierChild2" presStyleCnt="0"/>
      <dgm:spPr/>
    </dgm:pt>
    <dgm:pt modelId="{D65732FD-4502-43B3-988E-6B61E0134AE5}" type="pres">
      <dgm:prSet presAssocID="{0F4671E0-868F-4545-9552-4D89010166CA}" presName="hierChild3" presStyleCnt="0"/>
      <dgm:spPr/>
    </dgm:pt>
    <dgm:pt modelId="{F949B00F-6692-4D19-BDEC-D66AAE8557B6}" type="pres">
      <dgm:prSet presAssocID="{E69256D0-A105-4346-BDBC-10CA89E73AAD}" presName="hierRoot1" presStyleCnt="0">
        <dgm:presLayoutVars>
          <dgm:hierBranch val="init"/>
        </dgm:presLayoutVars>
      </dgm:prSet>
      <dgm:spPr/>
    </dgm:pt>
    <dgm:pt modelId="{BC095135-D52A-4606-8778-A5BDFAA0BAE2}" type="pres">
      <dgm:prSet presAssocID="{E69256D0-A105-4346-BDBC-10CA89E73AAD}" presName="rootComposite1" presStyleCnt="0"/>
      <dgm:spPr/>
    </dgm:pt>
    <dgm:pt modelId="{B1CD0ED3-B5DD-4A8B-B0A9-82F9E87F3013}" type="pres">
      <dgm:prSet presAssocID="{E69256D0-A105-4346-BDBC-10CA89E73AAD}" presName="rootText1" presStyleLbl="alignAcc1" presStyleIdx="0" presStyleCnt="0">
        <dgm:presLayoutVars>
          <dgm:chPref val="3"/>
        </dgm:presLayoutVars>
      </dgm:prSet>
      <dgm:spPr/>
    </dgm:pt>
    <dgm:pt modelId="{5C7206B1-B676-4F91-8357-09A51CA2AAF5}" type="pres">
      <dgm:prSet presAssocID="{E69256D0-A105-4346-BDBC-10CA89E73AAD}" presName="topArc1" presStyleLbl="parChTrans1D1" presStyleIdx="12" presStyleCnt="16"/>
      <dgm:spPr/>
    </dgm:pt>
    <dgm:pt modelId="{7388CF8E-A384-40D0-A1BD-A69CD585BD94}" type="pres">
      <dgm:prSet presAssocID="{E69256D0-A105-4346-BDBC-10CA89E73AAD}" presName="bottomArc1" presStyleLbl="parChTrans1D1" presStyleIdx="13" presStyleCnt="16"/>
      <dgm:spPr/>
    </dgm:pt>
    <dgm:pt modelId="{0DB1743B-0595-48A1-87D0-5405AA089B64}" type="pres">
      <dgm:prSet presAssocID="{E69256D0-A105-4346-BDBC-10CA89E73AAD}" presName="topConnNode1" presStyleLbl="node1" presStyleIdx="0" presStyleCnt="0"/>
      <dgm:spPr/>
    </dgm:pt>
    <dgm:pt modelId="{F36390E0-D294-4D7B-B311-C2C7EBF2DB7B}" type="pres">
      <dgm:prSet presAssocID="{E69256D0-A105-4346-BDBC-10CA89E73AAD}" presName="hierChild2" presStyleCnt="0"/>
      <dgm:spPr/>
    </dgm:pt>
    <dgm:pt modelId="{DBDF874A-77E8-4C02-AF75-DD3FA8619476}" type="pres">
      <dgm:prSet presAssocID="{E69256D0-A105-4346-BDBC-10CA89E73AAD}" presName="hierChild3" presStyleCnt="0"/>
      <dgm:spPr/>
    </dgm:pt>
    <dgm:pt modelId="{8C270755-0C58-453F-9B0F-12DEF4CC1F72}" type="pres">
      <dgm:prSet presAssocID="{1466E01C-E4C6-46C7-8F4C-10A461B12B71}" presName="hierRoot1" presStyleCnt="0">
        <dgm:presLayoutVars>
          <dgm:hierBranch val="init"/>
        </dgm:presLayoutVars>
      </dgm:prSet>
      <dgm:spPr/>
    </dgm:pt>
    <dgm:pt modelId="{5181ABEA-C609-447F-9133-34BE8EB5625B}" type="pres">
      <dgm:prSet presAssocID="{1466E01C-E4C6-46C7-8F4C-10A461B12B71}" presName="rootComposite1" presStyleCnt="0"/>
      <dgm:spPr/>
    </dgm:pt>
    <dgm:pt modelId="{5CF718E5-879C-4FE8-85E3-7AEBFB926D65}" type="pres">
      <dgm:prSet presAssocID="{1466E01C-E4C6-46C7-8F4C-10A461B12B71}" presName="rootText1" presStyleLbl="alignAcc1" presStyleIdx="0" presStyleCnt="0" custLinFactNeighborX="-11866">
        <dgm:presLayoutVars>
          <dgm:chPref val="3"/>
        </dgm:presLayoutVars>
      </dgm:prSet>
      <dgm:spPr/>
    </dgm:pt>
    <dgm:pt modelId="{4CDAE915-F720-4B08-A5BC-92ED1E7F22B6}" type="pres">
      <dgm:prSet presAssocID="{1466E01C-E4C6-46C7-8F4C-10A461B12B71}" presName="topArc1" presStyleLbl="parChTrans1D1" presStyleIdx="14" presStyleCnt="16"/>
      <dgm:spPr/>
    </dgm:pt>
    <dgm:pt modelId="{3B1A204C-21C9-4752-BBBB-0A09C601C5F1}" type="pres">
      <dgm:prSet presAssocID="{1466E01C-E4C6-46C7-8F4C-10A461B12B71}" presName="bottomArc1" presStyleLbl="parChTrans1D1" presStyleIdx="15" presStyleCnt="16"/>
      <dgm:spPr/>
    </dgm:pt>
    <dgm:pt modelId="{0F8E60A3-FF87-4482-8FF7-4B583BF08684}" type="pres">
      <dgm:prSet presAssocID="{1466E01C-E4C6-46C7-8F4C-10A461B12B71}" presName="topConnNode1" presStyleLbl="node1" presStyleIdx="0" presStyleCnt="0"/>
      <dgm:spPr/>
    </dgm:pt>
    <dgm:pt modelId="{C1A7F8A4-568A-42E0-8D1D-7DAEAFD2F4FE}" type="pres">
      <dgm:prSet presAssocID="{1466E01C-E4C6-46C7-8F4C-10A461B12B71}" presName="hierChild2" presStyleCnt="0"/>
      <dgm:spPr/>
    </dgm:pt>
    <dgm:pt modelId="{39149E5F-521E-4B23-9B9F-28EB338AE99B}" type="pres">
      <dgm:prSet presAssocID="{1466E01C-E4C6-46C7-8F4C-10A461B12B71}" presName="hierChild3" presStyleCnt="0"/>
      <dgm:spPr/>
    </dgm:pt>
  </dgm:ptLst>
  <dgm:cxnLst>
    <dgm:cxn modelId="{2145990F-3E11-492A-AE61-BC795D1D2750}" type="presOf" srcId="{90262EDD-25C3-4530-A546-022880729073}" destId="{994B03CF-96F4-4D41-A214-6606C588AEBC}" srcOrd="0" destOrd="0" presId="urn:microsoft.com/office/officeart/2008/layout/HalfCircleOrganizationChart"/>
    <dgm:cxn modelId="{01F67925-D08A-43D4-B78A-C7E59C7CB1D4}" srcId="{71A1B9F8-F950-4BF1-B522-812702E311CE}" destId="{0F4671E0-868F-4545-9552-4D89010166CA}" srcOrd="3" destOrd="0" parTransId="{456B0E74-163B-4E46-B2DB-5C8841DF7FF0}" sibTransId="{DFF5B4F5-B675-4B3E-8E59-2006E09EBF1F}"/>
    <dgm:cxn modelId="{5997562A-3E3A-4A17-B1CF-47B9EC23E736}" type="presOf" srcId="{0F4671E0-868F-4545-9552-4D89010166CA}" destId="{BCB06A4C-DAC1-4D1C-9EC5-94D819E549F7}" srcOrd="0" destOrd="0" presId="urn:microsoft.com/office/officeart/2008/layout/HalfCircleOrganizationChart"/>
    <dgm:cxn modelId="{30412B30-3B16-4378-A97E-29A1D905B37F}" type="presOf" srcId="{E69256D0-A105-4346-BDBC-10CA89E73AAD}" destId="{0DB1743B-0595-48A1-87D0-5405AA089B64}" srcOrd="1" destOrd="0" presId="urn:microsoft.com/office/officeart/2008/layout/HalfCircleOrganizationChart"/>
    <dgm:cxn modelId="{C78FDC38-E19A-4222-930D-A3451FE1B18A}" type="presOf" srcId="{8023F990-6D80-4D3D-B626-C13883E0219A}" destId="{1EDEFB0F-3A07-4225-A4C9-9BEFB64BC26B}" srcOrd="1" destOrd="0" presId="urn:microsoft.com/office/officeart/2008/layout/HalfCircleOrganizationChart"/>
    <dgm:cxn modelId="{C6EAF561-40D1-4879-B986-C3D59E01ECE2}" srcId="{8023F990-6D80-4D3D-B626-C13883E0219A}" destId="{D5AC1588-FF52-4CEF-A91D-8CC1298A21DD}" srcOrd="0" destOrd="0" parTransId="{90262EDD-25C3-4530-A546-022880729073}" sibTransId="{DA717C2B-8011-453F-84A5-8FBDAD2F7AD9}"/>
    <dgm:cxn modelId="{B2FDFC65-1C75-4200-A348-618CD331E2E4}" type="presOf" srcId="{4BA496F0-9903-43A0-B6E2-B1291F24D32D}" destId="{02D6603E-FF19-4324-A58C-A301699C89B9}" srcOrd="0" destOrd="0" presId="urn:microsoft.com/office/officeart/2008/layout/HalfCircleOrganizationChart"/>
    <dgm:cxn modelId="{24F1584C-C562-4227-A470-F2723A30BC02}" srcId="{71A1B9F8-F950-4BF1-B522-812702E311CE}" destId="{1466E01C-E4C6-46C7-8F4C-10A461B12B71}" srcOrd="5" destOrd="0" parTransId="{7D235366-2F18-4CC7-8BDB-FFFE10853F17}" sibTransId="{1B5A13B5-DAC6-4614-B424-DED2E6046977}"/>
    <dgm:cxn modelId="{68DAB24E-43C9-41E5-9F38-A729B9BD79CC}" srcId="{8023F990-6D80-4D3D-B626-C13883E0219A}" destId="{4BA496F0-9903-43A0-B6E2-B1291F24D32D}" srcOrd="1" destOrd="0" parTransId="{0829EF20-3DBE-4F1D-8C5F-2F63D6C41C2B}" sibTransId="{45D9EA6C-BDDA-488D-B5D6-2A831E655633}"/>
    <dgm:cxn modelId="{F3CC695A-71C4-42BA-89F5-A43ABA60F255}" type="presOf" srcId="{1466E01C-E4C6-46C7-8F4C-10A461B12B71}" destId="{0F8E60A3-FF87-4482-8FF7-4B583BF08684}" srcOrd="1" destOrd="0" presId="urn:microsoft.com/office/officeart/2008/layout/HalfCircleOrganizationChart"/>
    <dgm:cxn modelId="{2A92BC7D-8AA8-4ADB-A7CF-442D35B8A29F}" type="presOf" srcId="{AB00E760-0AD9-4E2C-B15F-7D1269BB6A86}" destId="{FFC7C04F-BC73-410B-807F-F57651EB216E}" srcOrd="0" destOrd="0" presId="urn:microsoft.com/office/officeart/2008/layout/HalfCircleOrganizationChart"/>
    <dgm:cxn modelId="{F64EA381-53A7-44FF-9B49-CA0F801983BB}" type="presOf" srcId="{1466E01C-E4C6-46C7-8F4C-10A461B12B71}" destId="{5CF718E5-879C-4FE8-85E3-7AEBFB926D65}" srcOrd="0" destOrd="0" presId="urn:microsoft.com/office/officeart/2008/layout/HalfCircleOrganizationChart"/>
    <dgm:cxn modelId="{79C39789-EB1C-4BC9-96CD-29687C8C844D}" srcId="{71A1B9F8-F950-4BF1-B522-812702E311CE}" destId="{8023F990-6D80-4D3D-B626-C13883E0219A}" srcOrd="1" destOrd="0" parTransId="{875768A1-AF5E-4FA0-9560-AD82C5014A55}" sibTransId="{0C43C633-5E87-4235-8BFB-8A77570D8646}"/>
    <dgm:cxn modelId="{21292B90-CD1B-4DF9-B221-7ED0F06EFD59}" type="presOf" srcId="{8023F990-6D80-4D3D-B626-C13883E0219A}" destId="{764DBED0-92FD-445A-B184-6E9C08ECF7C3}" srcOrd="0" destOrd="0" presId="urn:microsoft.com/office/officeart/2008/layout/HalfCircleOrganizationChart"/>
    <dgm:cxn modelId="{5266A59D-CBCA-4DA3-95FC-622A95C728D2}" type="presOf" srcId="{4BA496F0-9903-43A0-B6E2-B1291F24D32D}" destId="{4409FB61-9520-4101-AA56-F480E0DAD052}" srcOrd="1" destOrd="0" presId="urn:microsoft.com/office/officeart/2008/layout/HalfCircleOrganizationChart"/>
    <dgm:cxn modelId="{AE4AA8A6-9899-4EFA-8283-7A0DFA762FC5}" srcId="{71A1B9F8-F950-4BF1-B522-812702E311CE}" destId="{E69256D0-A105-4346-BDBC-10CA89E73AAD}" srcOrd="4" destOrd="0" parTransId="{110A0397-B7E4-40D7-9C1C-9D6C007BABC9}" sibTransId="{5BE300B3-53C0-400C-9A11-9A3786CB4E1F}"/>
    <dgm:cxn modelId="{6C70F4A8-26F8-4FAD-BD5C-1759F8A1F309}" type="presOf" srcId="{C39FD22E-0550-4850-93B3-2B647E218AD6}" destId="{C5B9BF68-A8DD-4393-9B44-F11E28CE55E8}" srcOrd="0" destOrd="0" presId="urn:microsoft.com/office/officeart/2008/layout/HalfCircleOrganizationChart"/>
    <dgm:cxn modelId="{A3CF89AF-0856-453A-B6B6-A48839106292}" type="presOf" srcId="{0F4671E0-868F-4545-9552-4D89010166CA}" destId="{51B5862A-03D2-4EBF-AAF8-7AE43CE7970B}" srcOrd="1" destOrd="0" presId="urn:microsoft.com/office/officeart/2008/layout/HalfCircleOrganizationChart"/>
    <dgm:cxn modelId="{D19DBCB0-A3D7-4E81-8C6E-130C2188B2A3}" type="presOf" srcId="{D5AC1588-FF52-4CEF-A91D-8CC1298A21DD}" destId="{8B75A423-96FA-482C-B9F8-BF84023563DD}" srcOrd="0" destOrd="0" presId="urn:microsoft.com/office/officeart/2008/layout/HalfCircleOrganizationChart"/>
    <dgm:cxn modelId="{E5CEBECB-BEAD-4984-86D6-F68A0D5BA0CB}" type="presOf" srcId="{0829EF20-3DBE-4F1D-8C5F-2F63D6C41C2B}" destId="{0EBCCFB3-FE9C-4BA4-A778-23A8F1084DBD}" srcOrd="0" destOrd="0" presId="urn:microsoft.com/office/officeart/2008/layout/HalfCircleOrganizationChart"/>
    <dgm:cxn modelId="{BC5007CF-6CC8-4F84-A4F3-B3E77ABD84A7}" srcId="{71A1B9F8-F950-4BF1-B522-812702E311CE}" destId="{AB00E760-0AD9-4E2C-B15F-7D1269BB6A86}" srcOrd="2" destOrd="0" parTransId="{261871A9-D71B-4805-80A8-2C859995CA74}" sibTransId="{F9A93597-853F-462D-8812-A90B71A9FF31}"/>
    <dgm:cxn modelId="{344192D1-1C31-4BE3-A7EC-EC60FDAAFE82}" type="presOf" srcId="{AB00E760-0AD9-4E2C-B15F-7D1269BB6A86}" destId="{5EF9EF6B-A019-4F8C-B5E3-E9C459B0097E}" srcOrd="1" destOrd="0" presId="urn:microsoft.com/office/officeart/2008/layout/HalfCircleOrganizationChart"/>
    <dgm:cxn modelId="{D63E90D6-ACD3-4177-A39B-15B9DDE13080}" type="presOf" srcId="{D5AC1588-FF52-4CEF-A91D-8CC1298A21DD}" destId="{92661918-419D-4787-925B-8FC321F0EC39}" srcOrd="1" destOrd="0" presId="urn:microsoft.com/office/officeart/2008/layout/HalfCircleOrganizationChart"/>
    <dgm:cxn modelId="{163A2EDA-AFCE-4081-880C-4F58BDF368DD}" type="presOf" srcId="{E69256D0-A105-4346-BDBC-10CA89E73AAD}" destId="{B1CD0ED3-B5DD-4A8B-B0A9-82F9E87F3013}" srcOrd="0" destOrd="0" presId="urn:microsoft.com/office/officeart/2008/layout/HalfCircleOrganizationChart"/>
    <dgm:cxn modelId="{E77344E0-6712-4BD2-B17A-DDB0F8075A13}" type="presOf" srcId="{71A1B9F8-F950-4BF1-B522-812702E311CE}" destId="{90054A3A-6CE2-4FC5-9025-5FCB735A335C}" srcOrd="0" destOrd="0" presId="urn:microsoft.com/office/officeart/2008/layout/HalfCircleOrganizationChart"/>
    <dgm:cxn modelId="{78571EE2-8028-4776-AC7D-1C110C1689A4}" type="presOf" srcId="{C39FD22E-0550-4850-93B3-2B647E218AD6}" destId="{490AADB2-B953-4400-B09D-67DCA871A6E8}" srcOrd="1" destOrd="0" presId="urn:microsoft.com/office/officeart/2008/layout/HalfCircleOrganizationChart"/>
    <dgm:cxn modelId="{50311FF8-5606-49BC-97B2-F07519CFF4D7}" srcId="{71A1B9F8-F950-4BF1-B522-812702E311CE}" destId="{C39FD22E-0550-4850-93B3-2B647E218AD6}" srcOrd="0" destOrd="0" parTransId="{1A21F4BC-7B1B-4170-8AA9-72E2EA936611}" sibTransId="{1C8DCA50-9EE0-484B-AB28-D9663575001C}"/>
    <dgm:cxn modelId="{18061F64-90DC-4435-AAD8-60EB7F449E0D}" type="presParOf" srcId="{90054A3A-6CE2-4FC5-9025-5FCB735A335C}" destId="{81C98C7D-4F92-4CC8-A216-89ED0FF6CB95}" srcOrd="0" destOrd="0" presId="urn:microsoft.com/office/officeart/2008/layout/HalfCircleOrganizationChart"/>
    <dgm:cxn modelId="{D4150D77-E64A-4D1C-A6C2-822B492B3F7E}" type="presParOf" srcId="{81C98C7D-4F92-4CC8-A216-89ED0FF6CB95}" destId="{37EE95D9-7AD7-4E0F-87A6-2FBA1C5B0C45}" srcOrd="0" destOrd="0" presId="urn:microsoft.com/office/officeart/2008/layout/HalfCircleOrganizationChart"/>
    <dgm:cxn modelId="{87560574-9B40-463B-ACB8-F0DCCBCB24B8}" type="presParOf" srcId="{37EE95D9-7AD7-4E0F-87A6-2FBA1C5B0C45}" destId="{C5B9BF68-A8DD-4393-9B44-F11E28CE55E8}" srcOrd="0" destOrd="0" presId="urn:microsoft.com/office/officeart/2008/layout/HalfCircleOrganizationChart"/>
    <dgm:cxn modelId="{7A5B4092-F06D-497E-AF81-7A71D37C2B0C}" type="presParOf" srcId="{37EE95D9-7AD7-4E0F-87A6-2FBA1C5B0C45}" destId="{0FE41245-A9AE-4D15-99B0-31EDD7BCA4CD}" srcOrd="1" destOrd="0" presId="urn:microsoft.com/office/officeart/2008/layout/HalfCircleOrganizationChart"/>
    <dgm:cxn modelId="{C65BE761-806F-40CF-96FE-5DE55282F369}" type="presParOf" srcId="{37EE95D9-7AD7-4E0F-87A6-2FBA1C5B0C45}" destId="{E6DB9936-B64E-40FC-9635-00BE16C26016}" srcOrd="2" destOrd="0" presId="urn:microsoft.com/office/officeart/2008/layout/HalfCircleOrganizationChart"/>
    <dgm:cxn modelId="{5C52915E-FA52-4320-AF9E-184C0DFA7313}" type="presParOf" srcId="{37EE95D9-7AD7-4E0F-87A6-2FBA1C5B0C45}" destId="{490AADB2-B953-4400-B09D-67DCA871A6E8}" srcOrd="3" destOrd="0" presId="urn:microsoft.com/office/officeart/2008/layout/HalfCircleOrganizationChart"/>
    <dgm:cxn modelId="{A9C2EC44-287A-4812-A1DD-8AB4B6482F88}" type="presParOf" srcId="{81C98C7D-4F92-4CC8-A216-89ED0FF6CB95}" destId="{BA51D956-9674-4E47-8D65-1A69313F8245}" srcOrd="1" destOrd="0" presId="urn:microsoft.com/office/officeart/2008/layout/HalfCircleOrganizationChart"/>
    <dgm:cxn modelId="{4F790532-94B7-4C5A-A9F1-E76F1E9CE99A}" type="presParOf" srcId="{81C98C7D-4F92-4CC8-A216-89ED0FF6CB95}" destId="{B7D2DC64-213D-42D4-9C5D-68D7F57DEF13}" srcOrd="2" destOrd="0" presId="urn:microsoft.com/office/officeart/2008/layout/HalfCircleOrganizationChart"/>
    <dgm:cxn modelId="{A51D267E-3FB0-4122-B7E4-F4385BD54D0C}" type="presParOf" srcId="{90054A3A-6CE2-4FC5-9025-5FCB735A335C}" destId="{2E26FBF0-4F02-4C9C-A37A-505E327D6374}" srcOrd="1" destOrd="0" presId="urn:microsoft.com/office/officeart/2008/layout/HalfCircleOrganizationChart"/>
    <dgm:cxn modelId="{5179C9E2-1A96-4831-9B4E-884CFDDC5EAA}" type="presParOf" srcId="{2E26FBF0-4F02-4C9C-A37A-505E327D6374}" destId="{7A9D9A1A-97F4-4595-BE24-58594148E081}" srcOrd="0" destOrd="0" presId="urn:microsoft.com/office/officeart/2008/layout/HalfCircleOrganizationChart"/>
    <dgm:cxn modelId="{E1950CDC-6B65-4640-A730-9C4303C864C6}" type="presParOf" srcId="{7A9D9A1A-97F4-4595-BE24-58594148E081}" destId="{764DBED0-92FD-445A-B184-6E9C08ECF7C3}" srcOrd="0" destOrd="0" presId="urn:microsoft.com/office/officeart/2008/layout/HalfCircleOrganizationChart"/>
    <dgm:cxn modelId="{1BFA9124-E0D6-4A75-ABBA-5BD14158CF84}" type="presParOf" srcId="{7A9D9A1A-97F4-4595-BE24-58594148E081}" destId="{A14E67D6-ED14-46CC-AF1D-B1C49DD63A2E}" srcOrd="1" destOrd="0" presId="urn:microsoft.com/office/officeart/2008/layout/HalfCircleOrganizationChart"/>
    <dgm:cxn modelId="{3BEA4655-00ED-4B5C-B8F2-777D47436A39}" type="presParOf" srcId="{7A9D9A1A-97F4-4595-BE24-58594148E081}" destId="{B19BE06B-CBE1-4CAD-8D8D-8AD3BEAF48C0}" srcOrd="2" destOrd="0" presId="urn:microsoft.com/office/officeart/2008/layout/HalfCircleOrganizationChart"/>
    <dgm:cxn modelId="{B47E172E-B31B-460D-8AF5-4E911C5C9D7C}" type="presParOf" srcId="{7A9D9A1A-97F4-4595-BE24-58594148E081}" destId="{1EDEFB0F-3A07-4225-A4C9-9BEFB64BC26B}" srcOrd="3" destOrd="0" presId="urn:microsoft.com/office/officeart/2008/layout/HalfCircleOrganizationChart"/>
    <dgm:cxn modelId="{DFE67D25-BB4D-4A73-B265-943191807574}" type="presParOf" srcId="{2E26FBF0-4F02-4C9C-A37A-505E327D6374}" destId="{D23F3223-F749-4EAD-9A74-E5F9F6042FE4}" srcOrd="1" destOrd="0" presId="urn:microsoft.com/office/officeart/2008/layout/HalfCircleOrganizationChart"/>
    <dgm:cxn modelId="{EF39F3E9-D1B2-49F0-B0C8-2E6E09660922}" type="presParOf" srcId="{D23F3223-F749-4EAD-9A74-E5F9F6042FE4}" destId="{994B03CF-96F4-4D41-A214-6606C588AEBC}" srcOrd="0" destOrd="0" presId="urn:microsoft.com/office/officeart/2008/layout/HalfCircleOrganizationChart"/>
    <dgm:cxn modelId="{63565DAA-A2DE-4EC7-88BF-46363ECC6DE3}" type="presParOf" srcId="{D23F3223-F749-4EAD-9A74-E5F9F6042FE4}" destId="{3FBEFA85-9FA6-4B53-89A0-81F802FFEA78}" srcOrd="1" destOrd="0" presId="urn:microsoft.com/office/officeart/2008/layout/HalfCircleOrganizationChart"/>
    <dgm:cxn modelId="{852AE0F8-CB91-493D-BEE7-6E845848DEC7}" type="presParOf" srcId="{3FBEFA85-9FA6-4B53-89A0-81F802FFEA78}" destId="{CF016F5C-9834-4CBC-B7FA-78E3AE972A45}" srcOrd="0" destOrd="0" presId="urn:microsoft.com/office/officeart/2008/layout/HalfCircleOrganizationChart"/>
    <dgm:cxn modelId="{36BD28DF-D612-44BA-8F11-2A5516B07803}" type="presParOf" srcId="{CF016F5C-9834-4CBC-B7FA-78E3AE972A45}" destId="{8B75A423-96FA-482C-B9F8-BF84023563DD}" srcOrd="0" destOrd="0" presId="urn:microsoft.com/office/officeart/2008/layout/HalfCircleOrganizationChart"/>
    <dgm:cxn modelId="{B10E2B59-2072-4D37-88E8-693F6F8CF9BA}" type="presParOf" srcId="{CF016F5C-9834-4CBC-B7FA-78E3AE972A45}" destId="{C73790A5-BBC2-484B-BBB2-F400B214377C}" srcOrd="1" destOrd="0" presId="urn:microsoft.com/office/officeart/2008/layout/HalfCircleOrganizationChart"/>
    <dgm:cxn modelId="{AC889800-9D3B-4939-898D-E45A2650A800}" type="presParOf" srcId="{CF016F5C-9834-4CBC-B7FA-78E3AE972A45}" destId="{B8CA6331-F634-4D61-BDAA-632E921FE2CD}" srcOrd="2" destOrd="0" presId="urn:microsoft.com/office/officeart/2008/layout/HalfCircleOrganizationChart"/>
    <dgm:cxn modelId="{85A03421-FDAA-4605-98BC-8ADB62936EA3}" type="presParOf" srcId="{CF016F5C-9834-4CBC-B7FA-78E3AE972A45}" destId="{92661918-419D-4787-925B-8FC321F0EC39}" srcOrd="3" destOrd="0" presId="urn:microsoft.com/office/officeart/2008/layout/HalfCircleOrganizationChart"/>
    <dgm:cxn modelId="{7C1E7872-71DF-455F-8CC7-464339141018}" type="presParOf" srcId="{3FBEFA85-9FA6-4B53-89A0-81F802FFEA78}" destId="{78F094C1-3CC8-46EB-A16F-5A78793E3F3D}" srcOrd="1" destOrd="0" presId="urn:microsoft.com/office/officeart/2008/layout/HalfCircleOrganizationChart"/>
    <dgm:cxn modelId="{72464A37-F32D-4F5D-8643-FA02D2E010EC}" type="presParOf" srcId="{3FBEFA85-9FA6-4B53-89A0-81F802FFEA78}" destId="{5A013A47-5D2D-4396-8ED9-7C77F4D93BDD}" srcOrd="2" destOrd="0" presId="urn:microsoft.com/office/officeart/2008/layout/HalfCircleOrganizationChart"/>
    <dgm:cxn modelId="{1F2C5321-4F7E-4AE5-B7AD-7ADFCFFDE39A}" type="presParOf" srcId="{D23F3223-F749-4EAD-9A74-E5F9F6042FE4}" destId="{0EBCCFB3-FE9C-4BA4-A778-23A8F1084DBD}" srcOrd="2" destOrd="0" presId="urn:microsoft.com/office/officeart/2008/layout/HalfCircleOrganizationChart"/>
    <dgm:cxn modelId="{E34069A8-35BA-4D09-849A-149B5A08A479}" type="presParOf" srcId="{D23F3223-F749-4EAD-9A74-E5F9F6042FE4}" destId="{FBC40101-4316-4B1D-8C69-D718C5163A87}" srcOrd="3" destOrd="0" presId="urn:microsoft.com/office/officeart/2008/layout/HalfCircleOrganizationChart"/>
    <dgm:cxn modelId="{506D3E88-815F-47B8-8377-F31E8BD88585}" type="presParOf" srcId="{FBC40101-4316-4B1D-8C69-D718C5163A87}" destId="{610DF4F4-5CB2-4D92-9B36-8F299997F3ED}" srcOrd="0" destOrd="0" presId="urn:microsoft.com/office/officeart/2008/layout/HalfCircleOrganizationChart"/>
    <dgm:cxn modelId="{644CA2AE-534F-43C0-B158-0FD2162EA866}" type="presParOf" srcId="{610DF4F4-5CB2-4D92-9B36-8F299997F3ED}" destId="{02D6603E-FF19-4324-A58C-A301699C89B9}" srcOrd="0" destOrd="0" presId="urn:microsoft.com/office/officeart/2008/layout/HalfCircleOrganizationChart"/>
    <dgm:cxn modelId="{C38C89D0-5DF5-43CD-ACBE-8F2471154638}" type="presParOf" srcId="{610DF4F4-5CB2-4D92-9B36-8F299997F3ED}" destId="{3EA2CCB1-090E-4FAE-B0A8-B129F971B416}" srcOrd="1" destOrd="0" presId="urn:microsoft.com/office/officeart/2008/layout/HalfCircleOrganizationChart"/>
    <dgm:cxn modelId="{E8EDA158-BC5D-439C-B22C-799E819FAD8D}" type="presParOf" srcId="{610DF4F4-5CB2-4D92-9B36-8F299997F3ED}" destId="{9CF9D58D-9B29-4529-8CB8-557D1675F72C}" srcOrd="2" destOrd="0" presId="urn:microsoft.com/office/officeart/2008/layout/HalfCircleOrganizationChart"/>
    <dgm:cxn modelId="{7B5BFEE8-461C-4FE1-9B0F-87A50B4B7657}" type="presParOf" srcId="{610DF4F4-5CB2-4D92-9B36-8F299997F3ED}" destId="{4409FB61-9520-4101-AA56-F480E0DAD052}" srcOrd="3" destOrd="0" presId="urn:microsoft.com/office/officeart/2008/layout/HalfCircleOrganizationChart"/>
    <dgm:cxn modelId="{251CE75D-D05D-4BC4-82D1-0703FDC98EE0}" type="presParOf" srcId="{FBC40101-4316-4B1D-8C69-D718C5163A87}" destId="{B17E89E4-D074-476F-9F96-600A3EB0455F}" srcOrd="1" destOrd="0" presId="urn:microsoft.com/office/officeart/2008/layout/HalfCircleOrganizationChart"/>
    <dgm:cxn modelId="{A6D5AC53-E840-451F-A103-A535E76D8321}" type="presParOf" srcId="{FBC40101-4316-4B1D-8C69-D718C5163A87}" destId="{4D359EE3-9E1D-4E30-A18C-F7A05725FC91}" srcOrd="2" destOrd="0" presId="urn:microsoft.com/office/officeart/2008/layout/HalfCircleOrganizationChart"/>
    <dgm:cxn modelId="{156FF80A-A108-4192-B57F-D18CB1B3D9FF}" type="presParOf" srcId="{2E26FBF0-4F02-4C9C-A37A-505E327D6374}" destId="{E1DC5C1B-6843-4F14-AA3A-892AF5DE8F8A}" srcOrd="2" destOrd="0" presId="urn:microsoft.com/office/officeart/2008/layout/HalfCircleOrganizationChart"/>
    <dgm:cxn modelId="{42FBC3A4-B291-4FFC-AC4A-C64963783DEF}" type="presParOf" srcId="{90054A3A-6CE2-4FC5-9025-5FCB735A335C}" destId="{63404EBF-B01E-443C-9E26-C9A05D7E4D7A}" srcOrd="2" destOrd="0" presId="urn:microsoft.com/office/officeart/2008/layout/HalfCircleOrganizationChart"/>
    <dgm:cxn modelId="{3A3BC3CE-E208-4501-B8FE-935188909DF1}" type="presParOf" srcId="{63404EBF-B01E-443C-9E26-C9A05D7E4D7A}" destId="{8BEB2F1C-8599-4002-AE04-E6B566A214C9}" srcOrd="0" destOrd="0" presId="urn:microsoft.com/office/officeart/2008/layout/HalfCircleOrganizationChart"/>
    <dgm:cxn modelId="{39C5D55F-B685-4073-AB9B-352DF25F1993}" type="presParOf" srcId="{8BEB2F1C-8599-4002-AE04-E6B566A214C9}" destId="{FFC7C04F-BC73-410B-807F-F57651EB216E}" srcOrd="0" destOrd="0" presId="urn:microsoft.com/office/officeart/2008/layout/HalfCircleOrganizationChart"/>
    <dgm:cxn modelId="{C6342145-A1A3-482E-9EFF-5937E3CF8875}" type="presParOf" srcId="{8BEB2F1C-8599-4002-AE04-E6B566A214C9}" destId="{0EDB433E-D297-446E-9D54-C72D5194B5D3}" srcOrd="1" destOrd="0" presId="urn:microsoft.com/office/officeart/2008/layout/HalfCircleOrganizationChart"/>
    <dgm:cxn modelId="{414A2F50-9B3A-487B-9805-B63DEF0D5486}" type="presParOf" srcId="{8BEB2F1C-8599-4002-AE04-E6B566A214C9}" destId="{2DD2573A-CCEC-4892-ADF6-027309052903}" srcOrd="2" destOrd="0" presId="urn:microsoft.com/office/officeart/2008/layout/HalfCircleOrganizationChart"/>
    <dgm:cxn modelId="{2910382C-406F-4786-B072-F0FFCB6E161C}" type="presParOf" srcId="{8BEB2F1C-8599-4002-AE04-E6B566A214C9}" destId="{5EF9EF6B-A019-4F8C-B5E3-E9C459B0097E}" srcOrd="3" destOrd="0" presId="urn:microsoft.com/office/officeart/2008/layout/HalfCircleOrganizationChart"/>
    <dgm:cxn modelId="{9F23415A-1CA2-4350-AEA3-48F950910EEC}" type="presParOf" srcId="{63404EBF-B01E-443C-9E26-C9A05D7E4D7A}" destId="{430A66A7-8401-445A-9DB3-C024C8B4F006}" srcOrd="1" destOrd="0" presId="urn:microsoft.com/office/officeart/2008/layout/HalfCircleOrganizationChart"/>
    <dgm:cxn modelId="{BC93686B-2EB3-4F13-B6F2-D974FD27129B}" type="presParOf" srcId="{63404EBF-B01E-443C-9E26-C9A05D7E4D7A}" destId="{8ACCC628-1774-4831-B9A9-FF7E0886B986}" srcOrd="2" destOrd="0" presId="urn:microsoft.com/office/officeart/2008/layout/HalfCircleOrganizationChart"/>
    <dgm:cxn modelId="{59540366-3916-44D8-9090-F4BFFEE08FDD}" type="presParOf" srcId="{90054A3A-6CE2-4FC5-9025-5FCB735A335C}" destId="{EB16203D-30DC-4EA8-8E8D-85827F75AD69}" srcOrd="3" destOrd="0" presId="urn:microsoft.com/office/officeart/2008/layout/HalfCircleOrganizationChart"/>
    <dgm:cxn modelId="{66FC8795-FDE3-4EA3-8C3C-EDC2CBBF868B}" type="presParOf" srcId="{EB16203D-30DC-4EA8-8E8D-85827F75AD69}" destId="{BA0D197E-D32E-43D7-A974-E2A35C292B94}" srcOrd="0" destOrd="0" presId="urn:microsoft.com/office/officeart/2008/layout/HalfCircleOrganizationChart"/>
    <dgm:cxn modelId="{157D9283-F661-4665-8519-160F05709236}" type="presParOf" srcId="{BA0D197E-D32E-43D7-A974-E2A35C292B94}" destId="{BCB06A4C-DAC1-4D1C-9EC5-94D819E549F7}" srcOrd="0" destOrd="0" presId="urn:microsoft.com/office/officeart/2008/layout/HalfCircleOrganizationChart"/>
    <dgm:cxn modelId="{B4411221-3039-4D80-B5C7-7E4A448D5F2B}" type="presParOf" srcId="{BA0D197E-D32E-43D7-A974-E2A35C292B94}" destId="{A3AFC3AC-6CE5-45D9-ADBC-314C7E204588}" srcOrd="1" destOrd="0" presId="urn:microsoft.com/office/officeart/2008/layout/HalfCircleOrganizationChart"/>
    <dgm:cxn modelId="{781D5DC4-845F-484F-BC67-0F8FB3C6FD28}" type="presParOf" srcId="{BA0D197E-D32E-43D7-A974-E2A35C292B94}" destId="{89AA52BB-59C6-4706-888B-EC8E37B920A2}" srcOrd="2" destOrd="0" presId="urn:microsoft.com/office/officeart/2008/layout/HalfCircleOrganizationChart"/>
    <dgm:cxn modelId="{7A7FCECA-3646-428E-8CBD-9CAEE4E00A70}" type="presParOf" srcId="{BA0D197E-D32E-43D7-A974-E2A35C292B94}" destId="{51B5862A-03D2-4EBF-AAF8-7AE43CE7970B}" srcOrd="3" destOrd="0" presId="urn:microsoft.com/office/officeart/2008/layout/HalfCircleOrganizationChart"/>
    <dgm:cxn modelId="{125AE340-79E7-4006-AA74-FEDB9101D4F0}" type="presParOf" srcId="{EB16203D-30DC-4EA8-8E8D-85827F75AD69}" destId="{0F3DFAF5-B9FA-4455-98C0-D1DB080C043C}" srcOrd="1" destOrd="0" presId="urn:microsoft.com/office/officeart/2008/layout/HalfCircleOrganizationChart"/>
    <dgm:cxn modelId="{387D3634-F46C-4847-9410-3083F1B210F9}" type="presParOf" srcId="{EB16203D-30DC-4EA8-8E8D-85827F75AD69}" destId="{D65732FD-4502-43B3-988E-6B61E0134AE5}" srcOrd="2" destOrd="0" presId="urn:microsoft.com/office/officeart/2008/layout/HalfCircleOrganizationChart"/>
    <dgm:cxn modelId="{B43B26A2-4AA6-4058-81DA-63689C1B8929}" type="presParOf" srcId="{90054A3A-6CE2-4FC5-9025-5FCB735A335C}" destId="{F949B00F-6692-4D19-BDEC-D66AAE8557B6}" srcOrd="4" destOrd="0" presId="urn:microsoft.com/office/officeart/2008/layout/HalfCircleOrganizationChart"/>
    <dgm:cxn modelId="{B3D819C3-1401-402B-93F2-36C9B9A60713}" type="presParOf" srcId="{F949B00F-6692-4D19-BDEC-D66AAE8557B6}" destId="{BC095135-D52A-4606-8778-A5BDFAA0BAE2}" srcOrd="0" destOrd="0" presId="urn:microsoft.com/office/officeart/2008/layout/HalfCircleOrganizationChart"/>
    <dgm:cxn modelId="{76CDBC3F-97FC-4F5B-88D1-B2DBCFF20421}" type="presParOf" srcId="{BC095135-D52A-4606-8778-A5BDFAA0BAE2}" destId="{B1CD0ED3-B5DD-4A8B-B0A9-82F9E87F3013}" srcOrd="0" destOrd="0" presId="urn:microsoft.com/office/officeart/2008/layout/HalfCircleOrganizationChart"/>
    <dgm:cxn modelId="{978D4834-7BF9-4667-8209-63E84794460E}" type="presParOf" srcId="{BC095135-D52A-4606-8778-A5BDFAA0BAE2}" destId="{5C7206B1-B676-4F91-8357-09A51CA2AAF5}" srcOrd="1" destOrd="0" presId="urn:microsoft.com/office/officeart/2008/layout/HalfCircleOrganizationChart"/>
    <dgm:cxn modelId="{7F52270A-A279-4165-A8C0-52AB5048E22D}" type="presParOf" srcId="{BC095135-D52A-4606-8778-A5BDFAA0BAE2}" destId="{7388CF8E-A384-40D0-A1BD-A69CD585BD94}" srcOrd="2" destOrd="0" presId="urn:microsoft.com/office/officeart/2008/layout/HalfCircleOrganizationChart"/>
    <dgm:cxn modelId="{A5D243AA-4937-4E80-9C6C-4F69E488D154}" type="presParOf" srcId="{BC095135-D52A-4606-8778-A5BDFAA0BAE2}" destId="{0DB1743B-0595-48A1-87D0-5405AA089B64}" srcOrd="3" destOrd="0" presId="urn:microsoft.com/office/officeart/2008/layout/HalfCircleOrganizationChart"/>
    <dgm:cxn modelId="{1FC72628-26BE-4567-B17B-D54435233FBA}" type="presParOf" srcId="{F949B00F-6692-4D19-BDEC-D66AAE8557B6}" destId="{F36390E0-D294-4D7B-B311-C2C7EBF2DB7B}" srcOrd="1" destOrd="0" presId="urn:microsoft.com/office/officeart/2008/layout/HalfCircleOrganizationChart"/>
    <dgm:cxn modelId="{1ABFA6F9-0A7D-47B0-AF9F-F9FDEF7D7ECD}" type="presParOf" srcId="{F949B00F-6692-4D19-BDEC-D66AAE8557B6}" destId="{DBDF874A-77E8-4C02-AF75-DD3FA8619476}" srcOrd="2" destOrd="0" presId="urn:microsoft.com/office/officeart/2008/layout/HalfCircleOrganizationChart"/>
    <dgm:cxn modelId="{4B8DBA99-A417-4EC8-8027-2B5893574159}" type="presParOf" srcId="{90054A3A-6CE2-4FC5-9025-5FCB735A335C}" destId="{8C270755-0C58-453F-9B0F-12DEF4CC1F72}" srcOrd="5" destOrd="0" presId="urn:microsoft.com/office/officeart/2008/layout/HalfCircleOrganizationChart"/>
    <dgm:cxn modelId="{2A831199-37DF-4C0B-990F-496964096636}" type="presParOf" srcId="{8C270755-0C58-453F-9B0F-12DEF4CC1F72}" destId="{5181ABEA-C609-447F-9133-34BE8EB5625B}" srcOrd="0" destOrd="0" presId="urn:microsoft.com/office/officeart/2008/layout/HalfCircleOrganizationChart"/>
    <dgm:cxn modelId="{5F82825F-8C53-4329-80EB-EDC8A4205CCB}" type="presParOf" srcId="{5181ABEA-C609-447F-9133-34BE8EB5625B}" destId="{5CF718E5-879C-4FE8-85E3-7AEBFB926D65}" srcOrd="0" destOrd="0" presId="urn:microsoft.com/office/officeart/2008/layout/HalfCircleOrganizationChart"/>
    <dgm:cxn modelId="{34CEC643-15F0-49C1-9E68-F639CED564AC}" type="presParOf" srcId="{5181ABEA-C609-447F-9133-34BE8EB5625B}" destId="{4CDAE915-F720-4B08-A5BC-92ED1E7F22B6}" srcOrd="1" destOrd="0" presId="urn:microsoft.com/office/officeart/2008/layout/HalfCircleOrganizationChart"/>
    <dgm:cxn modelId="{D97375E2-E28D-42FA-AA80-0BA7B6EB0745}" type="presParOf" srcId="{5181ABEA-C609-447F-9133-34BE8EB5625B}" destId="{3B1A204C-21C9-4752-BBBB-0A09C601C5F1}" srcOrd="2" destOrd="0" presId="urn:microsoft.com/office/officeart/2008/layout/HalfCircleOrganizationChart"/>
    <dgm:cxn modelId="{2BDD25AA-A24E-4C4C-8B42-83FF16345C9A}" type="presParOf" srcId="{5181ABEA-C609-447F-9133-34BE8EB5625B}" destId="{0F8E60A3-FF87-4482-8FF7-4B583BF08684}" srcOrd="3" destOrd="0" presId="urn:microsoft.com/office/officeart/2008/layout/HalfCircleOrganizationChart"/>
    <dgm:cxn modelId="{B985481F-3FCB-439A-BD29-B3888DD670F2}" type="presParOf" srcId="{8C270755-0C58-453F-9B0F-12DEF4CC1F72}" destId="{C1A7F8A4-568A-42E0-8D1D-7DAEAFD2F4FE}" srcOrd="1" destOrd="0" presId="urn:microsoft.com/office/officeart/2008/layout/HalfCircleOrganizationChart"/>
    <dgm:cxn modelId="{D19DCC31-1E57-43A5-A10E-45670B616EE1}" type="presParOf" srcId="{8C270755-0C58-453F-9B0F-12DEF4CC1F72}" destId="{39149E5F-521E-4B23-9B9F-28EB338AE99B}"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7E20C-2B41-4F77-A2BA-FF9721E4DF17}"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pl-PL"/>
        </a:p>
      </dgm:t>
    </dgm:pt>
    <dgm:pt modelId="{C80990AE-0CC0-4736-8F7A-EAE286DD170A}">
      <dgm:prSet/>
      <dgm:spPr/>
      <dgm:t>
        <a:bodyPr/>
        <a:lstStyle/>
        <a:p>
          <a:pPr rtl="0"/>
          <a:r>
            <a:rPr lang="pl-PL"/>
            <a:t>Izolacyjne </a:t>
          </a:r>
        </a:p>
      </dgm:t>
    </dgm:pt>
    <dgm:pt modelId="{C3C761F4-8350-4D0C-B51C-91882DC03B88}" type="parTrans" cxnId="{6BC96908-6CCE-4624-996A-AA45EE16EA8C}">
      <dgm:prSet/>
      <dgm:spPr/>
      <dgm:t>
        <a:bodyPr/>
        <a:lstStyle/>
        <a:p>
          <a:endParaRPr lang="pl-PL"/>
        </a:p>
      </dgm:t>
    </dgm:pt>
    <dgm:pt modelId="{00F30D4E-68BD-4FF2-BE72-274A653890A8}" type="sibTrans" cxnId="{6BC96908-6CCE-4624-996A-AA45EE16EA8C}">
      <dgm:prSet/>
      <dgm:spPr/>
      <dgm:t>
        <a:bodyPr/>
        <a:lstStyle/>
        <a:p>
          <a:endParaRPr lang="pl-PL"/>
        </a:p>
      </dgm:t>
    </dgm:pt>
    <dgm:pt modelId="{B252236D-8E4A-4CC0-AED1-123118CF0855}">
      <dgm:prSet/>
      <dgm:spPr/>
      <dgm:t>
        <a:bodyPr/>
        <a:lstStyle/>
        <a:p>
          <a:pPr rtl="0"/>
          <a:r>
            <a:rPr lang="pl-PL"/>
            <a:t>Tymczasowe aresztowanie </a:t>
          </a:r>
        </a:p>
      </dgm:t>
    </dgm:pt>
    <dgm:pt modelId="{7DFCD42A-3351-4708-9C35-4B345C7FBF88}" type="parTrans" cxnId="{6FF2CC8C-6844-48EF-89E9-22B65F910455}">
      <dgm:prSet/>
      <dgm:spPr/>
      <dgm:t>
        <a:bodyPr/>
        <a:lstStyle/>
        <a:p>
          <a:endParaRPr lang="pl-PL"/>
        </a:p>
      </dgm:t>
    </dgm:pt>
    <dgm:pt modelId="{AAF8CFDE-906E-4369-BA58-9D195C8C76D2}" type="sibTrans" cxnId="{6FF2CC8C-6844-48EF-89E9-22B65F910455}">
      <dgm:prSet/>
      <dgm:spPr/>
      <dgm:t>
        <a:bodyPr/>
        <a:lstStyle/>
        <a:p>
          <a:endParaRPr lang="pl-PL"/>
        </a:p>
      </dgm:t>
    </dgm:pt>
    <dgm:pt modelId="{E401F05E-902E-4721-AC84-28C689AF5865}">
      <dgm:prSet/>
      <dgm:spPr/>
      <dgm:t>
        <a:bodyPr/>
        <a:lstStyle/>
        <a:p>
          <a:pPr rtl="0"/>
          <a:r>
            <a:rPr lang="pl-PL" dirty="0" err="1"/>
            <a:t>Nieizolacyjne</a:t>
          </a:r>
          <a:r>
            <a:rPr lang="pl-PL" dirty="0"/>
            <a:t> </a:t>
          </a:r>
        </a:p>
      </dgm:t>
    </dgm:pt>
    <dgm:pt modelId="{613DFA59-AA32-48B2-87B9-36EA27C73F80}" type="parTrans" cxnId="{AECAFA67-F8FA-44E4-A791-3585A92E8E01}">
      <dgm:prSet/>
      <dgm:spPr/>
      <dgm:t>
        <a:bodyPr/>
        <a:lstStyle/>
        <a:p>
          <a:endParaRPr lang="pl-PL"/>
        </a:p>
      </dgm:t>
    </dgm:pt>
    <dgm:pt modelId="{D64098CD-8299-4AB3-9854-CC0EB388223C}" type="sibTrans" cxnId="{AECAFA67-F8FA-44E4-A791-3585A92E8E01}">
      <dgm:prSet/>
      <dgm:spPr/>
      <dgm:t>
        <a:bodyPr/>
        <a:lstStyle/>
        <a:p>
          <a:endParaRPr lang="pl-PL"/>
        </a:p>
      </dgm:t>
    </dgm:pt>
    <dgm:pt modelId="{A35D0753-8B5B-4D96-B64F-9F9024ECA3B0}">
      <dgm:prSet/>
      <dgm:spPr/>
      <dgm:t>
        <a:bodyPr/>
        <a:lstStyle/>
        <a:p>
          <a:pPr algn="just" rtl="0"/>
          <a:r>
            <a:rPr lang="pl-PL" dirty="0"/>
            <a:t>poręczenie majątkowe</a:t>
          </a:r>
        </a:p>
      </dgm:t>
    </dgm:pt>
    <dgm:pt modelId="{30C60C01-D563-46F8-907A-A7C64830B10B}" type="parTrans" cxnId="{A0A0C6DC-7B3F-4D90-A84D-B5EEA6232EEF}">
      <dgm:prSet/>
      <dgm:spPr/>
      <dgm:t>
        <a:bodyPr/>
        <a:lstStyle/>
        <a:p>
          <a:endParaRPr lang="pl-PL"/>
        </a:p>
      </dgm:t>
    </dgm:pt>
    <dgm:pt modelId="{6A0961E6-AD04-4968-AA7B-0F113E5722CA}" type="sibTrans" cxnId="{A0A0C6DC-7B3F-4D90-A84D-B5EEA6232EEF}">
      <dgm:prSet/>
      <dgm:spPr/>
      <dgm:t>
        <a:bodyPr/>
        <a:lstStyle/>
        <a:p>
          <a:endParaRPr lang="pl-PL"/>
        </a:p>
      </dgm:t>
    </dgm:pt>
    <dgm:pt modelId="{660E320F-C1A2-4D7D-B84D-4529DE2D8E30}">
      <dgm:prSet/>
      <dgm:spPr/>
      <dgm:t>
        <a:bodyPr/>
        <a:lstStyle/>
        <a:p>
          <a:pPr algn="just" rtl="0"/>
          <a:r>
            <a:rPr lang="pl-PL" dirty="0"/>
            <a:t>poręczenie społeczne </a:t>
          </a:r>
        </a:p>
      </dgm:t>
    </dgm:pt>
    <dgm:pt modelId="{7A31B3B2-8BCF-4B64-AA67-F3361CB0F67C}" type="parTrans" cxnId="{4DA2889B-0299-4F3D-93F7-FA79FC525A52}">
      <dgm:prSet/>
      <dgm:spPr/>
      <dgm:t>
        <a:bodyPr/>
        <a:lstStyle/>
        <a:p>
          <a:endParaRPr lang="pl-PL"/>
        </a:p>
      </dgm:t>
    </dgm:pt>
    <dgm:pt modelId="{B2946DBA-8CF8-4D1C-BC67-9EF1C9C6E846}" type="sibTrans" cxnId="{4DA2889B-0299-4F3D-93F7-FA79FC525A52}">
      <dgm:prSet/>
      <dgm:spPr/>
      <dgm:t>
        <a:bodyPr/>
        <a:lstStyle/>
        <a:p>
          <a:endParaRPr lang="pl-PL"/>
        </a:p>
      </dgm:t>
    </dgm:pt>
    <dgm:pt modelId="{B37E5F64-D21E-45F2-BB10-BDED02007858}">
      <dgm:prSet/>
      <dgm:spPr/>
      <dgm:t>
        <a:bodyPr/>
        <a:lstStyle/>
        <a:p>
          <a:pPr algn="just" rtl="0"/>
          <a:r>
            <a:rPr lang="pl-PL" dirty="0"/>
            <a:t>poręczenie osoby godnej zaufania</a:t>
          </a:r>
        </a:p>
      </dgm:t>
    </dgm:pt>
    <dgm:pt modelId="{555374C4-A834-4AD4-ACDC-B0C239E08A90}" type="parTrans" cxnId="{3ED6750E-00EA-453B-9A11-94C3AC62ABD3}">
      <dgm:prSet/>
      <dgm:spPr/>
      <dgm:t>
        <a:bodyPr/>
        <a:lstStyle/>
        <a:p>
          <a:endParaRPr lang="pl-PL"/>
        </a:p>
      </dgm:t>
    </dgm:pt>
    <dgm:pt modelId="{12AF8142-0B92-49EF-9719-6FD9D1253DC6}" type="sibTrans" cxnId="{3ED6750E-00EA-453B-9A11-94C3AC62ABD3}">
      <dgm:prSet/>
      <dgm:spPr/>
      <dgm:t>
        <a:bodyPr/>
        <a:lstStyle/>
        <a:p>
          <a:endParaRPr lang="pl-PL"/>
        </a:p>
      </dgm:t>
    </dgm:pt>
    <dgm:pt modelId="{A5AD569A-1C4A-4DD1-B488-C342BA2A997C}">
      <dgm:prSet/>
      <dgm:spPr/>
      <dgm:t>
        <a:bodyPr/>
        <a:lstStyle/>
        <a:p>
          <a:pPr algn="just" rtl="0"/>
          <a:r>
            <a:rPr lang="pl-PL" dirty="0"/>
            <a:t>dozór policji</a:t>
          </a:r>
        </a:p>
      </dgm:t>
    </dgm:pt>
    <dgm:pt modelId="{9CC5CED8-E35C-4908-BB69-A69190B75990}" type="parTrans" cxnId="{58107CFB-A826-492D-A468-CC29545AB927}">
      <dgm:prSet/>
      <dgm:spPr/>
      <dgm:t>
        <a:bodyPr/>
        <a:lstStyle/>
        <a:p>
          <a:endParaRPr lang="pl-PL"/>
        </a:p>
      </dgm:t>
    </dgm:pt>
    <dgm:pt modelId="{2A9F8DD1-4707-420D-8FE1-39DAF5E766F7}" type="sibTrans" cxnId="{58107CFB-A826-492D-A468-CC29545AB927}">
      <dgm:prSet/>
      <dgm:spPr/>
      <dgm:t>
        <a:bodyPr/>
        <a:lstStyle/>
        <a:p>
          <a:endParaRPr lang="pl-PL"/>
        </a:p>
      </dgm:t>
    </dgm:pt>
    <dgm:pt modelId="{2CAEAC2D-7F3F-4826-B5AE-FE01AA7468C4}">
      <dgm:prSet/>
      <dgm:spPr/>
      <dgm:t>
        <a:bodyPr/>
        <a:lstStyle/>
        <a:p>
          <a:pPr algn="just" rtl="0"/>
          <a:r>
            <a:rPr lang="pl-PL" dirty="0"/>
            <a:t>dozór warunkowy policji </a:t>
          </a:r>
        </a:p>
      </dgm:t>
    </dgm:pt>
    <dgm:pt modelId="{30B74C83-30EC-4F38-9413-BDF67B4E1EDE}" type="parTrans" cxnId="{0E8E9709-C3C4-41AB-A6D2-EE3C53C3A831}">
      <dgm:prSet/>
      <dgm:spPr/>
      <dgm:t>
        <a:bodyPr/>
        <a:lstStyle/>
        <a:p>
          <a:endParaRPr lang="pl-PL"/>
        </a:p>
      </dgm:t>
    </dgm:pt>
    <dgm:pt modelId="{6DE429F1-414A-43D1-9FE8-760E5E13A648}" type="sibTrans" cxnId="{0E8E9709-C3C4-41AB-A6D2-EE3C53C3A831}">
      <dgm:prSet/>
      <dgm:spPr/>
      <dgm:t>
        <a:bodyPr/>
        <a:lstStyle/>
        <a:p>
          <a:endParaRPr lang="pl-PL"/>
        </a:p>
      </dgm:t>
    </dgm:pt>
    <dgm:pt modelId="{CFC55ADE-BA5C-40C6-BFC8-B0C2A43183AA}">
      <dgm:prSet/>
      <dgm:spPr/>
      <dgm:t>
        <a:bodyPr/>
        <a:lstStyle/>
        <a:p>
          <a:pPr algn="just" rtl="0"/>
          <a:r>
            <a:rPr lang="pl-PL" dirty="0"/>
            <a:t>nakaz opuszczenia lokalu zajmowanego wspólnie z pokrzywdzonym </a:t>
          </a:r>
        </a:p>
      </dgm:t>
    </dgm:pt>
    <dgm:pt modelId="{F7C75C1B-5979-4AC5-9E36-C61FFB84B6FC}" type="parTrans" cxnId="{C8BD1917-D032-4803-A199-C313466F867E}">
      <dgm:prSet/>
      <dgm:spPr/>
      <dgm:t>
        <a:bodyPr/>
        <a:lstStyle/>
        <a:p>
          <a:endParaRPr lang="pl-PL"/>
        </a:p>
      </dgm:t>
    </dgm:pt>
    <dgm:pt modelId="{43335E9D-DB54-4573-BE8D-6CE7D036C2AA}" type="sibTrans" cxnId="{C8BD1917-D032-4803-A199-C313466F867E}">
      <dgm:prSet/>
      <dgm:spPr/>
      <dgm:t>
        <a:bodyPr/>
        <a:lstStyle/>
        <a:p>
          <a:endParaRPr lang="pl-PL"/>
        </a:p>
      </dgm:t>
    </dgm:pt>
    <dgm:pt modelId="{BE0C401F-818C-4B89-AF26-9123AA53CD13}">
      <dgm:prSet/>
      <dgm:spPr/>
      <dgm:t>
        <a:bodyPr/>
        <a:lstStyle/>
        <a:p>
          <a:pPr algn="just" rtl="0"/>
          <a:r>
            <a:rPr lang="pl-PL" dirty="0"/>
            <a:t>zawieszenie w wykonywaniu czynności służbowych lub wykonywaniu zawodu lub ubiegania się o zamówienia publiczne </a:t>
          </a:r>
        </a:p>
      </dgm:t>
    </dgm:pt>
    <dgm:pt modelId="{9B78C7EA-1B6F-484D-BFE8-40524D62C590}" type="parTrans" cxnId="{9BE207B6-BF73-4E86-835C-718F3B855415}">
      <dgm:prSet/>
      <dgm:spPr/>
      <dgm:t>
        <a:bodyPr/>
        <a:lstStyle/>
        <a:p>
          <a:endParaRPr lang="pl-PL"/>
        </a:p>
      </dgm:t>
    </dgm:pt>
    <dgm:pt modelId="{DB2FBED2-9E81-4564-8503-C0100D37A6A3}" type="sibTrans" cxnId="{9BE207B6-BF73-4E86-835C-718F3B855415}">
      <dgm:prSet/>
      <dgm:spPr/>
      <dgm:t>
        <a:bodyPr/>
        <a:lstStyle/>
        <a:p>
          <a:endParaRPr lang="pl-PL"/>
        </a:p>
      </dgm:t>
    </dgm:pt>
    <dgm:pt modelId="{183B9603-EE11-4A67-B749-5FD8F61D5A4E}">
      <dgm:prSet/>
      <dgm:spPr/>
      <dgm:t>
        <a:bodyPr/>
        <a:lstStyle/>
        <a:p>
          <a:pPr algn="just" rtl="0"/>
          <a:r>
            <a:rPr lang="pl-PL" dirty="0"/>
            <a:t>zakaz opuszczania kraju</a:t>
          </a:r>
        </a:p>
      </dgm:t>
    </dgm:pt>
    <dgm:pt modelId="{187D7BB5-779D-426F-9A50-075B69F0DAF5}" type="parTrans" cxnId="{5DD0A28A-5C52-48C9-9860-CD1C4FD6B711}">
      <dgm:prSet/>
      <dgm:spPr/>
      <dgm:t>
        <a:bodyPr/>
        <a:lstStyle/>
        <a:p>
          <a:endParaRPr lang="pl-PL"/>
        </a:p>
      </dgm:t>
    </dgm:pt>
    <dgm:pt modelId="{121AC0B3-A9D8-4A79-89D8-2244E20A32BD}" type="sibTrans" cxnId="{5DD0A28A-5C52-48C9-9860-CD1C4FD6B711}">
      <dgm:prSet/>
      <dgm:spPr/>
      <dgm:t>
        <a:bodyPr/>
        <a:lstStyle/>
        <a:p>
          <a:endParaRPr lang="pl-PL"/>
        </a:p>
      </dgm:t>
    </dgm:pt>
    <dgm:pt modelId="{22EDBB58-3F9B-40C7-B7A3-428451AC8E2B}" type="pres">
      <dgm:prSet presAssocID="{B367E20C-2B41-4F77-A2BA-FF9721E4DF17}" presName="Name0" presStyleCnt="0">
        <dgm:presLayoutVars>
          <dgm:dir/>
          <dgm:animLvl val="lvl"/>
          <dgm:resizeHandles val="exact"/>
        </dgm:presLayoutVars>
      </dgm:prSet>
      <dgm:spPr/>
    </dgm:pt>
    <dgm:pt modelId="{2F2AC9ED-4592-4244-AD73-71DEBA140D1D}" type="pres">
      <dgm:prSet presAssocID="{C80990AE-0CC0-4736-8F7A-EAE286DD170A}" presName="composite" presStyleCnt="0"/>
      <dgm:spPr/>
    </dgm:pt>
    <dgm:pt modelId="{E9B621B1-E1B5-43CE-858B-E5B395778420}" type="pres">
      <dgm:prSet presAssocID="{C80990AE-0CC0-4736-8F7A-EAE286DD170A}" presName="parTx" presStyleLbl="alignNode1" presStyleIdx="0" presStyleCnt="2" custScaleX="84550">
        <dgm:presLayoutVars>
          <dgm:chMax val="0"/>
          <dgm:chPref val="0"/>
          <dgm:bulletEnabled val="1"/>
        </dgm:presLayoutVars>
      </dgm:prSet>
      <dgm:spPr/>
    </dgm:pt>
    <dgm:pt modelId="{10CD5762-16BE-4D1C-83E0-197E775C8687}" type="pres">
      <dgm:prSet presAssocID="{C80990AE-0CC0-4736-8F7A-EAE286DD170A}" presName="desTx" presStyleLbl="alignAccFollowNode1" presStyleIdx="0" presStyleCnt="2" custScaleX="83241" custLinFactNeighborX="884" custLinFactNeighborY="-266">
        <dgm:presLayoutVars>
          <dgm:bulletEnabled val="1"/>
        </dgm:presLayoutVars>
      </dgm:prSet>
      <dgm:spPr/>
    </dgm:pt>
    <dgm:pt modelId="{346AA9F3-5936-47C3-99F8-61542812BA80}" type="pres">
      <dgm:prSet presAssocID="{00F30D4E-68BD-4FF2-BE72-274A653890A8}" presName="space" presStyleCnt="0"/>
      <dgm:spPr/>
    </dgm:pt>
    <dgm:pt modelId="{4E7E85DA-8D42-45F4-9148-51FFA5DCF6F7}" type="pres">
      <dgm:prSet presAssocID="{E401F05E-902E-4721-AC84-28C689AF5865}" presName="composite" presStyleCnt="0"/>
      <dgm:spPr/>
    </dgm:pt>
    <dgm:pt modelId="{53EF6203-EA59-4043-8F3C-CDCA394C312B}" type="pres">
      <dgm:prSet presAssocID="{E401F05E-902E-4721-AC84-28C689AF5865}" presName="parTx" presStyleLbl="alignNode1" presStyleIdx="1" presStyleCnt="2">
        <dgm:presLayoutVars>
          <dgm:chMax val="0"/>
          <dgm:chPref val="0"/>
          <dgm:bulletEnabled val="1"/>
        </dgm:presLayoutVars>
      </dgm:prSet>
      <dgm:spPr/>
    </dgm:pt>
    <dgm:pt modelId="{7CD2D1C6-227D-47F7-B4F5-AF42275203FA}" type="pres">
      <dgm:prSet presAssocID="{E401F05E-902E-4721-AC84-28C689AF5865}" presName="desTx" presStyleLbl="alignAccFollowNode1" presStyleIdx="1" presStyleCnt="2">
        <dgm:presLayoutVars>
          <dgm:bulletEnabled val="1"/>
        </dgm:presLayoutVars>
      </dgm:prSet>
      <dgm:spPr/>
    </dgm:pt>
  </dgm:ptLst>
  <dgm:cxnLst>
    <dgm:cxn modelId="{8C577400-5ED8-4EEA-9452-46A6EC05DB34}" type="presOf" srcId="{660E320F-C1A2-4D7D-B84D-4529DE2D8E30}" destId="{7CD2D1C6-227D-47F7-B4F5-AF42275203FA}" srcOrd="0" destOrd="1" presId="urn:microsoft.com/office/officeart/2005/8/layout/hList1"/>
    <dgm:cxn modelId="{6BC96908-6CCE-4624-996A-AA45EE16EA8C}" srcId="{B367E20C-2B41-4F77-A2BA-FF9721E4DF17}" destId="{C80990AE-0CC0-4736-8F7A-EAE286DD170A}" srcOrd="0" destOrd="0" parTransId="{C3C761F4-8350-4D0C-B51C-91882DC03B88}" sibTransId="{00F30D4E-68BD-4FF2-BE72-274A653890A8}"/>
    <dgm:cxn modelId="{0E8E9709-C3C4-41AB-A6D2-EE3C53C3A831}" srcId="{E401F05E-902E-4721-AC84-28C689AF5865}" destId="{2CAEAC2D-7F3F-4826-B5AE-FE01AA7468C4}" srcOrd="4" destOrd="0" parTransId="{30B74C83-30EC-4F38-9413-BDF67B4E1EDE}" sibTransId="{6DE429F1-414A-43D1-9FE8-760E5E13A648}"/>
    <dgm:cxn modelId="{6F7A3B0B-302A-4D9C-82F3-3183161BD22B}" type="presOf" srcId="{C80990AE-0CC0-4736-8F7A-EAE286DD170A}" destId="{E9B621B1-E1B5-43CE-858B-E5B395778420}" srcOrd="0" destOrd="0" presId="urn:microsoft.com/office/officeart/2005/8/layout/hList1"/>
    <dgm:cxn modelId="{3ED6750E-00EA-453B-9A11-94C3AC62ABD3}" srcId="{E401F05E-902E-4721-AC84-28C689AF5865}" destId="{B37E5F64-D21E-45F2-BB10-BDED02007858}" srcOrd="2" destOrd="0" parTransId="{555374C4-A834-4AD4-ACDC-B0C239E08A90}" sibTransId="{12AF8142-0B92-49EF-9719-6FD9D1253DC6}"/>
    <dgm:cxn modelId="{C8BD1917-D032-4803-A199-C313466F867E}" srcId="{E401F05E-902E-4721-AC84-28C689AF5865}" destId="{CFC55ADE-BA5C-40C6-BFC8-B0C2A43183AA}" srcOrd="5" destOrd="0" parTransId="{F7C75C1B-5979-4AC5-9E36-C61FFB84B6FC}" sibTransId="{43335E9D-DB54-4573-BE8D-6CE7D036C2AA}"/>
    <dgm:cxn modelId="{4D05B91D-19DD-4A1C-9A38-BD6C3522FFAB}" type="presOf" srcId="{183B9603-EE11-4A67-B749-5FD8F61D5A4E}" destId="{7CD2D1C6-227D-47F7-B4F5-AF42275203FA}" srcOrd="0" destOrd="7" presId="urn:microsoft.com/office/officeart/2005/8/layout/hList1"/>
    <dgm:cxn modelId="{5529C644-F8B2-40DB-BF90-9CB4EDA0BF96}" type="presOf" srcId="{B252236D-8E4A-4CC0-AED1-123118CF0855}" destId="{10CD5762-16BE-4D1C-83E0-197E775C8687}" srcOrd="0" destOrd="0" presId="urn:microsoft.com/office/officeart/2005/8/layout/hList1"/>
    <dgm:cxn modelId="{AECAFA67-F8FA-44E4-A791-3585A92E8E01}" srcId="{B367E20C-2B41-4F77-A2BA-FF9721E4DF17}" destId="{E401F05E-902E-4721-AC84-28C689AF5865}" srcOrd="1" destOrd="0" parTransId="{613DFA59-AA32-48B2-87B9-36EA27C73F80}" sibTransId="{D64098CD-8299-4AB3-9854-CC0EB388223C}"/>
    <dgm:cxn modelId="{73FA0F56-6B52-4DF7-8E70-20C41479B817}" type="presOf" srcId="{CFC55ADE-BA5C-40C6-BFC8-B0C2A43183AA}" destId="{7CD2D1C6-227D-47F7-B4F5-AF42275203FA}" srcOrd="0" destOrd="5" presId="urn:microsoft.com/office/officeart/2005/8/layout/hList1"/>
    <dgm:cxn modelId="{5DD0A28A-5C52-48C9-9860-CD1C4FD6B711}" srcId="{E401F05E-902E-4721-AC84-28C689AF5865}" destId="{183B9603-EE11-4A67-B749-5FD8F61D5A4E}" srcOrd="7" destOrd="0" parTransId="{187D7BB5-779D-426F-9A50-075B69F0DAF5}" sibTransId="{121AC0B3-A9D8-4A79-89D8-2244E20A32BD}"/>
    <dgm:cxn modelId="{6FF2CC8C-6844-48EF-89E9-22B65F910455}" srcId="{C80990AE-0CC0-4736-8F7A-EAE286DD170A}" destId="{B252236D-8E4A-4CC0-AED1-123118CF0855}" srcOrd="0" destOrd="0" parTransId="{7DFCD42A-3351-4708-9C35-4B345C7FBF88}" sibTransId="{AAF8CFDE-906E-4369-BA58-9D195C8C76D2}"/>
    <dgm:cxn modelId="{4DA2889B-0299-4F3D-93F7-FA79FC525A52}" srcId="{E401F05E-902E-4721-AC84-28C689AF5865}" destId="{660E320F-C1A2-4D7D-B84D-4529DE2D8E30}" srcOrd="1" destOrd="0" parTransId="{7A31B3B2-8BCF-4B64-AA67-F3361CB0F67C}" sibTransId="{B2946DBA-8CF8-4D1C-BC67-9EF1C9C6E846}"/>
    <dgm:cxn modelId="{913F61A2-578E-4081-AFD8-86DF80E5B73C}" type="presOf" srcId="{2CAEAC2D-7F3F-4826-B5AE-FE01AA7468C4}" destId="{7CD2D1C6-227D-47F7-B4F5-AF42275203FA}" srcOrd="0" destOrd="4" presId="urn:microsoft.com/office/officeart/2005/8/layout/hList1"/>
    <dgm:cxn modelId="{BCD927B3-54C0-42E6-B14A-85AA13F5A7D4}" type="presOf" srcId="{E401F05E-902E-4721-AC84-28C689AF5865}" destId="{53EF6203-EA59-4043-8F3C-CDCA394C312B}" srcOrd="0" destOrd="0" presId="urn:microsoft.com/office/officeart/2005/8/layout/hList1"/>
    <dgm:cxn modelId="{9BE207B6-BF73-4E86-835C-718F3B855415}" srcId="{E401F05E-902E-4721-AC84-28C689AF5865}" destId="{BE0C401F-818C-4B89-AF26-9123AA53CD13}" srcOrd="6" destOrd="0" parTransId="{9B78C7EA-1B6F-484D-BFE8-40524D62C590}" sibTransId="{DB2FBED2-9E81-4564-8503-C0100D37A6A3}"/>
    <dgm:cxn modelId="{9B838CC1-1D05-4990-AE8E-FFD6FF375F1A}" type="presOf" srcId="{B367E20C-2B41-4F77-A2BA-FF9721E4DF17}" destId="{22EDBB58-3F9B-40C7-B7A3-428451AC8E2B}" srcOrd="0" destOrd="0" presId="urn:microsoft.com/office/officeart/2005/8/layout/hList1"/>
    <dgm:cxn modelId="{7088EBC4-2F25-4432-A955-1458C9FA0803}" type="presOf" srcId="{A5AD569A-1C4A-4DD1-B488-C342BA2A997C}" destId="{7CD2D1C6-227D-47F7-B4F5-AF42275203FA}" srcOrd="0" destOrd="3" presId="urn:microsoft.com/office/officeart/2005/8/layout/hList1"/>
    <dgm:cxn modelId="{B4C359D0-5D40-47EB-8180-EC1E98D22B83}" type="presOf" srcId="{B37E5F64-D21E-45F2-BB10-BDED02007858}" destId="{7CD2D1C6-227D-47F7-B4F5-AF42275203FA}" srcOrd="0" destOrd="2" presId="urn:microsoft.com/office/officeart/2005/8/layout/hList1"/>
    <dgm:cxn modelId="{A0A0C6DC-7B3F-4D90-A84D-B5EEA6232EEF}" srcId="{E401F05E-902E-4721-AC84-28C689AF5865}" destId="{A35D0753-8B5B-4D96-B64F-9F9024ECA3B0}" srcOrd="0" destOrd="0" parTransId="{30C60C01-D563-46F8-907A-A7C64830B10B}" sibTransId="{6A0961E6-AD04-4968-AA7B-0F113E5722CA}"/>
    <dgm:cxn modelId="{F41ECDF8-323C-49A8-8168-594EC3B246CE}" type="presOf" srcId="{BE0C401F-818C-4B89-AF26-9123AA53CD13}" destId="{7CD2D1C6-227D-47F7-B4F5-AF42275203FA}" srcOrd="0" destOrd="6" presId="urn:microsoft.com/office/officeart/2005/8/layout/hList1"/>
    <dgm:cxn modelId="{E6A773FA-0794-4AE8-856D-70C1E0370046}" type="presOf" srcId="{A35D0753-8B5B-4D96-B64F-9F9024ECA3B0}" destId="{7CD2D1C6-227D-47F7-B4F5-AF42275203FA}" srcOrd="0" destOrd="0" presId="urn:microsoft.com/office/officeart/2005/8/layout/hList1"/>
    <dgm:cxn modelId="{58107CFB-A826-492D-A468-CC29545AB927}" srcId="{E401F05E-902E-4721-AC84-28C689AF5865}" destId="{A5AD569A-1C4A-4DD1-B488-C342BA2A997C}" srcOrd="3" destOrd="0" parTransId="{9CC5CED8-E35C-4908-BB69-A69190B75990}" sibTransId="{2A9F8DD1-4707-420D-8FE1-39DAF5E766F7}"/>
    <dgm:cxn modelId="{3950B613-FDDC-4C15-BE7D-627A160B2E10}" type="presParOf" srcId="{22EDBB58-3F9B-40C7-B7A3-428451AC8E2B}" destId="{2F2AC9ED-4592-4244-AD73-71DEBA140D1D}" srcOrd="0" destOrd="0" presId="urn:microsoft.com/office/officeart/2005/8/layout/hList1"/>
    <dgm:cxn modelId="{22E406B3-E021-47B3-A16B-152D91F94040}" type="presParOf" srcId="{2F2AC9ED-4592-4244-AD73-71DEBA140D1D}" destId="{E9B621B1-E1B5-43CE-858B-E5B395778420}" srcOrd="0" destOrd="0" presId="urn:microsoft.com/office/officeart/2005/8/layout/hList1"/>
    <dgm:cxn modelId="{1D5889E7-BC92-4A2D-9E83-5C8EB566F17A}" type="presParOf" srcId="{2F2AC9ED-4592-4244-AD73-71DEBA140D1D}" destId="{10CD5762-16BE-4D1C-83E0-197E775C8687}" srcOrd="1" destOrd="0" presId="urn:microsoft.com/office/officeart/2005/8/layout/hList1"/>
    <dgm:cxn modelId="{1A0733DC-7395-4747-88DA-895055461149}" type="presParOf" srcId="{22EDBB58-3F9B-40C7-B7A3-428451AC8E2B}" destId="{346AA9F3-5936-47C3-99F8-61542812BA80}" srcOrd="1" destOrd="0" presId="urn:microsoft.com/office/officeart/2005/8/layout/hList1"/>
    <dgm:cxn modelId="{4E25D81C-42BF-4E11-AA68-ED4A1AF167EF}" type="presParOf" srcId="{22EDBB58-3F9B-40C7-B7A3-428451AC8E2B}" destId="{4E7E85DA-8D42-45F4-9148-51FFA5DCF6F7}" srcOrd="2" destOrd="0" presId="urn:microsoft.com/office/officeart/2005/8/layout/hList1"/>
    <dgm:cxn modelId="{51028CF5-C40F-45CF-956F-CB09067ECFE3}" type="presParOf" srcId="{4E7E85DA-8D42-45F4-9148-51FFA5DCF6F7}" destId="{53EF6203-EA59-4043-8F3C-CDCA394C312B}" srcOrd="0" destOrd="0" presId="urn:microsoft.com/office/officeart/2005/8/layout/hList1"/>
    <dgm:cxn modelId="{46456AF2-9BBA-4085-9D47-1E1D56B35E4B}" type="presParOf" srcId="{4E7E85DA-8D42-45F4-9148-51FFA5DCF6F7}" destId="{7CD2D1C6-227D-47F7-B4F5-AF42275203F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0D1388-D946-4B81-B97E-BB67CA242995}" type="doc">
      <dgm:prSet loTypeId="urn:microsoft.com/office/officeart/2005/8/layout/arrow5" loCatId="process" qsTypeId="urn:microsoft.com/office/officeart/2005/8/quickstyle/simple1" qsCatId="simple" csTypeId="urn:microsoft.com/office/officeart/2005/8/colors/colorful3" csCatId="colorful" phldr="1"/>
      <dgm:spPr/>
    </dgm:pt>
    <dgm:pt modelId="{CBC9792F-CF97-4A35-8888-AFA2DF95CE59}">
      <dgm:prSet phldrT="[Tekst]"/>
      <dgm:spPr/>
      <dgm:t>
        <a:bodyPr/>
        <a:lstStyle/>
        <a:p>
          <a:r>
            <a:rPr lang="pl-PL" dirty="0"/>
            <a:t>adaptacji (253 § 1)</a:t>
          </a:r>
        </a:p>
      </dgm:t>
    </dgm:pt>
    <dgm:pt modelId="{9BD1D5C0-D553-4FFE-A8DA-27ED889F7C39}" type="parTrans" cxnId="{6B95E2E4-8AFE-4C59-B7CB-A6EB8F0D9409}">
      <dgm:prSet/>
      <dgm:spPr/>
      <dgm:t>
        <a:bodyPr/>
        <a:lstStyle/>
        <a:p>
          <a:endParaRPr lang="pl-PL"/>
        </a:p>
      </dgm:t>
    </dgm:pt>
    <dgm:pt modelId="{7833E769-6BB9-4C9E-B96C-743ED3232ABE}" type="sibTrans" cxnId="{6B95E2E4-8AFE-4C59-B7CB-A6EB8F0D9409}">
      <dgm:prSet/>
      <dgm:spPr/>
      <dgm:t>
        <a:bodyPr/>
        <a:lstStyle/>
        <a:p>
          <a:endParaRPr lang="pl-PL"/>
        </a:p>
      </dgm:t>
    </dgm:pt>
    <dgm:pt modelId="{A0D95142-898C-4590-A9A9-D227F4845EC6}">
      <dgm:prSet phldrT="[Tekst]"/>
      <dgm:spPr/>
      <dgm:t>
        <a:bodyPr/>
        <a:lstStyle/>
        <a:p>
          <a:r>
            <a:rPr lang="pl-PL" dirty="0"/>
            <a:t>minimalizacji (257 § 1)</a:t>
          </a:r>
        </a:p>
      </dgm:t>
    </dgm:pt>
    <dgm:pt modelId="{2DE47169-A04E-472B-B30F-5148771B1EAE}" type="parTrans" cxnId="{CD965158-06B4-4DEC-B5EB-A3019D1B78A4}">
      <dgm:prSet/>
      <dgm:spPr/>
      <dgm:t>
        <a:bodyPr/>
        <a:lstStyle/>
        <a:p>
          <a:endParaRPr lang="pl-PL"/>
        </a:p>
      </dgm:t>
    </dgm:pt>
    <dgm:pt modelId="{0A023FD1-2B37-4894-8309-6CAEDE721F13}" type="sibTrans" cxnId="{CD965158-06B4-4DEC-B5EB-A3019D1B78A4}">
      <dgm:prSet/>
      <dgm:spPr/>
      <dgm:t>
        <a:bodyPr/>
        <a:lstStyle/>
        <a:p>
          <a:endParaRPr lang="pl-PL"/>
        </a:p>
      </dgm:t>
    </dgm:pt>
    <dgm:pt modelId="{EE01510F-E3EA-41EE-8346-84CAE7D44C0E}">
      <dgm:prSet phldrT="[Tekst]"/>
      <dgm:spPr/>
      <dgm:t>
        <a:bodyPr/>
        <a:lstStyle/>
        <a:p>
          <a:r>
            <a:rPr lang="pl-PL" dirty="0"/>
            <a:t>adekwatności </a:t>
          </a:r>
        </a:p>
      </dgm:t>
    </dgm:pt>
    <dgm:pt modelId="{D9AFF523-56B3-42BB-A8FC-46E5793D32E1}" type="parTrans" cxnId="{159B95DE-8F3E-410D-8766-DD3A0E7F8608}">
      <dgm:prSet/>
      <dgm:spPr/>
      <dgm:t>
        <a:bodyPr/>
        <a:lstStyle/>
        <a:p>
          <a:endParaRPr lang="pl-PL"/>
        </a:p>
      </dgm:t>
    </dgm:pt>
    <dgm:pt modelId="{517F0EA7-1CB0-4F9B-83DC-74B7DE0EEE8B}" type="sibTrans" cxnId="{159B95DE-8F3E-410D-8766-DD3A0E7F8608}">
      <dgm:prSet/>
      <dgm:spPr/>
      <dgm:t>
        <a:bodyPr/>
        <a:lstStyle/>
        <a:p>
          <a:endParaRPr lang="pl-PL"/>
        </a:p>
      </dgm:t>
    </dgm:pt>
    <dgm:pt modelId="{E1EC068E-E65E-4AAB-AA5A-0CF1E752460E}" type="pres">
      <dgm:prSet presAssocID="{0D0D1388-D946-4B81-B97E-BB67CA242995}" presName="diagram" presStyleCnt="0">
        <dgm:presLayoutVars>
          <dgm:dir/>
          <dgm:resizeHandles val="exact"/>
        </dgm:presLayoutVars>
      </dgm:prSet>
      <dgm:spPr/>
    </dgm:pt>
    <dgm:pt modelId="{3C4467E4-D6E4-4E28-A730-67910DF06CBA}" type="pres">
      <dgm:prSet presAssocID="{CBC9792F-CF97-4A35-8888-AFA2DF95CE59}" presName="arrow" presStyleLbl="node1" presStyleIdx="0" presStyleCnt="3">
        <dgm:presLayoutVars>
          <dgm:bulletEnabled val="1"/>
        </dgm:presLayoutVars>
      </dgm:prSet>
      <dgm:spPr/>
    </dgm:pt>
    <dgm:pt modelId="{8EB9EA2F-DA85-43F1-983A-56312DC053FC}" type="pres">
      <dgm:prSet presAssocID="{A0D95142-898C-4590-A9A9-D227F4845EC6}" presName="arrow" presStyleLbl="node1" presStyleIdx="1" presStyleCnt="3">
        <dgm:presLayoutVars>
          <dgm:bulletEnabled val="1"/>
        </dgm:presLayoutVars>
      </dgm:prSet>
      <dgm:spPr/>
    </dgm:pt>
    <dgm:pt modelId="{81099B47-621E-48B4-A956-1B869BD934F1}" type="pres">
      <dgm:prSet presAssocID="{EE01510F-E3EA-41EE-8346-84CAE7D44C0E}" presName="arrow" presStyleLbl="node1" presStyleIdx="2" presStyleCnt="3">
        <dgm:presLayoutVars>
          <dgm:bulletEnabled val="1"/>
        </dgm:presLayoutVars>
      </dgm:prSet>
      <dgm:spPr/>
    </dgm:pt>
  </dgm:ptLst>
  <dgm:cxnLst>
    <dgm:cxn modelId="{B3518408-5150-4BC8-9CF1-A34755DD1E32}" type="presOf" srcId="{CBC9792F-CF97-4A35-8888-AFA2DF95CE59}" destId="{3C4467E4-D6E4-4E28-A730-67910DF06CBA}" srcOrd="0" destOrd="0" presId="urn:microsoft.com/office/officeart/2005/8/layout/arrow5"/>
    <dgm:cxn modelId="{CD965158-06B4-4DEC-B5EB-A3019D1B78A4}" srcId="{0D0D1388-D946-4B81-B97E-BB67CA242995}" destId="{A0D95142-898C-4590-A9A9-D227F4845EC6}" srcOrd="1" destOrd="0" parTransId="{2DE47169-A04E-472B-B30F-5148771B1EAE}" sibTransId="{0A023FD1-2B37-4894-8309-6CAEDE721F13}"/>
    <dgm:cxn modelId="{530F37AE-A764-4028-914F-D4648EDBE7CF}" type="presOf" srcId="{0D0D1388-D946-4B81-B97E-BB67CA242995}" destId="{E1EC068E-E65E-4AAB-AA5A-0CF1E752460E}" srcOrd="0" destOrd="0" presId="urn:microsoft.com/office/officeart/2005/8/layout/arrow5"/>
    <dgm:cxn modelId="{5AEB2DB2-1B6C-41FD-AE82-784659A061CE}" type="presOf" srcId="{A0D95142-898C-4590-A9A9-D227F4845EC6}" destId="{8EB9EA2F-DA85-43F1-983A-56312DC053FC}" srcOrd="0" destOrd="0" presId="urn:microsoft.com/office/officeart/2005/8/layout/arrow5"/>
    <dgm:cxn modelId="{159B95DE-8F3E-410D-8766-DD3A0E7F8608}" srcId="{0D0D1388-D946-4B81-B97E-BB67CA242995}" destId="{EE01510F-E3EA-41EE-8346-84CAE7D44C0E}" srcOrd="2" destOrd="0" parTransId="{D9AFF523-56B3-42BB-A8FC-46E5793D32E1}" sibTransId="{517F0EA7-1CB0-4F9B-83DC-74B7DE0EEE8B}"/>
    <dgm:cxn modelId="{6B95E2E4-8AFE-4C59-B7CB-A6EB8F0D9409}" srcId="{0D0D1388-D946-4B81-B97E-BB67CA242995}" destId="{CBC9792F-CF97-4A35-8888-AFA2DF95CE59}" srcOrd="0" destOrd="0" parTransId="{9BD1D5C0-D553-4FFE-A8DA-27ED889F7C39}" sibTransId="{7833E769-6BB9-4C9E-B96C-743ED3232ABE}"/>
    <dgm:cxn modelId="{626134F9-01CA-4604-951B-B26388D97C60}" type="presOf" srcId="{EE01510F-E3EA-41EE-8346-84CAE7D44C0E}" destId="{81099B47-621E-48B4-A956-1B869BD934F1}" srcOrd="0" destOrd="0" presId="urn:microsoft.com/office/officeart/2005/8/layout/arrow5"/>
    <dgm:cxn modelId="{3CC01333-1EDC-4AE1-8541-71ACBDEA24BC}" type="presParOf" srcId="{E1EC068E-E65E-4AAB-AA5A-0CF1E752460E}" destId="{3C4467E4-D6E4-4E28-A730-67910DF06CBA}" srcOrd="0" destOrd="0" presId="urn:microsoft.com/office/officeart/2005/8/layout/arrow5"/>
    <dgm:cxn modelId="{C9BB1038-1572-4E24-8C28-99C7E927C7FB}" type="presParOf" srcId="{E1EC068E-E65E-4AAB-AA5A-0CF1E752460E}" destId="{8EB9EA2F-DA85-43F1-983A-56312DC053FC}" srcOrd="1" destOrd="0" presId="urn:microsoft.com/office/officeart/2005/8/layout/arrow5"/>
    <dgm:cxn modelId="{84D6CCBB-C0FD-48D8-89DF-48506BD36F40}" type="presParOf" srcId="{E1EC068E-E65E-4AAB-AA5A-0CF1E752460E}" destId="{81099B47-621E-48B4-A956-1B869BD934F1}" srcOrd="2"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D2AFC3-CB66-41FF-B567-0C027B94BCC3}" type="doc">
      <dgm:prSet loTypeId="urn:microsoft.com/office/officeart/2005/8/layout/process5" loCatId="process" qsTypeId="urn:microsoft.com/office/officeart/2005/8/quickstyle/simple1" qsCatId="simple" csTypeId="urn:microsoft.com/office/officeart/2005/8/colors/accent3_2" csCatId="accent3" phldr="1"/>
      <dgm:spPr/>
      <dgm:t>
        <a:bodyPr/>
        <a:lstStyle/>
        <a:p>
          <a:endParaRPr lang="pl-PL"/>
        </a:p>
      </dgm:t>
    </dgm:pt>
    <dgm:pt modelId="{5E48C6FC-4F6C-4D98-9625-6B6D3DE71A7B}">
      <dgm:prSet/>
      <dgm:spPr/>
      <dgm:t>
        <a:bodyPr/>
        <a:lstStyle/>
        <a:p>
          <a:pPr rtl="0"/>
          <a:r>
            <a:rPr lang="pl-PL" b="1" dirty="0"/>
            <a:t>wydanie postanowienia o przedstawieniu zarzutów</a:t>
          </a:r>
        </a:p>
      </dgm:t>
    </dgm:pt>
    <dgm:pt modelId="{A4D17E5F-5910-4ADB-A6E4-BD97DC76E668}" type="parTrans" cxnId="{3FD94EB5-3D92-41BC-BB1C-3AC582E5145E}">
      <dgm:prSet/>
      <dgm:spPr/>
      <dgm:t>
        <a:bodyPr/>
        <a:lstStyle/>
        <a:p>
          <a:endParaRPr lang="pl-PL"/>
        </a:p>
      </dgm:t>
    </dgm:pt>
    <dgm:pt modelId="{606C5662-CE86-440B-B469-FA1F23187A58}" type="sibTrans" cxnId="{3FD94EB5-3D92-41BC-BB1C-3AC582E5145E}">
      <dgm:prSet/>
      <dgm:spPr/>
      <dgm:t>
        <a:bodyPr/>
        <a:lstStyle/>
        <a:p>
          <a:endParaRPr lang="pl-PL"/>
        </a:p>
      </dgm:t>
    </dgm:pt>
    <dgm:pt modelId="{2E952287-92F2-42CA-A82A-8AF12CEECEEE}">
      <dgm:prSet/>
      <dgm:spPr/>
      <dgm:t>
        <a:bodyPr/>
        <a:lstStyle/>
        <a:p>
          <a:pPr rtl="0"/>
          <a:r>
            <a:rPr lang="pl-PL" b="1" dirty="0"/>
            <a:t>przesłuchanie podejrzanego przez prokuratora</a:t>
          </a:r>
        </a:p>
        <a:p>
          <a:pPr rtl="0"/>
          <a:r>
            <a:rPr lang="pl-PL" b="1" dirty="0"/>
            <a:t>(art. 249 § 3)</a:t>
          </a:r>
        </a:p>
      </dgm:t>
    </dgm:pt>
    <dgm:pt modelId="{B7936205-B192-4419-96F0-B9862ADD4AE3}" type="parTrans" cxnId="{D29F7041-FB99-4D68-8DD4-4A93E1DAE3A4}">
      <dgm:prSet/>
      <dgm:spPr/>
      <dgm:t>
        <a:bodyPr/>
        <a:lstStyle/>
        <a:p>
          <a:endParaRPr lang="pl-PL"/>
        </a:p>
      </dgm:t>
    </dgm:pt>
    <dgm:pt modelId="{72260FC5-AB34-4DDE-A8C2-3942CC86181B}" type="sibTrans" cxnId="{D29F7041-FB99-4D68-8DD4-4A93E1DAE3A4}">
      <dgm:prSet/>
      <dgm:spPr/>
      <dgm:t>
        <a:bodyPr/>
        <a:lstStyle/>
        <a:p>
          <a:endParaRPr lang="pl-PL"/>
        </a:p>
      </dgm:t>
    </dgm:pt>
    <dgm:pt modelId="{453A988E-2EEC-4931-8500-A4E3E32D5F4C}">
      <dgm:prSet/>
      <dgm:spPr/>
      <dgm:t>
        <a:bodyPr/>
        <a:lstStyle/>
        <a:p>
          <a:pPr rtl="0"/>
          <a:r>
            <a:rPr lang="pl-PL" b="1" dirty="0"/>
            <a:t>skierowanie wniosku o zastosowanie środka zapobiegawczego w postaci tymczasowego aresztowania do właściwego sądu wraz z dowodami na poparcie tego wniosku (art. 250 § 2 i 2a)</a:t>
          </a:r>
        </a:p>
      </dgm:t>
    </dgm:pt>
    <dgm:pt modelId="{2653F362-3911-4AFA-8062-4CC2817B717C}" type="parTrans" cxnId="{0B4BA6DB-A09D-4B2F-8665-9FA7FB9FD7F5}">
      <dgm:prSet/>
      <dgm:spPr/>
      <dgm:t>
        <a:bodyPr/>
        <a:lstStyle/>
        <a:p>
          <a:endParaRPr lang="pl-PL"/>
        </a:p>
      </dgm:t>
    </dgm:pt>
    <dgm:pt modelId="{5BF1834A-1D2F-4D84-A1ED-F91338FC1076}" type="sibTrans" cxnId="{0B4BA6DB-A09D-4B2F-8665-9FA7FB9FD7F5}">
      <dgm:prSet/>
      <dgm:spPr/>
      <dgm:t>
        <a:bodyPr/>
        <a:lstStyle/>
        <a:p>
          <a:endParaRPr lang="pl-PL"/>
        </a:p>
      </dgm:t>
    </dgm:pt>
    <dgm:pt modelId="{7D0B8B39-6B09-4D01-970E-54B7C395DD03}">
      <dgm:prSet/>
      <dgm:spPr/>
      <dgm:t>
        <a:bodyPr/>
        <a:lstStyle/>
        <a:p>
          <a:pPr rtl="0"/>
          <a:r>
            <a:rPr lang="pl-PL" b="1" dirty="0"/>
            <a:t>Prokurator jednocześnie z wnioskiem o zastosowanie tymczasowego aresztowania wydaje zarządzenie o doprowadzeniu podejrzanego do sądu i poucza go o jego prawach i obowiązkach (art. 250 § 3 i 3a)</a:t>
          </a:r>
        </a:p>
      </dgm:t>
    </dgm:pt>
    <dgm:pt modelId="{F3F85EBA-FE28-4F82-B108-FBC0B977F67A}" type="parTrans" cxnId="{73ABF340-1853-4C75-80AE-C030D6757F88}">
      <dgm:prSet/>
      <dgm:spPr/>
      <dgm:t>
        <a:bodyPr/>
        <a:lstStyle/>
        <a:p>
          <a:endParaRPr lang="pl-PL"/>
        </a:p>
      </dgm:t>
    </dgm:pt>
    <dgm:pt modelId="{CBF32630-02CD-46DA-AEBE-1C50D48881FB}" type="sibTrans" cxnId="{73ABF340-1853-4C75-80AE-C030D6757F88}">
      <dgm:prSet/>
      <dgm:spPr/>
      <dgm:t>
        <a:bodyPr/>
        <a:lstStyle/>
        <a:p>
          <a:endParaRPr lang="pl-PL"/>
        </a:p>
      </dgm:t>
    </dgm:pt>
    <dgm:pt modelId="{234E185D-C302-430A-9086-EBAD14C90002}">
      <dgm:prSet/>
      <dgm:spPr/>
      <dgm:t>
        <a:bodyPr/>
        <a:lstStyle/>
        <a:p>
          <a:pPr rtl="0"/>
          <a:r>
            <a:rPr lang="pl-PL" b="1" dirty="0"/>
            <a:t>posiedzenie sądu w przedmiocie tymczasowego aresztowania – sąd przesłuchuje podejrzanego </a:t>
          </a:r>
        </a:p>
      </dgm:t>
    </dgm:pt>
    <dgm:pt modelId="{CDD64DED-48AD-4D1F-881C-455384CA4CF0}" type="parTrans" cxnId="{CBEB51B1-A74A-406B-938B-9A9948386895}">
      <dgm:prSet/>
      <dgm:spPr/>
      <dgm:t>
        <a:bodyPr/>
        <a:lstStyle/>
        <a:p>
          <a:endParaRPr lang="pl-PL"/>
        </a:p>
      </dgm:t>
    </dgm:pt>
    <dgm:pt modelId="{AB413B60-A379-4CAD-B82E-537F7BCC3430}" type="sibTrans" cxnId="{CBEB51B1-A74A-406B-938B-9A9948386895}">
      <dgm:prSet/>
      <dgm:spPr/>
      <dgm:t>
        <a:bodyPr/>
        <a:lstStyle/>
        <a:p>
          <a:endParaRPr lang="pl-PL"/>
        </a:p>
      </dgm:t>
    </dgm:pt>
    <dgm:pt modelId="{0B761D17-C105-44A2-BD8E-837AC9F595BF}">
      <dgm:prSet/>
      <dgm:spPr/>
      <dgm:t>
        <a:bodyPr/>
        <a:lstStyle/>
        <a:p>
          <a:pPr rtl="0"/>
          <a:r>
            <a:rPr lang="pl-PL" b="1" dirty="0"/>
            <a:t>Wydanie postanowienia o zastosowaniu tymczasowego aresztowania</a:t>
          </a:r>
        </a:p>
      </dgm:t>
    </dgm:pt>
    <dgm:pt modelId="{84B05E8A-FDC9-41E7-B493-F3EA93E3B5AC}" type="parTrans" cxnId="{983DFB5E-CF65-4578-A57F-4973D7CEA826}">
      <dgm:prSet/>
      <dgm:spPr/>
      <dgm:t>
        <a:bodyPr/>
        <a:lstStyle/>
        <a:p>
          <a:endParaRPr lang="pl-PL"/>
        </a:p>
      </dgm:t>
    </dgm:pt>
    <dgm:pt modelId="{A2E171B9-7476-4DA0-983F-9E1777F2784B}" type="sibTrans" cxnId="{983DFB5E-CF65-4578-A57F-4973D7CEA826}">
      <dgm:prSet/>
      <dgm:spPr/>
      <dgm:t>
        <a:bodyPr/>
        <a:lstStyle/>
        <a:p>
          <a:endParaRPr lang="pl-PL"/>
        </a:p>
      </dgm:t>
    </dgm:pt>
    <dgm:pt modelId="{EB70901E-3A95-471A-9E24-F363174F050E}" type="pres">
      <dgm:prSet presAssocID="{63D2AFC3-CB66-41FF-B567-0C027B94BCC3}" presName="diagram" presStyleCnt="0">
        <dgm:presLayoutVars>
          <dgm:dir/>
          <dgm:resizeHandles val="exact"/>
        </dgm:presLayoutVars>
      </dgm:prSet>
      <dgm:spPr/>
    </dgm:pt>
    <dgm:pt modelId="{B989FBDF-A91B-488E-A8D7-051ED2A982C6}" type="pres">
      <dgm:prSet presAssocID="{5E48C6FC-4F6C-4D98-9625-6B6D3DE71A7B}" presName="node" presStyleLbl="node1" presStyleIdx="0" presStyleCnt="6">
        <dgm:presLayoutVars>
          <dgm:bulletEnabled val="1"/>
        </dgm:presLayoutVars>
      </dgm:prSet>
      <dgm:spPr/>
    </dgm:pt>
    <dgm:pt modelId="{DFA3BBF1-8F6A-47E1-A977-17212B975878}" type="pres">
      <dgm:prSet presAssocID="{606C5662-CE86-440B-B469-FA1F23187A58}" presName="sibTrans" presStyleLbl="sibTrans2D1" presStyleIdx="0" presStyleCnt="5"/>
      <dgm:spPr/>
    </dgm:pt>
    <dgm:pt modelId="{E12BF738-7B67-4D2B-92CB-BDD72185DF4E}" type="pres">
      <dgm:prSet presAssocID="{606C5662-CE86-440B-B469-FA1F23187A58}" presName="connectorText" presStyleLbl="sibTrans2D1" presStyleIdx="0" presStyleCnt="5"/>
      <dgm:spPr/>
    </dgm:pt>
    <dgm:pt modelId="{4D268209-024B-4505-8E1D-BF60D19F61CE}" type="pres">
      <dgm:prSet presAssocID="{2E952287-92F2-42CA-A82A-8AF12CEECEEE}" presName="node" presStyleLbl="node1" presStyleIdx="1" presStyleCnt="6">
        <dgm:presLayoutVars>
          <dgm:bulletEnabled val="1"/>
        </dgm:presLayoutVars>
      </dgm:prSet>
      <dgm:spPr/>
    </dgm:pt>
    <dgm:pt modelId="{70E5B116-66EE-481E-9B88-F65F9E368BCD}" type="pres">
      <dgm:prSet presAssocID="{72260FC5-AB34-4DDE-A8C2-3942CC86181B}" presName="sibTrans" presStyleLbl="sibTrans2D1" presStyleIdx="1" presStyleCnt="5"/>
      <dgm:spPr/>
    </dgm:pt>
    <dgm:pt modelId="{C32B1920-A8FB-4759-BEE1-67C47CC1B58E}" type="pres">
      <dgm:prSet presAssocID="{72260FC5-AB34-4DDE-A8C2-3942CC86181B}" presName="connectorText" presStyleLbl="sibTrans2D1" presStyleIdx="1" presStyleCnt="5"/>
      <dgm:spPr/>
    </dgm:pt>
    <dgm:pt modelId="{0F9F3E5A-E878-4AD6-AB37-C8AF7EA14D49}" type="pres">
      <dgm:prSet presAssocID="{453A988E-2EEC-4931-8500-A4E3E32D5F4C}" presName="node" presStyleLbl="node1" presStyleIdx="2" presStyleCnt="6">
        <dgm:presLayoutVars>
          <dgm:bulletEnabled val="1"/>
        </dgm:presLayoutVars>
      </dgm:prSet>
      <dgm:spPr/>
    </dgm:pt>
    <dgm:pt modelId="{E4E54FC6-48A3-45B3-8A79-479F571C8D86}" type="pres">
      <dgm:prSet presAssocID="{5BF1834A-1D2F-4D84-A1ED-F91338FC1076}" presName="sibTrans" presStyleLbl="sibTrans2D1" presStyleIdx="2" presStyleCnt="5"/>
      <dgm:spPr/>
    </dgm:pt>
    <dgm:pt modelId="{1F5C9171-93E8-44AF-9D01-6DFCB9533C50}" type="pres">
      <dgm:prSet presAssocID="{5BF1834A-1D2F-4D84-A1ED-F91338FC1076}" presName="connectorText" presStyleLbl="sibTrans2D1" presStyleIdx="2" presStyleCnt="5"/>
      <dgm:spPr/>
    </dgm:pt>
    <dgm:pt modelId="{9AEBA3A0-FFB1-4EB5-8BF3-5B4B4BB85573}" type="pres">
      <dgm:prSet presAssocID="{7D0B8B39-6B09-4D01-970E-54B7C395DD03}" presName="node" presStyleLbl="node1" presStyleIdx="3" presStyleCnt="6">
        <dgm:presLayoutVars>
          <dgm:bulletEnabled val="1"/>
        </dgm:presLayoutVars>
      </dgm:prSet>
      <dgm:spPr/>
    </dgm:pt>
    <dgm:pt modelId="{453723D8-D4E8-4C5B-A1AC-BFA366CF1D99}" type="pres">
      <dgm:prSet presAssocID="{CBF32630-02CD-46DA-AEBE-1C50D48881FB}" presName="sibTrans" presStyleLbl="sibTrans2D1" presStyleIdx="3" presStyleCnt="5"/>
      <dgm:spPr/>
    </dgm:pt>
    <dgm:pt modelId="{7D786D79-9C73-4999-8A98-7FA6E581FB8C}" type="pres">
      <dgm:prSet presAssocID="{CBF32630-02CD-46DA-AEBE-1C50D48881FB}" presName="connectorText" presStyleLbl="sibTrans2D1" presStyleIdx="3" presStyleCnt="5"/>
      <dgm:spPr/>
    </dgm:pt>
    <dgm:pt modelId="{ABA5A460-8025-4802-A222-691B006570A4}" type="pres">
      <dgm:prSet presAssocID="{234E185D-C302-430A-9086-EBAD14C90002}" presName="node" presStyleLbl="node1" presStyleIdx="4" presStyleCnt="6">
        <dgm:presLayoutVars>
          <dgm:bulletEnabled val="1"/>
        </dgm:presLayoutVars>
      </dgm:prSet>
      <dgm:spPr/>
    </dgm:pt>
    <dgm:pt modelId="{3E5D059D-A0A9-465A-BD9D-02613501B14F}" type="pres">
      <dgm:prSet presAssocID="{AB413B60-A379-4CAD-B82E-537F7BCC3430}" presName="sibTrans" presStyleLbl="sibTrans2D1" presStyleIdx="4" presStyleCnt="5"/>
      <dgm:spPr/>
    </dgm:pt>
    <dgm:pt modelId="{B678081D-9E0E-4C1C-8F08-5253814F7107}" type="pres">
      <dgm:prSet presAssocID="{AB413B60-A379-4CAD-B82E-537F7BCC3430}" presName="connectorText" presStyleLbl="sibTrans2D1" presStyleIdx="4" presStyleCnt="5"/>
      <dgm:spPr/>
    </dgm:pt>
    <dgm:pt modelId="{E2B149F8-7EBE-4C8E-9289-77442A6B6E51}" type="pres">
      <dgm:prSet presAssocID="{0B761D17-C105-44A2-BD8E-837AC9F595BF}" presName="node" presStyleLbl="node1" presStyleIdx="5" presStyleCnt="6">
        <dgm:presLayoutVars>
          <dgm:bulletEnabled val="1"/>
        </dgm:presLayoutVars>
      </dgm:prSet>
      <dgm:spPr/>
    </dgm:pt>
  </dgm:ptLst>
  <dgm:cxnLst>
    <dgm:cxn modelId="{DDCC0C08-358F-4418-AD66-75E992AE7D1A}" type="presOf" srcId="{63D2AFC3-CB66-41FF-B567-0C027B94BCC3}" destId="{EB70901E-3A95-471A-9E24-F363174F050E}" srcOrd="0" destOrd="0" presId="urn:microsoft.com/office/officeart/2005/8/layout/process5"/>
    <dgm:cxn modelId="{D5C01912-C0CC-42BD-920A-ED4C1AC4C309}" type="presOf" srcId="{5E48C6FC-4F6C-4D98-9625-6B6D3DE71A7B}" destId="{B989FBDF-A91B-488E-A8D7-051ED2A982C6}" srcOrd="0" destOrd="0" presId="urn:microsoft.com/office/officeart/2005/8/layout/process5"/>
    <dgm:cxn modelId="{D9F08D1B-7423-4B2C-B183-F4D09751115B}" type="presOf" srcId="{AB413B60-A379-4CAD-B82E-537F7BCC3430}" destId="{3E5D059D-A0A9-465A-BD9D-02613501B14F}" srcOrd="0" destOrd="0" presId="urn:microsoft.com/office/officeart/2005/8/layout/process5"/>
    <dgm:cxn modelId="{79EB8037-7E9B-48E9-A29A-987D66C8E4C8}" type="presOf" srcId="{72260FC5-AB34-4DDE-A8C2-3942CC86181B}" destId="{70E5B116-66EE-481E-9B88-F65F9E368BCD}" srcOrd="0" destOrd="0" presId="urn:microsoft.com/office/officeart/2005/8/layout/process5"/>
    <dgm:cxn modelId="{8358CA37-66F9-4F2D-BC7B-9BE71C59E62C}" type="presOf" srcId="{CBF32630-02CD-46DA-AEBE-1C50D48881FB}" destId="{453723D8-D4E8-4C5B-A1AC-BFA366CF1D99}" srcOrd="0" destOrd="0" presId="urn:microsoft.com/office/officeart/2005/8/layout/process5"/>
    <dgm:cxn modelId="{73ABF340-1853-4C75-80AE-C030D6757F88}" srcId="{63D2AFC3-CB66-41FF-B567-0C027B94BCC3}" destId="{7D0B8B39-6B09-4D01-970E-54B7C395DD03}" srcOrd="3" destOrd="0" parTransId="{F3F85EBA-FE28-4F82-B108-FBC0B977F67A}" sibTransId="{CBF32630-02CD-46DA-AEBE-1C50D48881FB}"/>
    <dgm:cxn modelId="{983DFB5E-CF65-4578-A57F-4973D7CEA826}" srcId="{63D2AFC3-CB66-41FF-B567-0C027B94BCC3}" destId="{0B761D17-C105-44A2-BD8E-837AC9F595BF}" srcOrd="5" destOrd="0" parTransId="{84B05E8A-FDC9-41E7-B493-F3EA93E3B5AC}" sibTransId="{A2E171B9-7476-4DA0-983F-9E1777F2784B}"/>
    <dgm:cxn modelId="{D29F7041-FB99-4D68-8DD4-4A93E1DAE3A4}" srcId="{63D2AFC3-CB66-41FF-B567-0C027B94BCC3}" destId="{2E952287-92F2-42CA-A82A-8AF12CEECEEE}" srcOrd="1" destOrd="0" parTransId="{B7936205-B192-4419-96F0-B9862ADD4AE3}" sibTransId="{72260FC5-AB34-4DDE-A8C2-3942CC86181B}"/>
    <dgm:cxn modelId="{33E80162-EAA9-4D13-BDC6-80CD5B33AC51}" type="presOf" srcId="{72260FC5-AB34-4DDE-A8C2-3942CC86181B}" destId="{C32B1920-A8FB-4759-BEE1-67C47CC1B58E}" srcOrd="1" destOrd="0" presId="urn:microsoft.com/office/officeart/2005/8/layout/process5"/>
    <dgm:cxn modelId="{E4192D47-92AC-41FF-AFC8-CB5256E88D25}" type="presOf" srcId="{5BF1834A-1D2F-4D84-A1ED-F91338FC1076}" destId="{1F5C9171-93E8-44AF-9D01-6DFCB9533C50}" srcOrd="1" destOrd="0" presId="urn:microsoft.com/office/officeart/2005/8/layout/process5"/>
    <dgm:cxn modelId="{22D2EC67-D56B-492C-8BB8-CB35053AB753}" type="presOf" srcId="{2E952287-92F2-42CA-A82A-8AF12CEECEEE}" destId="{4D268209-024B-4505-8E1D-BF60D19F61CE}" srcOrd="0" destOrd="0" presId="urn:microsoft.com/office/officeart/2005/8/layout/process5"/>
    <dgm:cxn modelId="{B86D0A50-579E-4B8A-938D-87224D1F9C42}" type="presOf" srcId="{234E185D-C302-430A-9086-EBAD14C90002}" destId="{ABA5A460-8025-4802-A222-691B006570A4}" srcOrd="0" destOrd="0" presId="urn:microsoft.com/office/officeart/2005/8/layout/process5"/>
    <dgm:cxn modelId="{E1993772-C51B-4610-AA24-51697EFD3E83}" type="presOf" srcId="{453A988E-2EEC-4931-8500-A4E3E32D5F4C}" destId="{0F9F3E5A-E878-4AD6-AB37-C8AF7EA14D49}" srcOrd="0" destOrd="0" presId="urn:microsoft.com/office/officeart/2005/8/layout/process5"/>
    <dgm:cxn modelId="{CE276580-561A-414D-92B1-8C19C9380D3B}" type="presOf" srcId="{606C5662-CE86-440B-B469-FA1F23187A58}" destId="{DFA3BBF1-8F6A-47E1-A977-17212B975878}" srcOrd="0" destOrd="0" presId="urn:microsoft.com/office/officeart/2005/8/layout/process5"/>
    <dgm:cxn modelId="{988F6A8D-AF0F-44B2-BE00-5AF13E3E3549}" type="presOf" srcId="{5BF1834A-1D2F-4D84-A1ED-F91338FC1076}" destId="{E4E54FC6-48A3-45B3-8A79-479F571C8D86}" srcOrd="0" destOrd="0" presId="urn:microsoft.com/office/officeart/2005/8/layout/process5"/>
    <dgm:cxn modelId="{0B038790-CB97-46D1-92B6-D9BC587A3494}" type="presOf" srcId="{606C5662-CE86-440B-B469-FA1F23187A58}" destId="{E12BF738-7B67-4D2B-92CB-BDD72185DF4E}" srcOrd="1" destOrd="0" presId="urn:microsoft.com/office/officeart/2005/8/layout/process5"/>
    <dgm:cxn modelId="{060E7995-98F8-4DF7-970C-744E47A12E44}" type="presOf" srcId="{7D0B8B39-6B09-4D01-970E-54B7C395DD03}" destId="{9AEBA3A0-FFB1-4EB5-8BF3-5B4B4BB85573}" srcOrd="0" destOrd="0" presId="urn:microsoft.com/office/officeart/2005/8/layout/process5"/>
    <dgm:cxn modelId="{A9488DA5-1FE7-4A1E-901E-F5BA72DB0A0A}" type="presOf" srcId="{AB413B60-A379-4CAD-B82E-537F7BCC3430}" destId="{B678081D-9E0E-4C1C-8F08-5253814F7107}" srcOrd="1" destOrd="0" presId="urn:microsoft.com/office/officeart/2005/8/layout/process5"/>
    <dgm:cxn modelId="{CBEB51B1-A74A-406B-938B-9A9948386895}" srcId="{63D2AFC3-CB66-41FF-B567-0C027B94BCC3}" destId="{234E185D-C302-430A-9086-EBAD14C90002}" srcOrd="4" destOrd="0" parTransId="{CDD64DED-48AD-4D1F-881C-455384CA4CF0}" sibTransId="{AB413B60-A379-4CAD-B82E-537F7BCC3430}"/>
    <dgm:cxn modelId="{3FD94EB5-3D92-41BC-BB1C-3AC582E5145E}" srcId="{63D2AFC3-CB66-41FF-B567-0C027B94BCC3}" destId="{5E48C6FC-4F6C-4D98-9625-6B6D3DE71A7B}" srcOrd="0" destOrd="0" parTransId="{A4D17E5F-5910-4ADB-A6E4-BD97DC76E668}" sibTransId="{606C5662-CE86-440B-B469-FA1F23187A58}"/>
    <dgm:cxn modelId="{ECCA42C0-0615-49F8-AE5E-FBEBA70AC7F1}" type="presOf" srcId="{CBF32630-02CD-46DA-AEBE-1C50D48881FB}" destId="{7D786D79-9C73-4999-8A98-7FA6E581FB8C}" srcOrd="1" destOrd="0" presId="urn:microsoft.com/office/officeart/2005/8/layout/process5"/>
    <dgm:cxn modelId="{F5878BC2-9C45-42EA-AB2E-F7AA8AE65C4A}" type="presOf" srcId="{0B761D17-C105-44A2-BD8E-837AC9F595BF}" destId="{E2B149F8-7EBE-4C8E-9289-77442A6B6E51}" srcOrd="0" destOrd="0" presId="urn:microsoft.com/office/officeart/2005/8/layout/process5"/>
    <dgm:cxn modelId="{0B4BA6DB-A09D-4B2F-8665-9FA7FB9FD7F5}" srcId="{63D2AFC3-CB66-41FF-B567-0C027B94BCC3}" destId="{453A988E-2EEC-4931-8500-A4E3E32D5F4C}" srcOrd="2" destOrd="0" parTransId="{2653F362-3911-4AFA-8062-4CC2817B717C}" sibTransId="{5BF1834A-1D2F-4D84-A1ED-F91338FC1076}"/>
    <dgm:cxn modelId="{B783C1AC-E027-4A89-9D41-6A69AF39A836}" type="presParOf" srcId="{EB70901E-3A95-471A-9E24-F363174F050E}" destId="{B989FBDF-A91B-488E-A8D7-051ED2A982C6}" srcOrd="0" destOrd="0" presId="urn:microsoft.com/office/officeart/2005/8/layout/process5"/>
    <dgm:cxn modelId="{55403FCB-3416-485F-A404-1A0953A79DE3}" type="presParOf" srcId="{EB70901E-3A95-471A-9E24-F363174F050E}" destId="{DFA3BBF1-8F6A-47E1-A977-17212B975878}" srcOrd="1" destOrd="0" presId="urn:microsoft.com/office/officeart/2005/8/layout/process5"/>
    <dgm:cxn modelId="{CC04CAE3-53D2-400F-B9A1-4B29728366A1}" type="presParOf" srcId="{DFA3BBF1-8F6A-47E1-A977-17212B975878}" destId="{E12BF738-7B67-4D2B-92CB-BDD72185DF4E}" srcOrd="0" destOrd="0" presId="urn:microsoft.com/office/officeart/2005/8/layout/process5"/>
    <dgm:cxn modelId="{048D4049-C565-4A54-81BE-931D26375AF3}" type="presParOf" srcId="{EB70901E-3A95-471A-9E24-F363174F050E}" destId="{4D268209-024B-4505-8E1D-BF60D19F61CE}" srcOrd="2" destOrd="0" presId="urn:microsoft.com/office/officeart/2005/8/layout/process5"/>
    <dgm:cxn modelId="{80680DDF-E3CB-46CD-8314-516EC93CF41A}" type="presParOf" srcId="{EB70901E-3A95-471A-9E24-F363174F050E}" destId="{70E5B116-66EE-481E-9B88-F65F9E368BCD}" srcOrd="3" destOrd="0" presId="urn:microsoft.com/office/officeart/2005/8/layout/process5"/>
    <dgm:cxn modelId="{7F6A8F97-0D4F-46D7-9724-59031B989727}" type="presParOf" srcId="{70E5B116-66EE-481E-9B88-F65F9E368BCD}" destId="{C32B1920-A8FB-4759-BEE1-67C47CC1B58E}" srcOrd="0" destOrd="0" presId="urn:microsoft.com/office/officeart/2005/8/layout/process5"/>
    <dgm:cxn modelId="{AD13318D-D681-4F89-96AD-01839F3B41B1}" type="presParOf" srcId="{EB70901E-3A95-471A-9E24-F363174F050E}" destId="{0F9F3E5A-E878-4AD6-AB37-C8AF7EA14D49}" srcOrd="4" destOrd="0" presId="urn:microsoft.com/office/officeart/2005/8/layout/process5"/>
    <dgm:cxn modelId="{D0DD2C2F-AFDF-488C-A732-484D0D5FE5E4}" type="presParOf" srcId="{EB70901E-3A95-471A-9E24-F363174F050E}" destId="{E4E54FC6-48A3-45B3-8A79-479F571C8D86}" srcOrd="5" destOrd="0" presId="urn:microsoft.com/office/officeart/2005/8/layout/process5"/>
    <dgm:cxn modelId="{84E22C82-366E-429B-AF8E-069F352CB246}" type="presParOf" srcId="{E4E54FC6-48A3-45B3-8A79-479F571C8D86}" destId="{1F5C9171-93E8-44AF-9D01-6DFCB9533C50}" srcOrd="0" destOrd="0" presId="urn:microsoft.com/office/officeart/2005/8/layout/process5"/>
    <dgm:cxn modelId="{7E5E14C0-5F18-4E27-959B-7A913970D914}" type="presParOf" srcId="{EB70901E-3A95-471A-9E24-F363174F050E}" destId="{9AEBA3A0-FFB1-4EB5-8BF3-5B4B4BB85573}" srcOrd="6" destOrd="0" presId="urn:microsoft.com/office/officeart/2005/8/layout/process5"/>
    <dgm:cxn modelId="{7842D5F8-55FF-4C12-842A-B1D83A8EF444}" type="presParOf" srcId="{EB70901E-3A95-471A-9E24-F363174F050E}" destId="{453723D8-D4E8-4C5B-A1AC-BFA366CF1D99}" srcOrd="7" destOrd="0" presId="urn:microsoft.com/office/officeart/2005/8/layout/process5"/>
    <dgm:cxn modelId="{1C91F9CD-3625-43DE-BEE0-48796EA80FFC}" type="presParOf" srcId="{453723D8-D4E8-4C5B-A1AC-BFA366CF1D99}" destId="{7D786D79-9C73-4999-8A98-7FA6E581FB8C}" srcOrd="0" destOrd="0" presId="urn:microsoft.com/office/officeart/2005/8/layout/process5"/>
    <dgm:cxn modelId="{E4F026FE-7871-4D41-8FC3-FA08C76A9A28}" type="presParOf" srcId="{EB70901E-3A95-471A-9E24-F363174F050E}" destId="{ABA5A460-8025-4802-A222-691B006570A4}" srcOrd="8" destOrd="0" presId="urn:microsoft.com/office/officeart/2005/8/layout/process5"/>
    <dgm:cxn modelId="{9F6F5FA5-BAA9-4B67-967E-315814B35F27}" type="presParOf" srcId="{EB70901E-3A95-471A-9E24-F363174F050E}" destId="{3E5D059D-A0A9-465A-BD9D-02613501B14F}" srcOrd="9" destOrd="0" presId="urn:microsoft.com/office/officeart/2005/8/layout/process5"/>
    <dgm:cxn modelId="{696A4D8D-35CB-4D23-B248-098B8F985217}" type="presParOf" srcId="{3E5D059D-A0A9-465A-BD9D-02613501B14F}" destId="{B678081D-9E0E-4C1C-8F08-5253814F7107}" srcOrd="0" destOrd="0" presId="urn:microsoft.com/office/officeart/2005/8/layout/process5"/>
    <dgm:cxn modelId="{4A205C06-EA68-467E-8D16-04327D99EFD8}" type="presParOf" srcId="{EB70901E-3A95-471A-9E24-F363174F050E}" destId="{E2B149F8-7EBE-4C8E-9289-77442A6B6E51}"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E9152F-0BCA-45FF-82F3-40EC14D8BA0A}"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pl-PL"/>
        </a:p>
      </dgm:t>
    </dgm:pt>
    <dgm:pt modelId="{A529596A-DB7E-4434-9249-022B9559DBE6}">
      <dgm:prSet/>
      <dgm:spPr/>
      <dgm:t>
        <a:bodyPr/>
        <a:lstStyle/>
        <a:p>
          <a:pPr rtl="0"/>
          <a:r>
            <a:rPr lang="pl-PL"/>
            <a:t>poręczenie majątkowe</a:t>
          </a:r>
        </a:p>
      </dgm:t>
    </dgm:pt>
    <dgm:pt modelId="{E8EBE83E-780B-468C-8796-7B59EABDC96F}" type="parTrans" cxnId="{0EAD2632-DB5D-4FAA-A17E-EDE8B97015B5}">
      <dgm:prSet/>
      <dgm:spPr/>
      <dgm:t>
        <a:bodyPr/>
        <a:lstStyle/>
        <a:p>
          <a:endParaRPr lang="pl-PL"/>
        </a:p>
      </dgm:t>
    </dgm:pt>
    <dgm:pt modelId="{C5AA2691-609B-4039-91DD-B92DAB531569}" type="sibTrans" cxnId="{0EAD2632-DB5D-4FAA-A17E-EDE8B97015B5}">
      <dgm:prSet/>
      <dgm:spPr/>
      <dgm:t>
        <a:bodyPr/>
        <a:lstStyle/>
        <a:p>
          <a:endParaRPr lang="pl-PL"/>
        </a:p>
      </dgm:t>
    </dgm:pt>
    <dgm:pt modelId="{75920DF6-9C8C-4F6F-823B-F1F4C52BBFCF}">
      <dgm:prSet/>
      <dgm:spPr/>
      <dgm:t>
        <a:bodyPr/>
        <a:lstStyle/>
        <a:p>
          <a:pPr rtl="0"/>
          <a:r>
            <a:rPr lang="pl-PL"/>
            <a:t>poręczenie społeczne </a:t>
          </a:r>
        </a:p>
      </dgm:t>
    </dgm:pt>
    <dgm:pt modelId="{AA0D2DBD-7260-4919-A8DA-180690A63160}" type="parTrans" cxnId="{EE3FCC7F-7409-40A3-B772-F985EBC82849}">
      <dgm:prSet/>
      <dgm:spPr/>
      <dgm:t>
        <a:bodyPr/>
        <a:lstStyle/>
        <a:p>
          <a:endParaRPr lang="pl-PL"/>
        </a:p>
      </dgm:t>
    </dgm:pt>
    <dgm:pt modelId="{7AA22E96-3BCD-4904-A090-7AE1930B0DEE}" type="sibTrans" cxnId="{EE3FCC7F-7409-40A3-B772-F985EBC82849}">
      <dgm:prSet/>
      <dgm:spPr/>
      <dgm:t>
        <a:bodyPr/>
        <a:lstStyle/>
        <a:p>
          <a:endParaRPr lang="pl-PL"/>
        </a:p>
      </dgm:t>
    </dgm:pt>
    <dgm:pt modelId="{CFAFCA1E-62ED-42F0-9955-14F5063E8C2D}">
      <dgm:prSet/>
      <dgm:spPr/>
      <dgm:t>
        <a:bodyPr/>
        <a:lstStyle/>
        <a:p>
          <a:pPr rtl="0"/>
          <a:r>
            <a:rPr lang="pl-PL" dirty="0"/>
            <a:t>poręczenie osoby godnej zaufania</a:t>
          </a:r>
        </a:p>
      </dgm:t>
    </dgm:pt>
    <dgm:pt modelId="{BB7691ED-6D9A-4672-B1C4-18134B55C799}" type="parTrans" cxnId="{F2CAE1BF-0E98-44BD-B05D-552DDDD78C5B}">
      <dgm:prSet/>
      <dgm:spPr/>
      <dgm:t>
        <a:bodyPr/>
        <a:lstStyle/>
        <a:p>
          <a:endParaRPr lang="pl-PL"/>
        </a:p>
      </dgm:t>
    </dgm:pt>
    <dgm:pt modelId="{5A2885D5-5DA7-4F79-BBEC-2FDFCF5DD784}" type="sibTrans" cxnId="{F2CAE1BF-0E98-44BD-B05D-552DDDD78C5B}">
      <dgm:prSet/>
      <dgm:spPr/>
      <dgm:t>
        <a:bodyPr/>
        <a:lstStyle/>
        <a:p>
          <a:endParaRPr lang="pl-PL"/>
        </a:p>
      </dgm:t>
    </dgm:pt>
    <dgm:pt modelId="{978A06B6-43EE-4255-B8DD-1974786F6311}">
      <dgm:prSet/>
      <dgm:spPr/>
      <dgm:t>
        <a:bodyPr/>
        <a:lstStyle/>
        <a:p>
          <a:pPr rtl="0"/>
          <a:r>
            <a:rPr lang="pl-PL"/>
            <a:t>dozór policji</a:t>
          </a:r>
        </a:p>
      </dgm:t>
    </dgm:pt>
    <dgm:pt modelId="{770FBAD7-5299-417F-84E4-A675C5F58D35}" type="parTrans" cxnId="{2F716122-F0CE-4DE9-9CF8-6E2F16258F49}">
      <dgm:prSet/>
      <dgm:spPr/>
      <dgm:t>
        <a:bodyPr/>
        <a:lstStyle/>
        <a:p>
          <a:endParaRPr lang="pl-PL"/>
        </a:p>
      </dgm:t>
    </dgm:pt>
    <dgm:pt modelId="{9B93EC1E-B0E7-401B-8725-CFDF49B110EA}" type="sibTrans" cxnId="{2F716122-F0CE-4DE9-9CF8-6E2F16258F49}">
      <dgm:prSet/>
      <dgm:spPr/>
      <dgm:t>
        <a:bodyPr/>
        <a:lstStyle/>
        <a:p>
          <a:endParaRPr lang="pl-PL"/>
        </a:p>
      </dgm:t>
    </dgm:pt>
    <dgm:pt modelId="{7438A799-9F3D-4728-893E-9388AD4876DB}">
      <dgm:prSet/>
      <dgm:spPr/>
      <dgm:t>
        <a:bodyPr/>
        <a:lstStyle/>
        <a:p>
          <a:pPr rtl="0"/>
          <a:r>
            <a:rPr lang="pl-PL"/>
            <a:t>dozór warunkowy policji </a:t>
          </a:r>
        </a:p>
      </dgm:t>
    </dgm:pt>
    <dgm:pt modelId="{72A65F38-88A1-48CB-A879-EEF11491358E}" type="parTrans" cxnId="{43E31DB0-2F09-4891-9D7C-2A6963A94902}">
      <dgm:prSet/>
      <dgm:spPr/>
      <dgm:t>
        <a:bodyPr/>
        <a:lstStyle/>
        <a:p>
          <a:endParaRPr lang="pl-PL"/>
        </a:p>
      </dgm:t>
    </dgm:pt>
    <dgm:pt modelId="{AE23BB24-58B7-482E-AD2A-D32D15EBD479}" type="sibTrans" cxnId="{43E31DB0-2F09-4891-9D7C-2A6963A94902}">
      <dgm:prSet/>
      <dgm:spPr/>
      <dgm:t>
        <a:bodyPr/>
        <a:lstStyle/>
        <a:p>
          <a:endParaRPr lang="pl-PL"/>
        </a:p>
      </dgm:t>
    </dgm:pt>
    <dgm:pt modelId="{70185655-7284-45C2-9C40-7E94E51DE058}">
      <dgm:prSet/>
      <dgm:spPr/>
      <dgm:t>
        <a:bodyPr/>
        <a:lstStyle/>
        <a:p>
          <a:pPr rtl="0"/>
          <a:r>
            <a:rPr lang="pl-PL" dirty="0"/>
            <a:t>nakaz opuszczenia lokalu zajmowanego wspólnie z pokrzywdzonym </a:t>
          </a:r>
        </a:p>
      </dgm:t>
    </dgm:pt>
    <dgm:pt modelId="{F5017794-E4C6-4829-825F-50D04E3808B5}" type="parTrans" cxnId="{228079CF-46C9-4E17-ACCE-02063CEE8F88}">
      <dgm:prSet/>
      <dgm:spPr/>
      <dgm:t>
        <a:bodyPr/>
        <a:lstStyle/>
        <a:p>
          <a:endParaRPr lang="pl-PL"/>
        </a:p>
      </dgm:t>
    </dgm:pt>
    <dgm:pt modelId="{19D7EEFD-5393-4578-A183-7E2B6221A63E}" type="sibTrans" cxnId="{228079CF-46C9-4E17-ACCE-02063CEE8F88}">
      <dgm:prSet/>
      <dgm:spPr/>
      <dgm:t>
        <a:bodyPr/>
        <a:lstStyle/>
        <a:p>
          <a:endParaRPr lang="pl-PL"/>
        </a:p>
      </dgm:t>
    </dgm:pt>
    <dgm:pt modelId="{AFE94778-60AF-4BCB-92DF-AB73A292F2B5}">
      <dgm:prSet/>
      <dgm:spPr/>
      <dgm:t>
        <a:bodyPr/>
        <a:lstStyle/>
        <a:p>
          <a:pPr rtl="0"/>
          <a:r>
            <a:rPr lang="pl-PL" dirty="0"/>
            <a:t>zawieszenie w wykonywaniu czynności służbowych lub wykonywaniu zawodu, </a:t>
          </a:r>
        </a:p>
      </dgm:t>
    </dgm:pt>
    <dgm:pt modelId="{1B8E3064-7107-4A5E-B0B7-EDC82C4820B6}" type="parTrans" cxnId="{D4F9D56A-3673-4EE0-8A8A-4025433DC5BC}">
      <dgm:prSet/>
      <dgm:spPr/>
      <dgm:t>
        <a:bodyPr/>
        <a:lstStyle/>
        <a:p>
          <a:endParaRPr lang="pl-PL"/>
        </a:p>
      </dgm:t>
    </dgm:pt>
    <dgm:pt modelId="{E606B1C3-BA37-4BC8-A56A-21A6ABB4492C}" type="sibTrans" cxnId="{D4F9D56A-3673-4EE0-8A8A-4025433DC5BC}">
      <dgm:prSet/>
      <dgm:spPr/>
      <dgm:t>
        <a:bodyPr/>
        <a:lstStyle/>
        <a:p>
          <a:endParaRPr lang="pl-PL"/>
        </a:p>
      </dgm:t>
    </dgm:pt>
    <dgm:pt modelId="{1ABD13EE-4B94-4781-A77F-5BD68D6D2DA2}">
      <dgm:prSet/>
      <dgm:spPr/>
      <dgm:t>
        <a:bodyPr/>
        <a:lstStyle/>
        <a:p>
          <a:pPr rtl="0"/>
          <a:r>
            <a:rPr lang="pl-PL"/>
            <a:t>zakaz opuszczania kraju</a:t>
          </a:r>
        </a:p>
      </dgm:t>
    </dgm:pt>
    <dgm:pt modelId="{9CFD851B-F1A6-4735-B89B-39B29B85F17B}" type="parTrans" cxnId="{753CB105-D01C-4BDE-9614-AE4AAC7673A0}">
      <dgm:prSet/>
      <dgm:spPr/>
      <dgm:t>
        <a:bodyPr/>
        <a:lstStyle/>
        <a:p>
          <a:endParaRPr lang="pl-PL"/>
        </a:p>
      </dgm:t>
    </dgm:pt>
    <dgm:pt modelId="{A41ECD75-734C-43F7-AAEF-935E1358395A}" type="sibTrans" cxnId="{753CB105-D01C-4BDE-9614-AE4AAC7673A0}">
      <dgm:prSet/>
      <dgm:spPr/>
      <dgm:t>
        <a:bodyPr/>
        <a:lstStyle/>
        <a:p>
          <a:endParaRPr lang="pl-PL"/>
        </a:p>
      </dgm:t>
    </dgm:pt>
    <dgm:pt modelId="{A93BDEDB-0E86-43A7-AA5A-638A98D360FE}">
      <dgm:prSet/>
      <dgm:spPr/>
      <dgm:t>
        <a:bodyPr/>
        <a:lstStyle/>
        <a:p>
          <a:r>
            <a:rPr lang="pl-PL" dirty="0"/>
            <a:t>zakaz  ubiegania się o zamówienia publiczne na czas trwania postępowania</a:t>
          </a:r>
        </a:p>
      </dgm:t>
    </dgm:pt>
    <dgm:pt modelId="{0F536668-31BA-4692-883C-E36A5C382F91}" type="parTrans" cxnId="{FD64B961-50A8-490D-99D0-462E8C3663E9}">
      <dgm:prSet/>
      <dgm:spPr/>
      <dgm:t>
        <a:bodyPr/>
        <a:lstStyle/>
        <a:p>
          <a:endParaRPr lang="pl-PL"/>
        </a:p>
      </dgm:t>
    </dgm:pt>
    <dgm:pt modelId="{991F92D2-AEA7-4EF9-9D6D-F038C3A54F78}" type="sibTrans" cxnId="{FD64B961-50A8-490D-99D0-462E8C3663E9}">
      <dgm:prSet/>
      <dgm:spPr/>
      <dgm:t>
        <a:bodyPr/>
        <a:lstStyle/>
        <a:p>
          <a:endParaRPr lang="pl-PL"/>
        </a:p>
      </dgm:t>
    </dgm:pt>
    <dgm:pt modelId="{389476B1-3327-496E-8B25-FE49E41DBCAF}" type="pres">
      <dgm:prSet presAssocID="{67E9152F-0BCA-45FF-82F3-40EC14D8BA0A}" presName="linear" presStyleCnt="0">
        <dgm:presLayoutVars>
          <dgm:animLvl val="lvl"/>
          <dgm:resizeHandles val="exact"/>
        </dgm:presLayoutVars>
      </dgm:prSet>
      <dgm:spPr/>
    </dgm:pt>
    <dgm:pt modelId="{7EF3BA4A-C7DE-4821-B848-19C7C5055F98}" type="pres">
      <dgm:prSet presAssocID="{A529596A-DB7E-4434-9249-022B9559DBE6}" presName="parentText" presStyleLbl="node1" presStyleIdx="0" presStyleCnt="9">
        <dgm:presLayoutVars>
          <dgm:chMax val="0"/>
          <dgm:bulletEnabled val="1"/>
        </dgm:presLayoutVars>
      </dgm:prSet>
      <dgm:spPr/>
    </dgm:pt>
    <dgm:pt modelId="{9D0463F2-7D5E-4E25-98AF-9611752D3CCB}" type="pres">
      <dgm:prSet presAssocID="{C5AA2691-609B-4039-91DD-B92DAB531569}" presName="spacer" presStyleCnt="0"/>
      <dgm:spPr/>
    </dgm:pt>
    <dgm:pt modelId="{B5E49C9E-D2B7-4F0A-94FC-31EA98C2228C}" type="pres">
      <dgm:prSet presAssocID="{75920DF6-9C8C-4F6F-823B-F1F4C52BBFCF}" presName="parentText" presStyleLbl="node1" presStyleIdx="1" presStyleCnt="9">
        <dgm:presLayoutVars>
          <dgm:chMax val="0"/>
          <dgm:bulletEnabled val="1"/>
        </dgm:presLayoutVars>
      </dgm:prSet>
      <dgm:spPr/>
    </dgm:pt>
    <dgm:pt modelId="{79E1F428-A9EC-4AED-AFB9-B0968F1B4C1D}" type="pres">
      <dgm:prSet presAssocID="{7AA22E96-3BCD-4904-A090-7AE1930B0DEE}" presName="spacer" presStyleCnt="0"/>
      <dgm:spPr/>
    </dgm:pt>
    <dgm:pt modelId="{89B9CE1F-1A7A-46E5-82A7-FABD40FB496D}" type="pres">
      <dgm:prSet presAssocID="{CFAFCA1E-62ED-42F0-9955-14F5063E8C2D}" presName="parentText" presStyleLbl="node1" presStyleIdx="2" presStyleCnt="9">
        <dgm:presLayoutVars>
          <dgm:chMax val="0"/>
          <dgm:bulletEnabled val="1"/>
        </dgm:presLayoutVars>
      </dgm:prSet>
      <dgm:spPr/>
    </dgm:pt>
    <dgm:pt modelId="{7950E340-815C-4246-A595-1ADB067F91E5}" type="pres">
      <dgm:prSet presAssocID="{5A2885D5-5DA7-4F79-BBEC-2FDFCF5DD784}" presName="spacer" presStyleCnt="0"/>
      <dgm:spPr/>
    </dgm:pt>
    <dgm:pt modelId="{F715AF8C-271B-4FE8-90AA-03196569E38A}" type="pres">
      <dgm:prSet presAssocID="{978A06B6-43EE-4255-B8DD-1974786F6311}" presName="parentText" presStyleLbl="node1" presStyleIdx="3" presStyleCnt="9">
        <dgm:presLayoutVars>
          <dgm:chMax val="0"/>
          <dgm:bulletEnabled val="1"/>
        </dgm:presLayoutVars>
      </dgm:prSet>
      <dgm:spPr/>
    </dgm:pt>
    <dgm:pt modelId="{BB288BF9-7F88-49E7-93D8-20B36DC34B45}" type="pres">
      <dgm:prSet presAssocID="{9B93EC1E-B0E7-401B-8725-CFDF49B110EA}" presName="spacer" presStyleCnt="0"/>
      <dgm:spPr/>
    </dgm:pt>
    <dgm:pt modelId="{209C00CD-090E-42F2-A777-66758473285B}" type="pres">
      <dgm:prSet presAssocID="{7438A799-9F3D-4728-893E-9388AD4876DB}" presName="parentText" presStyleLbl="node1" presStyleIdx="4" presStyleCnt="9">
        <dgm:presLayoutVars>
          <dgm:chMax val="0"/>
          <dgm:bulletEnabled val="1"/>
        </dgm:presLayoutVars>
      </dgm:prSet>
      <dgm:spPr/>
    </dgm:pt>
    <dgm:pt modelId="{AC26B425-1290-4899-8B4D-456308BC3AF2}" type="pres">
      <dgm:prSet presAssocID="{AE23BB24-58B7-482E-AD2A-D32D15EBD479}" presName="spacer" presStyleCnt="0"/>
      <dgm:spPr/>
    </dgm:pt>
    <dgm:pt modelId="{17327C01-C003-4C73-884B-108C169EEA6B}" type="pres">
      <dgm:prSet presAssocID="{70185655-7284-45C2-9C40-7E94E51DE058}" presName="parentText" presStyleLbl="node1" presStyleIdx="5" presStyleCnt="9">
        <dgm:presLayoutVars>
          <dgm:chMax val="0"/>
          <dgm:bulletEnabled val="1"/>
        </dgm:presLayoutVars>
      </dgm:prSet>
      <dgm:spPr/>
    </dgm:pt>
    <dgm:pt modelId="{A1096E23-9582-4D2B-8A8A-D53C2073483D}" type="pres">
      <dgm:prSet presAssocID="{19D7EEFD-5393-4578-A183-7E2B6221A63E}" presName="spacer" presStyleCnt="0"/>
      <dgm:spPr/>
    </dgm:pt>
    <dgm:pt modelId="{8D738E24-FC68-4536-8FB8-D6CF54A43C85}" type="pres">
      <dgm:prSet presAssocID="{AFE94778-60AF-4BCB-92DF-AB73A292F2B5}" presName="parentText" presStyleLbl="node1" presStyleIdx="6" presStyleCnt="9">
        <dgm:presLayoutVars>
          <dgm:chMax val="0"/>
          <dgm:bulletEnabled val="1"/>
        </dgm:presLayoutVars>
      </dgm:prSet>
      <dgm:spPr/>
    </dgm:pt>
    <dgm:pt modelId="{650E87F9-2642-48F3-BE31-E40B7BB44A13}" type="pres">
      <dgm:prSet presAssocID="{E606B1C3-BA37-4BC8-A56A-21A6ABB4492C}" presName="spacer" presStyleCnt="0"/>
      <dgm:spPr/>
    </dgm:pt>
    <dgm:pt modelId="{D2D3BAFB-4866-4B97-99FB-EB459E8D425E}" type="pres">
      <dgm:prSet presAssocID="{A93BDEDB-0E86-43A7-AA5A-638A98D360FE}" presName="parentText" presStyleLbl="node1" presStyleIdx="7" presStyleCnt="9">
        <dgm:presLayoutVars>
          <dgm:chMax val="0"/>
          <dgm:bulletEnabled val="1"/>
        </dgm:presLayoutVars>
      </dgm:prSet>
      <dgm:spPr/>
    </dgm:pt>
    <dgm:pt modelId="{B81653F5-4F72-4DC8-9C87-66375B172B1A}" type="pres">
      <dgm:prSet presAssocID="{991F92D2-AEA7-4EF9-9D6D-F038C3A54F78}" presName="spacer" presStyleCnt="0"/>
      <dgm:spPr/>
    </dgm:pt>
    <dgm:pt modelId="{7CD419D5-CA3C-46D9-A1B8-511DDADD5FCD}" type="pres">
      <dgm:prSet presAssocID="{1ABD13EE-4B94-4781-A77F-5BD68D6D2DA2}" presName="parentText" presStyleLbl="node1" presStyleIdx="8" presStyleCnt="9">
        <dgm:presLayoutVars>
          <dgm:chMax val="0"/>
          <dgm:bulletEnabled val="1"/>
        </dgm:presLayoutVars>
      </dgm:prSet>
      <dgm:spPr/>
    </dgm:pt>
  </dgm:ptLst>
  <dgm:cxnLst>
    <dgm:cxn modelId="{753CB105-D01C-4BDE-9614-AE4AAC7673A0}" srcId="{67E9152F-0BCA-45FF-82F3-40EC14D8BA0A}" destId="{1ABD13EE-4B94-4781-A77F-5BD68D6D2DA2}" srcOrd="8" destOrd="0" parTransId="{9CFD851B-F1A6-4735-B89B-39B29B85F17B}" sibTransId="{A41ECD75-734C-43F7-AAEF-935E1358395A}"/>
    <dgm:cxn modelId="{779DD607-D4B3-4D5B-B0AB-6730D71AA5A2}" type="presOf" srcId="{CFAFCA1E-62ED-42F0-9955-14F5063E8C2D}" destId="{89B9CE1F-1A7A-46E5-82A7-FABD40FB496D}" srcOrd="0" destOrd="0" presId="urn:microsoft.com/office/officeart/2005/8/layout/vList2"/>
    <dgm:cxn modelId="{2F716122-F0CE-4DE9-9CF8-6E2F16258F49}" srcId="{67E9152F-0BCA-45FF-82F3-40EC14D8BA0A}" destId="{978A06B6-43EE-4255-B8DD-1974786F6311}" srcOrd="3" destOrd="0" parTransId="{770FBAD7-5299-417F-84E4-A675C5F58D35}" sibTransId="{9B93EC1E-B0E7-401B-8725-CFDF49B110EA}"/>
    <dgm:cxn modelId="{0EAD2632-DB5D-4FAA-A17E-EDE8B97015B5}" srcId="{67E9152F-0BCA-45FF-82F3-40EC14D8BA0A}" destId="{A529596A-DB7E-4434-9249-022B9559DBE6}" srcOrd="0" destOrd="0" parTransId="{E8EBE83E-780B-468C-8796-7B59EABDC96F}" sibTransId="{C5AA2691-609B-4039-91DD-B92DAB531569}"/>
    <dgm:cxn modelId="{3949B43A-4D5C-47B8-BF75-12755720B4DC}" type="presOf" srcId="{70185655-7284-45C2-9C40-7E94E51DE058}" destId="{17327C01-C003-4C73-884B-108C169EEA6B}" srcOrd="0" destOrd="0" presId="urn:microsoft.com/office/officeart/2005/8/layout/vList2"/>
    <dgm:cxn modelId="{FD64B961-50A8-490D-99D0-462E8C3663E9}" srcId="{67E9152F-0BCA-45FF-82F3-40EC14D8BA0A}" destId="{A93BDEDB-0E86-43A7-AA5A-638A98D360FE}" srcOrd="7" destOrd="0" parTransId="{0F536668-31BA-4692-883C-E36A5C382F91}" sibTransId="{991F92D2-AEA7-4EF9-9D6D-F038C3A54F78}"/>
    <dgm:cxn modelId="{B5DF5E44-C7F8-454B-850E-55839442CE71}" type="presOf" srcId="{75920DF6-9C8C-4F6F-823B-F1F4C52BBFCF}" destId="{B5E49C9E-D2B7-4F0A-94FC-31EA98C2228C}" srcOrd="0" destOrd="0" presId="urn:microsoft.com/office/officeart/2005/8/layout/vList2"/>
    <dgm:cxn modelId="{6BA02C4A-8723-4FA3-8760-61FB95C1BD3E}" type="presOf" srcId="{A93BDEDB-0E86-43A7-AA5A-638A98D360FE}" destId="{D2D3BAFB-4866-4B97-99FB-EB459E8D425E}" srcOrd="0" destOrd="0" presId="urn:microsoft.com/office/officeart/2005/8/layout/vList2"/>
    <dgm:cxn modelId="{D4F9D56A-3673-4EE0-8A8A-4025433DC5BC}" srcId="{67E9152F-0BCA-45FF-82F3-40EC14D8BA0A}" destId="{AFE94778-60AF-4BCB-92DF-AB73A292F2B5}" srcOrd="6" destOrd="0" parTransId="{1B8E3064-7107-4A5E-B0B7-EDC82C4820B6}" sibTransId="{E606B1C3-BA37-4BC8-A56A-21A6ABB4492C}"/>
    <dgm:cxn modelId="{D9597A4F-4DC7-4974-96E9-19AA3D9ED3DE}" type="presOf" srcId="{A529596A-DB7E-4434-9249-022B9559DBE6}" destId="{7EF3BA4A-C7DE-4821-B848-19C7C5055F98}" srcOrd="0" destOrd="0" presId="urn:microsoft.com/office/officeart/2005/8/layout/vList2"/>
    <dgm:cxn modelId="{EE3FCC7F-7409-40A3-B772-F985EBC82849}" srcId="{67E9152F-0BCA-45FF-82F3-40EC14D8BA0A}" destId="{75920DF6-9C8C-4F6F-823B-F1F4C52BBFCF}" srcOrd="1" destOrd="0" parTransId="{AA0D2DBD-7260-4919-A8DA-180690A63160}" sibTransId="{7AA22E96-3BCD-4904-A090-7AE1930B0DEE}"/>
    <dgm:cxn modelId="{F71BB19C-FC69-41E3-A81F-2AAAC92107D7}" type="presOf" srcId="{978A06B6-43EE-4255-B8DD-1974786F6311}" destId="{F715AF8C-271B-4FE8-90AA-03196569E38A}" srcOrd="0" destOrd="0" presId="urn:microsoft.com/office/officeart/2005/8/layout/vList2"/>
    <dgm:cxn modelId="{AFE0BEAE-778D-45F7-AB51-79E2E5C181FD}" type="presOf" srcId="{67E9152F-0BCA-45FF-82F3-40EC14D8BA0A}" destId="{389476B1-3327-496E-8B25-FE49E41DBCAF}" srcOrd="0" destOrd="0" presId="urn:microsoft.com/office/officeart/2005/8/layout/vList2"/>
    <dgm:cxn modelId="{43E31DB0-2F09-4891-9D7C-2A6963A94902}" srcId="{67E9152F-0BCA-45FF-82F3-40EC14D8BA0A}" destId="{7438A799-9F3D-4728-893E-9388AD4876DB}" srcOrd="4" destOrd="0" parTransId="{72A65F38-88A1-48CB-A879-EEF11491358E}" sibTransId="{AE23BB24-58B7-482E-AD2A-D32D15EBD479}"/>
    <dgm:cxn modelId="{F2CAE1BF-0E98-44BD-B05D-552DDDD78C5B}" srcId="{67E9152F-0BCA-45FF-82F3-40EC14D8BA0A}" destId="{CFAFCA1E-62ED-42F0-9955-14F5063E8C2D}" srcOrd="2" destOrd="0" parTransId="{BB7691ED-6D9A-4672-B1C4-18134B55C799}" sibTransId="{5A2885D5-5DA7-4F79-BBEC-2FDFCF5DD784}"/>
    <dgm:cxn modelId="{228079CF-46C9-4E17-ACCE-02063CEE8F88}" srcId="{67E9152F-0BCA-45FF-82F3-40EC14D8BA0A}" destId="{70185655-7284-45C2-9C40-7E94E51DE058}" srcOrd="5" destOrd="0" parTransId="{F5017794-E4C6-4829-825F-50D04E3808B5}" sibTransId="{19D7EEFD-5393-4578-A183-7E2B6221A63E}"/>
    <dgm:cxn modelId="{B761C3DA-8113-43CE-A2C4-52C3C8793599}" type="presOf" srcId="{AFE94778-60AF-4BCB-92DF-AB73A292F2B5}" destId="{8D738E24-FC68-4536-8FB8-D6CF54A43C85}" srcOrd="0" destOrd="0" presId="urn:microsoft.com/office/officeart/2005/8/layout/vList2"/>
    <dgm:cxn modelId="{55D37FDD-0F9A-4EDC-8EDA-EF9D448C804C}" type="presOf" srcId="{7438A799-9F3D-4728-893E-9388AD4876DB}" destId="{209C00CD-090E-42F2-A777-66758473285B}" srcOrd="0" destOrd="0" presId="urn:microsoft.com/office/officeart/2005/8/layout/vList2"/>
    <dgm:cxn modelId="{B7B056DE-4A32-4B0A-B0C6-14ACAE311CF4}" type="presOf" srcId="{1ABD13EE-4B94-4781-A77F-5BD68D6D2DA2}" destId="{7CD419D5-CA3C-46D9-A1B8-511DDADD5FCD}" srcOrd="0" destOrd="0" presId="urn:microsoft.com/office/officeart/2005/8/layout/vList2"/>
    <dgm:cxn modelId="{27823419-680D-4630-A453-DC5C0F274ED4}" type="presParOf" srcId="{389476B1-3327-496E-8B25-FE49E41DBCAF}" destId="{7EF3BA4A-C7DE-4821-B848-19C7C5055F98}" srcOrd="0" destOrd="0" presId="urn:microsoft.com/office/officeart/2005/8/layout/vList2"/>
    <dgm:cxn modelId="{DE8C9F9F-AAA1-4425-9BE5-D748F3CB08DA}" type="presParOf" srcId="{389476B1-3327-496E-8B25-FE49E41DBCAF}" destId="{9D0463F2-7D5E-4E25-98AF-9611752D3CCB}" srcOrd="1" destOrd="0" presId="urn:microsoft.com/office/officeart/2005/8/layout/vList2"/>
    <dgm:cxn modelId="{8A253899-09E9-412B-ABE7-89FE91B3CCDE}" type="presParOf" srcId="{389476B1-3327-496E-8B25-FE49E41DBCAF}" destId="{B5E49C9E-D2B7-4F0A-94FC-31EA98C2228C}" srcOrd="2" destOrd="0" presId="urn:microsoft.com/office/officeart/2005/8/layout/vList2"/>
    <dgm:cxn modelId="{78009358-7F55-427B-94B6-AC751027F068}" type="presParOf" srcId="{389476B1-3327-496E-8B25-FE49E41DBCAF}" destId="{79E1F428-A9EC-4AED-AFB9-B0968F1B4C1D}" srcOrd="3" destOrd="0" presId="urn:microsoft.com/office/officeart/2005/8/layout/vList2"/>
    <dgm:cxn modelId="{5992FCC2-D48E-4DAC-844E-226B72BAF032}" type="presParOf" srcId="{389476B1-3327-496E-8B25-FE49E41DBCAF}" destId="{89B9CE1F-1A7A-46E5-82A7-FABD40FB496D}" srcOrd="4" destOrd="0" presId="urn:microsoft.com/office/officeart/2005/8/layout/vList2"/>
    <dgm:cxn modelId="{EC09F77A-B99A-4EA3-B93C-473B074DA3E8}" type="presParOf" srcId="{389476B1-3327-496E-8B25-FE49E41DBCAF}" destId="{7950E340-815C-4246-A595-1ADB067F91E5}" srcOrd="5" destOrd="0" presId="urn:microsoft.com/office/officeart/2005/8/layout/vList2"/>
    <dgm:cxn modelId="{2219392C-5B07-4360-9899-F9A704079D4D}" type="presParOf" srcId="{389476B1-3327-496E-8B25-FE49E41DBCAF}" destId="{F715AF8C-271B-4FE8-90AA-03196569E38A}" srcOrd="6" destOrd="0" presId="urn:microsoft.com/office/officeart/2005/8/layout/vList2"/>
    <dgm:cxn modelId="{97517F88-E85C-461B-BFE5-47CB5B473DC0}" type="presParOf" srcId="{389476B1-3327-496E-8B25-FE49E41DBCAF}" destId="{BB288BF9-7F88-49E7-93D8-20B36DC34B45}" srcOrd="7" destOrd="0" presId="urn:microsoft.com/office/officeart/2005/8/layout/vList2"/>
    <dgm:cxn modelId="{6CFBDDA5-FE98-4B47-B673-48C5DD9736D0}" type="presParOf" srcId="{389476B1-3327-496E-8B25-FE49E41DBCAF}" destId="{209C00CD-090E-42F2-A777-66758473285B}" srcOrd="8" destOrd="0" presId="urn:microsoft.com/office/officeart/2005/8/layout/vList2"/>
    <dgm:cxn modelId="{CAFDB93E-3D65-4880-8E11-F7857E7778F0}" type="presParOf" srcId="{389476B1-3327-496E-8B25-FE49E41DBCAF}" destId="{AC26B425-1290-4899-8B4D-456308BC3AF2}" srcOrd="9" destOrd="0" presId="urn:microsoft.com/office/officeart/2005/8/layout/vList2"/>
    <dgm:cxn modelId="{9DA38699-C537-4A72-97CA-53B4756C8DE7}" type="presParOf" srcId="{389476B1-3327-496E-8B25-FE49E41DBCAF}" destId="{17327C01-C003-4C73-884B-108C169EEA6B}" srcOrd="10" destOrd="0" presId="urn:microsoft.com/office/officeart/2005/8/layout/vList2"/>
    <dgm:cxn modelId="{B0C61123-EE9A-4E70-AD85-304A56D1AED4}" type="presParOf" srcId="{389476B1-3327-496E-8B25-FE49E41DBCAF}" destId="{A1096E23-9582-4D2B-8A8A-D53C2073483D}" srcOrd="11" destOrd="0" presId="urn:microsoft.com/office/officeart/2005/8/layout/vList2"/>
    <dgm:cxn modelId="{67A25359-3AF9-4AFF-A4A8-3FAF9282911D}" type="presParOf" srcId="{389476B1-3327-496E-8B25-FE49E41DBCAF}" destId="{8D738E24-FC68-4536-8FB8-D6CF54A43C85}" srcOrd="12" destOrd="0" presId="urn:microsoft.com/office/officeart/2005/8/layout/vList2"/>
    <dgm:cxn modelId="{14283440-878A-47A2-9BFE-7B68C409B754}" type="presParOf" srcId="{389476B1-3327-496E-8B25-FE49E41DBCAF}" destId="{650E87F9-2642-48F3-BE31-E40B7BB44A13}" srcOrd="13" destOrd="0" presId="urn:microsoft.com/office/officeart/2005/8/layout/vList2"/>
    <dgm:cxn modelId="{AB44E9F6-CB35-4F31-A332-A187512F5B4A}" type="presParOf" srcId="{389476B1-3327-496E-8B25-FE49E41DBCAF}" destId="{D2D3BAFB-4866-4B97-99FB-EB459E8D425E}" srcOrd="14" destOrd="0" presId="urn:microsoft.com/office/officeart/2005/8/layout/vList2"/>
    <dgm:cxn modelId="{6DEE33C0-A063-40BD-BE14-3517C2A3EE34}" type="presParOf" srcId="{389476B1-3327-496E-8B25-FE49E41DBCAF}" destId="{B81653F5-4F72-4DC8-9C87-66375B172B1A}" srcOrd="15" destOrd="0" presId="urn:microsoft.com/office/officeart/2005/8/layout/vList2"/>
    <dgm:cxn modelId="{203CA15B-7D68-446D-889A-AA4E495DE3F0}" type="presParOf" srcId="{389476B1-3327-496E-8B25-FE49E41DBCAF}" destId="{7CD419D5-CA3C-46D9-A1B8-511DDADD5FCD}"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BCCFB3-FE9C-4BA4-A778-23A8F1084DBD}">
      <dsp:nvSpPr>
        <dsp:cNvPr id="0" name=""/>
        <dsp:cNvSpPr/>
      </dsp:nvSpPr>
      <dsp:spPr>
        <a:xfrm>
          <a:off x="2285698" y="3340413"/>
          <a:ext cx="807627" cy="280333"/>
        </a:xfrm>
        <a:custGeom>
          <a:avLst/>
          <a:gdLst/>
          <a:ahLst/>
          <a:cxnLst/>
          <a:rect l="0" t="0" r="0" b="0"/>
          <a:pathLst>
            <a:path>
              <a:moveTo>
                <a:pt x="0" y="0"/>
              </a:moveTo>
              <a:lnTo>
                <a:pt x="0" y="140166"/>
              </a:lnTo>
              <a:lnTo>
                <a:pt x="807627" y="140166"/>
              </a:lnTo>
              <a:lnTo>
                <a:pt x="807627" y="2803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4B03CF-96F4-4D41-A214-6606C588AEBC}">
      <dsp:nvSpPr>
        <dsp:cNvPr id="0" name=""/>
        <dsp:cNvSpPr/>
      </dsp:nvSpPr>
      <dsp:spPr>
        <a:xfrm>
          <a:off x="1478070" y="3340413"/>
          <a:ext cx="807627" cy="280333"/>
        </a:xfrm>
        <a:custGeom>
          <a:avLst/>
          <a:gdLst/>
          <a:ahLst/>
          <a:cxnLst/>
          <a:rect l="0" t="0" r="0" b="0"/>
          <a:pathLst>
            <a:path>
              <a:moveTo>
                <a:pt x="807627" y="0"/>
              </a:moveTo>
              <a:lnTo>
                <a:pt x="807627" y="140166"/>
              </a:lnTo>
              <a:lnTo>
                <a:pt x="0" y="140166"/>
              </a:lnTo>
              <a:lnTo>
                <a:pt x="0" y="2803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E41245-A9AE-4D15-99B0-31EDD7BCA4CD}">
      <dsp:nvSpPr>
        <dsp:cNvPr id="0" name=""/>
        <dsp:cNvSpPr/>
      </dsp:nvSpPr>
      <dsp:spPr>
        <a:xfrm>
          <a:off x="445348" y="266459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DB9936-B64E-40FC-9635-00BE16C26016}">
      <dsp:nvSpPr>
        <dsp:cNvPr id="0" name=""/>
        <dsp:cNvSpPr/>
      </dsp:nvSpPr>
      <dsp:spPr>
        <a:xfrm>
          <a:off x="445348" y="266459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B9BF68-A8DD-4393-9B44-F11E28CE55E8}">
      <dsp:nvSpPr>
        <dsp:cNvPr id="0" name=""/>
        <dsp:cNvSpPr/>
      </dsp:nvSpPr>
      <dsp:spPr>
        <a:xfrm>
          <a:off x="111617" y="278474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Zatrzymanie</a:t>
          </a:r>
        </a:p>
      </dsp:txBody>
      <dsp:txXfrm>
        <a:off x="111617" y="2784740"/>
        <a:ext cx="1334922" cy="427175"/>
      </dsp:txXfrm>
    </dsp:sp>
    <dsp:sp modelId="{A14E67D6-ED14-46CC-AF1D-B1C49DD63A2E}">
      <dsp:nvSpPr>
        <dsp:cNvPr id="0" name=""/>
        <dsp:cNvSpPr/>
      </dsp:nvSpPr>
      <dsp:spPr>
        <a:xfrm>
          <a:off x="1951967"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9BE06B-CBE1-4CAD-8D8D-8AD3BEAF48C0}">
      <dsp:nvSpPr>
        <dsp:cNvPr id="0" name=""/>
        <dsp:cNvSpPr/>
      </dsp:nvSpPr>
      <dsp:spPr>
        <a:xfrm>
          <a:off x="1951967"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4DBED0-92FD-445A-B184-6E9C08ECF7C3}">
      <dsp:nvSpPr>
        <dsp:cNvPr id="0" name=""/>
        <dsp:cNvSpPr/>
      </dsp:nvSpPr>
      <dsp:spPr>
        <a:xfrm>
          <a:off x="1618237"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Środki zapobiegawcze </a:t>
          </a:r>
        </a:p>
      </dsp:txBody>
      <dsp:txXfrm>
        <a:off x="1618237" y="2793095"/>
        <a:ext cx="1334922" cy="427175"/>
      </dsp:txXfrm>
    </dsp:sp>
    <dsp:sp modelId="{C73790A5-BBC2-484B-BBB2-F400B214377C}">
      <dsp:nvSpPr>
        <dsp:cNvPr id="0" name=""/>
        <dsp:cNvSpPr/>
      </dsp:nvSpPr>
      <dsp:spPr>
        <a:xfrm>
          <a:off x="1144340" y="362074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CA6331-F634-4D61-BDAA-632E921FE2CD}">
      <dsp:nvSpPr>
        <dsp:cNvPr id="0" name=""/>
        <dsp:cNvSpPr/>
      </dsp:nvSpPr>
      <dsp:spPr>
        <a:xfrm>
          <a:off x="1144340" y="362074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75A423-96FA-482C-B9F8-BF84023563DD}">
      <dsp:nvSpPr>
        <dsp:cNvPr id="0" name=""/>
        <dsp:cNvSpPr/>
      </dsp:nvSpPr>
      <dsp:spPr>
        <a:xfrm>
          <a:off x="810609" y="374089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izolacyjne:</a:t>
          </a:r>
        </a:p>
      </dsp:txBody>
      <dsp:txXfrm>
        <a:off x="810609" y="3740890"/>
        <a:ext cx="1334922" cy="427175"/>
      </dsp:txXfrm>
    </dsp:sp>
    <dsp:sp modelId="{3EA2CCB1-090E-4FAE-B0A8-B129F971B416}">
      <dsp:nvSpPr>
        <dsp:cNvPr id="0" name=""/>
        <dsp:cNvSpPr/>
      </dsp:nvSpPr>
      <dsp:spPr>
        <a:xfrm>
          <a:off x="2759595" y="3620747"/>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F9D58D-9B29-4529-8CB8-557D1675F72C}">
      <dsp:nvSpPr>
        <dsp:cNvPr id="0" name=""/>
        <dsp:cNvSpPr/>
      </dsp:nvSpPr>
      <dsp:spPr>
        <a:xfrm>
          <a:off x="2759595" y="3620747"/>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D6603E-FF19-4324-A58C-A301699C89B9}">
      <dsp:nvSpPr>
        <dsp:cNvPr id="0" name=""/>
        <dsp:cNvSpPr/>
      </dsp:nvSpPr>
      <dsp:spPr>
        <a:xfrm>
          <a:off x="2425865" y="3740890"/>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err="1"/>
            <a:t>nieizolacyjne</a:t>
          </a:r>
          <a:r>
            <a:rPr lang="pl-PL" sz="1800" kern="1200" dirty="0"/>
            <a:t>:</a:t>
          </a:r>
        </a:p>
      </dsp:txBody>
      <dsp:txXfrm>
        <a:off x="2425865" y="3740890"/>
        <a:ext cx="1334922" cy="427175"/>
      </dsp:txXfrm>
    </dsp:sp>
    <dsp:sp modelId="{0EDB433E-D297-446E-9D54-C72D5194B5D3}">
      <dsp:nvSpPr>
        <dsp:cNvPr id="0" name=""/>
        <dsp:cNvSpPr/>
      </dsp:nvSpPr>
      <dsp:spPr>
        <a:xfrm>
          <a:off x="3567223"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D2573A-CCEC-4892-ADF6-027309052903}">
      <dsp:nvSpPr>
        <dsp:cNvPr id="0" name=""/>
        <dsp:cNvSpPr/>
      </dsp:nvSpPr>
      <dsp:spPr>
        <a:xfrm>
          <a:off x="3567223"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7C04F-BC73-410B-807F-F57651EB216E}">
      <dsp:nvSpPr>
        <dsp:cNvPr id="0" name=""/>
        <dsp:cNvSpPr/>
      </dsp:nvSpPr>
      <dsp:spPr>
        <a:xfrm>
          <a:off x="3233493"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Poszukiwanie oskarżonego i list gończy</a:t>
          </a:r>
        </a:p>
      </dsp:txBody>
      <dsp:txXfrm>
        <a:off x="3233493" y="2793095"/>
        <a:ext cx="1334922" cy="427175"/>
      </dsp:txXfrm>
    </dsp:sp>
    <dsp:sp modelId="{A3AFC3AC-6CE5-45D9-ADBC-314C7E204588}">
      <dsp:nvSpPr>
        <dsp:cNvPr id="0" name=""/>
        <dsp:cNvSpPr/>
      </dsp:nvSpPr>
      <dsp:spPr>
        <a:xfrm>
          <a:off x="5182479"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A52BB-59C6-4706-888B-EC8E37B920A2}">
      <dsp:nvSpPr>
        <dsp:cNvPr id="0" name=""/>
        <dsp:cNvSpPr/>
      </dsp:nvSpPr>
      <dsp:spPr>
        <a:xfrm>
          <a:off x="5182479"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06A4C-DAC1-4D1C-9EC5-94D819E549F7}">
      <dsp:nvSpPr>
        <dsp:cNvPr id="0" name=""/>
        <dsp:cNvSpPr/>
      </dsp:nvSpPr>
      <dsp:spPr>
        <a:xfrm>
          <a:off x="4848748"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List żelazny </a:t>
          </a:r>
        </a:p>
      </dsp:txBody>
      <dsp:txXfrm>
        <a:off x="4848748" y="2793095"/>
        <a:ext cx="1334922" cy="427175"/>
      </dsp:txXfrm>
    </dsp:sp>
    <dsp:sp modelId="{5C7206B1-B676-4F91-8357-09A51CA2AAF5}">
      <dsp:nvSpPr>
        <dsp:cNvPr id="0" name=""/>
        <dsp:cNvSpPr/>
      </dsp:nvSpPr>
      <dsp:spPr>
        <a:xfrm>
          <a:off x="6797735"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88CF8E-A384-40D0-A1BD-A69CD585BD94}">
      <dsp:nvSpPr>
        <dsp:cNvPr id="0" name=""/>
        <dsp:cNvSpPr/>
      </dsp:nvSpPr>
      <dsp:spPr>
        <a:xfrm>
          <a:off x="6797735"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CD0ED3-B5DD-4A8B-B0A9-82F9E87F3013}">
      <dsp:nvSpPr>
        <dsp:cNvPr id="0" name=""/>
        <dsp:cNvSpPr/>
      </dsp:nvSpPr>
      <dsp:spPr>
        <a:xfrm>
          <a:off x="6464004"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rtl="0">
            <a:lnSpc>
              <a:spcPct val="90000"/>
            </a:lnSpc>
            <a:spcBef>
              <a:spcPct val="0"/>
            </a:spcBef>
            <a:spcAft>
              <a:spcPct val="35000"/>
            </a:spcAft>
            <a:buNone/>
          </a:pPr>
          <a:r>
            <a:rPr lang="pl-PL" sz="1900" kern="1200" dirty="0"/>
            <a:t>Kary porządkowe</a:t>
          </a:r>
        </a:p>
      </dsp:txBody>
      <dsp:txXfrm>
        <a:off x="6464004" y="2793095"/>
        <a:ext cx="1334922" cy="427175"/>
      </dsp:txXfrm>
    </dsp:sp>
    <dsp:sp modelId="{4CDAE915-F720-4B08-A5BC-92ED1E7F22B6}">
      <dsp:nvSpPr>
        <dsp:cNvPr id="0" name=""/>
        <dsp:cNvSpPr/>
      </dsp:nvSpPr>
      <dsp:spPr>
        <a:xfrm>
          <a:off x="8254588" y="2672952"/>
          <a:ext cx="667461" cy="667461"/>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1A204C-21C9-4752-BBBB-0A09C601C5F1}">
      <dsp:nvSpPr>
        <dsp:cNvPr id="0" name=""/>
        <dsp:cNvSpPr/>
      </dsp:nvSpPr>
      <dsp:spPr>
        <a:xfrm>
          <a:off x="8254588" y="2672952"/>
          <a:ext cx="667461" cy="667461"/>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F718E5-879C-4FE8-85E3-7AEBFB926D65}">
      <dsp:nvSpPr>
        <dsp:cNvPr id="0" name=""/>
        <dsp:cNvSpPr/>
      </dsp:nvSpPr>
      <dsp:spPr>
        <a:xfrm>
          <a:off x="7920858" y="2793095"/>
          <a:ext cx="1334922" cy="4271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pl-PL" sz="1800" kern="1200" dirty="0"/>
            <a:t>Zabezpieczenie majątkowe </a:t>
          </a:r>
        </a:p>
      </dsp:txBody>
      <dsp:txXfrm>
        <a:off x="7920858" y="2793095"/>
        <a:ext cx="1334922" cy="4271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621B1-E1B5-43CE-858B-E5B395778420}">
      <dsp:nvSpPr>
        <dsp:cNvPr id="0" name=""/>
        <dsp:cNvSpPr/>
      </dsp:nvSpPr>
      <dsp:spPr>
        <a:xfrm>
          <a:off x="6424" y="339714"/>
          <a:ext cx="3812333" cy="5472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a:t>Izolacyjne </a:t>
          </a:r>
        </a:p>
      </dsp:txBody>
      <dsp:txXfrm>
        <a:off x="6424" y="339714"/>
        <a:ext cx="3812333" cy="547200"/>
      </dsp:txXfrm>
    </dsp:sp>
    <dsp:sp modelId="{10CD5762-16BE-4D1C-83E0-197E775C8687}">
      <dsp:nvSpPr>
        <dsp:cNvPr id="0" name=""/>
        <dsp:cNvSpPr/>
      </dsp:nvSpPr>
      <dsp:spPr>
        <a:xfrm>
          <a:off x="75794" y="877480"/>
          <a:ext cx="3753310" cy="3546539"/>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pl-PL" sz="1900" kern="1200"/>
            <a:t>Tymczasowe aresztowanie </a:t>
          </a:r>
        </a:p>
      </dsp:txBody>
      <dsp:txXfrm>
        <a:off x="75794" y="877480"/>
        <a:ext cx="3753310" cy="3546539"/>
      </dsp:txXfrm>
    </dsp:sp>
    <dsp:sp modelId="{53EF6203-EA59-4043-8F3C-CDCA394C312B}">
      <dsp:nvSpPr>
        <dsp:cNvPr id="0" name=""/>
        <dsp:cNvSpPr/>
      </dsp:nvSpPr>
      <dsp:spPr>
        <a:xfrm>
          <a:off x="4450012" y="339714"/>
          <a:ext cx="4508968" cy="5472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dirty="0" err="1"/>
            <a:t>Nieizolacyjne</a:t>
          </a:r>
          <a:r>
            <a:rPr lang="pl-PL" sz="1900" kern="1200" dirty="0"/>
            <a:t> </a:t>
          </a:r>
        </a:p>
      </dsp:txBody>
      <dsp:txXfrm>
        <a:off x="4450012" y="339714"/>
        <a:ext cx="4508968" cy="547200"/>
      </dsp:txXfrm>
    </dsp:sp>
    <dsp:sp modelId="{7CD2D1C6-227D-47F7-B4F5-AF42275203FA}">
      <dsp:nvSpPr>
        <dsp:cNvPr id="0" name=""/>
        <dsp:cNvSpPr/>
      </dsp:nvSpPr>
      <dsp:spPr>
        <a:xfrm>
          <a:off x="4450012" y="886914"/>
          <a:ext cx="4508968" cy="3546539"/>
        </a:xfrm>
        <a:prstGeom prst="rect">
          <a:avLst/>
        </a:prstGeom>
        <a:solidFill>
          <a:schemeClr val="accent3">
            <a:alpha val="90000"/>
            <a:tint val="40000"/>
            <a:hueOff val="0"/>
            <a:satOff val="0"/>
            <a:lumOff val="0"/>
            <a:alphaOff val="0"/>
          </a:schemeClr>
        </a:solidFill>
        <a:ln w="254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rtl="0">
            <a:lnSpc>
              <a:spcPct val="90000"/>
            </a:lnSpc>
            <a:spcBef>
              <a:spcPct val="0"/>
            </a:spcBef>
            <a:spcAft>
              <a:spcPct val="15000"/>
            </a:spcAft>
            <a:buChar char="•"/>
          </a:pPr>
          <a:r>
            <a:rPr lang="pl-PL" sz="1900" kern="1200" dirty="0"/>
            <a:t>poręczenie majątkowe</a:t>
          </a:r>
        </a:p>
        <a:p>
          <a:pPr marL="171450" lvl="1" indent="-171450" algn="just" defTabSz="844550" rtl="0">
            <a:lnSpc>
              <a:spcPct val="90000"/>
            </a:lnSpc>
            <a:spcBef>
              <a:spcPct val="0"/>
            </a:spcBef>
            <a:spcAft>
              <a:spcPct val="15000"/>
            </a:spcAft>
            <a:buChar char="•"/>
          </a:pPr>
          <a:r>
            <a:rPr lang="pl-PL" sz="1900" kern="1200" dirty="0"/>
            <a:t>poręczenie społeczne </a:t>
          </a:r>
        </a:p>
        <a:p>
          <a:pPr marL="171450" lvl="1" indent="-171450" algn="just" defTabSz="844550" rtl="0">
            <a:lnSpc>
              <a:spcPct val="90000"/>
            </a:lnSpc>
            <a:spcBef>
              <a:spcPct val="0"/>
            </a:spcBef>
            <a:spcAft>
              <a:spcPct val="15000"/>
            </a:spcAft>
            <a:buChar char="•"/>
          </a:pPr>
          <a:r>
            <a:rPr lang="pl-PL" sz="1900" kern="1200" dirty="0"/>
            <a:t>poręczenie osoby godnej zaufania</a:t>
          </a:r>
        </a:p>
        <a:p>
          <a:pPr marL="171450" lvl="1" indent="-171450" algn="just" defTabSz="844550" rtl="0">
            <a:lnSpc>
              <a:spcPct val="90000"/>
            </a:lnSpc>
            <a:spcBef>
              <a:spcPct val="0"/>
            </a:spcBef>
            <a:spcAft>
              <a:spcPct val="15000"/>
            </a:spcAft>
            <a:buChar char="•"/>
          </a:pPr>
          <a:r>
            <a:rPr lang="pl-PL" sz="1900" kern="1200" dirty="0"/>
            <a:t>dozór policji</a:t>
          </a:r>
        </a:p>
        <a:p>
          <a:pPr marL="171450" lvl="1" indent="-171450" algn="just" defTabSz="844550" rtl="0">
            <a:lnSpc>
              <a:spcPct val="90000"/>
            </a:lnSpc>
            <a:spcBef>
              <a:spcPct val="0"/>
            </a:spcBef>
            <a:spcAft>
              <a:spcPct val="15000"/>
            </a:spcAft>
            <a:buChar char="•"/>
          </a:pPr>
          <a:r>
            <a:rPr lang="pl-PL" sz="1900" kern="1200" dirty="0"/>
            <a:t>dozór warunkowy policji </a:t>
          </a:r>
        </a:p>
        <a:p>
          <a:pPr marL="171450" lvl="1" indent="-171450" algn="just" defTabSz="844550" rtl="0">
            <a:lnSpc>
              <a:spcPct val="90000"/>
            </a:lnSpc>
            <a:spcBef>
              <a:spcPct val="0"/>
            </a:spcBef>
            <a:spcAft>
              <a:spcPct val="15000"/>
            </a:spcAft>
            <a:buChar char="•"/>
          </a:pPr>
          <a:r>
            <a:rPr lang="pl-PL" sz="1900" kern="1200" dirty="0"/>
            <a:t>nakaz opuszczenia lokalu zajmowanego wspólnie z pokrzywdzonym </a:t>
          </a:r>
        </a:p>
        <a:p>
          <a:pPr marL="171450" lvl="1" indent="-171450" algn="just" defTabSz="844550" rtl="0">
            <a:lnSpc>
              <a:spcPct val="90000"/>
            </a:lnSpc>
            <a:spcBef>
              <a:spcPct val="0"/>
            </a:spcBef>
            <a:spcAft>
              <a:spcPct val="15000"/>
            </a:spcAft>
            <a:buChar char="•"/>
          </a:pPr>
          <a:r>
            <a:rPr lang="pl-PL" sz="1900" kern="1200" dirty="0"/>
            <a:t>zawieszenie w wykonywaniu czynności służbowych lub wykonywaniu zawodu lub ubiegania się o zamówienia publiczne </a:t>
          </a:r>
        </a:p>
        <a:p>
          <a:pPr marL="171450" lvl="1" indent="-171450" algn="just" defTabSz="844550" rtl="0">
            <a:lnSpc>
              <a:spcPct val="90000"/>
            </a:lnSpc>
            <a:spcBef>
              <a:spcPct val="0"/>
            </a:spcBef>
            <a:spcAft>
              <a:spcPct val="15000"/>
            </a:spcAft>
            <a:buChar char="•"/>
          </a:pPr>
          <a:r>
            <a:rPr lang="pl-PL" sz="1900" kern="1200" dirty="0"/>
            <a:t>zakaz opuszczania kraju</a:t>
          </a:r>
        </a:p>
      </dsp:txBody>
      <dsp:txXfrm>
        <a:off x="4450012" y="886914"/>
        <a:ext cx="4508968" cy="35465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4467E4-D6E4-4E28-A730-67910DF06CBA}">
      <dsp:nvSpPr>
        <dsp:cNvPr id="0" name=""/>
        <dsp:cNvSpPr/>
      </dsp:nvSpPr>
      <dsp:spPr>
        <a:xfrm>
          <a:off x="3220428" y="146"/>
          <a:ext cx="2447872" cy="2447872"/>
        </a:xfrm>
        <a:prstGeom prst="down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adaptacji (253 § 1)</a:t>
          </a:r>
        </a:p>
      </dsp:txBody>
      <dsp:txXfrm>
        <a:off x="3832396" y="146"/>
        <a:ext cx="1223936" cy="2019494"/>
      </dsp:txXfrm>
    </dsp:sp>
    <dsp:sp modelId="{8EB9EA2F-DA85-43F1-983A-56312DC053FC}">
      <dsp:nvSpPr>
        <dsp:cNvPr id="0" name=""/>
        <dsp:cNvSpPr/>
      </dsp:nvSpPr>
      <dsp:spPr>
        <a:xfrm rot="7200000">
          <a:off x="4636679" y="2453164"/>
          <a:ext cx="2447872" cy="2447872"/>
        </a:xfrm>
        <a:prstGeom prst="downArrow">
          <a:avLst>
            <a:gd name="adj1" fmla="val 50000"/>
            <a:gd name="adj2" fmla="val 35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minimalizacji (257 § 1)</a:t>
          </a:r>
        </a:p>
      </dsp:txBody>
      <dsp:txXfrm rot="-5400000">
        <a:off x="5036361" y="3172227"/>
        <a:ext cx="2019494" cy="1223936"/>
      </dsp:txXfrm>
    </dsp:sp>
    <dsp:sp modelId="{81099B47-621E-48B4-A956-1B869BD934F1}">
      <dsp:nvSpPr>
        <dsp:cNvPr id="0" name=""/>
        <dsp:cNvSpPr/>
      </dsp:nvSpPr>
      <dsp:spPr>
        <a:xfrm rot="14400000">
          <a:off x="1804177" y="2453164"/>
          <a:ext cx="2447872" cy="2447872"/>
        </a:xfrm>
        <a:prstGeom prst="downArrow">
          <a:avLst>
            <a:gd name="adj1" fmla="val 50000"/>
            <a:gd name="adj2" fmla="val 35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adekwatności </a:t>
          </a:r>
        </a:p>
      </dsp:txBody>
      <dsp:txXfrm rot="5400000">
        <a:off x="1832873" y="3172227"/>
        <a:ext cx="2019494" cy="12239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9FBDF-A91B-488E-A8D7-051ED2A982C6}">
      <dsp:nvSpPr>
        <dsp:cNvPr id="0" name=""/>
        <dsp:cNvSpPr/>
      </dsp:nvSpPr>
      <dsp:spPr>
        <a:xfrm>
          <a:off x="8036" y="865886"/>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wydanie postanowienia o przedstawieniu zarzutów</a:t>
          </a:r>
        </a:p>
      </dsp:txBody>
      <dsp:txXfrm>
        <a:off x="50249" y="908099"/>
        <a:ext cx="2317659" cy="1356825"/>
      </dsp:txXfrm>
    </dsp:sp>
    <dsp:sp modelId="{DFA3BBF1-8F6A-47E1-A977-17212B975878}">
      <dsp:nvSpPr>
        <dsp:cNvPr id="0" name=""/>
        <dsp:cNvSpPr/>
      </dsp:nvSpPr>
      <dsp:spPr>
        <a:xfrm>
          <a:off x="262150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2621506" y="1407796"/>
        <a:ext cx="356469" cy="357431"/>
      </dsp:txXfrm>
    </dsp:sp>
    <dsp:sp modelId="{4D268209-024B-4505-8E1D-BF60D19F61CE}">
      <dsp:nvSpPr>
        <dsp:cNvPr id="0" name=""/>
        <dsp:cNvSpPr/>
      </dsp:nvSpPr>
      <dsp:spPr>
        <a:xfrm>
          <a:off x="3370957" y="865886"/>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przesłuchanie podejrzanego przez prokuratora</a:t>
          </a:r>
        </a:p>
        <a:p>
          <a:pPr marL="0" lvl="0" indent="0" algn="ctr" defTabSz="533400" rtl="0">
            <a:lnSpc>
              <a:spcPct val="90000"/>
            </a:lnSpc>
            <a:spcBef>
              <a:spcPct val="0"/>
            </a:spcBef>
            <a:spcAft>
              <a:spcPct val="35000"/>
            </a:spcAft>
            <a:buNone/>
          </a:pPr>
          <a:r>
            <a:rPr lang="pl-PL" sz="1200" b="1" kern="1200" dirty="0"/>
            <a:t>(art. 249 § 3)</a:t>
          </a:r>
        </a:p>
      </dsp:txBody>
      <dsp:txXfrm>
        <a:off x="3413170" y="908099"/>
        <a:ext cx="2317659" cy="1356825"/>
      </dsp:txXfrm>
    </dsp:sp>
    <dsp:sp modelId="{70E5B116-66EE-481E-9B88-F65F9E368BCD}">
      <dsp:nvSpPr>
        <dsp:cNvPr id="0" name=""/>
        <dsp:cNvSpPr/>
      </dsp:nvSpPr>
      <dsp:spPr>
        <a:xfrm>
          <a:off x="5984426" y="128865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5984426" y="1407796"/>
        <a:ext cx="356469" cy="357431"/>
      </dsp:txXfrm>
    </dsp:sp>
    <dsp:sp modelId="{0F9F3E5A-E878-4AD6-AB37-C8AF7EA14D49}">
      <dsp:nvSpPr>
        <dsp:cNvPr id="0" name=""/>
        <dsp:cNvSpPr/>
      </dsp:nvSpPr>
      <dsp:spPr>
        <a:xfrm>
          <a:off x="6733877" y="865886"/>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skierowanie wniosku o zastosowanie środka zapobiegawczego w postaci tymczasowego aresztowania do właściwego sądu wraz z dowodami na poparcie tego wniosku (art. 250 § 2 i 2a)</a:t>
          </a:r>
        </a:p>
      </dsp:txBody>
      <dsp:txXfrm>
        <a:off x="6776090" y="908099"/>
        <a:ext cx="2317659" cy="1356825"/>
      </dsp:txXfrm>
    </dsp:sp>
    <dsp:sp modelId="{E4E54FC6-48A3-45B3-8A79-479F571C8D86}">
      <dsp:nvSpPr>
        <dsp:cNvPr id="0" name=""/>
        <dsp:cNvSpPr/>
      </dsp:nvSpPr>
      <dsp:spPr>
        <a:xfrm rot="5400000">
          <a:off x="7680299" y="2475283"/>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rot="-5400000">
        <a:off x="7756205" y="2518521"/>
        <a:ext cx="357431" cy="356469"/>
      </dsp:txXfrm>
    </dsp:sp>
    <dsp:sp modelId="{9AEBA3A0-FFB1-4EB5-8BF3-5B4B4BB85573}">
      <dsp:nvSpPr>
        <dsp:cNvPr id="0" name=""/>
        <dsp:cNvSpPr/>
      </dsp:nvSpPr>
      <dsp:spPr>
        <a:xfrm>
          <a:off x="6733877" y="3267972"/>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Prokurator jednocześnie z wnioskiem o zastosowanie tymczasowego aresztowania wydaje zarządzenie o doprowadzeniu podejrzanego do sądu i poucza go o jego prawach i obowiązkach (art. 250 § 3 i 3a)</a:t>
          </a:r>
        </a:p>
      </dsp:txBody>
      <dsp:txXfrm>
        <a:off x="6776090" y="3310185"/>
        <a:ext cx="2317659" cy="1356825"/>
      </dsp:txXfrm>
    </dsp:sp>
    <dsp:sp modelId="{453723D8-D4E8-4C5B-A1AC-BFA366CF1D99}">
      <dsp:nvSpPr>
        <dsp:cNvPr id="0" name=""/>
        <dsp:cNvSpPr/>
      </dsp:nvSpPr>
      <dsp:spPr>
        <a:xfrm rot="10800000">
          <a:off x="601325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rot="10800000">
        <a:off x="6166024" y="3809882"/>
        <a:ext cx="356469" cy="357431"/>
      </dsp:txXfrm>
    </dsp:sp>
    <dsp:sp modelId="{ABA5A460-8025-4802-A222-691B006570A4}">
      <dsp:nvSpPr>
        <dsp:cNvPr id="0" name=""/>
        <dsp:cNvSpPr/>
      </dsp:nvSpPr>
      <dsp:spPr>
        <a:xfrm>
          <a:off x="3370957" y="3267972"/>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posiedzenie sądu w przedmiocie tymczasowego aresztowania – sąd przesłuchuje podejrzanego </a:t>
          </a:r>
        </a:p>
      </dsp:txBody>
      <dsp:txXfrm>
        <a:off x="3413170" y="3310185"/>
        <a:ext cx="2317659" cy="1356825"/>
      </dsp:txXfrm>
    </dsp:sp>
    <dsp:sp modelId="{3E5D059D-A0A9-465A-BD9D-02613501B14F}">
      <dsp:nvSpPr>
        <dsp:cNvPr id="0" name=""/>
        <dsp:cNvSpPr/>
      </dsp:nvSpPr>
      <dsp:spPr>
        <a:xfrm rot="10800000">
          <a:off x="2650331" y="3690739"/>
          <a:ext cx="509242" cy="595717"/>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rot="10800000">
        <a:off x="2803104" y="3809882"/>
        <a:ext cx="356469" cy="357431"/>
      </dsp:txXfrm>
    </dsp:sp>
    <dsp:sp modelId="{E2B149F8-7EBE-4C8E-9289-77442A6B6E51}">
      <dsp:nvSpPr>
        <dsp:cNvPr id="0" name=""/>
        <dsp:cNvSpPr/>
      </dsp:nvSpPr>
      <dsp:spPr>
        <a:xfrm>
          <a:off x="8036" y="3267972"/>
          <a:ext cx="2402085" cy="144125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pl-PL" sz="1200" b="1" kern="1200" dirty="0"/>
            <a:t>Wydanie postanowienia o zastosowaniu tymczasowego aresztowania</a:t>
          </a:r>
        </a:p>
      </dsp:txBody>
      <dsp:txXfrm>
        <a:off x="50249" y="3310185"/>
        <a:ext cx="2317659" cy="13568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F3BA4A-C7DE-4821-B848-19C7C5055F98}">
      <dsp:nvSpPr>
        <dsp:cNvPr id="0" name=""/>
        <dsp:cNvSpPr/>
      </dsp:nvSpPr>
      <dsp:spPr>
        <a:xfrm>
          <a:off x="0" y="347281"/>
          <a:ext cx="8030239" cy="455715"/>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poręczenie majątkowe</a:t>
          </a:r>
        </a:p>
      </dsp:txBody>
      <dsp:txXfrm>
        <a:off x="22246" y="369527"/>
        <a:ext cx="7985747" cy="411223"/>
      </dsp:txXfrm>
    </dsp:sp>
    <dsp:sp modelId="{B5E49C9E-D2B7-4F0A-94FC-31EA98C2228C}">
      <dsp:nvSpPr>
        <dsp:cNvPr id="0" name=""/>
        <dsp:cNvSpPr/>
      </dsp:nvSpPr>
      <dsp:spPr>
        <a:xfrm>
          <a:off x="0" y="857716"/>
          <a:ext cx="8030239" cy="455715"/>
        </a:xfrm>
        <a:prstGeom prst="roundRect">
          <a:avLst/>
        </a:prstGeom>
        <a:solidFill>
          <a:schemeClr val="accent5">
            <a:hueOff val="-1241735"/>
            <a:satOff val="4976"/>
            <a:lumOff val="10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poręczenie społeczne </a:t>
          </a:r>
        </a:p>
      </dsp:txBody>
      <dsp:txXfrm>
        <a:off x="22246" y="879962"/>
        <a:ext cx="7985747" cy="411223"/>
      </dsp:txXfrm>
    </dsp:sp>
    <dsp:sp modelId="{89B9CE1F-1A7A-46E5-82A7-FABD40FB496D}">
      <dsp:nvSpPr>
        <dsp:cNvPr id="0" name=""/>
        <dsp:cNvSpPr/>
      </dsp:nvSpPr>
      <dsp:spPr>
        <a:xfrm>
          <a:off x="0" y="1368151"/>
          <a:ext cx="8030239" cy="455715"/>
        </a:xfrm>
        <a:prstGeom prst="roundRect">
          <a:avLst/>
        </a:prstGeom>
        <a:solidFill>
          <a:schemeClr val="accent5">
            <a:hueOff val="-2483469"/>
            <a:satOff val="9953"/>
            <a:lumOff val="215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dirty="0"/>
            <a:t>poręczenie osoby godnej zaufania</a:t>
          </a:r>
        </a:p>
      </dsp:txBody>
      <dsp:txXfrm>
        <a:off x="22246" y="1390397"/>
        <a:ext cx="7985747" cy="411223"/>
      </dsp:txXfrm>
    </dsp:sp>
    <dsp:sp modelId="{F715AF8C-271B-4FE8-90AA-03196569E38A}">
      <dsp:nvSpPr>
        <dsp:cNvPr id="0" name=""/>
        <dsp:cNvSpPr/>
      </dsp:nvSpPr>
      <dsp:spPr>
        <a:xfrm>
          <a:off x="0" y="1878586"/>
          <a:ext cx="8030239" cy="455715"/>
        </a:xfrm>
        <a:prstGeom prst="roundRect">
          <a:avLst/>
        </a:prstGeom>
        <a:solidFill>
          <a:schemeClr val="accent5">
            <a:hueOff val="-3725204"/>
            <a:satOff val="14929"/>
            <a:lumOff val="323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dozór policji</a:t>
          </a:r>
        </a:p>
      </dsp:txBody>
      <dsp:txXfrm>
        <a:off x="22246" y="1900832"/>
        <a:ext cx="7985747" cy="411223"/>
      </dsp:txXfrm>
    </dsp:sp>
    <dsp:sp modelId="{209C00CD-090E-42F2-A777-66758473285B}">
      <dsp:nvSpPr>
        <dsp:cNvPr id="0" name=""/>
        <dsp:cNvSpPr/>
      </dsp:nvSpPr>
      <dsp:spPr>
        <a:xfrm>
          <a:off x="0" y="2389021"/>
          <a:ext cx="8030239" cy="455715"/>
        </a:xfrm>
        <a:prstGeom prst="roundRect">
          <a:avLst/>
        </a:prstGeom>
        <a:solidFill>
          <a:schemeClr val="accent5">
            <a:hueOff val="-4966938"/>
            <a:satOff val="19906"/>
            <a:lumOff val="431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dozór warunkowy policji </a:t>
          </a:r>
        </a:p>
      </dsp:txBody>
      <dsp:txXfrm>
        <a:off x="22246" y="2411267"/>
        <a:ext cx="7985747" cy="411223"/>
      </dsp:txXfrm>
    </dsp:sp>
    <dsp:sp modelId="{17327C01-C003-4C73-884B-108C169EEA6B}">
      <dsp:nvSpPr>
        <dsp:cNvPr id="0" name=""/>
        <dsp:cNvSpPr/>
      </dsp:nvSpPr>
      <dsp:spPr>
        <a:xfrm>
          <a:off x="0" y="2899456"/>
          <a:ext cx="8030239" cy="455715"/>
        </a:xfrm>
        <a:prstGeom prst="roundRect">
          <a:avLst/>
        </a:prstGeom>
        <a:solidFill>
          <a:schemeClr val="accent5">
            <a:hueOff val="-6208672"/>
            <a:satOff val="24882"/>
            <a:lumOff val="539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dirty="0"/>
            <a:t>nakaz opuszczenia lokalu zajmowanego wspólnie z pokrzywdzonym </a:t>
          </a:r>
        </a:p>
      </dsp:txBody>
      <dsp:txXfrm>
        <a:off x="22246" y="2921702"/>
        <a:ext cx="7985747" cy="411223"/>
      </dsp:txXfrm>
    </dsp:sp>
    <dsp:sp modelId="{8D738E24-FC68-4536-8FB8-D6CF54A43C85}">
      <dsp:nvSpPr>
        <dsp:cNvPr id="0" name=""/>
        <dsp:cNvSpPr/>
      </dsp:nvSpPr>
      <dsp:spPr>
        <a:xfrm>
          <a:off x="0" y="3409891"/>
          <a:ext cx="8030239" cy="455715"/>
        </a:xfrm>
        <a:prstGeom prst="roundRect">
          <a:avLst/>
        </a:prstGeom>
        <a:solidFill>
          <a:schemeClr val="accent5">
            <a:hueOff val="-7450407"/>
            <a:satOff val="29858"/>
            <a:lumOff val="647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dirty="0"/>
            <a:t>zawieszenie w wykonywaniu czynności służbowych lub wykonywaniu zawodu, </a:t>
          </a:r>
        </a:p>
      </dsp:txBody>
      <dsp:txXfrm>
        <a:off x="22246" y="3432137"/>
        <a:ext cx="7985747" cy="411223"/>
      </dsp:txXfrm>
    </dsp:sp>
    <dsp:sp modelId="{D2D3BAFB-4866-4B97-99FB-EB459E8D425E}">
      <dsp:nvSpPr>
        <dsp:cNvPr id="0" name=""/>
        <dsp:cNvSpPr/>
      </dsp:nvSpPr>
      <dsp:spPr>
        <a:xfrm>
          <a:off x="0" y="3920326"/>
          <a:ext cx="8030239" cy="455715"/>
        </a:xfrm>
        <a:prstGeom prst="roundRect">
          <a:avLst/>
        </a:prstGeom>
        <a:solidFill>
          <a:schemeClr val="accent5">
            <a:hueOff val="-8692142"/>
            <a:satOff val="34835"/>
            <a:lumOff val="7549"/>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pl-PL" sz="1900" kern="1200" dirty="0"/>
            <a:t>zakaz  ubiegania się o zamówienia publiczne na czas trwania postępowania</a:t>
          </a:r>
        </a:p>
      </dsp:txBody>
      <dsp:txXfrm>
        <a:off x="22246" y="3942572"/>
        <a:ext cx="7985747" cy="411223"/>
      </dsp:txXfrm>
    </dsp:sp>
    <dsp:sp modelId="{7CD419D5-CA3C-46D9-A1B8-511DDADD5FCD}">
      <dsp:nvSpPr>
        <dsp:cNvPr id="0" name=""/>
        <dsp:cNvSpPr/>
      </dsp:nvSpPr>
      <dsp:spPr>
        <a:xfrm>
          <a:off x="0" y="4430761"/>
          <a:ext cx="8030239" cy="455715"/>
        </a:xfrm>
        <a:prstGeom prst="roundRect">
          <a:avLst/>
        </a:prstGeom>
        <a:solidFill>
          <a:schemeClr val="accent5">
            <a:hueOff val="-9933876"/>
            <a:satOff val="39811"/>
            <a:lumOff val="862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rtl="0">
            <a:lnSpc>
              <a:spcPct val="90000"/>
            </a:lnSpc>
            <a:spcBef>
              <a:spcPct val="0"/>
            </a:spcBef>
            <a:spcAft>
              <a:spcPct val="35000"/>
            </a:spcAft>
            <a:buNone/>
          </a:pPr>
          <a:r>
            <a:rPr lang="pl-PL" sz="1900" kern="1200"/>
            <a:t>zakaz opuszczania kraju</a:t>
          </a:r>
        </a:p>
      </dsp:txBody>
      <dsp:txXfrm>
        <a:off x="22246" y="4453007"/>
        <a:ext cx="7985747" cy="411223"/>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03151F-309E-4E05-89B8-417E46BF20DA}" type="datetimeFigureOut">
              <a:rPr lang="pl-PL" smtClean="0"/>
              <a:t>24.03.2024</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F23298-9013-4ADB-AA56-0F6878C0A568}" type="slidenum">
              <a:rPr lang="pl-PL" smtClean="0"/>
              <a:t>‹#›</a:t>
            </a:fld>
            <a:endParaRPr lang="pl-PL"/>
          </a:p>
        </p:txBody>
      </p:sp>
    </p:spTree>
    <p:extLst>
      <p:ext uri="{BB962C8B-B14F-4D97-AF65-F5344CB8AC3E}">
        <p14:creationId xmlns:p14="http://schemas.microsoft.com/office/powerpoint/2010/main" val="2556691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E69C328-2FB3-44CC-9AA6-41470C53F9CE}" type="datetimeFigureOut">
              <a:rPr lang="pl-PL" smtClean="0"/>
              <a:t>24.03.2024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2110445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E69C328-2FB3-44CC-9AA6-41470C53F9CE}" type="datetimeFigureOut">
              <a:rPr lang="pl-PL" smtClean="0"/>
              <a:t>24.03.2024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143888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E69C328-2FB3-44CC-9AA6-41470C53F9CE}" type="datetimeFigureOut">
              <a:rPr lang="pl-PL" smtClean="0"/>
              <a:t>24.03.2024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263941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E69C328-2FB3-44CC-9AA6-41470C53F9CE}" type="datetimeFigureOut">
              <a:rPr lang="pl-PL" smtClean="0"/>
              <a:t>24.03.2024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1701126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E69C328-2FB3-44CC-9AA6-41470C53F9CE}" type="datetimeFigureOut">
              <a:rPr lang="pl-PL" smtClean="0"/>
              <a:t>24.03.2024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4121322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E69C328-2FB3-44CC-9AA6-41470C53F9CE}" type="datetimeFigureOut">
              <a:rPr lang="pl-PL" smtClean="0"/>
              <a:t>24.03.2024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073127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E69C328-2FB3-44CC-9AA6-41470C53F9CE}" type="datetimeFigureOut">
              <a:rPr lang="pl-PL" smtClean="0"/>
              <a:t>24.03.2024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609845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E69C328-2FB3-44CC-9AA6-41470C53F9CE}" type="datetimeFigureOut">
              <a:rPr lang="pl-PL" smtClean="0"/>
              <a:t>24.03.2024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61618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E69C328-2FB3-44CC-9AA6-41470C53F9CE}" type="datetimeFigureOut">
              <a:rPr lang="pl-PL" smtClean="0"/>
              <a:t>24.03.2024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7008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E69C328-2FB3-44CC-9AA6-41470C53F9CE}" type="datetimeFigureOut">
              <a:rPr lang="pl-PL" smtClean="0"/>
              <a:t>24.03.2024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3127311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E69C328-2FB3-44CC-9AA6-41470C53F9CE}" type="datetimeFigureOut">
              <a:rPr lang="pl-PL" smtClean="0"/>
              <a:t>24.03.2024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6A5CFF0-1997-43AB-8899-DA23699457AF}" type="slidenum">
              <a:rPr lang="pl-PL" smtClean="0"/>
              <a:t>‹#›</a:t>
            </a:fld>
            <a:endParaRPr lang="pl-PL"/>
          </a:p>
        </p:txBody>
      </p:sp>
    </p:spTree>
    <p:extLst>
      <p:ext uri="{BB962C8B-B14F-4D97-AF65-F5344CB8AC3E}">
        <p14:creationId xmlns:p14="http://schemas.microsoft.com/office/powerpoint/2010/main" val="782105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69C328-2FB3-44CC-9AA6-41470C53F9CE}" type="datetimeFigureOut">
              <a:rPr lang="pl-PL" smtClean="0"/>
              <a:t>24.03.2024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5CFF0-1997-43AB-8899-DA23699457AF}" type="slidenum">
              <a:rPr lang="pl-PL" smtClean="0"/>
              <a:t>‹#›</a:t>
            </a:fld>
            <a:endParaRPr lang="pl-PL"/>
          </a:p>
        </p:txBody>
      </p:sp>
    </p:spTree>
    <p:extLst>
      <p:ext uri="{BB962C8B-B14F-4D97-AF65-F5344CB8AC3E}">
        <p14:creationId xmlns:p14="http://schemas.microsoft.com/office/powerpoint/2010/main" val="2629416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90"/>
            <a:ext cx="8363272" cy="5505475"/>
          </a:xfrm>
        </p:spPr>
        <p:txBody>
          <a:bodyPr>
            <a:normAutofit/>
          </a:bodyPr>
          <a:lstStyle/>
          <a:p>
            <a:pPr marL="0" indent="0" algn="ctr">
              <a:buNone/>
            </a:pPr>
            <a:endParaRPr lang="pl-PL" sz="6000" b="1" dirty="0"/>
          </a:p>
          <a:p>
            <a:pPr marL="0" indent="0" algn="ctr">
              <a:buNone/>
            </a:pPr>
            <a:r>
              <a:rPr lang="pl-PL" sz="6000" b="1" dirty="0"/>
              <a:t>ŚRODKI </a:t>
            </a:r>
          </a:p>
          <a:p>
            <a:pPr marL="0" indent="0" algn="ctr">
              <a:buNone/>
            </a:pPr>
            <a:r>
              <a:rPr lang="pl-PL" sz="6000" b="1" dirty="0"/>
              <a:t>PRZYMUSU PROCESOWEGO</a:t>
            </a:r>
          </a:p>
        </p:txBody>
      </p:sp>
    </p:spTree>
    <p:extLst>
      <p:ext uri="{BB962C8B-B14F-4D97-AF65-F5344CB8AC3E}">
        <p14:creationId xmlns:p14="http://schemas.microsoft.com/office/powerpoint/2010/main" val="1820768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5030" y="0"/>
            <a:ext cx="8686800" cy="706090"/>
          </a:xfrm>
        </p:spPr>
        <p:txBody>
          <a:bodyPr>
            <a:normAutofit/>
          </a:bodyPr>
          <a:lstStyle/>
          <a:p>
            <a:r>
              <a:rPr lang="pl-PL" sz="2800" b="1" dirty="0"/>
              <a:t>Zatrzymanie właściwe – art. 244 k.p.k.</a:t>
            </a:r>
          </a:p>
        </p:txBody>
      </p:sp>
      <p:sp>
        <p:nvSpPr>
          <p:cNvPr id="3" name="Symbol zastępczy zawartości 2"/>
          <p:cNvSpPr>
            <a:spLocks noGrp="1"/>
          </p:cNvSpPr>
          <p:nvPr>
            <p:ph idx="1"/>
          </p:nvPr>
        </p:nvSpPr>
        <p:spPr>
          <a:xfrm>
            <a:off x="323529" y="1052738"/>
            <a:ext cx="8363272" cy="5073427"/>
          </a:xfrm>
        </p:spPr>
        <p:txBody>
          <a:bodyPr>
            <a:normAutofit fontScale="70000" lnSpcReduction="20000"/>
          </a:bodyPr>
          <a:lstStyle/>
          <a:p>
            <a:pPr algn="just"/>
            <a:r>
              <a:rPr lang="pl-PL" b="1" dirty="0"/>
              <a:t>Art. 244.</a:t>
            </a:r>
            <a:r>
              <a:rPr lang="pl-PL" dirty="0"/>
              <a:t> § 1. Policja </a:t>
            </a:r>
            <a:r>
              <a:rPr lang="pl-PL" b="1" u="sng" dirty="0"/>
              <a:t>ma prawo </a:t>
            </a:r>
            <a:r>
              <a:rPr lang="pl-PL" dirty="0"/>
              <a:t>zatrzymać </a:t>
            </a:r>
            <a:r>
              <a:rPr lang="pl-PL" b="1" dirty="0"/>
              <a:t>osobę podejrzaną</a:t>
            </a:r>
            <a:r>
              <a:rPr lang="pl-PL" dirty="0"/>
              <a:t>, jeżeli istnieje </a:t>
            </a:r>
            <a:r>
              <a:rPr lang="pl-PL" b="1" dirty="0"/>
              <a:t>uzasadnione przypuszczenie</a:t>
            </a:r>
            <a:r>
              <a:rPr lang="pl-PL" dirty="0"/>
              <a:t>, że popełniła ona przestępstwo, a zachodzi </a:t>
            </a:r>
            <a:r>
              <a:rPr lang="pl-PL" b="1" dirty="0"/>
              <a:t>obawa ucieczki lub ukrycia się tej osoby albo zatarcia śladów przestępstwa bądź też nie można ustalić jej tożsamości albo istnieją przesłanki do przeprowadzenia przeciwko tej osobie postępowania w trybie przyspieszonym.</a:t>
            </a:r>
          </a:p>
          <a:p>
            <a:pPr algn="just"/>
            <a:r>
              <a:rPr lang="pl-PL" dirty="0"/>
              <a:t>§ 1a. Policja </a:t>
            </a:r>
            <a:r>
              <a:rPr lang="pl-PL" b="1" u="sng" dirty="0"/>
              <a:t>ma prawo </a:t>
            </a:r>
            <a:r>
              <a:rPr lang="pl-PL" dirty="0"/>
              <a:t>zatrzymać osobę podejrzaną, jeżeli istnieje </a:t>
            </a:r>
            <a:r>
              <a:rPr lang="pl-PL" b="1" dirty="0"/>
              <a:t>uzasadnione prz</a:t>
            </a:r>
            <a:r>
              <a:rPr lang="pl-PL" dirty="0"/>
              <a:t>ypuszczenie, że popełniła ona </a:t>
            </a:r>
            <a:r>
              <a:rPr lang="pl-PL" b="1" dirty="0"/>
              <a:t>przestępstwo z użyciem przemocy na szkodę osoby wspólnie zamieszkującej</a:t>
            </a:r>
            <a:r>
              <a:rPr lang="pl-PL" dirty="0"/>
              <a:t>, a zachodzi </a:t>
            </a:r>
            <a:r>
              <a:rPr lang="pl-PL" b="1" dirty="0"/>
              <a:t>obawa, że ponownie popełni przestępstwo z użyciem przemocy wobec tej osoby, </a:t>
            </a:r>
            <a:r>
              <a:rPr lang="pl-PL" dirty="0"/>
              <a:t>zwłaszcza gdy popełnieniem takiego przestępstwa grozi.</a:t>
            </a:r>
          </a:p>
          <a:p>
            <a:pPr algn="just"/>
            <a:r>
              <a:rPr lang="pl-PL" dirty="0"/>
              <a:t>§ 1b. Policja </a:t>
            </a:r>
            <a:r>
              <a:rPr lang="pl-PL" b="1" u="sng" dirty="0"/>
              <a:t>zatrzymuje</a:t>
            </a:r>
            <a:r>
              <a:rPr lang="pl-PL" dirty="0"/>
              <a:t> osobę podejrzaną, jeśli przestępstwo, o którym mowa w § 1a, zostało popełnione przy </a:t>
            </a:r>
            <a:r>
              <a:rPr lang="pl-PL" b="1" u="sng" dirty="0"/>
              <a:t>użyciu broni palnej, noża lub innego niebezpiecznego przedmiotu, a zachodzi obawa, że ponownie popełni ona przestępstwo z użyciem przemocy wobec osoby wspólnie zamieszkującej</a:t>
            </a:r>
            <a:r>
              <a:rPr lang="pl-PL" dirty="0"/>
              <a:t>, zwłaszcza gdy popełnieniem takiego przestępstwa grozi.</a:t>
            </a:r>
          </a:p>
          <a:p>
            <a:pPr algn="just"/>
            <a:endParaRPr lang="pl-PL" dirty="0"/>
          </a:p>
          <a:p>
            <a:pPr algn="just"/>
            <a:endParaRPr lang="pl-PL" dirty="0"/>
          </a:p>
          <a:p>
            <a:endParaRPr lang="pl-PL" dirty="0"/>
          </a:p>
        </p:txBody>
      </p:sp>
    </p:spTree>
    <p:extLst>
      <p:ext uri="{BB962C8B-B14F-4D97-AF65-F5344CB8AC3E}">
        <p14:creationId xmlns:p14="http://schemas.microsoft.com/office/powerpoint/2010/main" val="148784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836712"/>
            <a:ext cx="8640960" cy="5688632"/>
          </a:xfrm>
        </p:spPr>
        <p:txBody>
          <a:bodyPr>
            <a:normAutofit/>
          </a:bodyPr>
          <a:lstStyle/>
          <a:p>
            <a:pPr algn="just"/>
            <a:r>
              <a:rPr lang="pl-PL" sz="2400" dirty="0"/>
              <a:t>Spełnia cele procesowe – zbliżone do tych realizowanych przez środki zapobiegawcze – ponieważ celem zatrzymania jest </a:t>
            </a:r>
            <a:r>
              <a:rPr lang="pl-PL" sz="2400" u="sng" dirty="0"/>
              <a:t>zapewnienie prawidłowego toku postępowania</a:t>
            </a:r>
            <a:r>
              <a:rPr lang="pl-PL" sz="2400" dirty="0"/>
              <a:t>. </a:t>
            </a:r>
          </a:p>
          <a:p>
            <a:pPr algn="just"/>
            <a:r>
              <a:rPr lang="pl-PL" sz="2400" dirty="0"/>
              <a:t>Faktyczne pozbawienie wolności niewymagające uprzedniej decyzji procesowej. </a:t>
            </a:r>
          </a:p>
          <a:p>
            <a:pPr algn="just"/>
            <a:r>
              <a:rPr lang="pl-PL" sz="2400" dirty="0"/>
              <a:t>Podmiotem uprawnionym do zatrzymania osoby podejrzanej jest przede wszystkim Policja (lub inne organy wskazane w ustawie) a w odniesieniu do osób podlegających orzecznictwu sądów wojskowych – Żandarmeria Wojskowa. </a:t>
            </a:r>
          </a:p>
          <a:p>
            <a:pPr algn="just"/>
            <a:r>
              <a:rPr lang="pl-PL" sz="2400" b="1" dirty="0"/>
              <a:t>Zatrzymanie można stosować względem osoby podejrzanej, czyli osoby, której nie przedstawiono jeszcze zarzutów. </a:t>
            </a:r>
          </a:p>
          <a:p>
            <a:pPr algn="just"/>
            <a:r>
              <a:rPr lang="pl-PL" sz="2400" dirty="0"/>
              <a:t>Zatrzymanie zasadniczo jest fakultatywne. Obligatoryjne zatrzymanie osoby podejrzanej wynika z art. 244 § 1b. </a:t>
            </a:r>
          </a:p>
          <a:p>
            <a:pPr algn="just"/>
            <a:endParaRPr lang="pl-PL" sz="2400" dirty="0"/>
          </a:p>
          <a:p>
            <a:endParaRPr lang="pl-PL" sz="2400" dirty="0"/>
          </a:p>
        </p:txBody>
      </p:sp>
    </p:spTree>
    <p:extLst>
      <p:ext uri="{BB962C8B-B14F-4D97-AF65-F5344CB8AC3E}">
        <p14:creationId xmlns:p14="http://schemas.microsoft.com/office/powerpoint/2010/main" val="613374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200150" y="-303737"/>
            <a:ext cx="11544300" cy="1450757"/>
          </a:xfrm>
        </p:spPr>
        <p:txBody>
          <a:bodyPr/>
          <a:lstStyle/>
          <a:p>
            <a:r>
              <a:rPr lang="pl-PL" dirty="0"/>
              <a:t>Przesłanki zatrzymania – art. 244</a:t>
            </a:r>
          </a:p>
        </p:txBody>
      </p:sp>
      <p:sp>
        <p:nvSpPr>
          <p:cNvPr id="5" name="Symbol zastępczy tekstu 4"/>
          <p:cNvSpPr txBox="1">
            <a:spLocks/>
          </p:cNvSpPr>
          <p:nvPr/>
        </p:nvSpPr>
        <p:spPr>
          <a:xfrm>
            <a:off x="-324544" y="890846"/>
            <a:ext cx="5953125" cy="73628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a:t>Materialna (dowodowe) </a:t>
            </a:r>
          </a:p>
        </p:txBody>
      </p:sp>
      <p:sp>
        <p:nvSpPr>
          <p:cNvPr id="6" name="Symbol zastępczy zawartości 5"/>
          <p:cNvSpPr>
            <a:spLocks noGrp="1"/>
          </p:cNvSpPr>
          <p:nvPr>
            <p:ph sz="half" idx="4294967295"/>
          </p:nvPr>
        </p:nvSpPr>
        <p:spPr>
          <a:xfrm>
            <a:off x="-48320" y="1660037"/>
            <a:ext cx="5400675" cy="4561416"/>
          </a:xfrm>
          <a:prstGeom prst="rect">
            <a:avLst/>
          </a:prstGeom>
        </p:spPr>
        <p:txBody>
          <a:bodyPr>
            <a:normAutofit/>
          </a:bodyPr>
          <a:lstStyle/>
          <a:p>
            <a:pPr algn="just"/>
            <a:r>
              <a:rPr lang="pl-PL" sz="1800" dirty="0"/>
              <a:t>Istnienie uzasadnionego przypuszczenia popełnienia przestępstwa (art. 244 § 1)</a:t>
            </a:r>
          </a:p>
          <a:p>
            <a:pPr algn="just"/>
            <a:r>
              <a:rPr lang="pl-PL" sz="1800" dirty="0"/>
              <a:t>Istnienie uzasadnionego przypuszczenia popełnienia przestępstwa z użyciem przemocy na szkodę osoby wspólnie zamieszkującej (art. 244 § 1a i 1b)</a:t>
            </a:r>
          </a:p>
          <a:p>
            <a:pPr algn="just"/>
            <a:r>
              <a:rPr lang="pl-PL" sz="1800" dirty="0"/>
              <a:t>Przypuszczenie - przekonanie oparte na konkretnych dowodach, co prawda nie takich, które świadczą o pewności tego, że dana osoba popełniła przestępstwo, i nie jest to duże prawdopodobieństwo, graniczące z pewnością, ale </a:t>
            </a:r>
            <a:r>
              <a:rPr lang="pl-PL" sz="1800" b="1" dirty="0"/>
              <a:t>nie jest to też przypuszczenie mające oparcie tylko w intuicji</a:t>
            </a:r>
            <a:r>
              <a:rPr lang="pl-PL" sz="1800" dirty="0"/>
              <a:t>. Dotyczy  faktu popełnienia przestępstwa i osoby sprawcy.</a:t>
            </a:r>
          </a:p>
          <a:p>
            <a:pPr algn="just"/>
            <a:endParaRPr lang="pl-PL" sz="1800" dirty="0"/>
          </a:p>
        </p:txBody>
      </p:sp>
      <p:sp>
        <p:nvSpPr>
          <p:cNvPr id="7" name="Symbol zastępczy tekstu 6"/>
          <p:cNvSpPr txBox="1">
            <a:spLocks/>
          </p:cNvSpPr>
          <p:nvPr/>
        </p:nvSpPr>
        <p:spPr>
          <a:xfrm>
            <a:off x="4572000" y="890846"/>
            <a:ext cx="5591175" cy="73628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a:t>Formalne (szczególne)</a:t>
            </a:r>
          </a:p>
        </p:txBody>
      </p:sp>
      <p:sp>
        <p:nvSpPr>
          <p:cNvPr id="8" name="Symbol zastępczy zawartości 7"/>
          <p:cNvSpPr>
            <a:spLocks noGrp="1"/>
          </p:cNvSpPr>
          <p:nvPr>
            <p:ph sz="quarter" idx="4294967295"/>
          </p:nvPr>
        </p:nvSpPr>
        <p:spPr>
          <a:xfrm>
            <a:off x="5292081" y="1574747"/>
            <a:ext cx="3851920" cy="4590558"/>
          </a:xfrm>
          <a:prstGeom prst="rect">
            <a:avLst/>
          </a:prstGeom>
        </p:spPr>
        <p:txBody>
          <a:bodyPr>
            <a:normAutofit fontScale="47500" lnSpcReduction="20000"/>
          </a:bodyPr>
          <a:lstStyle/>
          <a:p>
            <a:pPr algn="just"/>
            <a:r>
              <a:rPr lang="pl-PL" dirty="0"/>
              <a:t>1. obawa ucieczki </a:t>
            </a:r>
          </a:p>
          <a:p>
            <a:pPr algn="just"/>
            <a:r>
              <a:rPr lang="pl-PL" dirty="0"/>
              <a:t>2. ukrycia się osoby podejrzanej </a:t>
            </a:r>
          </a:p>
          <a:p>
            <a:pPr algn="just"/>
            <a:r>
              <a:rPr lang="pl-PL" dirty="0"/>
              <a:t>3. zatarcia śladów przestępstwa </a:t>
            </a:r>
          </a:p>
          <a:p>
            <a:pPr algn="just"/>
            <a:r>
              <a:rPr lang="pl-PL" dirty="0"/>
              <a:t>4. nie można ustalić tożsamości osoby podejrzanej</a:t>
            </a:r>
          </a:p>
          <a:p>
            <a:pPr algn="just"/>
            <a:r>
              <a:rPr lang="pl-PL" dirty="0"/>
              <a:t>5. istnieją przesłanki do przeprowadzenia przeciwko tej osobie postępowania w trybie przyspieszonym (art. 244 § 1)</a:t>
            </a:r>
          </a:p>
          <a:p>
            <a:pPr algn="just"/>
            <a:r>
              <a:rPr lang="pl-PL" dirty="0"/>
              <a:t>obawa ponownego popełnienia przestępstwa z użyciem przemocy na szkodę osoby wspólnie zamieszkującej, zwłaszcza jeżeli osoba podejrzana grozi popełnieniem takiego przestępstwa (art. 244 § 1a)</a:t>
            </a:r>
          </a:p>
          <a:p>
            <a:pPr algn="just"/>
            <a:r>
              <a:rPr lang="pl-PL" dirty="0"/>
              <a:t>obawa ponownego popełnienia przestępstwa z użyciem przemocy na szkodę osoby wspólnie zamieszkującej przy użyciu broni palnej, noża lub innego niebezpiecznego przedmiotu, zwłaszcza jeżeli osoba podejrzana grozi popełnieniem takiego przestępstwa (art. 244 § 1b) </a:t>
            </a:r>
          </a:p>
          <a:p>
            <a:pPr algn="just"/>
            <a:endParaRPr lang="pl-PL" dirty="0"/>
          </a:p>
          <a:p>
            <a:pPr algn="just"/>
            <a:endParaRPr lang="pl-PL" dirty="0"/>
          </a:p>
        </p:txBody>
      </p:sp>
      <p:sp>
        <p:nvSpPr>
          <p:cNvPr id="10" name="pole tekstowe 9"/>
          <p:cNvSpPr txBox="1"/>
          <p:nvPr/>
        </p:nvSpPr>
        <p:spPr>
          <a:xfrm>
            <a:off x="0" y="6021291"/>
            <a:ext cx="9144000" cy="646331"/>
          </a:xfrm>
          <a:prstGeom prst="rect">
            <a:avLst/>
          </a:prstGeom>
          <a:noFill/>
        </p:spPr>
        <p:txBody>
          <a:bodyPr wrap="square" rtlCol="0">
            <a:spAutoFit/>
          </a:bodyPr>
          <a:lstStyle/>
          <a:p>
            <a:pPr algn="ctr"/>
            <a:r>
              <a:rPr lang="pl-PL" b="1" dirty="0">
                <a:solidFill>
                  <a:srgbClr val="FF0000"/>
                </a:solidFill>
              </a:rPr>
              <a:t>Ponowne zatrzymanie osoby podejrzanej na podstawie tych samych faktów i dowodów jest niedopuszczalne (art. 248 § 3) </a:t>
            </a:r>
          </a:p>
        </p:txBody>
      </p:sp>
    </p:spTree>
    <p:extLst>
      <p:ext uri="{BB962C8B-B14F-4D97-AF65-F5344CB8AC3E}">
        <p14:creationId xmlns:p14="http://schemas.microsoft.com/office/powerpoint/2010/main" val="2468124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3485" y="128334"/>
            <a:ext cx="8075240" cy="562074"/>
          </a:xfrm>
        </p:spPr>
        <p:txBody>
          <a:bodyPr>
            <a:normAutofit fontScale="90000"/>
          </a:bodyPr>
          <a:lstStyle/>
          <a:p>
            <a:pPr algn="ctr"/>
            <a:r>
              <a:rPr lang="pl-PL" b="1" dirty="0"/>
              <a:t>Czas trwania</a:t>
            </a:r>
          </a:p>
        </p:txBody>
      </p:sp>
      <p:sp>
        <p:nvSpPr>
          <p:cNvPr id="3" name="Symbol zastępczy zawartości 2"/>
          <p:cNvSpPr>
            <a:spLocks noGrp="1"/>
          </p:cNvSpPr>
          <p:nvPr>
            <p:ph idx="1"/>
          </p:nvPr>
        </p:nvSpPr>
        <p:spPr>
          <a:xfrm>
            <a:off x="0" y="841248"/>
            <a:ext cx="9144000" cy="5852160"/>
          </a:xfrm>
        </p:spPr>
        <p:txBody>
          <a:bodyPr>
            <a:noAutofit/>
          </a:bodyPr>
          <a:lstStyle/>
          <a:p>
            <a:pPr algn="just"/>
            <a:r>
              <a:rPr lang="pl-PL" sz="1800" dirty="0">
                <a:latin typeface="Times New Roman" pitchFamily="18" charset="0"/>
                <a:cs typeface="Times New Roman" pitchFamily="18" charset="0"/>
              </a:rPr>
              <a:t>Maksymalny czas trwania zatrzymania wynika przede wszystkim z Konstytucji – art. 41 ust. 3 – i wynosi 48 godzin. Po upływie 48 godzin zatrzymanego należy zwolnić albo przekazać do dyspozycji sądu. Złożenie wniosku np. o tymczasowe aresztowanie wydłuża czas zatrzymania o 24 godziny. </a:t>
            </a:r>
          </a:p>
          <a:p>
            <a:pPr lvl="1" algn="just"/>
            <a:r>
              <a:rPr lang="pl-PL" sz="1800" dirty="0">
                <a:latin typeface="Times New Roman" pitchFamily="18" charset="0"/>
                <a:cs typeface="Times New Roman" pitchFamily="18" charset="0"/>
              </a:rPr>
              <a:t>Maksymalny czas trwania pozbawienia wolności – 72 godziny </a:t>
            </a:r>
          </a:p>
          <a:p>
            <a:pPr algn="just"/>
            <a:r>
              <a:rPr lang="pl-PL" sz="1800" dirty="0">
                <a:latin typeface="Times New Roman" pitchFamily="18" charset="0"/>
                <a:cs typeface="Times New Roman" pitchFamily="18" charset="0"/>
              </a:rPr>
              <a:t>Przepis konstytucyjny jest konkretyzowany przez art. 248 </a:t>
            </a:r>
          </a:p>
          <a:p>
            <a:pPr lvl="1" algn="just"/>
            <a:r>
              <a:rPr lang="pl-PL" sz="1800" dirty="0">
                <a:latin typeface="Times New Roman" pitchFamily="18" charset="0"/>
                <a:cs typeface="Times New Roman" pitchFamily="18" charset="0"/>
              </a:rPr>
              <a:t>§ 1. Zatrzymanego należy natychmiast zwolnić, gdy ustanie przyczyna zatrzymania, a także jeżeli w ciągu 48 godzin od chwili zatrzymania przez uprawniony organ nie zostanie on przekazany do dyspozycji sądu wraz z wnioskiem o zastosowanie tymczasowego aresztowania; należy go także zwolnić na polecenie sądu lub prokuratora.</a:t>
            </a:r>
          </a:p>
          <a:p>
            <a:pPr lvl="1" algn="just"/>
            <a:r>
              <a:rPr lang="pl-PL" sz="1800" dirty="0">
                <a:latin typeface="Times New Roman" pitchFamily="18" charset="0"/>
                <a:cs typeface="Times New Roman" pitchFamily="18" charset="0"/>
              </a:rPr>
              <a:t>§ 2. Zatrzymanego należy zwolnić, jeżeli w ciągu 24 godzin od przekazania go do dyspozycji sądu nie doręczono mu postanowienia o zastosowaniu wobec niego tymczasowego aresztowania.</a:t>
            </a:r>
          </a:p>
          <a:p>
            <a:pPr algn="just"/>
            <a:r>
              <a:rPr lang="pl-PL" sz="1800" dirty="0">
                <a:latin typeface="Times New Roman" pitchFamily="18" charset="0"/>
                <a:cs typeface="Times New Roman" pitchFamily="18" charset="0"/>
              </a:rPr>
              <a:t>Unormowania art. 248 § 1 i 2 nie oznaczają, że zatrzymanie może w każdym wypadku trwać 72 godziny. Z tych przepisów wynika, że organy pozasądowe mogą stosować zatrzymanie w wymiarze </a:t>
            </a:r>
            <a:r>
              <a:rPr lang="pl-PL" sz="1800" b="1" dirty="0">
                <a:latin typeface="Times New Roman" pitchFamily="18" charset="0"/>
                <a:cs typeface="Times New Roman" pitchFamily="18" charset="0"/>
              </a:rPr>
              <a:t>tylko do 48 godzin</a:t>
            </a:r>
            <a:r>
              <a:rPr lang="pl-PL" sz="1800" dirty="0">
                <a:latin typeface="Times New Roman" pitchFamily="18" charset="0"/>
                <a:cs typeface="Times New Roman" pitchFamily="18" charset="0"/>
              </a:rPr>
              <a:t>, a </a:t>
            </a:r>
            <a:r>
              <a:rPr lang="pl-PL" sz="1800" b="1" dirty="0">
                <a:latin typeface="Times New Roman" pitchFamily="18" charset="0"/>
                <a:cs typeface="Times New Roman" pitchFamily="18" charset="0"/>
              </a:rPr>
              <a:t>sąd tylko przez 24 godziny</a:t>
            </a:r>
            <a:r>
              <a:rPr lang="pl-PL" sz="1800" dirty="0">
                <a:latin typeface="Times New Roman" pitchFamily="18" charset="0"/>
                <a:cs typeface="Times New Roman" pitchFamily="18" charset="0"/>
              </a:rPr>
              <a:t>. Jeżeli Policja stosowała zatrzymanie przez 40 godzin, to sąd nie może wykorzystać tych pozostałych 8 godzin i musi rozstrzygnąć w przedmiocie stosowania środka zapobiegawczego w ciągu 24 godzin od chwili przekazania mu zatrzymanego do dyspozycji albo go zwolnić.</a:t>
            </a:r>
          </a:p>
          <a:p>
            <a:pPr algn="just"/>
            <a:endParaRPr lang="pl-PL" sz="1600" dirty="0">
              <a:latin typeface="Times New Roman" pitchFamily="18" charset="0"/>
              <a:cs typeface="Times New Roman" pitchFamily="18" charset="0"/>
            </a:endParaRPr>
          </a:p>
          <a:p>
            <a:pPr marL="0" indent="0">
              <a:buNone/>
            </a:pPr>
            <a:endParaRPr lang="pl-PL" sz="1600" dirty="0">
              <a:latin typeface="Times New Roman" pitchFamily="18" charset="0"/>
              <a:cs typeface="Times New Roman" pitchFamily="18" charset="0"/>
            </a:endParaRPr>
          </a:p>
        </p:txBody>
      </p:sp>
    </p:spTree>
    <p:extLst>
      <p:ext uri="{BB962C8B-B14F-4D97-AF65-F5344CB8AC3E}">
        <p14:creationId xmlns:p14="http://schemas.microsoft.com/office/powerpoint/2010/main" val="2755339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9695" y="0"/>
            <a:ext cx="8686800" cy="634082"/>
          </a:xfrm>
        </p:spPr>
        <p:txBody>
          <a:bodyPr>
            <a:normAutofit/>
          </a:bodyPr>
          <a:lstStyle/>
          <a:p>
            <a:r>
              <a:rPr lang="pl-PL" sz="2800" b="1" dirty="0"/>
              <a:t>Zatrzymanie prokuratorskie – art. 247 k.p.k.</a:t>
            </a:r>
          </a:p>
        </p:txBody>
      </p:sp>
      <p:sp>
        <p:nvSpPr>
          <p:cNvPr id="3" name="Symbol zastępczy zawartości 2"/>
          <p:cNvSpPr>
            <a:spLocks noGrp="1"/>
          </p:cNvSpPr>
          <p:nvPr>
            <p:ph idx="1"/>
          </p:nvPr>
        </p:nvSpPr>
        <p:spPr>
          <a:xfrm>
            <a:off x="179512" y="764705"/>
            <a:ext cx="8507288" cy="5361459"/>
          </a:xfrm>
        </p:spPr>
        <p:txBody>
          <a:bodyPr>
            <a:normAutofit fontScale="85000" lnSpcReduction="20000"/>
          </a:bodyPr>
          <a:lstStyle/>
          <a:p>
            <a:pPr algn="just"/>
            <a:r>
              <a:rPr lang="pl-PL" sz="2000" dirty="0"/>
              <a:t>§  1. Prokurator może zarządzić zatrzymanie i przymusowe doprowadzenie osoby podejrzanej albo podejrzanego, jeżeli zachodzi </a:t>
            </a:r>
            <a:r>
              <a:rPr lang="pl-PL" sz="2000" b="1" dirty="0"/>
              <a:t>uzasadniona obawa</a:t>
            </a:r>
            <a:r>
              <a:rPr lang="pl-PL" sz="2000" dirty="0"/>
              <a:t>, że:</a:t>
            </a:r>
          </a:p>
          <a:p>
            <a:pPr marL="544068" lvl="1" indent="-342900" algn="just">
              <a:buFont typeface="+mj-lt"/>
              <a:buAutoNum type="arabicPeriod"/>
            </a:pPr>
            <a:r>
              <a:rPr lang="pl-PL" sz="2000" b="1" dirty="0"/>
              <a:t>nie stawią się na wezwanie w celu przeprowadzenia z ich udziałem czynności</a:t>
            </a:r>
            <a:r>
              <a:rPr lang="pl-PL" sz="2000" dirty="0"/>
              <a:t>, o których mowa w art. 313 § 1 lub art. 314, albo badań lub czynności, o których mowa w art. 74 § 2 lub 3,</a:t>
            </a:r>
          </a:p>
          <a:p>
            <a:pPr marL="544068" lvl="1" indent="-342900" algn="just">
              <a:buFont typeface="+mj-lt"/>
              <a:buAutoNum type="arabicPeriod"/>
            </a:pPr>
            <a:r>
              <a:rPr lang="pl-PL" sz="2000" b="1" dirty="0"/>
              <a:t>mogą w inny bezprawny sposób utrudniać postępowanie</a:t>
            </a:r>
            <a:r>
              <a:rPr lang="pl-PL" sz="2000" dirty="0"/>
              <a:t>.</a:t>
            </a:r>
          </a:p>
          <a:p>
            <a:pPr algn="just"/>
            <a:r>
              <a:rPr lang="pl-PL" sz="2000" dirty="0"/>
              <a:t>§ 2. Zatrzymanie i przymusowe doprowadzenie, o którym mowa w § 1, może także nastąpić, gdy zachodzi potrzeba </a:t>
            </a:r>
            <a:r>
              <a:rPr lang="pl-PL" sz="2000" b="1" dirty="0"/>
              <a:t>niezwłocznego zastosowania środka zapobiegawczego</a:t>
            </a:r>
            <a:r>
              <a:rPr lang="pl-PL" sz="2000" dirty="0"/>
              <a:t>.</a:t>
            </a:r>
          </a:p>
          <a:p>
            <a:pPr algn="just"/>
            <a:r>
              <a:rPr lang="pl-PL" sz="2000" dirty="0"/>
              <a:t>§ 3. W związku z zatrzymaniem </a:t>
            </a:r>
            <a:r>
              <a:rPr lang="pl-PL" sz="2000" b="1" dirty="0"/>
              <a:t>można też zarządzić przeszukanie</a:t>
            </a:r>
            <a:r>
              <a:rPr lang="pl-PL" sz="2000" dirty="0"/>
              <a:t>. Przepisy art. 220-222 i art. 224 stosuje się odpowiednio.</a:t>
            </a:r>
          </a:p>
          <a:p>
            <a:pPr algn="just"/>
            <a:r>
              <a:rPr lang="pl-PL" sz="2000" dirty="0"/>
              <a:t>§ 4. Niezwłocznie po doprowadzeniu przeprowadza się z udziałem zatrzymanego czynności wskazane w § 1, a po ich dokonaniu należy zwolnić go, o ile nie zachodzi potrzeba stosowania środka zapobiegawczego.</a:t>
            </a:r>
          </a:p>
          <a:p>
            <a:pPr algn="just"/>
            <a:r>
              <a:rPr lang="pl-PL" sz="2000" dirty="0"/>
              <a:t>§ 5. Rozstrzygając w przedmiocie środka zapobiegawczego, prokurator niezwłocznie zwalnia zatrzymanego albo występuje do sądu z wnioskiem o zastosowanie tymczasowego aresztowania.</a:t>
            </a:r>
          </a:p>
          <a:p>
            <a:pPr algn="just"/>
            <a:r>
              <a:rPr lang="pl-PL" sz="2000" dirty="0"/>
              <a:t>§ 6. Do zatrzymania, o którym mowa w § 1, stosuje się odpowiednio art. 246 (zażalenie) </a:t>
            </a:r>
          </a:p>
          <a:p>
            <a:pPr algn="just"/>
            <a:r>
              <a:rPr lang="pl-PL" sz="2000" dirty="0"/>
              <a:t>§ 7. Zarządzenia, o których mowa w § 1, wykonuje Policja lub inne organy, o których mowa w art. 312, w zakresie swych właściwości, jeżeli ustawa uprawnia je do zatrzymywania osoby. Zarządzenia dotyczące zatrzymania i przymusowego doprowadzenia żołnierza w czynnej służbie wojskowej wykonują właściwe organy wojskowe.</a:t>
            </a:r>
          </a:p>
          <a:p>
            <a:pPr marL="0" indent="0">
              <a:buNone/>
            </a:pPr>
            <a:endParaRPr lang="pl-PL" dirty="0"/>
          </a:p>
        </p:txBody>
      </p:sp>
    </p:spTree>
    <p:extLst>
      <p:ext uri="{BB962C8B-B14F-4D97-AF65-F5344CB8AC3E}">
        <p14:creationId xmlns:p14="http://schemas.microsoft.com/office/powerpoint/2010/main" val="3579841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052"/>
            <a:ext cx="8640960" cy="962676"/>
          </a:xfrm>
        </p:spPr>
        <p:txBody>
          <a:bodyPr/>
          <a:lstStyle/>
          <a:p>
            <a:r>
              <a:rPr lang="pl-PL" dirty="0"/>
              <a:t>Zażalenie na zatrzymanie</a:t>
            </a:r>
          </a:p>
        </p:txBody>
      </p:sp>
      <p:sp>
        <p:nvSpPr>
          <p:cNvPr id="3" name="Symbol zastępczy zawartości 2"/>
          <p:cNvSpPr>
            <a:spLocks noGrp="1"/>
          </p:cNvSpPr>
          <p:nvPr>
            <p:ph idx="1"/>
          </p:nvPr>
        </p:nvSpPr>
        <p:spPr>
          <a:xfrm>
            <a:off x="301752" y="980728"/>
            <a:ext cx="8771256" cy="5602952"/>
          </a:xfrm>
        </p:spPr>
        <p:txBody>
          <a:bodyPr>
            <a:normAutofit fontScale="77500" lnSpcReduction="20000"/>
          </a:bodyPr>
          <a:lstStyle/>
          <a:p>
            <a:pPr algn="just"/>
            <a:r>
              <a:rPr lang="pl-PL" dirty="0"/>
              <a:t>§ 1. Zatrzymanemu przysługuje zażalenie do sądu. W zażaleniu zatrzymany może się domagać zbadania </a:t>
            </a:r>
            <a:r>
              <a:rPr lang="pl-PL" b="1" dirty="0"/>
              <a:t>zasadności, legalności oraz prawidłowości </a:t>
            </a:r>
            <a:r>
              <a:rPr lang="pl-PL" dirty="0"/>
              <a:t>jego zatrzymania.</a:t>
            </a:r>
          </a:p>
          <a:p>
            <a:pPr algn="just"/>
            <a:r>
              <a:rPr lang="pl-PL" dirty="0"/>
              <a:t>§ 2. Zażalenie przekazuje się niezwłocznie </a:t>
            </a:r>
            <a:r>
              <a:rPr lang="pl-PL" b="1" dirty="0"/>
              <a:t>sądowi rejonowemu miejsca zatrzymania lub prowadzenia postępowania</a:t>
            </a:r>
            <a:r>
              <a:rPr lang="pl-PL" dirty="0"/>
              <a:t>, który również niezwłocznie je rozpoznaje.</a:t>
            </a:r>
          </a:p>
          <a:p>
            <a:pPr algn="just"/>
            <a:r>
              <a:rPr lang="pl-PL" dirty="0"/>
              <a:t>§ 3. W razie uznania bezzasadności lub nielegalności zatrzymania sąd zarządza natychmiastowe zwolnienie zatrzymanego.</a:t>
            </a:r>
          </a:p>
          <a:p>
            <a:pPr algn="just"/>
            <a:r>
              <a:rPr lang="pl-PL" dirty="0"/>
              <a:t>§ 4. W wypadku stwierdzenia bezzasadności, nielegalności lub nieprawidłowości zatrzymania sąd zawiadamia o tym prokuratora i organ przełożony nad organem, który dokonał zatrzymania.</a:t>
            </a:r>
          </a:p>
          <a:p>
            <a:pPr algn="just"/>
            <a:r>
              <a:rPr lang="pl-PL" dirty="0"/>
              <a:t>§ 5. W razie zbiegu zażaleń na zatrzymanie i tymczasowe aresztowanie można rozpoznać je łącznie.</a:t>
            </a:r>
          </a:p>
          <a:p>
            <a:pPr algn="just"/>
            <a:endParaRPr lang="pl-PL" dirty="0"/>
          </a:p>
          <a:p>
            <a:pPr marL="0" indent="0">
              <a:buNone/>
            </a:pPr>
            <a:endParaRPr lang="pl-PL" dirty="0"/>
          </a:p>
        </p:txBody>
      </p:sp>
    </p:spTree>
    <p:extLst>
      <p:ext uri="{BB962C8B-B14F-4D97-AF65-F5344CB8AC3E}">
        <p14:creationId xmlns:p14="http://schemas.microsoft.com/office/powerpoint/2010/main" val="1677506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332658"/>
            <a:ext cx="8507288" cy="5433467"/>
          </a:xfrm>
        </p:spPr>
        <p:txBody>
          <a:bodyPr>
            <a:noAutofit/>
          </a:bodyPr>
          <a:lstStyle/>
          <a:p>
            <a:pPr algn="just"/>
            <a:r>
              <a:rPr lang="pl-PL" sz="1800" dirty="0">
                <a:latin typeface="Times New Roman" pitchFamily="18" charset="0"/>
                <a:cs typeface="Times New Roman" pitchFamily="18" charset="0"/>
              </a:rPr>
              <a:t>Zażalenie – </a:t>
            </a:r>
            <a:r>
              <a:rPr lang="pl-PL" sz="1800" b="1" dirty="0">
                <a:latin typeface="Times New Roman" pitchFamily="18" charset="0"/>
                <a:cs typeface="Times New Roman" pitchFamily="18" charset="0"/>
              </a:rPr>
              <a:t>do sądu rejonowego miejsca zatrzymania lub prowadzenia postępowania </a:t>
            </a:r>
            <a:r>
              <a:rPr lang="pl-PL" sz="1800" dirty="0">
                <a:latin typeface="Times New Roman" pitchFamily="18" charset="0"/>
                <a:cs typeface="Times New Roman" pitchFamily="18" charset="0"/>
              </a:rPr>
              <a:t>w terminie  7 dni od dnia zatrzymania za pośrednictwem organu, który dokonał zatrzymania lub bezpośrednio do sądu jeżeli zatrzymany nie jest już pozbawiony wolności. </a:t>
            </a:r>
            <a:endParaRPr lang="pl-PL" sz="1800" b="1" dirty="0">
              <a:latin typeface="Times New Roman" pitchFamily="18" charset="0"/>
              <a:cs typeface="Times New Roman" pitchFamily="18" charset="0"/>
            </a:endParaRPr>
          </a:p>
          <a:p>
            <a:pPr algn="just"/>
            <a:r>
              <a:rPr lang="pl-PL" sz="1800" dirty="0">
                <a:latin typeface="Times New Roman" pitchFamily="18" charset="0"/>
                <a:cs typeface="Times New Roman" pitchFamily="18" charset="0"/>
              </a:rPr>
              <a:t>Sąd ocenia, czy zatrzymanie było:</a:t>
            </a:r>
          </a:p>
          <a:p>
            <a:pPr marL="457200" indent="-457200" algn="just">
              <a:buFont typeface="+mj-lt"/>
              <a:buAutoNum type="arabicPeriod"/>
            </a:pPr>
            <a:r>
              <a:rPr lang="pl-PL" sz="1800" b="1" u="sng" dirty="0">
                <a:latin typeface="Times New Roman" pitchFamily="18" charset="0"/>
                <a:cs typeface="Times New Roman" pitchFamily="18" charset="0"/>
              </a:rPr>
              <a:t>Legalne</a:t>
            </a:r>
            <a:r>
              <a:rPr lang="pl-PL" sz="1800" dirty="0">
                <a:latin typeface="Times New Roman" pitchFamily="18" charset="0"/>
                <a:cs typeface="Times New Roman" pitchFamily="18" charset="0"/>
              </a:rPr>
              <a:t> - zgodne z obowiązującym prawem; np. czy zostało dokonane względem osoby, którą w ogóle można zatrzymać albo czy zostały spełnione przesłanki zatrzymania </a:t>
            </a:r>
          </a:p>
          <a:p>
            <a:pPr marL="749808" lvl="1" indent="-457200" algn="just"/>
            <a:r>
              <a:rPr lang="pl-PL" sz="1800" dirty="0">
                <a:latin typeface="Times New Roman" pitchFamily="18" charset="0"/>
                <a:cs typeface="Times New Roman" pitchFamily="18" charset="0"/>
              </a:rPr>
              <a:t>legalność pozbawienia wolności należy widzieć możliwie szeroko, zgodnie z zasadami interpretowania konstytucyjnych określeń. Badaniu sądu podlega więc kwestia istnienia podstaw zatrzymania, ocena, na ile w zaistniałych okolicznościach zatrzymanie było dopuszczalne, prawidłowość zastosowanej procedury, potrzeba dalszego przebywania w stanie zatrzymania.</a:t>
            </a:r>
          </a:p>
          <a:p>
            <a:pPr marL="457200" indent="-457200" algn="just">
              <a:buFont typeface="+mj-lt"/>
              <a:buAutoNum type="arabicPeriod"/>
            </a:pPr>
            <a:r>
              <a:rPr lang="pl-PL" sz="1800" b="1" u="sng" dirty="0">
                <a:latin typeface="Times New Roman" pitchFamily="18" charset="0"/>
                <a:cs typeface="Times New Roman" pitchFamily="18" charset="0"/>
              </a:rPr>
              <a:t>Prawidłowe</a:t>
            </a:r>
            <a:r>
              <a:rPr lang="pl-PL" sz="1800" dirty="0">
                <a:latin typeface="Times New Roman" pitchFamily="18" charset="0"/>
                <a:cs typeface="Times New Roman" pitchFamily="18" charset="0"/>
              </a:rPr>
              <a:t> - ocena sposobu wykonania zatrzymania; np. czy osoba zatrzymana została pouczona o swoich prawach</a:t>
            </a:r>
          </a:p>
          <a:p>
            <a:pPr marL="457200" indent="-457200" algn="just">
              <a:buFont typeface="+mj-lt"/>
              <a:buAutoNum type="arabicPeriod"/>
            </a:pPr>
            <a:r>
              <a:rPr lang="pl-PL" sz="1800" b="1" u="sng" dirty="0">
                <a:latin typeface="Times New Roman" pitchFamily="18" charset="0"/>
                <a:cs typeface="Times New Roman" pitchFamily="18" charset="0"/>
              </a:rPr>
              <a:t>Zasadne</a:t>
            </a:r>
            <a:r>
              <a:rPr lang="pl-PL" sz="1800" dirty="0">
                <a:latin typeface="Times New Roman" pitchFamily="18" charset="0"/>
                <a:cs typeface="Times New Roman" pitchFamily="18" charset="0"/>
              </a:rPr>
              <a:t> - ocena zasadności dokonania tej czynności, przy uwzględnieniu okoliczności faktycznych konkretnej sprawy i zasady proporcjonalności.</a:t>
            </a:r>
          </a:p>
          <a:p>
            <a:pPr marL="0" indent="0" algn="just">
              <a:buNone/>
            </a:pPr>
            <a:r>
              <a:rPr lang="pl-PL" sz="1800" dirty="0">
                <a:latin typeface="Times New Roman" pitchFamily="18" charset="0"/>
                <a:cs typeface="Times New Roman" pitchFamily="18" charset="0"/>
              </a:rPr>
              <a:t>Przekazanie zażalenia i jego rozpoznanie musi nastąpić niezwłocznie. Sąd rozpoznaje zażalenie na posiedzeniu w składzie 1 sędziego. W posiedzeniu ma prawo wziąć udział zatrzymany (art. 464 § 1). </a:t>
            </a:r>
          </a:p>
          <a:p>
            <a:pPr algn="just"/>
            <a:endParaRPr lang="pl-PL" sz="1800" dirty="0">
              <a:latin typeface="Times New Roman" pitchFamily="18" charset="0"/>
              <a:cs typeface="Times New Roman" pitchFamily="18" charset="0"/>
            </a:endParaRPr>
          </a:p>
          <a:p>
            <a:pPr marL="0" indent="0">
              <a:buNone/>
            </a:pPr>
            <a:endParaRPr lang="pl-PL" sz="1800" dirty="0">
              <a:latin typeface="Times New Roman" pitchFamily="18" charset="0"/>
              <a:cs typeface="Times New Roman" pitchFamily="18" charset="0"/>
            </a:endParaRPr>
          </a:p>
        </p:txBody>
      </p:sp>
    </p:spTree>
    <p:extLst>
      <p:ext uri="{BB962C8B-B14F-4D97-AF65-F5344CB8AC3E}">
        <p14:creationId xmlns:p14="http://schemas.microsoft.com/office/powerpoint/2010/main" val="109568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Kogo nie można zatrzymać?</a:t>
            </a:r>
          </a:p>
        </p:txBody>
      </p:sp>
      <p:sp>
        <p:nvSpPr>
          <p:cNvPr id="3" name="Symbol zastępczy zawartości 2"/>
          <p:cNvSpPr>
            <a:spLocks noGrp="1"/>
          </p:cNvSpPr>
          <p:nvPr>
            <p:ph idx="1"/>
          </p:nvPr>
        </p:nvSpPr>
        <p:spPr>
          <a:xfrm>
            <a:off x="323529" y="1340768"/>
            <a:ext cx="8568952" cy="5184576"/>
          </a:xfrm>
        </p:spPr>
        <p:txBody>
          <a:bodyPr>
            <a:noAutofit/>
          </a:bodyPr>
          <a:lstStyle/>
          <a:p>
            <a:pPr algn="just"/>
            <a:r>
              <a:rPr lang="pl-PL" sz="1800" dirty="0"/>
              <a:t>Zatrzymania nie stosuje się do osób korzystających z </a:t>
            </a:r>
            <a:r>
              <a:rPr lang="pl-PL" sz="1800" b="1" u="sng" dirty="0"/>
              <a:t>immunitetu dyplomatycznego (zakaz bezwzględny</a:t>
            </a:r>
            <a:r>
              <a:rPr lang="pl-PL" sz="1800" dirty="0"/>
              <a:t>) i </a:t>
            </a:r>
            <a:r>
              <a:rPr lang="pl-PL" sz="1800" b="1" dirty="0"/>
              <a:t>w razie spełnienia określonych wymogów ustawowych (zakaz względny) m.in. wobec:</a:t>
            </a:r>
          </a:p>
          <a:p>
            <a:pPr algn="just"/>
            <a:endParaRPr lang="pl-PL" sz="1800" b="1" dirty="0"/>
          </a:p>
          <a:p>
            <a:pPr marL="749808" lvl="1" indent="-457200" algn="just">
              <a:buFont typeface="+mj-lt"/>
              <a:buAutoNum type="arabicPeriod"/>
            </a:pPr>
            <a:r>
              <a:rPr lang="pl-PL" sz="1800" dirty="0"/>
              <a:t>posłów, senatorów (bez zgody Sejmu lub Senatu - art. 105 ust. 5 i art. 108 Konstytucji),</a:t>
            </a:r>
          </a:p>
          <a:p>
            <a:pPr marL="749808" lvl="1" indent="-457200" algn="just">
              <a:buFont typeface="+mj-lt"/>
              <a:buAutoNum type="arabicPeriod"/>
            </a:pPr>
            <a:r>
              <a:rPr lang="pl-PL" sz="1800" dirty="0"/>
              <a:t>sędziów wszystkich sądów (bez zezwolenia właściwego sądu dyscyplinarnego)</a:t>
            </a:r>
          </a:p>
          <a:p>
            <a:pPr marL="749808" lvl="1" indent="-457200" algn="just">
              <a:buFont typeface="+mj-lt"/>
              <a:buAutoNum type="arabicPeriod"/>
            </a:pPr>
            <a:r>
              <a:rPr lang="pl-PL" sz="1800" dirty="0"/>
              <a:t>sędziów Trybunału Stanu (bez zgody Trybunału),</a:t>
            </a:r>
          </a:p>
          <a:p>
            <a:pPr marL="749808" lvl="1" indent="-457200" algn="just">
              <a:buFont typeface="+mj-lt"/>
              <a:buAutoNum type="arabicPeriod"/>
            </a:pPr>
            <a:r>
              <a:rPr lang="pl-PL" sz="1800" dirty="0"/>
              <a:t>sędziów Trybunału Konstytucyjnego (bez zgody Trybunału),</a:t>
            </a:r>
          </a:p>
          <a:p>
            <a:pPr marL="749808" lvl="1" indent="-457200" algn="just">
              <a:buFont typeface="+mj-lt"/>
              <a:buAutoNum type="arabicPeriod"/>
            </a:pPr>
            <a:r>
              <a:rPr lang="pl-PL" sz="1800" dirty="0"/>
              <a:t>prokuratorów (bez zgody przełożonego),</a:t>
            </a:r>
          </a:p>
          <a:p>
            <a:pPr marL="749808" lvl="1" indent="-457200" algn="just">
              <a:buFont typeface="+mj-lt"/>
              <a:buAutoNum type="arabicPeriod"/>
            </a:pPr>
            <a:r>
              <a:rPr lang="pl-PL" sz="1800" dirty="0"/>
              <a:t>Rzecznika Praw Obywatelskich (bez zgody Sejmu) </a:t>
            </a:r>
          </a:p>
          <a:p>
            <a:pPr marL="749808" lvl="1" indent="-457200" algn="just">
              <a:buFont typeface="+mj-lt"/>
              <a:buAutoNum type="arabicPeriod"/>
            </a:pPr>
            <a:r>
              <a:rPr lang="pl-PL" sz="1800" dirty="0"/>
              <a:t>Prezesa Najwyższej Izby Kontroli (bez zgody Sejmu) </a:t>
            </a:r>
          </a:p>
          <a:p>
            <a:pPr marL="0" indent="0">
              <a:buNone/>
            </a:pPr>
            <a:endParaRPr lang="pl-PL" sz="1800" dirty="0"/>
          </a:p>
        </p:txBody>
      </p:sp>
    </p:spTree>
    <p:extLst>
      <p:ext uri="{BB962C8B-B14F-4D97-AF65-F5344CB8AC3E}">
        <p14:creationId xmlns:p14="http://schemas.microsoft.com/office/powerpoint/2010/main" val="2195751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ŚRODKI</a:t>
            </a:r>
            <a:br>
              <a:rPr lang="pl-PL" b="1" dirty="0"/>
            </a:br>
            <a:r>
              <a:rPr lang="pl-PL" b="1" dirty="0"/>
              <a:t>ZAPOBIEGAWCZE</a:t>
            </a:r>
          </a:p>
        </p:txBody>
      </p:sp>
    </p:spTree>
    <p:extLst>
      <p:ext uri="{BB962C8B-B14F-4D97-AF65-F5344CB8AC3E}">
        <p14:creationId xmlns:p14="http://schemas.microsoft.com/office/powerpoint/2010/main" val="2135472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96659" y="36957"/>
            <a:ext cx="7290054" cy="1499616"/>
          </a:xfrm>
        </p:spPr>
        <p:txBody>
          <a:bodyPr/>
          <a:lstStyle/>
          <a:p>
            <a:r>
              <a:rPr lang="pl-PL" dirty="0"/>
              <a:t>Katalog środków zapobiegawczych</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6470915"/>
              </p:ext>
            </p:extLst>
          </p:nvPr>
        </p:nvGraphicFramePr>
        <p:xfrm>
          <a:off x="64294" y="1760982"/>
          <a:ext cx="8965406" cy="477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215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54764" y="169208"/>
            <a:ext cx="9001000" cy="1556792"/>
          </a:xfrm>
        </p:spPr>
        <p:txBody>
          <a:bodyPr/>
          <a:lstStyle/>
          <a:p>
            <a:pPr algn="ctr"/>
            <a:r>
              <a:rPr lang="pl-PL" dirty="0"/>
              <a:t>Pojęcie i cechy środków przymusu </a:t>
            </a:r>
          </a:p>
        </p:txBody>
      </p:sp>
      <p:sp>
        <p:nvSpPr>
          <p:cNvPr id="5" name="Symbol zastępczy zawartości 2"/>
          <p:cNvSpPr>
            <a:spLocks noGrp="1"/>
          </p:cNvSpPr>
          <p:nvPr>
            <p:ph idx="1"/>
          </p:nvPr>
        </p:nvSpPr>
        <p:spPr>
          <a:xfrm>
            <a:off x="-161096" y="1512148"/>
            <a:ext cx="9305095" cy="5085204"/>
          </a:xfrm>
        </p:spPr>
        <p:txBody>
          <a:bodyPr>
            <a:noAutofit/>
          </a:bodyPr>
          <a:lstStyle/>
          <a:p>
            <a:pPr algn="just"/>
            <a:r>
              <a:rPr lang="pl-PL" sz="2200" dirty="0"/>
              <a:t>Czynności organów procesowych </a:t>
            </a:r>
            <a:r>
              <a:rPr lang="pl-PL" sz="2200" b="1" dirty="0"/>
              <a:t>zmierzające do wymuszenia spełnienia obowiązków procesowych lub zapewnienie prawidłowego toku procesu</a:t>
            </a:r>
            <a:r>
              <a:rPr lang="pl-PL" sz="2200" dirty="0"/>
              <a:t>. Jest to bardzo szeroka i niejednolita grupa czynności. Wspólną cechą jest posługiwanie się przez organ elementem przymusu. Stosowane są na podstawie przepisów prawa karnego procesowego, a nie materialnego, mimo że zawsze są następstwem swoistej winy osób nimi dotkniętych. </a:t>
            </a:r>
          </a:p>
          <a:p>
            <a:pPr algn="just"/>
            <a:r>
              <a:rPr lang="pl-PL" sz="2200" b="1" dirty="0"/>
              <a:t>Cechy środków przymusu: </a:t>
            </a:r>
          </a:p>
          <a:p>
            <a:pPr lvl="1" algn="just"/>
            <a:r>
              <a:rPr lang="pl-PL" sz="2200" dirty="0"/>
              <a:t>wszystkie zmierzają bezpośrednio do stworzenia sytuacji, które warunkują osiągnięcie celów wymiaru sprawiedliwości; </a:t>
            </a:r>
          </a:p>
          <a:p>
            <a:pPr lvl="1" algn="just"/>
            <a:r>
              <a:rPr lang="pl-PL" sz="2200" dirty="0"/>
              <a:t>poza środkami zapobiegawczymi, </a:t>
            </a:r>
            <a:r>
              <a:rPr lang="pl-PL" sz="2200" b="1" dirty="0"/>
              <a:t>są skutkiem prawnym niewypełnienia obowiązków procesowych</a:t>
            </a:r>
            <a:r>
              <a:rPr lang="pl-PL" sz="2200" dirty="0"/>
              <a:t>;</a:t>
            </a:r>
          </a:p>
          <a:p>
            <a:pPr lvl="1" algn="just"/>
            <a:r>
              <a:rPr lang="pl-PL" sz="2200" dirty="0"/>
              <a:t>wszystkie środki przymusu zawierają element bezpośredniego przymusu ze strony władzy państwowej </a:t>
            </a:r>
          </a:p>
          <a:p>
            <a:pPr lvl="1" algn="just"/>
            <a:r>
              <a:rPr lang="pl-PL" sz="2200" dirty="0"/>
              <a:t>są zbliżone do dziedziny prawa materialnego, gdyż przesłanką ich stosowania jest w zasadzie  wina konkretnej osoby.</a:t>
            </a:r>
          </a:p>
          <a:p>
            <a:pPr algn="just"/>
            <a:endParaRPr lang="pl-PL" sz="2200" dirty="0"/>
          </a:p>
        </p:txBody>
      </p:sp>
    </p:spTree>
    <p:extLst>
      <p:ext uri="{BB962C8B-B14F-4D97-AF65-F5344CB8AC3E}">
        <p14:creationId xmlns:p14="http://schemas.microsoft.com/office/powerpoint/2010/main" val="1263925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68096" y="585216"/>
            <a:ext cx="8118729" cy="1499616"/>
          </a:xfrm>
        </p:spPr>
        <p:txBody>
          <a:bodyPr/>
          <a:lstStyle/>
          <a:p>
            <a:r>
              <a:rPr lang="pl-PL" dirty="0"/>
              <a:t>Pojęcie środków zapobiegawczych </a:t>
            </a:r>
          </a:p>
        </p:txBody>
      </p:sp>
      <p:sp>
        <p:nvSpPr>
          <p:cNvPr id="3" name="Symbol zastępczy zawartości 2"/>
          <p:cNvSpPr>
            <a:spLocks noGrp="1"/>
          </p:cNvSpPr>
          <p:nvPr>
            <p:ph idx="1"/>
          </p:nvPr>
        </p:nvSpPr>
        <p:spPr>
          <a:xfrm>
            <a:off x="768096" y="2084833"/>
            <a:ext cx="8118729" cy="4611242"/>
          </a:xfrm>
        </p:spPr>
        <p:txBody>
          <a:bodyPr>
            <a:normAutofit fontScale="92500" lnSpcReduction="10000"/>
          </a:bodyPr>
          <a:lstStyle/>
          <a:p>
            <a:pPr algn="just"/>
            <a:r>
              <a:rPr lang="pl-PL" dirty="0"/>
              <a:t>Środki zapobiegawcze to rodzaj środków przymusu, których zasadniczym zadaniem jest zabezpieczenie prawidłowego toku postępowania. „Zabezpieczają” proces karny przed </a:t>
            </a:r>
            <a:r>
              <a:rPr lang="pl-PL" b="1" dirty="0"/>
              <a:t>zdarzeniami, do których jeszcze nie doszło </a:t>
            </a:r>
            <a:r>
              <a:rPr lang="pl-PL" dirty="0"/>
              <a:t>np. przed bezprawnym utrudnianiem postępowania przez oskarżonego. </a:t>
            </a:r>
          </a:p>
          <a:p>
            <a:pPr algn="just"/>
            <a:r>
              <a:rPr lang="pl-PL" dirty="0"/>
              <a:t>Należy pamiętać, że środki zapobiegawcze stosuje się </a:t>
            </a:r>
            <a:r>
              <a:rPr lang="pl-PL" b="1" u="sng" dirty="0"/>
              <a:t>wyłącznie </a:t>
            </a:r>
            <a:r>
              <a:rPr lang="pl-PL" dirty="0"/>
              <a:t>względem podejrzanego lub oskarżonego! </a:t>
            </a:r>
            <a:endParaRPr lang="pl-PL" b="1" u="sng" dirty="0"/>
          </a:p>
        </p:txBody>
      </p:sp>
    </p:spTree>
    <p:extLst>
      <p:ext uri="{BB962C8B-B14F-4D97-AF65-F5344CB8AC3E}">
        <p14:creationId xmlns:p14="http://schemas.microsoft.com/office/powerpoint/2010/main" val="3199484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Cele stosowania środków zapobiegawczych</a:t>
            </a:r>
          </a:p>
        </p:txBody>
      </p:sp>
      <p:sp>
        <p:nvSpPr>
          <p:cNvPr id="3" name="Symbol zastępczy zawartości 2"/>
          <p:cNvSpPr>
            <a:spLocks noGrp="1"/>
          </p:cNvSpPr>
          <p:nvPr>
            <p:ph idx="1"/>
          </p:nvPr>
        </p:nvSpPr>
        <p:spPr/>
        <p:txBody>
          <a:bodyPr>
            <a:normAutofit fontScale="77500" lnSpcReduction="20000"/>
          </a:bodyPr>
          <a:lstStyle/>
          <a:p>
            <a:pPr algn="just"/>
            <a:r>
              <a:rPr lang="pl-PL" dirty="0"/>
              <a:t>Stosowanie wyłącznie w realizacji dwóch celów (art. 249 § 1)</a:t>
            </a:r>
          </a:p>
          <a:p>
            <a:pPr algn="just"/>
            <a:r>
              <a:rPr lang="pl-PL" dirty="0"/>
              <a:t>1. zabezpieczenie prawidłowego toku postępowania (cel zasadniczy)</a:t>
            </a:r>
          </a:p>
          <a:p>
            <a:pPr algn="just"/>
            <a:r>
              <a:rPr lang="pl-PL" dirty="0"/>
              <a:t>2. zapobieżenie popełnieniu przez oskarżonego nowego, ciężkiego przestępstwa (cel akcesoryjny)</a:t>
            </a:r>
          </a:p>
          <a:p>
            <a:pPr algn="just"/>
            <a:endParaRPr lang="pl-PL" dirty="0"/>
          </a:p>
          <a:p>
            <a:pPr algn="just"/>
            <a:r>
              <a:rPr lang="pl-PL" dirty="0"/>
              <a:t>Niedopuszczalne stosowanie środków zapobiegawczych celem ułatwienia pracy organom procesowym, jako formę kary za nieprzyznanie się do winy przez oskarżonego, czy tzw. areszt wydobywczy – czyli skłonienie oskarżonego do złożenie wyjaśnień poprzez zastosowanie tymczasowego aresztowania </a:t>
            </a:r>
          </a:p>
        </p:txBody>
      </p:sp>
    </p:spTree>
    <p:extLst>
      <p:ext uri="{BB962C8B-B14F-4D97-AF65-F5344CB8AC3E}">
        <p14:creationId xmlns:p14="http://schemas.microsoft.com/office/powerpoint/2010/main" val="1103387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Środków zapobiegawczych</a:t>
            </a:r>
          </a:p>
        </p:txBody>
      </p:sp>
      <p:sp>
        <p:nvSpPr>
          <p:cNvPr id="3" name="Symbol zastępczy zawartości 2"/>
          <p:cNvSpPr>
            <a:spLocks noGrp="1"/>
          </p:cNvSpPr>
          <p:nvPr>
            <p:ph idx="1"/>
          </p:nvPr>
        </p:nvSpPr>
        <p:spPr/>
        <p:txBody>
          <a:bodyPr>
            <a:normAutofit fontScale="77500" lnSpcReduction="20000"/>
          </a:bodyPr>
          <a:lstStyle/>
          <a:p>
            <a:pPr algn="just"/>
            <a:r>
              <a:rPr lang="pl-PL" dirty="0"/>
              <a:t>Środki zapobiegawcze, a zwłaszcza tymczasowe aresztowanie, nie mogą spełniać takich samych funkcji jak kara. </a:t>
            </a:r>
          </a:p>
          <a:p>
            <a:pPr algn="ctr"/>
            <a:r>
              <a:rPr lang="pl-PL" b="1" dirty="0"/>
              <a:t>Postanowienie SA w Katowicach, 9 lipca 2008 r., II </a:t>
            </a:r>
            <a:r>
              <a:rPr lang="pl-PL" b="1" dirty="0" err="1"/>
              <a:t>Akz</a:t>
            </a:r>
            <a:r>
              <a:rPr lang="pl-PL" b="1" dirty="0"/>
              <a:t> 480/08</a:t>
            </a:r>
          </a:p>
          <a:p>
            <a:pPr algn="just"/>
            <a:r>
              <a:rPr lang="pl-PL" i="1" dirty="0"/>
              <a:t>Tymczasowe aresztowanie ma na celu prawidłowe zabezpieczenie toku postępowania na czas gromadzenia istotnych dowodów w sprawie i nie może spełniać funkcji kary. Nawet najbardziej dowodowo skomplikowana sprawa, szczególnie o charakterze gospodarczym czy majątkowym, nie może wydłużać go do nie akceptowanych rozmiarów.</a:t>
            </a:r>
          </a:p>
          <a:p>
            <a:pPr algn="just"/>
            <a:r>
              <a:rPr lang="pl-PL" dirty="0"/>
              <a:t>por. również: wyrok TK z 7.10.2008 r., P 30/07</a:t>
            </a:r>
          </a:p>
        </p:txBody>
      </p:sp>
    </p:spTree>
    <p:extLst>
      <p:ext uri="{BB962C8B-B14F-4D97-AF65-F5344CB8AC3E}">
        <p14:creationId xmlns:p14="http://schemas.microsoft.com/office/powerpoint/2010/main" val="4242288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9788" y="462116"/>
            <a:ext cx="8554212" cy="1481328"/>
          </a:xfrm>
        </p:spPr>
        <p:txBody>
          <a:bodyPr>
            <a:normAutofit/>
          </a:bodyPr>
          <a:lstStyle/>
          <a:p>
            <a:r>
              <a:rPr lang="pl-PL" sz="4400" dirty="0"/>
              <a:t>Stosowanie środków zapobiegawczych </a:t>
            </a:r>
          </a:p>
        </p:txBody>
      </p:sp>
      <p:sp>
        <p:nvSpPr>
          <p:cNvPr id="3" name="Symbol zastępczy zawartości 2"/>
          <p:cNvSpPr>
            <a:spLocks noGrp="1"/>
          </p:cNvSpPr>
          <p:nvPr>
            <p:ph idx="1"/>
          </p:nvPr>
        </p:nvSpPr>
        <p:spPr>
          <a:xfrm>
            <a:off x="589788" y="2029968"/>
            <a:ext cx="7934780" cy="4459322"/>
          </a:xfrm>
        </p:spPr>
        <p:txBody>
          <a:bodyPr>
            <a:normAutofit/>
          </a:bodyPr>
          <a:lstStyle/>
          <a:p>
            <a:pPr algn="just"/>
            <a:r>
              <a:rPr lang="pl-PL" dirty="0"/>
              <a:t>Wyróżnia się dwie przesłanki stosowania środków zapobiegawczych:</a:t>
            </a:r>
          </a:p>
          <a:p>
            <a:pPr marL="470916" lvl="1" indent="-342900" algn="just">
              <a:buFont typeface="+mj-lt"/>
              <a:buAutoNum type="arabicPeriod"/>
            </a:pPr>
            <a:r>
              <a:rPr lang="pl-PL" dirty="0"/>
              <a:t>ogólna – art. 249 § 1</a:t>
            </a:r>
          </a:p>
          <a:p>
            <a:pPr marL="470916" lvl="1" indent="-342900" algn="just">
              <a:buFont typeface="+mj-lt"/>
              <a:buAutoNum type="arabicPeriod"/>
            </a:pPr>
            <a:r>
              <a:rPr lang="pl-PL" dirty="0"/>
              <a:t>szczególne – art. 258 </a:t>
            </a:r>
          </a:p>
          <a:p>
            <a:pPr marL="128016" lvl="1" indent="0" algn="just">
              <a:buNone/>
            </a:pPr>
            <a:r>
              <a:rPr lang="pl-PL" dirty="0"/>
              <a:t>Aby w konkretnej sytuacji można było stosować środki zapobiegawcze, konieczne jest </a:t>
            </a:r>
            <a:r>
              <a:rPr lang="pl-PL" b="1" dirty="0"/>
              <a:t>zaistnienie przesłanki ogólnej i co najmniej jednej przesłanki szczególnej.</a:t>
            </a:r>
          </a:p>
        </p:txBody>
      </p:sp>
    </p:spTree>
    <p:extLst>
      <p:ext uri="{BB962C8B-B14F-4D97-AF65-F5344CB8AC3E}">
        <p14:creationId xmlns:p14="http://schemas.microsoft.com/office/powerpoint/2010/main" val="3862328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Stosowanie środków zapobiegawczych </a:t>
            </a:r>
          </a:p>
        </p:txBody>
      </p:sp>
      <p:sp>
        <p:nvSpPr>
          <p:cNvPr id="3" name="Symbol zastępczy zawartości 2"/>
          <p:cNvSpPr>
            <a:spLocks noGrp="1"/>
          </p:cNvSpPr>
          <p:nvPr>
            <p:ph idx="1"/>
          </p:nvPr>
        </p:nvSpPr>
        <p:spPr>
          <a:xfrm>
            <a:off x="768096" y="1417638"/>
            <a:ext cx="8078724" cy="5220906"/>
          </a:xfrm>
        </p:spPr>
        <p:txBody>
          <a:bodyPr>
            <a:normAutofit fontScale="62500" lnSpcReduction="20000"/>
          </a:bodyPr>
          <a:lstStyle/>
          <a:p>
            <a:pPr algn="just"/>
            <a:r>
              <a:rPr lang="pl-PL" dirty="0"/>
              <a:t>Art. 249 § 1 to </a:t>
            </a:r>
            <a:r>
              <a:rPr lang="pl-PL" b="1" dirty="0"/>
              <a:t>tzw. ogólna podstawa stosowania środków zapobiegawczych</a:t>
            </a:r>
            <a:r>
              <a:rPr lang="pl-PL" dirty="0"/>
              <a:t>. Przepis ten stanowi, że środki zapobiegawcze można stosować:</a:t>
            </a:r>
          </a:p>
          <a:p>
            <a:pPr marL="470916" lvl="1" indent="-342900" algn="just">
              <a:buFont typeface="+mj-lt"/>
              <a:buAutoNum type="arabicPeriod"/>
            </a:pPr>
            <a:r>
              <a:rPr lang="pl-PL" dirty="0"/>
              <a:t>W celu zabezpieczenia prawidłowego toku postępowania </a:t>
            </a:r>
          </a:p>
          <a:p>
            <a:pPr marL="470916" lvl="1" indent="-342900" algn="just">
              <a:buFont typeface="+mj-lt"/>
              <a:buAutoNum type="arabicPeriod"/>
            </a:pPr>
            <a:r>
              <a:rPr lang="pl-PL" dirty="0"/>
              <a:t>Wyjątkowo w celu zapobiegnięcia popełnieniu przez oskarżonego nowego, ciężkiego przestępstwa </a:t>
            </a:r>
          </a:p>
          <a:p>
            <a:pPr marL="0" indent="-45720" algn="just">
              <a:buNone/>
            </a:pPr>
            <a:r>
              <a:rPr lang="pl-PL" dirty="0"/>
              <a:t>Cel w postaci zabezpieczenia prawidłowego toku postępowania karnego można osiągnąć nie tylko poprzez stosowanie izolacyjnego środka zapobiegawczego, ale w zależności od realiów konkretnej sprawy – także nie izolacyjnego. Zastosowany środek musi być odpowiedni, aby uniemożliwić zakłócenie przebiegu postępowania karnego, ale obawa tego zakłócenia musi być realna (wynikająca z materiału dowodowego), a nie tylko hipotetyczna. Jeżeli środek zapobiegawczy stosuje się w celu zapobiegnięcia popełnieniu przez oskarżonego nowego ciężkiego przestępstwa, okoliczność ta musi być odpowiednio prawdopodobna, a nie tylko zakładana przez organy ścigania. </a:t>
            </a:r>
          </a:p>
          <a:p>
            <a:pPr marL="0" indent="-45720" algn="just">
              <a:buNone/>
            </a:pPr>
            <a:r>
              <a:rPr lang="pl-PL" b="1" dirty="0"/>
              <a:t>ŚRODKI ZAPOBIEGAWCZE MOŻNA STOSOWAĆ TYLKO WTEDY, GDY ZEBRANE DOWODY WSKAZUJĄ NA DUŻE PRAWDOPODOBIEŃSTWO, ŻE OSKARŻONY POPEŁNIŁ PRZESTĘPSTWO! </a:t>
            </a:r>
          </a:p>
          <a:p>
            <a:endParaRPr lang="pl-PL" dirty="0"/>
          </a:p>
        </p:txBody>
      </p:sp>
    </p:spTree>
    <p:extLst>
      <p:ext uri="{BB962C8B-B14F-4D97-AF65-F5344CB8AC3E}">
        <p14:creationId xmlns:p14="http://schemas.microsoft.com/office/powerpoint/2010/main" val="2854197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213" y="-116533"/>
            <a:ext cx="9056282" cy="1499616"/>
          </a:xfrm>
        </p:spPr>
        <p:txBody>
          <a:bodyPr>
            <a:normAutofit/>
          </a:bodyPr>
          <a:lstStyle/>
          <a:p>
            <a:r>
              <a:rPr lang="pl-PL" sz="4400" dirty="0"/>
              <a:t>Przesłanki szczególne </a:t>
            </a:r>
          </a:p>
        </p:txBody>
      </p:sp>
      <p:sp>
        <p:nvSpPr>
          <p:cNvPr id="3" name="Symbol zastępczy zawartości 2"/>
          <p:cNvSpPr>
            <a:spLocks noGrp="1"/>
          </p:cNvSpPr>
          <p:nvPr>
            <p:ph idx="1"/>
          </p:nvPr>
        </p:nvSpPr>
        <p:spPr>
          <a:xfrm>
            <a:off x="143539" y="1095154"/>
            <a:ext cx="8949956" cy="5677787"/>
          </a:xfrm>
        </p:spPr>
        <p:txBody>
          <a:bodyPr>
            <a:normAutofit fontScale="70000" lnSpcReduction="20000"/>
          </a:bodyPr>
          <a:lstStyle/>
          <a:p>
            <a:pPr marL="0" indent="0" algn="just">
              <a:buNone/>
            </a:pPr>
            <a:r>
              <a:rPr lang="pl-PL" dirty="0"/>
              <a:t>Oprócz przesłanki ogólnej, muszą zostać spełnione dodatkowe warunki, </a:t>
            </a:r>
            <a:r>
              <a:rPr lang="pl-PL" b="1" dirty="0"/>
              <a:t>a więc przesłanki szczególne</a:t>
            </a:r>
            <a:r>
              <a:rPr lang="pl-PL" dirty="0"/>
              <a:t>:</a:t>
            </a:r>
          </a:p>
          <a:p>
            <a:pPr marL="457200" lvl="0" indent="-457200" algn="just">
              <a:buFont typeface="+mj-lt"/>
              <a:buAutoNum type="arabicPeriod"/>
            </a:pPr>
            <a:r>
              <a:rPr lang="pl-PL" b="1" dirty="0"/>
              <a:t>zachodzi uzasadniona obawa ucieczki lub ukrywania się oskarżonego</a:t>
            </a:r>
            <a:r>
              <a:rPr lang="pl-PL" dirty="0"/>
              <a:t>, zwłaszcza wtedy, gdy </a:t>
            </a:r>
            <a:r>
              <a:rPr lang="pl-PL" u="sng" dirty="0"/>
              <a:t>nie można ustalić jego tożsamości albo nie ma on w kraju stałego miejsca pobytu</a:t>
            </a:r>
            <a:r>
              <a:rPr lang="pl-PL" dirty="0">
                <a:sym typeface="Wingdings" panose="05000000000000000000" pitchFamily="2" charset="2"/>
              </a:rPr>
              <a:t>; </a:t>
            </a:r>
            <a:endParaRPr lang="pl-PL" dirty="0"/>
          </a:p>
          <a:p>
            <a:pPr marL="457200" lvl="0" indent="-457200" algn="just">
              <a:buFont typeface="+mj-lt"/>
              <a:buAutoNum type="arabicPeriod"/>
            </a:pPr>
            <a:r>
              <a:rPr lang="pl-PL" dirty="0"/>
              <a:t>zachodzi uzasadniona obawa, że oskarżony będzie nakłaniał do składania fałszywych zeznań lub wyjaśnień albo w inny bezprawny sposób utrudniał postępowanie karne – </a:t>
            </a:r>
            <a:r>
              <a:rPr lang="pl-PL" b="1" dirty="0"/>
              <a:t>obawa matactwa </a:t>
            </a:r>
          </a:p>
          <a:p>
            <a:pPr marL="457200" indent="-457200" algn="just">
              <a:buFont typeface="+mj-lt"/>
              <a:buAutoNum type="arabicPeriod"/>
            </a:pPr>
            <a:r>
              <a:rPr lang="pl-PL" dirty="0"/>
              <a:t>oskarżonemu zarzucono popełnienie zbrodni lub występku zagrożonego karą pozbawienia wolności, której górna granica wynosi co najmniej 8 lat, albo którego sąd pierwszej instancji skazał na karę pozbawienia wolności nie niższą niż 3 lata; </a:t>
            </a:r>
          </a:p>
          <a:p>
            <a:pPr marL="457200" indent="-457200" algn="just">
              <a:buFont typeface="+mj-lt"/>
              <a:buAutoNum type="arabicPeriod"/>
            </a:pPr>
            <a:r>
              <a:rPr lang="pl-PL" dirty="0"/>
              <a:t>wyjątkowo, można stosować tymczasowe aresztowanie, gdy zachodzi </a:t>
            </a:r>
            <a:r>
              <a:rPr lang="pl-PL" b="1" dirty="0"/>
              <a:t>uzasadniona obawa, że oskarżony, któremu zarzucono popełnienie zbrodni lub umyślnego występku popełni przestępstwo przeciwko życiu, zdrowiu lub bezpieczeństwu powszechnemu, zwłaszcza gdy popełnieniem takiego przestępstwa groził </a:t>
            </a:r>
            <a:r>
              <a:rPr lang="pl-PL" dirty="0"/>
              <a:t>tzw. areszt prewencyjny </a:t>
            </a:r>
            <a:endParaRPr lang="pl-PL" b="1" dirty="0"/>
          </a:p>
        </p:txBody>
      </p:sp>
    </p:spTree>
    <p:extLst>
      <p:ext uri="{BB962C8B-B14F-4D97-AF65-F5344CB8AC3E}">
        <p14:creationId xmlns:p14="http://schemas.microsoft.com/office/powerpoint/2010/main" val="1323535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71400"/>
            <a:ext cx="8567928" cy="980728"/>
          </a:xfrm>
        </p:spPr>
        <p:txBody>
          <a:bodyPr>
            <a:normAutofit/>
          </a:bodyPr>
          <a:lstStyle/>
          <a:p>
            <a:r>
              <a:rPr lang="pl-PL" sz="3000" dirty="0"/>
              <a:t>Stosowanie środków zapobiegawczych cd. </a:t>
            </a:r>
          </a:p>
        </p:txBody>
      </p:sp>
      <p:sp>
        <p:nvSpPr>
          <p:cNvPr id="3" name="Symbol zastępczy zawartości 2"/>
          <p:cNvSpPr>
            <a:spLocks noGrp="1"/>
          </p:cNvSpPr>
          <p:nvPr>
            <p:ph idx="1"/>
          </p:nvPr>
        </p:nvSpPr>
        <p:spPr>
          <a:xfrm>
            <a:off x="323528" y="692696"/>
            <a:ext cx="8820472" cy="6165304"/>
          </a:xfrm>
        </p:spPr>
        <p:txBody>
          <a:bodyPr>
            <a:normAutofit fontScale="70000" lnSpcReduction="20000"/>
          </a:bodyPr>
          <a:lstStyle/>
          <a:p>
            <a:pPr algn="just"/>
            <a:r>
              <a:rPr lang="pl-PL" dirty="0"/>
              <a:t>Aby można było stosować środki zapobiegawcze konieczne jest istnienie </a:t>
            </a:r>
            <a:r>
              <a:rPr lang="pl-PL" b="1" dirty="0"/>
              <a:t>odpowiedniej podstawy dowodowej</a:t>
            </a:r>
            <a:r>
              <a:rPr lang="pl-PL" dirty="0"/>
              <a:t>, tzn. zebrane w sprawie dowody muszą wskazywać na „</a:t>
            </a:r>
            <a:r>
              <a:rPr lang="pl-PL" b="1" dirty="0"/>
              <a:t>duże prawdopodobieństwo</a:t>
            </a:r>
            <a:r>
              <a:rPr lang="pl-PL" dirty="0"/>
              <a:t>”, że oskarżony popełnił przestępstwo. Muszą to być takie </a:t>
            </a:r>
            <a:r>
              <a:rPr lang="pl-PL" b="1" dirty="0"/>
              <a:t>dane, które stwarzają stan uprawdopodobnienia zbliżony do pewności</a:t>
            </a:r>
            <a:r>
              <a:rPr lang="pl-PL" dirty="0"/>
              <a:t> ("duże prawdopodobieństwo") </a:t>
            </a:r>
            <a:r>
              <a:rPr lang="pl-PL" b="1" dirty="0"/>
              <a:t>odnośnie do sprawstwa i winy danej osoby</a:t>
            </a:r>
            <a:r>
              <a:rPr lang="pl-PL" dirty="0"/>
              <a:t>.</a:t>
            </a:r>
          </a:p>
          <a:p>
            <a:pPr algn="ctr"/>
            <a:r>
              <a:rPr lang="pl-PL" b="1" dirty="0">
                <a:solidFill>
                  <a:srgbClr val="FF0000"/>
                </a:solidFill>
              </a:rPr>
              <a:t>Podstawa dowodowa stosowania tymczasowego aresztowania – </a:t>
            </a:r>
          </a:p>
          <a:p>
            <a:pPr algn="ctr"/>
            <a:r>
              <a:rPr lang="pl-PL" b="1" dirty="0">
                <a:solidFill>
                  <a:srgbClr val="FF0000"/>
                </a:solidFill>
              </a:rPr>
              <a:t>por. art. 156 § 5a, 249a i 250 § 2b</a:t>
            </a:r>
          </a:p>
          <a:p>
            <a:pPr algn="just"/>
            <a:r>
              <a:rPr lang="pl-PL" dirty="0"/>
              <a:t>Przy stosowaniu środka zapobiegawczego nie chodzi jednak o merytoryczną ocenę poszczególnych zgromadzonych w sprawie dowodów, ale jedynie o rozważenie, czy dowody te stwarzają stan prawdopodobieństwa, o jakim mowa w art. 249 § 1. Sąd nie ustala, czy podejrzany dopuścił się zarzucanego mu czynu, ani nie bada, czy są ku temu "niezbite" dowody, ale jedynie ocenia czy istnieje wymagane prawdopodobieństwo popełnienia przez niego czynu. </a:t>
            </a:r>
          </a:p>
          <a:p>
            <a:pPr algn="just"/>
            <a:r>
              <a:rPr lang="pl-PL" b="1" dirty="0"/>
              <a:t>Środki zapobiegawcze można stosować </a:t>
            </a:r>
            <a:r>
              <a:rPr lang="pl-PL" b="1" u="sng" dirty="0"/>
              <a:t>wyłącznie </a:t>
            </a:r>
            <a:r>
              <a:rPr lang="pl-PL" b="1" dirty="0"/>
              <a:t>względem podejrzanego lub oskarżonego. </a:t>
            </a:r>
            <a:r>
              <a:rPr lang="pl-PL" dirty="0"/>
              <a:t>Konieczne jest co najmniej wydanie postanowienia o przedstawieniu zarzutów (art. 313)</a:t>
            </a:r>
          </a:p>
          <a:p>
            <a:pPr algn="just"/>
            <a:r>
              <a:rPr lang="pl-PL" dirty="0"/>
              <a:t>Zgodnie z art. 249 § § 4 środki zapobiegawcze mogą być stosowane aż do chwili rozpoczęcia wykonania kary, przy czym tymczasowe aresztowanie tylko w razie orzeczenia kary pozbawienia wolności.</a:t>
            </a:r>
          </a:p>
          <a:p>
            <a:pPr algn="just"/>
            <a:endParaRPr lang="pl-PL" b="1" dirty="0"/>
          </a:p>
        </p:txBody>
      </p:sp>
    </p:spTree>
    <p:extLst>
      <p:ext uri="{BB962C8B-B14F-4D97-AF65-F5344CB8AC3E}">
        <p14:creationId xmlns:p14="http://schemas.microsoft.com/office/powerpoint/2010/main" val="3738919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a:xfrm>
            <a:off x="768097" y="2286000"/>
            <a:ext cx="4780025" cy="4023360"/>
          </a:xfrm>
        </p:spPr>
        <p:txBody>
          <a:bodyPr>
            <a:normAutofit fontScale="92500" lnSpcReduction="20000"/>
          </a:bodyPr>
          <a:lstStyle/>
          <a:p>
            <a:pPr algn="just"/>
            <a:r>
              <a:rPr lang="pl-PL" dirty="0"/>
              <a:t>Dyrektywy stosowania środków zapobiegawczych – normy gwarancyjne, które muszą być uwzględnione podczas orzekania o stosowaniu środków zapobiegawczych.</a:t>
            </a:r>
          </a:p>
          <a:p>
            <a:pPr algn="just"/>
            <a:r>
              <a:rPr lang="pl-PL" dirty="0"/>
              <a:t>Wyraz respektowania konstytucyjnej klauzuli proporcjonalności.  </a:t>
            </a:r>
          </a:p>
          <a:p>
            <a:pPr algn="just"/>
            <a:endParaRPr lang="pl-PL" dirty="0"/>
          </a:p>
          <a:p>
            <a:pPr algn="just"/>
            <a:endParaRPr lang="pl-PL" dirty="0"/>
          </a:p>
        </p:txBody>
      </p:sp>
      <p:graphicFrame>
        <p:nvGraphicFramePr>
          <p:cNvPr id="4" name="Diagram 3"/>
          <p:cNvGraphicFramePr/>
          <p:nvPr>
            <p:extLst>
              <p:ext uri="{D42A27DB-BD31-4B8C-83A1-F6EECF244321}">
                <p14:modId xmlns:p14="http://schemas.microsoft.com/office/powerpoint/2010/main" val="3794003687"/>
              </p:ext>
            </p:extLst>
          </p:nvPr>
        </p:nvGraphicFramePr>
        <p:xfrm>
          <a:off x="2359152" y="1252728"/>
          <a:ext cx="8888730" cy="4901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3346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p:txBody>
          <a:bodyPr>
            <a:normAutofit fontScale="92500" lnSpcReduction="20000"/>
          </a:bodyPr>
          <a:lstStyle/>
          <a:p>
            <a:pPr algn="just"/>
            <a:r>
              <a:rPr lang="pl-PL" b="1" u="sng" dirty="0"/>
              <a:t>Dyrektywa adaptacji </a:t>
            </a:r>
            <a:r>
              <a:rPr lang="pl-PL" dirty="0"/>
              <a:t>środka zapobiegawczego do sytuacji procesowej oskarżonego </a:t>
            </a:r>
          </a:p>
          <a:p>
            <a:pPr algn="just"/>
            <a:r>
              <a:rPr lang="pl-PL" dirty="0"/>
              <a:t>- nakaz dokonywania permanentnej oceny potrzeby stosowania środków zapobiegawczych przez organ prowadzący postępowanie </a:t>
            </a:r>
          </a:p>
          <a:p>
            <a:pPr lvl="1" algn="just"/>
            <a:r>
              <a:rPr lang="pl-PL" dirty="0"/>
              <a:t>sąd lub prokurator </a:t>
            </a:r>
          </a:p>
          <a:p>
            <a:pPr algn="just"/>
            <a:r>
              <a:rPr lang="pl-PL" dirty="0"/>
              <a:t>- obowiązek uchylenia środka zapobiegawczego (lub zmiany na łagodniejszy) jeżeli odpadną przyczyny jego stosowania </a:t>
            </a:r>
          </a:p>
          <a:p>
            <a:pPr lvl="1" algn="just"/>
            <a:r>
              <a:rPr lang="pl-PL" dirty="0"/>
              <a:t>np. zmiana tymczasowego aresztowania na poręczenie majątkowe lub dozór policji </a:t>
            </a:r>
          </a:p>
          <a:p>
            <a:pPr lvl="1" algn="just"/>
            <a:endParaRPr lang="pl-PL" dirty="0"/>
          </a:p>
        </p:txBody>
      </p:sp>
    </p:spTree>
    <p:extLst>
      <p:ext uri="{BB962C8B-B14F-4D97-AF65-F5344CB8AC3E}">
        <p14:creationId xmlns:p14="http://schemas.microsoft.com/office/powerpoint/2010/main" val="2471265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p:txBody>
          <a:bodyPr>
            <a:normAutofit fontScale="92500" lnSpcReduction="10000"/>
          </a:bodyPr>
          <a:lstStyle/>
          <a:p>
            <a:pPr algn="just"/>
            <a:r>
              <a:rPr lang="pl-PL" b="1" dirty="0"/>
              <a:t>Dyrektywa minimalizacji dolegliwości </a:t>
            </a:r>
          </a:p>
          <a:p>
            <a:pPr algn="just"/>
            <a:r>
              <a:rPr lang="pl-PL" dirty="0"/>
              <a:t>- konieczność badania, czy dla zabezpieczenia prawidłowego toku postępowania wystarczające jest stosowanie mniej dolegliwego środka zapobiegawczego </a:t>
            </a:r>
          </a:p>
          <a:p>
            <a:pPr algn="just"/>
            <a:r>
              <a:rPr lang="pl-PL" dirty="0"/>
              <a:t>- najczęściej wiąże się ją z tymczasowym aresztowaniem, ale ma zastosowanie także do </a:t>
            </a:r>
            <a:r>
              <a:rPr lang="pl-PL" dirty="0" err="1"/>
              <a:t>nieizolacyjnych</a:t>
            </a:r>
            <a:r>
              <a:rPr lang="pl-PL" dirty="0"/>
              <a:t> środków zapobiegawczych </a:t>
            </a:r>
          </a:p>
          <a:p>
            <a:pPr lvl="1" algn="just"/>
            <a:r>
              <a:rPr lang="pl-PL" dirty="0"/>
              <a:t>np. zmiana obowiązków przy dozorze Policji na mniej uciążliwe dla oskarżonego </a:t>
            </a:r>
          </a:p>
        </p:txBody>
      </p:sp>
    </p:spTree>
    <p:extLst>
      <p:ext uri="{BB962C8B-B14F-4D97-AF65-F5344CB8AC3E}">
        <p14:creationId xmlns:p14="http://schemas.microsoft.com/office/powerpoint/2010/main" val="895999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52644" y="595128"/>
            <a:ext cx="8167438" cy="1927741"/>
          </a:xfrm>
        </p:spPr>
        <p:txBody>
          <a:bodyPr>
            <a:normAutofit/>
          </a:bodyPr>
          <a:lstStyle/>
          <a:p>
            <a:r>
              <a:rPr lang="pl-PL" dirty="0"/>
              <a:t>Katalog środków przymusu w </a:t>
            </a:r>
            <a:r>
              <a:rPr lang="pl-PL" dirty="0" err="1"/>
              <a:t>kpk</a:t>
            </a:r>
            <a:r>
              <a:rPr lang="pl-PL" dirty="0"/>
              <a:t> (dział VI)</a:t>
            </a:r>
          </a:p>
        </p:txBody>
      </p:sp>
      <p:graphicFrame>
        <p:nvGraphicFramePr>
          <p:cNvPr id="5" name="Symbol zastępczy zawartości 3"/>
          <p:cNvGraphicFramePr>
            <a:graphicFrameLocks noGrp="1"/>
          </p:cNvGraphicFramePr>
          <p:nvPr>
            <p:ph idx="1"/>
            <p:extLst>
              <p:ext uri="{D42A27DB-BD31-4B8C-83A1-F6EECF244321}">
                <p14:modId xmlns:p14="http://schemas.microsoft.com/office/powerpoint/2010/main" val="4277080868"/>
              </p:ext>
            </p:extLst>
          </p:nvPr>
        </p:nvGraphicFramePr>
        <p:xfrm>
          <a:off x="-181747" y="698126"/>
          <a:ext cx="9417164" cy="6961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51520" y="5223043"/>
            <a:ext cx="2808312" cy="338554"/>
          </a:xfrm>
          <a:prstGeom prst="rect">
            <a:avLst/>
          </a:prstGeom>
          <a:noFill/>
        </p:spPr>
        <p:txBody>
          <a:bodyPr wrap="square" rtlCol="0">
            <a:spAutoFit/>
          </a:bodyPr>
          <a:lstStyle/>
          <a:p>
            <a:pPr algn="just"/>
            <a:r>
              <a:rPr lang="pl-PL" sz="1600" dirty="0"/>
              <a:t>Tymczasowe aresztowanie </a:t>
            </a:r>
          </a:p>
        </p:txBody>
      </p:sp>
      <p:sp>
        <p:nvSpPr>
          <p:cNvPr id="7" name="pole tekstowe 6"/>
          <p:cNvSpPr txBox="1"/>
          <p:nvPr/>
        </p:nvSpPr>
        <p:spPr>
          <a:xfrm>
            <a:off x="3527376" y="4365105"/>
            <a:ext cx="5616624" cy="2831544"/>
          </a:xfrm>
          <a:prstGeom prst="rect">
            <a:avLst/>
          </a:prstGeom>
          <a:noFill/>
        </p:spPr>
        <p:txBody>
          <a:bodyPr wrap="square" rtlCol="0">
            <a:spAutoFit/>
          </a:bodyPr>
          <a:lstStyle/>
          <a:p>
            <a:pPr marL="342900" lvl="0" indent="-342900" algn="just">
              <a:buFont typeface="+mj-lt"/>
              <a:buAutoNum type="arabicPeriod"/>
            </a:pPr>
            <a:r>
              <a:rPr lang="pl-PL" sz="1600" dirty="0"/>
              <a:t>poręczenie majątkowe</a:t>
            </a:r>
          </a:p>
          <a:p>
            <a:pPr marL="342900" lvl="0" indent="-342900" algn="just">
              <a:buFont typeface="+mj-lt"/>
              <a:buAutoNum type="arabicPeriod"/>
            </a:pPr>
            <a:r>
              <a:rPr lang="pl-PL" sz="1600" dirty="0"/>
              <a:t>poręczenie społeczne </a:t>
            </a:r>
          </a:p>
          <a:p>
            <a:pPr marL="342900" lvl="0" indent="-342900" algn="just">
              <a:buFont typeface="+mj-lt"/>
              <a:buAutoNum type="arabicPeriod"/>
            </a:pPr>
            <a:r>
              <a:rPr lang="pl-PL" sz="1600" dirty="0"/>
              <a:t>poręczenie osoby godnej zaufania</a:t>
            </a:r>
          </a:p>
          <a:p>
            <a:pPr marL="342900" lvl="0" indent="-342900" algn="just">
              <a:buFont typeface="+mj-lt"/>
              <a:buAutoNum type="arabicPeriod"/>
            </a:pPr>
            <a:r>
              <a:rPr lang="pl-PL" sz="1600" dirty="0"/>
              <a:t>dozór policji</a:t>
            </a:r>
          </a:p>
          <a:p>
            <a:pPr marL="342900" lvl="0" indent="-342900" algn="just">
              <a:buFont typeface="+mj-lt"/>
              <a:buAutoNum type="arabicPeriod"/>
            </a:pPr>
            <a:r>
              <a:rPr lang="pl-PL" sz="1600" dirty="0"/>
              <a:t>dozór warunkowy policji </a:t>
            </a:r>
          </a:p>
          <a:p>
            <a:pPr marL="342900" lvl="0" indent="-342900" algn="just">
              <a:buFont typeface="+mj-lt"/>
              <a:buAutoNum type="arabicPeriod"/>
            </a:pPr>
            <a:r>
              <a:rPr lang="pl-PL" sz="1600" dirty="0"/>
              <a:t>nakaz opuszczenia lokalu zajmowanego wspólnie z pokrzywdzonym </a:t>
            </a:r>
          </a:p>
          <a:p>
            <a:pPr marL="342900" lvl="0" indent="-342900" algn="just">
              <a:buFont typeface="+mj-lt"/>
              <a:buAutoNum type="arabicPeriod"/>
            </a:pPr>
            <a:r>
              <a:rPr lang="pl-PL" sz="1600" dirty="0"/>
              <a:t>zawieszenie w wykonywaniu czynności służbowych lub wykonywaniu zawodu, udziału w przetargu publicznym</a:t>
            </a:r>
          </a:p>
          <a:p>
            <a:pPr marL="342900" lvl="0" indent="-342900" algn="just">
              <a:buFont typeface="+mj-lt"/>
              <a:buAutoNum type="arabicPeriod"/>
            </a:pPr>
            <a:r>
              <a:rPr lang="pl-PL" sz="1600" dirty="0"/>
              <a:t>zakaz opuszczania kraju</a:t>
            </a:r>
          </a:p>
          <a:p>
            <a:pPr algn="just"/>
            <a:endParaRPr lang="pl-PL" dirty="0"/>
          </a:p>
        </p:txBody>
      </p:sp>
    </p:spTree>
    <p:extLst>
      <p:ext uri="{BB962C8B-B14F-4D97-AF65-F5344CB8AC3E}">
        <p14:creationId xmlns:p14="http://schemas.microsoft.com/office/powerpoint/2010/main" val="17682563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Dyrektywy stosowania środków zapobiegawczych </a:t>
            </a:r>
          </a:p>
        </p:txBody>
      </p:sp>
      <p:sp>
        <p:nvSpPr>
          <p:cNvPr id="3" name="Symbol zastępczy zawartości 2"/>
          <p:cNvSpPr>
            <a:spLocks noGrp="1"/>
          </p:cNvSpPr>
          <p:nvPr>
            <p:ph idx="1"/>
          </p:nvPr>
        </p:nvSpPr>
        <p:spPr>
          <a:xfrm>
            <a:off x="301752" y="2084832"/>
            <a:ext cx="8620506" cy="4599432"/>
          </a:xfrm>
        </p:spPr>
        <p:txBody>
          <a:bodyPr>
            <a:normAutofit fontScale="70000" lnSpcReduction="20000"/>
          </a:bodyPr>
          <a:lstStyle/>
          <a:p>
            <a:pPr algn="just"/>
            <a:r>
              <a:rPr lang="pl-PL" b="1" dirty="0"/>
              <a:t>Dyrektywa adekwatności (proporcjonalności)</a:t>
            </a:r>
          </a:p>
          <a:p>
            <a:pPr algn="just"/>
            <a:r>
              <a:rPr lang="pl-PL" dirty="0"/>
              <a:t>- stosując środki zapobiegawcze należy uwzględnić charakter i stopień nasilenia obaw bezprawnego utrudniania postępowania przez oskarżonego oraz możliwości bezprawnego wpływu oskarżonego na tok postępowania z perspektywy stadium postępowania </a:t>
            </a:r>
          </a:p>
          <a:p>
            <a:pPr lvl="1" algn="just"/>
            <a:r>
              <a:rPr lang="pl-PL" dirty="0"/>
              <a:t>np. obawy bezprawnego utrudniania postępowania w postaci obawy matactwa będą bardziej uzasadnione na początkowym etapie procesu (w postępowaniu przygotowawczym) niż tuż przed rozprawą apelacyjną, kiedy sąd kontroluje prawidłowość wymiaru kary w związku z zarzutem podniesionym przez skarżącego </a:t>
            </a:r>
          </a:p>
          <a:p>
            <a:pPr lvl="1" algn="just"/>
            <a:r>
              <a:rPr lang="pl-PL" dirty="0"/>
              <a:t>z upływem czasu maleje ryzyko bezprawnego utrudniania postępowania</a:t>
            </a:r>
          </a:p>
          <a:p>
            <a:pPr algn="just"/>
            <a:r>
              <a:rPr lang="pl-PL" dirty="0"/>
              <a:t>Środek zapobiegawczy będzie adekwatny jeżeli:</a:t>
            </a:r>
          </a:p>
          <a:p>
            <a:pPr lvl="1" algn="just"/>
            <a:r>
              <a:rPr lang="pl-PL" dirty="0"/>
              <a:t>jego stosowanie jest </a:t>
            </a:r>
            <a:r>
              <a:rPr lang="pl-PL" u="sng" dirty="0"/>
              <a:t>celowe</a:t>
            </a:r>
            <a:r>
              <a:rPr lang="pl-PL" dirty="0"/>
              <a:t> (por. art. 249 § 1) </a:t>
            </a:r>
          </a:p>
          <a:p>
            <a:pPr lvl="1" algn="just"/>
            <a:r>
              <a:rPr lang="pl-PL" u="sng" dirty="0"/>
              <a:t>konieczne</a:t>
            </a:r>
            <a:r>
              <a:rPr lang="pl-PL" dirty="0"/>
              <a:t> dla zabezpieczenia prawidłowego toku postępowania </a:t>
            </a:r>
          </a:p>
          <a:p>
            <a:pPr lvl="1" algn="just"/>
            <a:r>
              <a:rPr lang="pl-PL" u="sng" dirty="0"/>
              <a:t>proporcjonalny</a:t>
            </a:r>
            <a:r>
              <a:rPr lang="pl-PL" dirty="0"/>
              <a:t> (tj. zabezpiecza prawidłowy tok postępowania w odpowiednim stopniu w stosunku do zagrożeń) </a:t>
            </a:r>
          </a:p>
        </p:txBody>
      </p:sp>
    </p:spTree>
    <p:extLst>
      <p:ext uri="{BB962C8B-B14F-4D97-AF65-F5344CB8AC3E}">
        <p14:creationId xmlns:p14="http://schemas.microsoft.com/office/powerpoint/2010/main" val="37173073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92024"/>
            <a:ext cx="9324528" cy="1028736"/>
          </a:xfrm>
        </p:spPr>
        <p:txBody>
          <a:bodyPr>
            <a:normAutofit/>
          </a:bodyPr>
          <a:lstStyle/>
          <a:p>
            <a:r>
              <a:rPr lang="pl-PL" sz="2400" b="1" dirty="0"/>
              <a:t>Stosowanie środków zapobiegawczych – wymogi formalne </a:t>
            </a:r>
          </a:p>
        </p:txBody>
      </p:sp>
      <p:sp>
        <p:nvSpPr>
          <p:cNvPr id="3" name="Symbol zastępczy zawartości 2"/>
          <p:cNvSpPr>
            <a:spLocks noGrp="1"/>
          </p:cNvSpPr>
          <p:nvPr>
            <p:ph idx="1"/>
          </p:nvPr>
        </p:nvSpPr>
        <p:spPr>
          <a:xfrm>
            <a:off x="61722" y="841248"/>
            <a:ext cx="8997696" cy="5934456"/>
          </a:xfrm>
        </p:spPr>
        <p:txBody>
          <a:bodyPr>
            <a:normAutofit fontScale="70000" lnSpcReduction="20000"/>
          </a:bodyPr>
          <a:lstStyle/>
          <a:p>
            <a:pPr algn="just"/>
            <a:r>
              <a:rPr lang="pl-PL" b="1" u="sng" dirty="0"/>
              <a:t>1. Wydanie postanowienia o przestawieniu zarzutów </a:t>
            </a:r>
          </a:p>
          <a:p>
            <a:pPr lvl="1" algn="just"/>
            <a:r>
              <a:rPr lang="pl-PL" dirty="0"/>
              <a:t>Art. 249 § 2 – w postępowaniu przygotowawczym środki zapobiegawcze można stosować </a:t>
            </a:r>
            <a:r>
              <a:rPr lang="pl-PL" b="1" dirty="0"/>
              <a:t>względem osoby, wobec której wydano postanowienie o przedstawieniu zarzutów</a:t>
            </a:r>
            <a:r>
              <a:rPr lang="pl-PL" dirty="0"/>
              <a:t>.  </a:t>
            </a:r>
          </a:p>
          <a:p>
            <a:pPr lvl="1" algn="just"/>
            <a:r>
              <a:rPr lang="pl-PL" dirty="0"/>
              <a:t>Nie można stosować środków zapobiegawczych wyłącznie po ustnym przedstawieniu zarzutów</a:t>
            </a:r>
          </a:p>
          <a:p>
            <a:pPr lvl="1" algn="just"/>
            <a:r>
              <a:rPr lang="pl-PL" dirty="0"/>
              <a:t>Jeżeli podejrzany ukrywa się i nie można ogłosić mu postanowienia o przedstawieniu zarzutów oraz przesłuchać go, wystarczające jest samo sporządzenie postanowienia o przedstawieniu zarzutów co w konsekwencji stwarza możliwość wydania postanowienia o tymczasowym aresztowaniu, jako warunku niezbędnego dla wystawienia listu gończego</a:t>
            </a:r>
          </a:p>
          <a:p>
            <a:pPr algn="just"/>
            <a:r>
              <a:rPr lang="pl-PL" b="1" u="sng" dirty="0"/>
              <a:t>2. Przesłuchanie podejrzanego </a:t>
            </a:r>
          </a:p>
          <a:p>
            <a:pPr lvl="1" algn="just"/>
            <a:r>
              <a:rPr lang="pl-PL" dirty="0"/>
              <a:t>Art. 249 § 3 – przed zastosowaniem środka zapobiegawczego </a:t>
            </a:r>
            <a:r>
              <a:rPr lang="pl-PL" b="1" dirty="0"/>
              <a:t>sąd albo prokurator stosujący środek </a:t>
            </a:r>
            <a:r>
              <a:rPr lang="pl-PL" b="1" u="sng" dirty="0"/>
              <a:t>przesłuchuje oskarżonego</a:t>
            </a:r>
            <a:r>
              <a:rPr lang="pl-PL" dirty="0"/>
              <a:t>, chyba że jest to niemożliwe z powodu jego ukrywania się lub nieobecności w kraju. Jeżeli sąd przesłuchuje oskarżonego o terminie przesłuchania zawiadamia się prokuratora </a:t>
            </a:r>
          </a:p>
          <a:p>
            <a:pPr lvl="1" algn="just"/>
            <a:r>
              <a:rPr lang="pl-PL" dirty="0"/>
              <a:t>Ciekawe rozwiązanie – w przesłuchaniu może wziąć udział obrońca oskarżonego, ale o terminie przesłuchania nie trzeba go zawiadomić, chyba że oskarżony o to wnosi a obecność obrońcy nie utrudni przeprowadzenia czynności.</a:t>
            </a:r>
          </a:p>
        </p:txBody>
      </p:sp>
    </p:spTree>
    <p:extLst>
      <p:ext uri="{BB962C8B-B14F-4D97-AF65-F5344CB8AC3E}">
        <p14:creationId xmlns:p14="http://schemas.microsoft.com/office/powerpoint/2010/main" val="40942691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CE5767-E3D7-19F7-C90A-F716111B740D}"/>
              </a:ext>
            </a:extLst>
          </p:cNvPr>
          <p:cNvSpPr>
            <a:spLocks noGrp="1"/>
          </p:cNvSpPr>
          <p:nvPr>
            <p:ph type="title"/>
          </p:nvPr>
        </p:nvSpPr>
        <p:spPr/>
        <p:txBody>
          <a:bodyPr/>
          <a:lstStyle/>
          <a:p>
            <a:r>
              <a:rPr lang="pl-PL" dirty="0"/>
              <a:t>Nowelizacja</a:t>
            </a:r>
          </a:p>
        </p:txBody>
      </p:sp>
      <p:sp>
        <p:nvSpPr>
          <p:cNvPr id="3" name="Symbol zastępczy zawartości 2">
            <a:extLst>
              <a:ext uri="{FF2B5EF4-FFF2-40B4-BE49-F238E27FC236}">
                <a16:creationId xmlns:a16="http://schemas.microsoft.com/office/drawing/2014/main" id="{F5639567-B028-972B-3082-094E3C06DE50}"/>
              </a:ext>
            </a:extLst>
          </p:cNvPr>
          <p:cNvSpPr>
            <a:spLocks noGrp="1"/>
          </p:cNvSpPr>
          <p:nvPr>
            <p:ph idx="1"/>
          </p:nvPr>
        </p:nvSpPr>
        <p:spPr/>
        <p:txBody>
          <a:bodyPr>
            <a:normAutofit fontScale="92500" lnSpcReduction="20000"/>
          </a:bodyPr>
          <a:lstStyle/>
          <a:p>
            <a:pPr algn="just"/>
            <a:r>
              <a:rPr lang="pl-PL" dirty="0"/>
              <a:t>Art. 249 § 3a k.p.k.: Jeżeli przesłuchanie podejrzanego przez sąd albo prokuratora nie jest możliwe ze względu na okoliczności wskazane w art. 313 § 1a, określonego w § 3 wymogu przesłuchania oskarżonego nie stosuje się. Do udziału w postępowaniu w przedmiocie tymczasowego aresztowania wyznacza się obrońcę z urzędu, chyba że podejrzany ma obrońcę. Niestawiennictwo obrońcy należycie zawiadomionego o terminie nie tamuje rozpoznania sprawy.</a:t>
            </a:r>
          </a:p>
        </p:txBody>
      </p:sp>
    </p:spTree>
    <p:extLst>
      <p:ext uri="{BB962C8B-B14F-4D97-AF65-F5344CB8AC3E}">
        <p14:creationId xmlns:p14="http://schemas.microsoft.com/office/powerpoint/2010/main" val="3763250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434F7C-1929-DD3E-3F2C-87384F662277}"/>
              </a:ext>
            </a:extLst>
          </p:cNvPr>
          <p:cNvSpPr>
            <a:spLocks noGrp="1"/>
          </p:cNvSpPr>
          <p:nvPr>
            <p:ph type="title"/>
          </p:nvPr>
        </p:nvSpPr>
        <p:spPr/>
        <p:txBody>
          <a:bodyPr>
            <a:normAutofit fontScale="90000"/>
          </a:bodyPr>
          <a:lstStyle/>
          <a:p>
            <a:r>
              <a:rPr lang="pl-PL" dirty="0"/>
              <a:t>Stosowanie środków zapobiegawczych – wymogi formalne</a:t>
            </a:r>
          </a:p>
        </p:txBody>
      </p:sp>
      <p:sp>
        <p:nvSpPr>
          <p:cNvPr id="3" name="Symbol zastępczy zawartości 2">
            <a:extLst>
              <a:ext uri="{FF2B5EF4-FFF2-40B4-BE49-F238E27FC236}">
                <a16:creationId xmlns:a16="http://schemas.microsoft.com/office/drawing/2014/main" id="{FDCFEA83-9733-F087-3D1C-1FD880716361}"/>
              </a:ext>
            </a:extLst>
          </p:cNvPr>
          <p:cNvSpPr>
            <a:spLocks noGrp="1"/>
          </p:cNvSpPr>
          <p:nvPr>
            <p:ph idx="1"/>
          </p:nvPr>
        </p:nvSpPr>
        <p:spPr/>
        <p:txBody>
          <a:bodyPr>
            <a:normAutofit fontScale="55000" lnSpcReduction="20000"/>
          </a:bodyPr>
          <a:lstStyle/>
          <a:p>
            <a:pPr algn="just"/>
            <a:endParaRPr lang="pl-PL" b="1" u="sng" dirty="0"/>
          </a:p>
          <a:p>
            <a:pPr algn="just"/>
            <a:r>
              <a:rPr lang="pl-PL" b="1" u="sng" dirty="0"/>
              <a:t>3. Doręczenie postanowienia  </a:t>
            </a:r>
          </a:p>
          <a:p>
            <a:pPr lvl="1" algn="just"/>
            <a:r>
              <a:rPr lang="pl-PL" dirty="0"/>
              <a:t>Po przesłuchaniu podejrzanego i ogłoszeniu przez sąd postanowienia o zastosowaniu tymczasowego aresztowania sąd doręcza podejrzanemu, za pokwitowaniem, odpis tego postanowienia, ze wskazaniem daty i godziny doręczenia, wraz z pouczeniem o terminie i sposobie zaskarżenia oraz o prawach i obowiązkach osoby tymczasowo aresztowanej stosownie do art. 263 § 8. W razie odmowy złożenia podpisu lub przeszkody w jego złożeniu należy uczynić o tym stosowną wzmiankę na postanowieniu. Odpis postanowienia o zastosowaniu tymczasowego aresztowania wraz z nakazem przyjęcia należy doręczyć funkcjonariuszom konwojującym zatrzymanego, z poleceniem doprowadzenia go do aresztu śledczego. W nakazie przyjęcia sąd zaznacza, że aresztowany pozostaje do dyspozycji prokuratora prowadzącego lub nadzorującego postępowanie przygotowawcze. </a:t>
            </a:r>
          </a:p>
          <a:p>
            <a:pPr algn="just"/>
            <a:r>
              <a:rPr lang="pl-PL" b="1" u="sng" dirty="0"/>
              <a:t>4. Udział obrońcy w posiedzeniu w przedmiocie przedłużenia tymczasowego aresztowania </a:t>
            </a:r>
          </a:p>
          <a:p>
            <a:pPr lvl="1" algn="just"/>
            <a:r>
              <a:rPr lang="pl-PL" dirty="0"/>
              <a:t>Prokurator i obrońca mają prawo wziąć udział w posiedzeniu sądu dotyczącym </a:t>
            </a:r>
            <a:r>
              <a:rPr lang="pl-PL" b="1" dirty="0"/>
              <a:t>przedłużenia stosowania tymczasowego aresztowania</a:t>
            </a:r>
            <a:r>
              <a:rPr lang="pl-PL" dirty="0"/>
              <a:t> oraz rozpoznania </a:t>
            </a:r>
            <a:r>
              <a:rPr lang="pl-PL" b="1" dirty="0"/>
              <a:t>zażalenia na zastosowanie lub przedłużenie tego środka zapobiegawczego.</a:t>
            </a:r>
            <a:r>
              <a:rPr lang="pl-PL" dirty="0"/>
              <a:t> Na żądanie oskarżonego, który nie ma obrońcy, wyznacza się do tej czynności obrońcę z urzędu. Zarządzenie może wydać także referendarz sądowy. Niestawiennictwo obrońcy lub prokuratora należycie zawiadomionych o terminie nie tamuje rozpoznania sprawy (art. 249 § 5)</a:t>
            </a:r>
          </a:p>
          <a:p>
            <a:endParaRPr lang="pl-PL" dirty="0"/>
          </a:p>
        </p:txBody>
      </p:sp>
    </p:spTree>
    <p:extLst>
      <p:ext uri="{BB962C8B-B14F-4D97-AF65-F5344CB8AC3E}">
        <p14:creationId xmlns:p14="http://schemas.microsoft.com/office/powerpoint/2010/main" val="1389548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1514" y="0"/>
            <a:ext cx="8755911" cy="1499616"/>
          </a:xfrm>
        </p:spPr>
        <p:txBody>
          <a:bodyPr>
            <a:normAutofit/>
          </a:bodyPr>
          <a:lstStyle/>
          <a:p>
            <a:r>
              <a:rPr lang="pl-PL" sz="3000" b="1" dirty="0"/>
              <a:t>Organy, które stosują środki zapobiegawcze </a:t>
            </a:r>
          </a:p>
        </p:txBody>
      </p:sp>
      <p:sp>
        <p:nvSpPr>
          <p:cNvPr id="3" name="Symbol zastępczy zawartości 2"/>
          <p:cNvSpPr>
            <a:spLocks noGrp="1"/>
          </p:cNvSpPr>
          <p:nvPr>
            <p:ph idx="1"/>
          </p:nvPr>
        </p:nvSpPr>
        <p:spPr>
          <a:xfrm>
            <a:off x="151515" y="1148316"/>
            <a:ext cx="8755910" cy="5709684"/>
          </a:xfrm>
        </p:spPr>
        <p:txBody>
          <a:bodyPr>
            <a:normAutofit fontScale="70000" lnSpcReduction="20000"/>
          </a:bodyPr>
          <a:lstStyle/>
          <a:p>
            <a:pPr algn="just"/>
            <a:r>
              <a:rPr lang="pl-PL" b="1" dirty="0"/>
              <a:t>Sąd</a:t>
            </a:r>
            <a:r>
              <a:rPr lang="pl-PL" dirty="0"/>
              <a:t> a w postępowaniu przygotowawczym także </a:t>
            </a:r>
            <a:r>
              <a:rPr lang="pl-PL" b="1" dirty="0"/>
              <a:t>prokurator</a:t>
            </a:r>
            <a:r>
              <a:rPr lang="pl-PL" dirty="0"/>
              <a:t>. </a:t>
            </a:r>
          </a:p>
          <a:p>
            <a:pPr algn="just"/>
            <a:r>
              <a:rPr lang="pl-PL" dirty="0"/>
              <a:t>Tymczasowe aresztowanie może nastąpić </a:t>
            </a:r>
            <a:r>
              <a:rPr lang="pl-PL" b="1" dirty="0"/>
              <a:t>tylko na mocy postanowienia sądu</a:t>
            </a:r>
            <a:r>
              <a:rPr lang="pl-PL" dirty="0"/>
              <a:t> (art. 250 § ). W postępowaniu przygotowawczym, prokurator składa wniosek do odpowiedniego sądu. </a:t>
            </a:r>
          </a:p>
          <a:p>
            <a:pPr algn="just"/>
            <a:r>
              <a:rPr lang="pl-PL" dirty="0"/>
              <a:t>Także jeżeli zastosowano środek zapobiegawczy w postaci nakazu opuszczenia lokalu zajmowanego wspólnie z pokrzywdzonym (art. 275a) </a:t>
            </a:r>
            <a:r>
              <a:rPr lang="pl-PL" b="1" dirty="0"/>
              <a:t>o jego przedłużeniu na okres dłuższy niż 3 miesiące decyduje sąd właściwy do rozpoznania sprawy na wniosek prokuratora </a:t>
            </a:r>
            <a:r>
              <a:rPr lang="pl-PL" dirty="0"/>
              <a:t>(art. 275a § 4) </a:t>
            </a:r>
          </a:p>
          <a:p>
            <a:pPr algn="just"/>
            <a:r>
              <a:rPr lang="pl-PL" dirty="0"/>
              <a:t>Prokurator </a:t>
            </a:r>
            <a:r>
              <a:rPr lang="pl-PL" b="1" u="sng" dirty="0"/>
              <a:t>w postępowaniu przygotowawczym </a:t>
            </a:r>
            <a:r>
              <a:rPr lang="pl-PL" dirty="0"/>
              <a:t>może podejmować decyzję o zastosowaniu wszystkich </a:t>
            </a:r>
            <a:r>
              <a:rPr lang="pl-PL" dirty="0" err="1"/>
              <a:t>nieizolacyjnych</a:t>
            </a:r>
            <a:r>
              <a:rPr lang="pl-PL" dirty="0"/>
              <a:t> środków zapobiegawczych. Ponadto, zgodnie z art. 253 § 2 zastosowany przez sąd środek zapobiegawczy może być w postępowaniu przygotowawczym uchylony lub zmieniony na łagodniejszy również przez prokuratora. Np. prokurator może zmieć tymczasowe aresztowanie na dozór Policji, jeżeli uzna, że jest to wystarczające dla zapewnienia prawidłowego toku postępowania. </a:t>
            </a:r>
          </a:p>
          <a:p>
            <a:pPr lvl="1" algn="just"/>
            <a:r>
              <a:rPr lang="pl-PL" dirty="0"/>
              <a:t>Uprawnienia do stosowania środków zapobiegawczych czy te z art. 253 § 2 nie przysługują prokuratorowi – co oczywiste – w postępowaniu sądowym! </a:t>
            </a:r>
          </a:p>
        </p:txBody>
      </p:sp>
    </p:spTree>
    <p:extLst>
      <p:ext uri="{BB962C8B-B14F-4D97-AF65-F5344CB8AC3E}">
        <p14:creationId xmlns:p14="http://schemas.microsoft.com/office/powerpoint/2010/main" val="943405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06090"/>
          </a:xfrm>
        </p:spPr>
        <p:txBody>
          <a:bodyPr>
            <a:normAutofit fontScale="90000"/>
          </a:bodyPr>
          <a:lstStyle/>
          <a:p>
            <a:r>
              <a:rPr lang="pl-PL" sz="4000" dirty="0"/>
              <a:t>Czas stosowania środków zapobiegawczych </a:t>
            </a:r>
            <a:r>
              <a:rPr lang="pl-PL" dirty="0"/>
              <a:t>	</a:t>
            </a:r>
          </a:p>
        </p:txBody>
      </p:sp>
      <p:sp>
        <p:nvSpPr>
          <p:cNvPr id="3" name="Symbol zastępczy zawartości 2"/>
          <p:cNvSpPr>
            <a:spLocks noGrp="1"/>
          </p:cNvSpPr>
          <p:nvPr>
            <p:ph idx="1"/>
          </p:nvPr>
        </p:nvSpPr>
        <p:spPr>
          <a:xfrm>
            <a:off x="171450" y="980728"/>
            <a:ext cx="8805672" cy="5758400"/>
          </a:xfrm>
        </p:spPr>
        <p:txBody>
          <a:bodyPr>
            <a:normAutofit fontScale="62500" lnSpcReduction="20000"/>
          </a:bodyPr>
          <a:lstStyle/>
          <a:p>
            <a:pPr algn="just"/>
            <a:r>
              <a:rPr lang="pl-PL" dirty="0"/>
              <a:t>Czas stosowania środków zapobiegawczych jest limitowany </a:t>
            </a:r>
          </a:p>
          <a:p>
            <a:pPr marL="0" indent="0" algn="just">
              <a:buNone/>
            </a:pPr>
            <a:r>
              <a:rPr lang="pl-PL" dirty="0"/>
              <a:t>1.</a:t>
            </a:r>
            <a:r>
              <a:rPr lang="pl-PL" b="1" dirty="0"/>
              <a:t> celem ich stosowania. </a:t>
            </a:r>
          </a:p>
          <a:p>
            <a:pPr lvl="1" algn="just"/>
            <a:r>
              <a:rPr lang="pl-PL" dirty="0"/>
              <a:t>art. 249 § 1 – jeżeli istnieją obawy bezprawnego utrudniania postępowania lub popełnienia przez oskarżonego nowego, ciężkiego przestępstwa. </a:t>
            </a:r>
          </a:p>
          <a:p>
            <a:pPr marL="0" indent="-45720" algn="just">
              <a:buNone/>
            </a:pPr>
            <a:r>
              <a:rPr lang="pl-PL" dirty="0"/>
              <a:t>2. </a:t>
            </a:r>
            <a:r>
              <a:rPr lang="pl-PL" b="1" dirty="0"/>
              <a:t>przesłankami stosowania </a:t>
            </a:r>
            <a:endParaRPr lang="pl-PL" dirty="0"/>
          </a:p>
          <a:p>
            <a:pPr lvl="1" algn="just"/>
            <a:r>
              <a:rPr lang="pl-PL" dirty="0"/>
              <a:t>art. 253 § 1 – środek zapobiegawczy należy uchylić lub zmienić, jeżeli ustaną przyczyny dla których został on zastosowany lub powstaną przyczyny uzasadniające jego uchylenie lub zmianę. </a:t>
            </a:r>
          </a:p>
          <a:p>
            <a:pPr marL="0" indent="0" algn="just">
              <a:buNone/>
            </a:pPr>
            <a:r>
              <a:rPr lang="pl-PL" dirty="0"/>
              <a:t>3. </a:t>
            </a:r>
            <a:r>
              <a:rPr lang="pl-PL" b="1" dirty="0"/>
              <a:t>dyrektywami stosowania środków zapobiegawczych </a:t>
            </a:r>
          </a:p>
          <a:p>
            <a:pPr marL="0" indent="0" algn="just">
              <a:buNone/>
            </a:pPr>
            <a:r>
              <a:rPr lang="pl-PL" dirty="0"/>
              <a:t>4. Ustawowym </a:t>
            </a:r>
            <a:r>
              <a:rPr lang="pl-PL" b="1" dirty="0"/>
              <a:t>ograniczeniem stosowania środków zapobiegawczych </a:t>
            </a:r>
          </a:p>
          <a:p>
            <a:pPr marL="459486" lvl="1" indent="-285750" algn="just"/>
            <a:r>
              <a:rPr lang="pl-PL" dirty="0"/>
              <a:t>Ustawowo określone terminy stosowania tymczasowego aresztowania - art. </a:t>
            </a:r>
            <a:r>
              <a:rPr lang="pl-PL" b="1" dirty="0"/>
              <a:t>263</a:t>
            </a:r>
            <a:r>
              <a:rPr lang="pl-PL" dirty="0"/>
              <a:t>. Ważne: ze względu na treść art. 263 § 4 czas trwania tymczasowego aresztowania nie jest precyzyjnie określony </a:t>
            </a:r>
          </a:p>
          <a:p>
            <a:pPr marL="459486" lvl="1" indent="-285750" algn="just"/>
            <a:r>
              <a:rPr lang="pl-PL" b="1" dirty="0"/>
              <a:t>art. 275a § 4 </a:t>
            </a:r>
            <a:r>
              <a:rPr lang="pl-PL" dirty="0"/>
              <a:t>– nakaz opuszczenia lokalu zajmowanego wspólnie z pokrzywdzonym </a:t>
            </a:r>
          </a:p>
          <a:p>
            <a:pPr marL="459486" lvl="1" indent="-285750" algn="just"/>
            <a:r>
              <a:rPr lang="pl-PL" dirty="0" err="1"/>
              <a:t>Nieizolacyjne</a:t>
            </a:r>
            <a:r>
              <a:rPr lang="pl-PL" dirty="0"/>
              <a:t> środki zapobiegawcze stosowane bezterminowo. Prokurator wydając postanowienie o zastosowaniu np. dozoru Policji nie określa czasu stosowania tego środka zapobiegawczego. Por. jednak art. 339 § 3 pkt 6 – prezes sądu, po wpłynięciu aktu oskarżenia kieruje sprawę na posiedzenie, jeżeli zachodzi potrzeba wydania postanowienia w przedmiocie tymczasowego aresztowania lub innego środka przymusu </a:t>
            </a:r>
          </a:p>
        </p:txBody>
      </p:sp>
    </p:spTree>
    <p:extLst>
      <p:ext uri="{BB962C8B-B14F-4D97-AF65-F5344CB8AC3E}">
        <p14:creationId xmlns:p14="http://schemas.microsoft.com/office/powerpoint/2010/main" val="42274955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294968"/>
            <a:ext cx="8980199" cy="901784"/>
          </a:xfrm>
        </p:spPr>
        <p:txBody>
          <a:bodyPr>
            <a:normAutofit fontScale="90000"/>
          </a:bodyPr>
          <a:lstStyle/>
          <a:p>
            <a:r>
              <a:rPr lang="pl-PL" sz="3000" dirty="0"/>
              <a:t>Wniosek o zmianę lub uchylenie środka zapobiegawczego </a:t>
            </a:r>
          </a:p>
        </p:txBody>
      </p:sp>
      <p:sp>
        <p:nvSpPr>
          <p:cNvPr id="3" name="Symbol zastępczy zawartości 2"/>
          <p:cNvSpPr>
            <a:spLocks noGrp="1"/>
          </p:cNvSpPr>
          <p:nvPr>
            <p:ph idx="1"/>
          </p:nvPr>
        </p:nvSpPr>
        <p:spPr>
          <a:xfrm>
            <a:off x="323528" y="1052736"/>
            <a:ext cx="8280920" cy="4323487"/>
          </a:xfrm>
        </p:spPr>
        <p:txBody>
          <a:bodyPr>
            <a:noAutofit/>
          </a:bodyPr>
          <a:lstStyle/>
          <a:p>
            <a:pPr algn="just"/>
            <a:r>
              <a:rPr lang="pl-PL" sz="2100" dirty="0"/>
              <a:t>W postępowaniu przygotowawczym wniosek o uchylenie środka zapobiegawczego – izolacyjnego i nie izolacyjnego – jest zawsze rozpatrywany przez prokuratora, natomiast po wniesieniu aktu oskarżenia – przez sąd, przed którym sprawa się toczy. Sąd lub prokurator wydają </a:t>
            </a:r>
            <a:r>
              <a:rPr lang="pl-PL" sz="2100" b="1" dirty="0"/>
              <a:t>postanowienie </a:t>
            </a:r>
            <a:r>
              <a:rPr lang="pl-PL" sz="2100" dirty="0"/>
              <a:t>w przedmiocie wniosku o uchylenie lub zmianę środka zapobiegawczego. Na postanowienie to, co to zasady przysługuje zażalenie. </a:t>
            </a:r>
          </a:p>
          <a:p>
            <a:pPr algn="just"/>
            <a:r>
              <a:rPr lang="pl-PL" sz="2100" b="1" dirty="0"/>
              <a:t>W przedmiocie wniosku rozstrzyga się w terminie 3 dni. </a:t>
            </a:r>
          </a:p>
          <a:p>
            <a:pPr lvl="0" algn="just"/>
            <a:r>
              <a:rPr lang="pl-PL" sz="2100" dirty="0"/>
              <a:t>Przepis art. 254 § 2 ogranicza możliwość zaskarżenia postanowienia w przedmiocie wniosku o zmianę lub uchylenie środka zapobiegawczego. Na postanowienie zażalenie przysługuje tylko wtedy, gdy wniosek został złożony po upływie co najmniej 3 miesięcy od dnia wydania postanowienia w przedmiocie zastosowania danego środka zapobiegawczego. </a:t>
            </a:r>
          </a:p>
          <a:p>
            <a:pPr lvl="0" algn="just"/>
            <a:r>
              <a:rPr lang="pl-PL" sz="2100" dirty="0"/>
              <a:t>Zażalenie na postanowienie sądu rozpoznaje ten sam sąd w składzie trzech sędziów, natomiast zażalenie na postanowienie wydane przez prokuratora będzie rozstrzygał sąd rejonowy, w którego okręgu prowadzi się postępowanie (art. 252 § 2). </a:t>
            </a:r>
          </a:p>
        </p:txBody>
      </p:sp>
    </p:spTree>
    <p:extLst>
      <p:ext uri="{BB962C8B-B14F-4D97-AF65-F5344CB8AC3E}">
        <p14:creationId xmlns:p14="http://schemas.microsoft.com/office/powerpoint/2010/main" val="3989282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3"/>
          <p:cNvSpPr txBox="1">
            <a:spLocks/>
          </p:cNvSpPr>
          <p:nvPr/>
        </p:nvSpPr>
        <p:spPr>
          <a:xfrm>
            <a:off x="611560" y="188640"/>
            <a:ext cx="7772400" cy="146304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b="1" dirty="0"/>
              <a:t>Tymczasowe aresztowanie </a:t>
            </a:r>
          </a:p>
        </p:txBody>
      </p:sp>
      <p:pic>
        <p:nvPicPr>
          <p:cNvPr id="1026" name="Picture 2" descr="C:\Users\Blazej\Desktop\TA.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575" y="1262948"/>
            <a:ext cx="6270369" cy="5278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4757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7213" y="-116533"/>
            <a:ext cx="9056282" cy="1499616"/>
          </a:xfrm>
        </p:spPr>
        <p:txBody>
          <a:bodyPr>
            <a:normAutofit/>
          </a:bodyPr>
          <a:lstStyle/>
          <a:p>
            <a:r>
              <a:rPr lang="pl-PL" sz="4400" dirty="0"/>
              <a:t>Tymczasowe aresztowanie – pojęcie</a:t>
            </a:r>
          </a:p>
        </p:txBody>
      </p:sp>
      <p:sp>
        <p:nvSpPr>
          <p:cNvPr id="3" name="Symbol zastępczy zawartości 2"/>
          <p:cNvSpPr>
            <a:spLocks noGrp="1"/>
          </p:cNvSpPr>
          <p:nvPr>
            <p:ph idx="1"/>
          </p:nvPr>
        </p:nvSpPr>
        <p:spPr>
          <a:xfrm>
            <a:off x="143539" y="1095154"/>
            <a:ext cx="8949956" cy="5677787"/>
          </a:xfrm>
        </p:spPr>
        <p:txBody>
          <a:bodyPr>
            <a:normAutofit fontScale="62500" lnSpcReduction="20000"/>
          </a:bodyPr>
          <a:lstStyle/>
          <a:p>
            <a:pPr marL="0" indent="0" algn="just">
              <a:buNone/>
            </a:pPr>
            <a:r>
              <a:rPr lang="pl-PL" dirty="0"/>
              <a:t>Tymczasowe aresztowanie to </a:t>
            </a:r>
            <a:r>
              <a:rPr lang="pl-PL" b="1" dirty="0"/>
              <a:t>prowizoryczne pozbawienie wolności oskarżonego</a:t>
            </a:r>
            <a:r>
              <a:rPr lang="pl-PL" dirty="0"/>
              <a:t>, </a:t>
            </a:r>
            <a:r>
              <a:rPr lang="pl-PL" b="1" dirty="0"/>
              <a:t>celem zabezpieczenia warunków prawidłowego toku postępowania.</a:t>
            </a:r>
            <a:r>
              <a:rPr lang="pl-PL" dirty="0"/>
              <a:t> Może nastąpić gdy – zgodnie z art. 249 § 1 k.p.k. zachodzi duże prawdopodobieństwo popełnienia przez niego czynu zabronionego. Oprócz przesłanki ogólnej, muszą zostać spełnione dodatkowe warunki:</a:t>
            </a:r>
          </a:p>
          <a:p>
            <a:pPr marL="457200" lvl="0" indent="-457200" algn="just">
              <a:buFont typeface="+mj-lt"/>
              <a:buAutoNum type="arabicPeriod"/>
            </a:pPr>
            <a:r>
              <a:rPr lang="pl-PL" b="1" dirty="0"/>
              <a:t>zachodzi uzasadniona obawa ucieczki lub ukrywania się oskarżonego</a:t>
            </a:r>
            <a:r>
              <a:rPr lang="pl-PL" dirty="0"/>
              <a:t>, zwłaszcza wtedy, gdy </a:t>
            </a:r>
            <a:r>
              <a:rPr lang="pl-PL" u="sng" dirty="0"/>
              <a:t>nie można ustalić jego tożsamości albo nie ma on w kraju stałego miejsca pobytu</a:t>
            </a:r>
            <a:r>
              <a:rPr lang="pl-PL" dirty="0">
                <a:sym typeface="Wingdings" panose="05000000000000000000" pitchFamily="2" charset="2"/>
              </a:rPr>
              <a:t>; </a:t>
            </a:r>
            <a:endParaRPr lang="pl-PL" dirty="0"/>
          </a:p>
          <a:p>
            <a:pPr marL="457200" lvl="0" indent="-457200" algn="just">
              <a:buFont typeface="+mj-lt"/>
              <a:buAutoNum type="arabicPeriod"/>
            </a:pPr>
            <a:r>
              <a:rPr lang="pl-PL" dirty="0"/>
              <a:t>zachodzi uzasadniona obawa, że oskarżony będzie nakłaniał do składania fałszywych zeznań lub wyjaśnień albo w inny bezprawny sposób utrudniał postępowanie karne – </a:t>
            </a:r>
            <a:r>
              <a:rPr lang="pl-PL" b="1" dirty="0"/>
              <a:t>obawa matactwa </a:t>
            </a:r>
          </a:p>
          <a:p>
            <a:pPr marL="457200" indent="-457200" algn="just">
              <a:buFont typeface="+mj-lt"/>
              <a:buAutoNum type="arabicPeriod"/>
            </a:pPr>
            <a:r>
              <a:rPr lang="pl-PL" dirty="0"/>
              <a:t>oskarżonemu zarzucono popełnienie zbrodni lub występku zagrożonego karą pozbawienia wolności, której górna granica wynosi co najmniej 8 lat, albo którego sąd pierwszej instancji skazał na karę pozbawienia wolności nie niższą niż 3 lata; </a:t>
            </a:r>
          </a:p>
          <a:p>
            <a:pPr marL="457200" indent="-457200" algn="just">
              <a:buFont typeface="+mj-lt"/>
              <a:buAutoNum type="arabicPeriod"/>
            </a:pPr>
            <a:r>
              <a:rPr lang="pl-PL" dirty="0"/>
              <a:t>wyjątkowo, można stosować tymczasowe aresztowanie, gdy zachodzi </a:t>
            </a:r>
            <a:r>
              <a:rPr lang="pl-PL" b="1" dirty="0"/>
              <a:t>uzasadniona obawa, że oskarżony, któremu zarzucono popełnienie zbrodni lub umyślnego występku popełni przestępstwo przeciwko życiu, zdrowiu lub bezpieczeństwu powszechnemu, zwłaszcza gdy popełnieniem takiego przestępstwa groził </a:t>
            </a:r>
            <a:r>
              <a:rPr lang="pl-PL" dirty="0"/>
              <a:t>tzw. areszt prewencyjny </a:t>
            </a:r>
            <a:endParaRPr lang="pl-PL" b="1" dirty="0"/>
          </a:p>
        </p:txBody>
      </p:sp>
    </p:spTree>
    <p:extLst>
      <p:ext uri="{BB962C8B-B14F-4D97-AF65-F5344CB8AC3E}">
        <p14:creationId xmlns:p14="http://schemas.microsoft.com/office/powerpoint/2010/main" val="847229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art. 258 § 2 </a:t>
            </a:r>
          </a:p>
        </p:txBody>
      </p:sp>
      <p:sp>
        <p:nvSpPr>
          <p:cNvPr id="3" name="Symbol zastępczy zawartości 2"/>
          <p:cNvSpPr>
            <a:spLocks noGrp="1"/>
          </p:cNvSpPr>
          <p:nvPr>
            <p:ph idx="1"/>
          </p:nvPr>
        </p:nvSpPr>
        <p:spPr/>
        <p:txBody>
          <a:bodyPr>
            <a:normAutofit fontScale="77500" lnSpcReduction="20000"/>
          </a:bodyPr>
          <a:lstStyle/>
          <a:p>
            <a:pPr algn="just"/>
            <a:r>
              <a:rPr lang="pl-PL" dirty="0"/>
              <a:t>Domniemanie bezprawnego utrudniania postępowania wynikające z surowości kary grożącej oskarżonemu. </a:t>
            </a:r>
          </a:p>
          <a:p>
            <a:pPr algn="just"/>
            <a:r>
              <a:rPr lang="pl-PL" dirty="0"/>
              <a:t>Problem – czy jest to samoistna przesłanka stosowania tymczasowego aresztowania</a:t>
            </a:r>
          </a:p>
          <a:p>
            <a:pPr algn="ctr"/>
            <a:r>
              <a:rPr lang="pl-PL" b="1" dirty="0"/>
              <a:t>Uchwała SN (7) z dnia 19 stycznia 2012 r., I KZP 18/11 </a:t>
            </a:r>
          </a:p>
          <a:p>
            <a:pPr algn="just"/>
            <a:r>
              <a:rPr lang="pl-PL" dirty="0"/>
              <a:t>Podstawy stosowania tymczasowego aresztowania, określone w art. 258 § 2 k.p.k., przy spełnieniu przesłanek wskazanych w art. 249 § 1 i art. 257 § 1 k.p.k. i przy braku przesłanek negatywnych określonych w art. 259 § 1 i 2 k.p.k., stanowią </a:t>
            </a:r>
            <a:r>
              <a:rPr lang="pl-PL" b="1" dirty="0"/>
              <a:t>samodzielne przesłanki szczególne stosowania tego środka zapobiegawczego</a:t>
            </a:r>
          </a:p>
          <a:p>
            <a:pPr lvl="1" algn="just"/>
            <a:r>
              <a:rPr lang="pl-PL" dirty="0"/>
              <a:t>Por. glosę krytyczną prof. Skorupki: OSP 2012, nr 7 – 8. </a:t>
            </a:r>
          </a:p>
          <a:p>
            <a:pPr algn="just"/>
            <a:endParaRPr lang="pl-PL" dirty="0"/>
          </a:p>
        </p:txBody>
      </p:sp>
    </p:spTree>
    <p:extLst>
      <p:ext uri="{BB962C8B-B14F-4D97-AF65-F5344CB8AC3E}">
        <p14:creationId xmlns:p14="http://schemas.microsoft.com/office/powerpoint/2010/main" val="188629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Inne regulacje „przymusowe”</a:t>
            </a:r>
          </a:p>
        </p:txBody>
      </p:sp>
      <p:sp>
        <p:nvSpPr>
          <p:cNvPr id="3" name="Symbol zastępczy zawartości 2"/>
          <p:cNvSpPr>
            <a:spLocks noGrp="1"/>
          </p:cNvSpPr>
          <p:nvPr>
            <p:ph idx="1"/>
          </p:nvPr>
        </p:nvSpPr>
        <p:spPr/>
        <p:txBody>
          <a:bodyPr>
            <a:normAutofit fontScale="70000" lnSpcReduction="20000"/>
          </a:bodyPr>
          <a:lstStyle/>
          <a:p>
            <a:pPr marL="457200" indent="-457200" algn="just">
              <a:buFont typeface="+mj-lt"/>
              <a:buAutoNum type="arabicPeriod"/>
            </a:pPr>
            <a:r>
              <a:rPr lang="pl-PL" dirty="0"/>
              <a:t>Dział dotyczący dowodów </a:t>
            </a:r>
          </a:p>
          <a:p>
            <a:pPr marL="749808" lvl="1" indent="-457200" algn="just"/>
            <a:r>
              <a:rPr lang="pl-PL" dirty="0"/>
              <a:t>Art. 217 § 5 – zatrzymanie/odebranie rzeczy</a:t>
            </a:r>
          </a:p>
          <a:p>
            <a:pPr marL="749808" lvl="1" indent="-457200" algn="just"/>
            <a:r>
              <a:rPr lang="pl-PL" dirty="0"/>
              <a:t>Art. 220 - przeszukanie</a:t>
            </a:r>
          </a:p>
          <a:p>
            <a:pPr marL="457200" indent="-457200" algn="just">
              <a:buFont typeface="+mj-lt"/>
              <a:buAutoNum type="arabicPeriod"/>
            </a:pPr>
            <a:r>
              <a:rPr lang="pl-PL" dirty="0"/>
              <a:t>Dział dotyczący postępowania przed sądem I instancji </a:t>
            </a:r>
          </a:p>
          <a:p>
            <a:pPr marL="749808" lvl="1" indent="-457200" algn="just"/>
            <a:r>
              <a:rPr lang="pl-PL" dirty="0"/>
              <a:t>Art. 374 § 2 – obecność oskarżonego na rozprawie</a:t>
            </a:r>
          </a:p>
          <a:p>
            <a:pPr marL="749808" lvl="1" indent="-457200" algn="just"/>
            <a:r>
              <a:rPr lang="pl-PL" dirty="0"/>
              <a:t>Art. 375 § 1 – usunięcie oskarżonego z sali rozpraw</a:t>
            </a:r>
          </a:p>
          <a:p>
            <a:pPr marL="749808" lvl="1" indent="-457200" algn="just"/>
            <a:r>
              <a:rPr lang="pl-PL" dirty="0"/>
              <a:t>Art. 376 § 1 – prowadzenie rozprawy pod nieobecność oskarżonego </a:t>
            </a:r>
          </a:p>
          <a:p>
            <a:pPr marL="457200" indent="-457200" algn="just">
              <a:buFont typeface="+mj-lt"/>
              <a:buAutoNum type="arabicPeriod"/>
            </a:pPr>
            <a:r>
              <a:rPr lang="pl-PL" dirty="0"/>
              <a:t>Dział dotyczący stron postępowania </a:t>
            </a:r>
          </a:p>
          <a:p>
            <a:pPr marL="749808" lvl="1" indent="-457200" algn="just"/>
            <a:r>
              <a:rPr lang="pl-PL" dirty="0"/>
              <a:t>art. 74 – środki przymusu dowodowego wobec oskarżonego i osoby podejrzanej </a:t>
            </a:r>
          </a:p>
          <a:p>
            <a:pPr marL="749808" lvl="1" indent="-457200" algn="just"/>
            <a:r>
              <a:rPr lang="pl-PL" dirty="0"/>
              <a:t>Art. 75 § 2 – zatrzymanie i przymusowe doprowadzenie oskarżonego</a:t>
            </a:r>
          </a:p>
          <a:p>
            <a:pPr marL="457200" indent="-457200" algn="just">
              <a:buFont typeface="+mj-lt"/>
              <a:buAutoNum type="arabicPeriod"/>
            </a:pPr>
            <a:r>
              <a:rPr lang="pl-PL" dirty="0"/>
              <a:t>Ustawa z dnia 27 lipca 2001 r. prawo o ustroju sądów powszechnych (art. 48 – 51)</a:t>
            </a:r>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11347395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Wyrok SA w Krakowie z 5.05.2016 r. II </a:t>
            </a:r>
            <a:r>
              <a:rPr lang="pl-PL" dirty="0" err="1"/>
              <a:t>AKz</a:t>
            </a:r>
            <a:r>
              <a:rPr lang="pl-PL" dirty="0"/>
              <a:t> 151/16 </a:t>
            </a:r>
          </a:p>
        </p:txBody>
      </p:sp>
      <p:sp>
        <p:nvSpPr>
          <p:cNvPr id="3" name="Symbol zastępczy zawartości 2"/>
          <p:cNvSpPr>
            <a:spLocks noGrp="1"/>
          </p:cNvSpPr>
          <p:nvPr>
            <p:ph idx="1"/>
          </p:nvPr>
        </p:nvSpPr>
        <p:spPr>
          <a:xfrm>
            <a:off x="768096" y="2005782"/>
            <a:ext cx="7926078" cy="4303579"/>
          </a:xfrm>
        </p:spPr>
        <p:txBody>
          <a:bodyPr>
            <a:normAutofit fontScale="55000" lnSpcReduction="20000"/>
          </a:bodyPr>
          <a:lstStyle/>
          <a:p>
            <a:pPr algn="just"/>
            <a:r>
              <a:rPr lang="pl-PL" dirty="0"/>
              <a:t>Aktualne brzmienie art. 258 § 2 k.p.k. stanowi powrót do brzmienia tego przepisu sprzed wejścia w życie ustawy nowelizującej z 2013 r.</a:t>
            </a:r>
          </a:p>
          <a:p>
            <a:pPr algn="just"/>
            <a:r>
              <a:rPr lang="pl-PL" dirty="0"/>
              <a:t>W ocenie Sądu Apelacyjnego w niniejszym składzie przywrócenie ustawą nowelizującą z 2016 r. brzmienia art. 258 § 2 k.p.k. sprzed dnia wejścia w życie ustawy nowelizującej z 2013 r., tj. sprzed 1 lipca 2015 r., nie uprawnia do samodzielnego powoływania art. 258 § 2 k.p.k. jako podstawy stosowania/przedłużania tymczasowego aresztowania.</a:t>
            </a:r>
          </a:p>
          <a:p>
            <a:pPr algn="just"/>
            <a:r>
              <a:rPr lang="pl-PL" dirty="0"/>
              <a:t>Należy tu zważyć na dwie okoliczności.</a:t>
            </a:r>
          </a:p>
          <a:p>
            <a:pPr algn="just"/>
            <a:r>
              <a:rPr lang="pl-PL" dirty="0"/>
              <a:t>Po pierwsze, ustawa nowelizująca z 2016 r., przywracając poprzednie brzmienie art. 258 § 2 k.p.k., nie zmieniła art. 258 § 4 k.p.k.</a:t>
            </a:r>
          </a:p>
          <a:p>
            <a:pPr algn="just"/>
            <a:r>
              <a:rPr lang="pl-PL" dirty="0"/>
              <a:t>Po wtóre, rozważając tę kwestię sąd orzekający w przedmiocie stosowania tymczasowego aresztowania jest zobligowany do stosowania tu interpretacji w zgodzie z aktami prawnym nadrzędnymi wobec uregulowań rangi ustawowej. Chodzi tu o interpretację zgodną z Konstytucją oraz z Europejską Konwencją Praw Człowieka.</a:t>
            </a:r>
          </a:p>
          <a:p>
            <a:pPr algn="just"/>
            <a:r>
              <a:rPr lang="pl-PL" dirty="0"/>
              <a:t>cd. na następnym slajdzie. </a:t>
            </a:r>
          </a:p>
        </p:txBody>
      </p:sp>
    </p:spTree>
    <p:extLst>
      <p:ext uri="{BB962C8B-B14F-4D97-AF65-F5344CB8AC3E}">
        <p14:creationId xmlns:p14="http://schemas.microsoft.com/office/powerpoint/2010/main" val="41506830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9F8875-7EEE-4F5B-9950-952D5DAB32AD}"/>
              </a:ext>
            </a:extLst>
          </p:cNvPr>
          <p:cNvSpPr>
            <a:spLocks noGrp="1"/>
          </p:cNvSpPr>
          <p:nvPr>
            <p:ph type="title"/>
          </p:nvPr>
        </p:nvSpPr>
        <p:spPr/>
        <p:txBody>
          <a:bodyPr>
            <a:normAutofit fontScale="90000"/>
          </a:bodyPr>
          <a:lstStyle/>
          <a:p>
            <a:r>
              <a:rPr lang="pl-PL" b="1" dirty="0"/>
              <a:t>W ORZECZNICTWIE DOMINUJE JEDNAK STANOWISKO ODMIENNE</a:t>
            </a:r>
          </a:p>
        </p:txBody>
      </p:sp>
      <p:sp>
        <p:nvSpPr>
          <p:cNvPr id="3" name="Symbol zastępczy zawartości 2">
            <a:extLst>
              <a:ext uri="{FF2B5EF4-FFF2-40B4-BE49-F238E27FC236}">
                <a16:creationId xmlns:a16="http://schemas.microsoft.com/office/drawing/2014/main" id="{688DEF8A-BE08-461A-8C57-244C3CD8336D}"/>
              </a:ext>
            </a:extLst>
          </p:cNvPr>
          <p:cNvSpPr>
            <a:spLocks noGrp="1"/>
          </p:cNvSpPr>
          <p:nvPr>
            <p:ph idx="1"/>
          </p:nvPr>
        </p:nvSpPr>
        <p:spPr/>
        <p:txBody>
          <a:bodyPr>
            <a:normAutofit fontScale="85000" lnSpcReduction="20000"/>
          </a:bodyPr>
          <a:lstStyle/>
          <a:p>
            <a:pPr algn="just"/>
            <a:r>
              <a:rPr lang="pl-PL" b="1" dirty="0"/>
              <a:t>(Postanowienie SA w Krakowie z 11 lipca 2019 r., II </a:t>
            </a:r>
            <a:r>
              <a:rPr lang="pl-PL" b="1" dirty="0" err="1"/>
              <a:t>Akz</a:t>
            </a:r>
            <a:r>
              <a:rPr lang="pl-PL" b="1" dirty="0"/>
              <a:t> 366/19): </a:t>
            </a:r>
            <a:r>
              <a:rPr lang="pl-PL" dirty="0"/>
              <a:t>Przesłanka z art. 258 § 2 k.p.k. jest </a:t>
            </a:r>
            <a:r>
              <a:rPr lang="pl-PL" b="1" dirty="0"/>
              <a:t>samodzielną i wystarczającą podstawą stosowania tymczasowego aresztowania</a:t>
            </a:r>
            <a:r>
              <a:rPr lang="pl-PL" dirty="0"/>
              <a:t>, a obok niej nie muszą wystąpić inne, wskazane w art. 258 § 1 i § 3 k.p.k. podstawy tymczasowego aresztowania. Wynika to wprost z redakcji przepisów art. 258 § 1, 2 i 3 k.p.k., z których każdy ustala odrębną przesłankę aresztowania stosowaną bez potrzeby wspierania o inny przepis. Realność prognozy skazania oskarżonego na surową karę pozbawienia wolności stwarza bowiem uzasadnioną obawę bezprawnego utrudniania postępowania karnego.</a:t>
            </a:r>
          </a:p>
        </p:txBody>
      </p:sp>
    </p:spTree>
    <p:extLst>
      <p:ext uri="{BB962C8B-B14F-4D97-AF65-F5344CB8AC3E}">
        <p14:creationId xmlns:p14="http://schemas.microsoft.com/office/powerpoint/2010/main" val="41679897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D6D94B-35A0-420C-A402-9626DD59BE72}"/>
              </a:ext>
            </a:extLst>
          </p:cNvPr>
          <p:cNvSpPr>
            <a:spLocks noGrp="1"/>
          </p:cNvSpPr>
          <p:nvPr>
            <p:ph type="title"/>
          </p:nvPr>
        </p:nvSpPr>
        <p:spPr/>
        <p:txBody>
          <a:bodyPr>
            <a:normAutofit fontScale="90000"/>
          </a:bodyPr>
          <a:lstStyle/>
          <a:p>
            <a:r>
              <a:rPr lang="pl-PL" b="1" dirty="0"/>
              <a:t>Uchwała SN 7 sędziów z dnia 19.01.2012 r., I KZP 18/11</a:t>
            </a:r>
          </a:p>
        </p:txBody>
      </p:sp>
      <p:sp>
        <p:nvSpPr>
          <p:cNvPr id="3" name="Symbol zastępczy zawartości 2">
            <a:extLst>
              <a:ext uri="{FF2B5EF4-FFF2-40B4-BE49-F238E27FC236}">
                <a16:creationId xmlns:a16="http://schemas.microsoft.com/office/drawing/2014/main" id="{ED709408-2A93-4582-8E90-FB486EDC1CF8}"/>
              </a:ext>
            </a:extLst>
          </p:cNvPr>
          <p:cNvSpPr>
            <a:spLocks noGrp="1"/>
          </p:cNvSpPr>
          <p:nvPr>
            <p:ph idx="1"/>
          </p:nvPr>
        </p:nvSpPr>
        <p:spPr/>
        <p:txBody>
          <a:bodyPr/>
          <a:lstStyle/>
          <a:p>
            <a:pPr algn="just"/>
            <a:r>
              <a:rPr lang="pl-PL" dirty="0"/>
              <a:t>Podstawy stosowania tymczasowego aresztowania, określone w art. 258 § 2 k.p.k., przy spełnieniu przesłanek wskazanych w art. 249 § 1 i art. 257 § 1 k.p.k. i przy braku przesłanek negatywnych określonych w art. 259 § 1 i 2 k.p.k., stanowią samodzielne przesłanki szczególne stosowania tego środka zapobiegawczego.</a:t>
            </a:r>
          </a:p>
        </p:txBody>
      </p:sp>
    </p:spTree>
    <p:extLst>
      <p:ext uri="{BB962C8B-B14F-4D97-AF65-F5344CB8AC3E}">
        <p14:creationId xmlns:p14="http://schemas.microsoft.com/office/powerpoint/2010/main" val="15990432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7424"/>
            <a:ext cx="8851604" cy="1499616"/>
          </a:xfrm>
        </p:spPr>
        <p:txBody>
          <a:bodyPr>
            <a:normAutofit/>
          </a:bodyPr>
          <a:lstStyle/>
          <a:p>
            <a:r>
              <a:rPr lang="pl-PL" sz="2400" b="1" dirty="0"/>
              <a:t>Cele stosowania i podstawa dowodowa orzeczenia o tymczasowym aresztowaniu</a:t>
            </a:r>
          </a:p>
        </p:txBody>
      </p:sp>
      <p:sp>
        <p:nvSpPr>
          <p:cNvPr id="3" name="Symbol zastępczy zawartości 2"/>
          <p:cNvSpPr>
            <a:spLocks noGrp="1"/>
          </p:cNvSpPr>
          <p:nvPr>
            <p:ph idx="1"/>
          </p:nvPr>
        </p:nvSpPr>
        <p:spPr>
          <a:xfrm>
            <a:off x="0" y="908720"/>
            <a:ext cx="9144000" cy="5092995"/>
          </a:xfrm>
        </p:spPr>
        <p:txBody>
          <a:bodyPr>
            <a:normAutofit fontScale="70000" lnSpcReduction="20000"/>
          </a:bodyPr>
          <a:lstStyle/>
          <a:p>
            <a:pPr algn="just"/>
            <a:r>
              <a:rPr lang="pl-PL" b="1" dirty="0"/>
              <a:t>Cele stosowania tymczasowego aresztowania</a:t>
            </a:r>
            <a:r>
              <a:rPr lang="pl-PL" dirty="0"/>
              <a:t> - środki zapobiegawcze można stosować w celu zabezpieczenia prawidłowego toku postępowania, a wyjątkowo także w celu zapobiegnięcia popełnieniu przez oskarżonego nowego, ciężkiego przestępstwa. </a:t>
            </a:r>
            <a:r>
              <a:rPr lang="pl-PL" b="1" dirty="0"/>
              <a:t>Podstawą ogólną </a:t>
            </a:r>
            <a:r>
              <a:rPr lang="pl-PL" dirty="0"/>
              <a:t>stosowania tymczasowego aresztowania art. 249 § 1 k.p.k. - jest wykazanie, że zebrane dowody wskazują na duże prawdopodobieństwo, że oskarżony popełnił przestępstwo.</a:t>
            </a:r>
          </a:p>
          <a:p>
            <a:pPr algn="just"/>
            <a:r>
              <a:rPr lang="pl-PL" dirty="0"/>
              <a:t>Podstawę orzeczenia o zastosowaniu albo przedłużeniu tymczasowego aresztowania powinny stanowić jedynie ustalenia poczynione na podstawie dowodów jawnych dla oskarżonego i jego obrońcy. Sąd uwzględnia z urzędu także okoliczności, których prokurator nie ujawnił, po ich ujawnieniu na posiedzeniu, jeżeli są one korzystne dla oskarżonego.</a:t>
            </a:r>
          </a:p>
          <a:p>
            <a:pPr algn="just"/>
            <a:r>
              <a:rPr lang="pl-PL" dirty="0"/>
              <a:t>Stopień prawdopodobieństwa oceniany jest przez organ procesowy w oparciu o materiał dowodowy zgromadzony </a:t>
            </a:r>
            <a:r>
              <a:rPr lang="pl-PL" b="1" dirty="0"/>
              <a:t>w chwili stosowania środka zapobiegawczego</a:t>
            </a:r>
            <a:r>
              <a:rPr lang="pl-PL" dirty="0"/>
              <a:t>, który to daje podstawę do uznania, że oskarżony popełnił przestępstwo. </a:t>
            </a:r>
            <a:br>
              <a:rPr lang="pl-PL" dirty="0"/>
            </a:br>
            <a:r>
              <a:rPr lang="pl-PL" dirty="0"/>
              <a:t>Musi to być prawdopodobieństwo graniczące z pewnością. </a:t>
            </a:r>
          </a:p>
          <a:p>
            <a:pPr algn="just"/>
            <a:endParaRPr lang="pl-PL" dirty="0"/>
          </a:p>
        </p:txBody>
      </p:sp>
    </p:spTree>
    <p:extLst>
      <p:ext uri="{BB962C8B-B14F-4D97-AF65-F5344CB8AC3E}">
        <p14:creationId xmlns:p14="http://schemas.microsoft.com/office/powerpoint/2010/main" val="10628992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0"/>
            <a:ext cx="9082862" cy="1499616"/>
          </a:xfrm>
        </p:spPr>
        <p:txBody>
          <a:bodyPr>
            <a:normAutofit/>
          </a:bodyPr>
          <a:lstStyle/>
          <a:p>
            <a:r>
              <a:rPr lang="pl-PL" sz="4000" dirty="0"/>
              <a:t>Zasady stosowania tymczasowego aresztowania </a:t>
            </a:r>
          </a:p>
        </p:txBody>
      </p:sp>
      <p:sp>
        <p:nvSpPr>
          <p:cNvPr id="3" name="Symbol zastępczy zawartości 2"/>
          <p:cNvSpPr>
            <a:spLocks noGrp="1"/>
          </p:cNvSpPr>
          <p:nvPr>
            <p:ph idx="1"/>
          </p:nvPr>
        </p:nvSpPr>
        <p:spPr>
          <a:xfrm>
            <a:off x="0" y="1183070"/>
            <a:ext cx="8875527" cy="5784112"/>
          </a:xfrm>
        </p:spPr>
        <p:txBody>
          <a:bodyPr>
            <a:normAutofit fontScale="62500" lnSpcReduction="20000"/>
          </a:bodyPr>
          <a:lstStyle/>
          <a:p>
            <a:pPr marL="457200" lvl="0" indent="-457200" algn="just">
              <a:buFont typeface="+mj-lt"/>
              <a:buAutoNum type="arabicPeriod"/>
            </a:pPr>
            <a:r>
              <a:rPr lang="pl-PL" b="1" dirty="0"/>
              <a:t>subsydiarności</a:t>
            </a:r>
            <a:r>
              <a:rPr lang="pl-PL" dirty="0"/>
              <a:t> (nazywanej również zasadą proporcjonalności) - zasada ta wynika z art. 257 k.p.k.; według tej zasady, tymczasowego aresztowania nie stosuje się, jeżeli wystarczający jest inny środek zapobiegawczy; stosowanie tymczasowego aresztowania oparte jest za </a:t>
            </a:r>
            <a:r>
              <a:rPr lang="pl-PL" b="1" dirty="0"/>
              <a:t>klauzuli </a:t>
            </a:r>
            <a:r>
              <a:rPr lang="pl-PL" b="1" i="1" dirty="0"/>
              <a:t>ultima ratio</a:t>
            </a:r>
            <a:r>
              <a:rPr lang="pl-PL" b="1" dirty="0"/>
              <a:t>. </a:t>
            </a:r>
            <a:r>
              <a:rPr lang="pl-PL" dirty="0"/>
              <a:t>Dodatkowo, zgodnie z art. 257 § 2 sąd, stosując tymczasowe aresztowanie, może zastrzec, że środek ten ulegnie zmianie z chwilą złożenia, nie później niż w wyznaczonym terminie, określonego poręczenia majątkowego; </a:t>
            </a:r>
            <a:r>
              <a:rPr lang="pl-PL" u="sng" dirty="0"/>
              <a:t>na uzasadniony wniosek oskarżonego lub jego obrońcy sąd może przedłużyć termin złożenia poręczenia</a:t>
            </a:r>
            <a:r>
              <a:rPr lang="pl-PL" dirty="0"/>
              <a:t>  - tzw. aresztowanie warunkowe</a:t>
            </a:r>
          </a:p>
          <a:p>
            <a:pPr marL="457200" lvl="0" indent="-457200" algn="just">
              <a:buFont typeface="+mj-lt"/>
              <a:buAutoNum type="arabicPeriod"/>
            </a:pPr>
            <a:r>
              <a:rPr lang="pl-PL" b="1" dirty="0"/>
              <a:t>fakultatywności</a:t>
            </a:r>
            <a:r>
              <a:rPr lang="pl-PL" dirty="0"/>
              <a:t> – musi wystąpić </a:t>
            </a:r>
            <a:r>
              <a:rPr lang="pl-PL" b="1" dirty="0"/>
              <a:t>przesłanki z art. 249 § 1 </a:t>
            </a:r>
            <a:r>
              <a:rPr lang="pl-PL" dirty="0"/>
              <a:t>(konieczność zabezpieczenia prawidłowego toku postępowania lub zapobieżenie nowemu, ciężkiemu przestępstwu + duże prawdopodobieństwo, że oskarżony popełnił przestępstwo) oraz </a:t>
            </a:r>
            <a:r>
              <a:rPr lang="pl-PL" b="1" dirty="0"/>
              <a:t>co najmniej jedna z art. 258 § 1 – 3 </a:t>
            </a:r>
            <a:r>
              <a:rPr lang="pl-PL" dirty="0"/>
              <a:t>(obawa ucieczki lub ukrywania się oskarżonego, obawa matactwa, możliwość wymierzenia surowej kary (co najmniej 8 lat pozbawienia wolności) lub zapobieżenie popełnieniu przez oskarżonego, któremu zarzucono zbrodnię lub umyślny występek, nowego przestępstwo przeciwko życiu, zdrowiu lub bezpieczeństwu powszechnemu) a także </a:t>
            </a:r>
            <a:r>
              <a:rPr lang="pl-PL" b="1" dirty="0"/>
              <a:t>nie występuje żadna z przesłanek negatywnych z art. 259 </a:t>
            </a:r>
          </a:p>
          <a:p>
            <a:pPr marL="457200" lvl="0" indent="-457200" algn="just">
              <a:buFont typeface="+mj-lt"/>
              <a:buAutoNum type="arabicPeriod"/>
            </a:pPr>
            <a:r>
              <a:rPr lang="pl-PL" b="1" dirty="0"/>
              <a:t>humanitaryzmu </a:t>
            </a:r>
            <a:r>
              <a:rPr lang="pl-PL" dirty="0"/>
              <a:t>– art. 259 § 1</a:t>
            </a:r>
            <a:endParaRPr lang="pl-PL" b="1" dirty="0"/>
          </a:p>
          <a:p>
            <a:pPr algn="just"/>
            <a:endParaRPr lang="pl-PL" dirty="0"/>
          </a:p>
        </p:txBody>
      </p:sp>
    </p:spTree>
    <p:extLst>
      <p:ext uri="{BB962C8B-B14F-4D97-AF65-F5344CB8AC3E}">
        <p14:creationId xmlns:p14="http://schemas.microsoft.com/office/powerpoint/2010/main" val="12654436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4009" y="0"/>
            <a:ext cx="8969991" cy="1499616"/>
          </a:xfrm>
        </p:spPr>
        <p:txBody>
          <a:bodyPr>
            <a:normAutofit/>
          </a:bodyPr>
          <a:lstStyle/>
          <a:p>
            <a:r>
              <a:rPr lang="pl-PL" sz="4400" dirty="0"/>
              <a:t>Tymczasowe aresztowanie – organ stosujący</a:t>
            </a:r>
          </a:p>
        </p:txBody>
      </p:sp>
      <p:sp>
        <p:nvSpPr>
          <p:cNvPr id="3" name="Symbol zastępczy zawartości 2"/>
          <p:cNvSpPr>
            <a:spLocks noGrp="1"/>
          </p:cNvSpPr>
          <p:nvPr>
            <p:ph idx="1"/>
          </p:nvPr>
        </p:nvSpPr>
        <p:spPr>
          <a:xfrm>
            <a:off x="95694" y="1254642"/>
            <a:ext cx="9048307" cy="5603358"/>
          </a:xfrm>
        </p:spPr>
        <p:txBody>
          <a:bodyPr>
            <a:normAutofit fontScale="62500" lnSpcReduction="20000"/>
          </a:bodyPr>
          <a:lstStyle/>
          <a:p>
            <a:pPr algn="just"/>
            <a:r>
              <a:rPr lang="pl-PL" dirty="0"/>
              <a:t>Stosowanie tymczasowego aresztowania należy do </a:t>
            </a:r>
            <a:r>
              <a:rPr lang="pl-PL" u="sng" dirty="0"/>
              <a:t>wyłącznej</a:t>
            </a:r>
            <a:r>
              <a:rPr lang="pl-PL" dirty="0"/>
              <a:t> kompetencji sądu oraz może nastąpić </a:t>
            </a:r>
            <a:r>
              <a:rPr lang="pl-PL" u="sng" dirty="0"/>
              <a:t>tylko na mocy jego postanowienia</a:t>
            </a:r>
            <a:r>
              <a:rPr lang="pl-PL" dirty="0"/>
              <a:t>. </a:t>
            </a:r>
          </a:p>
          <a:p>
            <a:pPr algn="just"/>
            <a:r>
              <a:rPr lang="pl-PL" dirty="0"/>
              <a:t>W postępowaniu przygotowawczym, tymczasowe aresztowanie stosuje, na wniosek prokuratora, </a:t>
            </a:r>
            <a:r>
              <a:rPr lang="pl-PL" b="1" dirty="0"/>
              <a:t>sąd rejonowy, w którego okręgu prowadzi się postępowanie, a w wypadkach niecierpiących zwłoki również inny sąd rejonowy</a:t>
            </a:r>
            <a:r>
              <a:rPr lang="pl-PL" dirty="0"/>
              <a:t>. Prokurator, przesyłając wraz z aktami sprawy wniosek, zarządza jednocześnie doprowadzenie podejrzanego do sądu. Wniosek prokuratora nie jest dla sądu wiążący. </a:t>
            </a:r>
            <a:r>
              <a:rPr lang="pl-PL" b="1" dirty="0"/>
              <a:t>W sytuacji podjęcia decyzji o zastosowaniu tymczasowego aresztowania, sąd rejonowy stosuje tymczasowe aresztowanie bez względu na właściwość rzeczową sądu, przed którym będzie się później toczyć sprawa</a:t>
            </a:r>
            <a:r>
              <a:rPr lang="pl-PL" dirty="0"/>
              <a:t>. </a:t>
            </a:r>
          </a:p>
          <a:p>
            <a:pPr lvl="1" algn="just"/>
            <a:r>
              <a:rPr lang="pl-PL" dirty="0"/>
              <a:t>Czyli w postępowaniu przygotowawczym w sprawie o zbrodnię, tymczasowe aresztowanie stosuje się na mocy postanowienia sądu rejonowego </a:t>
            </a:r>
          </a:p>
          <a:p>
            <a:pPr algn="just"/>
            <a:r>
              <a:rPr lang="pl-PL" dirty="0"/>
              <a:t>Po wniesieniu aktu oskarżenia tymczasowe aresztowanie stosuje sąd, przed którym toczy się proces. Prawo do zastosowania tymczasowego aresztowania ma również sąd odwoławczy, na skutek wniesionego zażalenia - art. 252 § 1 KPK. </a:t>
            </a:r>
          </a:p>
          <a:p>
            <a:pPr algn="just"/>
            <a:r>
              <a:rPr lang="pl-PL" dirty="0"/>
              <a:t>Prawo do zastosowania tymczasowego aresztowania będzie miał również Sąd Najwyższy w postępowaniu kasacyjnym oraz w przypadku wznowienia postępowania. </a:t>
            </a:r>
          </a:p>
        </p:txBody>
      </p:sp>
    </p:spTree>
    <p:extLst>
      <p:ext uri="{BB962C8B-B14F-4D97-AF65-F5344CB8AC3E}">
        <p14:creationId xmlns:p14="http://schemas.microsoft.com/office/powerpoint/2010/main" val="31226517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0"/>
            <a:ext cx="8965406" cy="1499616"/>
          </a:xfrm>
        </p:spPr>
        <p:txBody>
          <a:bodyPr>
            <a:normAutofit fontScale="90000"/>
          </a:bodyPr>
          <a:lstStyle/>
          <a:p>
            <a:r>
              <a:rPr lang="pl-PL" sz="4800" dirty="0"/>
              <a:t>Zakazy stosowania tymczasowego aresztowania</a:t>
            </a:r>
          </a:p>
        </p:txBody>
      </p:sp>
      <p:sp>
        <p:nvSpPr>
          <p:cNvPr id="4" name="Symbol zastępczy tekstu 3"/>
          <p:cNvSpPr>
            <a:spLocks noGrp="1"/>
          </p:cNvSpPr>
          <p:nvPr>
            <p:ph type="body" idx="1"/>
          </p:nvPr>
        </p:nvSpPr>
        <p:spPr>
          <a:xfrm>
            <a:off x="96584" y="1356676"/>
            <a:ext cx="3566160" cy="822960"/>
          </a:xfrm>
        </p:spPr>
        <p:txBody>
          <a:bodyPr>
            <a:normAutofit fontScale="77500" lnSpcReduction="20000"/>
          </a:bodyPr>
          <a:lstStyle/>
          <a:p>
            <a:r>
              <a:rPr lang="pl-PL" dirty="0"/>
              <a:t>I grupa ograniczeń – oparta na zasadzie humanitaryzmu</a:t>
            </a:r>
          </a:p>
        </p:txBody>
      </p:sp>
      <p:sp>
        <p:nvSpPr>
          <p:cNvPr id="3" name="Symbol zastępczy zawartości 2"/>
          <p:cNvSpPr>
            <a:spLocks noGrp="1"/>
          </p:cNvSpPr>
          <p:nvPr>
            <p:ph sz="half" idx="2"/>
          </p:nvPr>
        </p:nvSpPr>
        <p:spPr>
          <a:xfrm>
            <a:off x="96584" y="2179636"/>
            <a:ext cx="3566160" cy="4202114"/>
          </a:xfrm>
        </p:spPr>
        <p:txBody>
          <a:bodyPr>
            <a:normAutofit fontScale="62500" lnSpcReduction="20000"/>
          </a:bodyPr>
          <a:lstStyle/>
          <a:p>
            <a:pPr algn="just"/>
            <a:r>
              <a:rPr lang="pl-PL" b="1" dirty="0"/>
              <a:t>jeżeli szczególne względy nie stoją temu na przeszkodzie, należy odstąpić od tymczasowego aresztowania, zwłaszcza gdy pozbawienie oskarżonego wolności</a:t>
            </a:r>
            <a:r>
              <a:rPr lang="pl-PL" dirty="0"/>
              <a:t>:</a:t>
            </a:r>
          </a:p>
          <a:p>
            <a:pPr lvl="1" algn="just"/>
            <a:r>
              <a:rPr lang="pl-PL" dirty="0"/>
              <a:t>spowodowałoby dla jego życia lub zdrowia poważne niebezpieczeństwo, </a:t>
            </a:r>
          </a:p>
          <a:p>
            <a:pPr lvl="1" algn="just"/>
            <a:r>
              <a:rPr lang="pl-PL" dirty="0"/>
              <a:t>pociągałoby wyjątkowo ciężkie skutki dla oskarżonego lub jego najbliższej rodziny. </a:t>
            </a:r>
          </a:p>
          <a:p>
            <a:pPr algn="just"/>
            <a:r>
              <a:rPr lang="pl-PL" dirty="0"/>
              <a:t>W sytuacjach, gdy zastosowanie tymczasowego aresztowania jest konieczne, a stan zdrowia oskarżonego tego wymaga, na podstawie art. 260 k.p.k. tymczasowe aresztowanie może być wykonywane tylko w postaci umieszczenia oskarżonego w odpowiednim zakładzie leczniczym.</a:t>
            </a:r>
          </a:p>
        </p:txBody>
      </p:sp>
      <p:sp>
        <p:nvSpPr>
          <p:cNvPr id="5" name="Symbol zastępczy tekstu 4"/>
          <p:cNvSpPr>
            <a:spLocks noGrp="1"/>
          </p:cNvSpPr>
          <p:nvPr>
            <p:ph type="body" sz="quarter" idx="3"/>
          </p:nvPr>
        </p:nvSpPr>
        <p:spPr>
          <a:xfrm>
            <a:off x="4334256" y="1284286"/>
            <a:ext cx="3566160" cy="822960"/>
          </a:xfrm>
        </p:spPr>
        <p:txBody>
          <a:bodyPr>
            <a:normAutofit fontScale="77500" lnSpcReduction="20000"/>
          </a:bodyPr>
          <a:lstStyle/>
          <a:p>
            <a:r>
              <a:rPr lang="pl-PL" dirty="0"/>
              <a:t>II grupa ograniczeń –zagrożenie łagodną karą lub przewidywany jest łagodny wymiar kary</a:t>
            </a:r>
          </a:p>
        </p:txBody>
      </p:sp>
      <p:sp>
        <p:nvSpPr>
          <p:cNvPr id="6" name="Symbol zastępczy zawartości 5"/>
          <p:cNvSpPr>
            <a:spLocks noGrp="1"/>
          </p:cNvSpPr>
          <p:nvPr>
            <p:ph sz="quarter" idx="4"/>
          </p:nvPr>
        </p:nvSpPr>
        <p:spPr>
          <a:xfrm>
            <a:off x="4491990" y="2179636"/>
            <a:ext cx="4473416" cy="4678364"/>
          </a:xfrm>
        </p:spPr>
        <p:txBody>
          <a:bodyPr>
            <a:normAutofit fontScale="62500" lnSpcReduction="20000"/>
          </a:bodyPr>
          <a:lstStyle/>
          <a:p>
            <a:pPr algn="just"/>
            <a:r>
              <a:rPr lang="pl-PL" dirty="0"/>
              <a:t>tymczasowego aresztowania nie stosuje się gdy: </a:t>
            </a:r>
          </a:p>
          <a:p>
            <a:pPr marL="457200" indent="-457200" algn="just">
              <a:buFont typeface="+mj-lt"/>
              <a:buAutoNum type="arabicPeriod"/>
            </a:pPr>
            <a:r>
              <a:rPr lang="pl-PL" dirty="0"/>
              <a:t>na podstawie okoliczności sprawy można przewidywać, że sąd orzeknie w stosunku do oskarżonego karę pozbawienia wolności z warunkowym zawieszeniem jej wykonania lub karę łagodniejszą albo że okres tymczasowego aresztowania przekroczy przewidywany wymiar kary pozbawienia wolności bez warunkowego zawieszenia, (art. 259 § 2)</a:t>
            </a:r>
          </a:p>
          <a:p>
            <a:pPr marL="457200" indent="-457200" algn="just">
              <a:buFont typeface="+mj-lt"/>
              <a:buAutoNum type="arabicPeriod"/>
            </a:pPr>
            <a:r>
              <a:rPr lang="pl-PL" dirty="0"/>
              <a:t>przestępstwo zagrożone jest karą pozbawienia wolności nieprzekraczającą 1 roku (art. 259 § 3)</a:t>
            </a:r>
          </a:p>
          <a:p>
            <a:pPr algn="just"/>
            <a:r>
              <a:rPr lang="pl-PL" dirty="0"/>
              <a:t>Ograniczenia przewidziane w § 2 i 3 nie mają zastosowania, gdy oskarżony ukrywa się, uporczywie nie stawia się na wezwania lub w inny bezprawny sposób utrudnia postępowanie albo nie można ustalić jego tożsamości. Ograniczenie przewidziane w § 2 nie ma również zastosowania, gdy zachodzi wysokie prawdopodobieństwo orzeczenia środka zabezpieczającego polegającego na umieszczeniu sprawcy w zakładzie zamkniętym.</a:t>
            </a:r>
          </a:p>
        </p:txBody>
      </p:sp>
    </p:spTree>
    <p:extLst>
      <p:ext uri="{BB962C8B-B14F-4D97-AF65-F5344CB8AC3E}">
        <p14:creationId xmlns:p14="http://schemas.microsoft.com/office/powerpoint/2010/main" val="41963177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 y="0"/>
            <a:ext cx="9079706" cy="1499616"/>
          </a:xfrm>
        </p:spPr>
        <p:txBody>
          <a:bodyPr>
            <a:normAutofit/>
          </a:bodyPr>
          <a:lstStyle/>
          <a:p>
            <a:r>
              <a:rPr lang="pl-PL" sz="4400" dirty="0"/>
              <a:t>Tymczasowe aresztowanie – czas trwania </a:t>
            </a:r>
          </a:p>
        </p:txBody>
      </p:sp>
      <p:sp>
        <p:nvSpPr>
          <p:cNvPr id="3" name="Symbol zastępczy zawartości 2"/>
          <p:cNvSpPr>
            <a:spLocks noGrp="1"/>
          </p:cNvSpPr>
          <p:nvPr>
            <p:ph idx="1"/>
          </p:nvPr>
        </p:nvSpPr>
        <p:spPr>
          <a:xfrm>
            <a:off x="153538" y="1409700"/>
            <a:ext cx="8761863" cy="5304999"/>
          </a:xfrm>
        </p:spPr>
        <p:txBody>
          <a:bodyPr>
            <a:normAutofit fontScale="77500" lnSpcReduction="20000"/>
          </a:bodyPr>
          <a:lstStyle/>
          <a:p>
            <a:pPr algn="just"/>
            <a:r>
              <a:rPr lang="pl-PL" dirty="0"/>
              <a:t>Trzy podstawowe reguły stosowania tymczasowego aresztowania:</a:t>
            </a:r>
          </a:p>
          <a:p>
            <a:pPr marL="457200" indent="-457200" algn="just">
              <a:buFont typeface="+mj-lt"/>
              <a:buAutoNum type="arabicPeriod"/>
            </a:pPr>
            <a:r>
              <a:rPr lang="pl-PL" dirty="0"/>
              <a:t>każde postanowienie o zastosowaniu tymczasowego aresztowania musi wskazywać czas jego trwania i jego termin końcowy (dokładna data), </a:t>
            </a:r>
          </a:p>
          <a:p>
            <a:pPr marL="457200" indent="-457200" algn="just">
              <a:buFont typeface="+mj-lt"/>
              <a:buAutoNum type="arabicPeriod"/>
            </a:pPr>
            <a:r>
              <a:rPr lang="pl-PL" dirty="0"/>
              <a:t>po wniesieniu aktu oskarżenia do sądu, a przed upływem uprzednio oznaczonego okresu tymczasowego aresztowania, sąd ma obowiązek rozważenia potrzeby dalszego stosowania tymczasowego aresztowania i wydania stosownej decyzji w tej materii (por. art. 339 § 3 pkt. 6), </a:t>
            </a:r>
          </a:p>
          <a:p>
            <a:pPr marL="457200" indent="-457200" algn="just">
              <a:buFont typeface="+mj-lt"/>
              <a:buAutoNum type="arabicPeriod"/>
            </a:pPr>
            <a:r>
              <a:rPr lang="pl-PL" dirty="0"/>
              <a:t>niedopuszczalne jest stosowanie tymczasowego aresztowania poza granicami maksymalnych terminów zakreślonych przez kodeks. </a:t>
            </a:r>
          </a:p>
          <a:p>
            <a:pPr marL="0" indent="0" algn="just">
              <a:buNone/>
            </a:pPr>
            <a:r>
              <a:rPr lang="pl-PL" dirty="0"/>
              <a:t>Okres tymczasowego aresztowania liczy się od dnia zatrzymania</a:t>
            </a:r>
            <a:r>
              <a:rPr lang="pl-PL"/>
              <a:t>. </a:t>
            </a:r>
            <a:endParaRPr lang="pl-PL" dirty="0"/>
          </a:p>
        </p:txBody>
      </p:sp>
    </p:spTree>
    <p:extLst>
      <p:ext uri="{BB962C8B-B14F-4D97-AF65-F5344CB8AC3E}">
        <p14:creationId xmlns:p14="http://schemas.microsoft.com/office/powerpoint/2010/main" val="1856888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4952" y="0"/>
            <a:ext cx="8736167"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128588" y="1447800"/>
            <a:ext cx="8822531" cy="5410200"/>
          </a:xfrm>
        </p:spPr>
        <p:txBody>
          <a:bodyPr>
            <a:normAutofit fontScale="70000" lnSpcReduction="20000"/>
          </a:bodyPr>
          <a:lstStyle/>
          <a:p>
            <a:pPr lvl="0" algn="just">
              <a:buFont typeface="Arial" panose="020B0604020202020204" pitchFamily="34" charset="0"/>
              <a:buChar char="•"/>
            </a:pPr>
            <a:r>
              <a:rPr lang="pl-PL" dirty="0"/>
              <a:t>w postępowaniu przygotowawczym </a:t>
            </a:r>
            <a:r>
              <a:rPr lang="pl-PL" b="1" dirty="0"/>
              <a:t>sąd rejonowy miejsca prowadzenia postępowania lub w wypadkach niecierpiących zwłoki inny sąd rejonowy</a:t>
            </a:r>
            <a:r>
              <a:rPr lang="pl-PL" dirty="0"/>
              <a:t> może zastosować tymczasowe aresztowanie na okres nie dłuższy niż 3 miesiące - art. 263 § 1 k.p.k., </a:t>
            </a:r>
          </a:p>
          <a:p>
            <a:pPr lvl="0" algn="just">
              <a:buFont typeface="Arial" panose="020B0604020202020204" pitchFamily="34" charset="0"/>
              <a:buChar char="•"/>
            </a:pPr>
            <a:r>
              <a:rPr lang="pl-PL" dirty="0"/>
              <a:t>w przypadku zastosowania tymczasowego aresztowania na okres krótszy, sąd ten jest uprawniony do przedłużenia czasu trwania tymczasowego aresztowania  na kolejne okresy w granicach 3 miesięcy</a:t>
            </a:r>
          </a:p>
          <a:p>
            <a:pPr algn="just"/>
            <a:r>
              <a:rPr lang="pl-PL" b="1" dirty="0"/>
              <a:t>Przedłużenie okresu stosowania tymczasowego aresztowania: </a:t>
            </a:r>
            <a:endParaRPr lang="pl-PL" dirty="0"/>
          </a:p>
          <a:p>
            <a:pPr lvl="1" algn="just"/>
            <a:r>
              <a:rPr lang="pl-PL" dirty="0"/>
              <a:t>łączny okres stosowania tymczasowego aresztowania do chwili wydania pierwszego wyroku przez sąd I instancji nie może przekroczyć 2 lat - art. 263 § 3 k.p.k., </a:t>
            </a:r>
          </a:p>
          <a:p>
            <a:pPr lvl="1" algn="just"/>
            <a:r>
              <a:rPr lang="pl-PL" dirty="0"/>
              <a:t>w toku </a:t>
            </a:r>
            <a:r>
              <a:rPr lang="pl-PL" b="1" dirty="0"/>
              <a:t>postępowania przygotowawczego</a:t>
            </a:r>
            <a:r>
              <a:rPr lang="pl-PL" dirty="0"/>
              <a:t> uprawnienie do przedłużania tymczasowego aresztowania na okres, który </a:t>
            </a:r>
            <a:r>
              <a:rPr lang="pl-PL" b="1" dirty="0"/>
              <a:t>łącznie nie może przekroczyć 12 miesięcy</a:t>
            </a:r>
            <a:r>
              <a:rPr lang="pl-PL" dirty="0"/>
              <a:t>, przysługuje, na wniosek prokuratora, </a:t>
            </a:r>
            <a:r>
              <a:rPr lang="pl-PL" b="1" dirty="0"/>
              <a:t>sądowi właściwemu do rozpoznania sprawy</a:t>
            </a:r>
            <a:r>
              <a:rPr lang="pl-PL" dirty="0"/>
              <a:t> - art. 263 § 2 k.p.k., </a:t>
            </a:r>
          </a:p>
          <a:p>
            <a:pPr lvl="0" algn="just"/>
            <a:r>
              <a:rPr lang="pl-PL" dirty="0"/>
              <a:t>jeżeli zachodzi potrzeba stosowania tymczasowego aresztowania </a:t>
            </a:r>
            <a:r>
              <a:rPr lang="pl-PL" b="1" dirty="0"/>
              <a:t>po wydaniu pierwszego wyroku przez sąd pierwszej instancji, każdorazowe jego przedłużenie może następować na okres nie dłuższy niż</a:t>
            </a:r>
            <a:r>
              <a:rPr lang="pl-PL" dirty="0"/>
              <a:t> </a:t>
            </a:r>
            <a:r>
              <a:rPr lang="pl-PL" b="1" dirty="0"/>
              <a:t>6 miesięcy</a:t>
            </a:r>
            <a:r>
              <a:rPr lang="pl-PL" dirty="0"/>
              <a:t> art. 263 § 7 k.p.k.</a:t>
            </a:r>
          </a:p>
        </p:txBody>
      </p:sp>
    </p:spTree>
    <p:extLst>
      <p:ext uri="{BB962C8B-B14F-4D97-AF65-F5344CB8AC3E}">
        <p14:creationId xmlns:p14="http://schemas.microsoft.com/office/powerpoint/2010/main" val="33435815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000" dirty="0"/>
              <a:t>Tymczasowe aresztowanie – czas trwania </a:t>
            </a:r>
          </a:p>
        </p:txBody>
      </p:sp>
      <p:sp>
        <p:nvSpPr>
          <p:cNvPr id="3" name="Symbol zastępczy zawartości 2"/>
          <p:cNvSpPr>
            <a:spLocks noGrp="1"/>
          </p:cNvSpPr>
          <p:nvPr>
            <p:ph idx="1"/>
          </p:nvPr>
        </p:nvSpPr>
        <p:spPr>
          <a:xfrm>
            <a:off x="0" y="1227730"/>
            <a:ext cx="9144000" cy="5753100"/>
          </a:xfrm>
        </p:spPr>
        <p:txBody>
          <a:bodyPr>
            <a:normAutofit fontScale="55000" lnSpcReduction="20000"/>
          </a:bodyPr>
          <a:lstStyle/>
          <a:p>
            <a:pPr algn="just"/>
            <a:r>
              <a:rPr lang="pl-PL" b="1" dirty="0"/>
              <a:t>Przedłużenie czasu trwania tymczasowego aresztowania ponad okresy wskazane w art. 263 § 2 i 3 k.p.k. (uregulowane w art. 263 § 4 KPK):</a:t>
            </a:r>
          </a:p>
          <a:p>
            <a:pPr marL="516636" lvl="1" indent="-342900" algn="just">
              <a:buFont typeface="+mj-lt"/>
              <a:buAutoNum type="arabicPeriod"/>
            </a:pPr>
            <a:r>
              <a:rPr lang="pl-PL" dirty="0"/>
              <a:t>decyzję o przedłużeniu czasu tymczasowego aresztowania może podjąć </a:t>
            </a:r>
            <a:r>
              <a:rPr lang="pl-PL" b="1" dirty="0"/>
              <a:t>wyłącznie sąd apelacyjny</a:t>
            </a:r>
            <a:r>
              <a:rPr lang="pl-PL" dirty="0"/>
              <a:t>, w okręgu którego prowadzi się postępowanie, </a:t>
            </a:r>
          </a:p>
          <a:p>
            <a:pPr marL="516636" lvl="1" indent="-342900" algn="just">
              <a:buFont typeface="+mj-lt"/>
              <a:buAutoNum type="arabicPeriod"/>
            </a:pPr>
            <a:r>
              <a:rPr lang="pl-PL" dirty="0"/>
              <a:t>przedłużenie stosowania tymczasowego aresztowania może nastąpić na czas oznaczony: w postępowaniu przygotowawczym - przekraczający 12 miesięcy, w postępowaniu przed sądem pierwszej instancji - przekraczający 2 lata, </a:t>
            </a:r>
          </a:p>
          <a:p>
            <a:pPr marL="516636" lvl="1" indent="-342900" algn="just">
              <a:buFont typeface="+mj-lt"/>
              <a:buAutoNum type="arabicPeriod"/>
            </a:pPr>
            <a:r>
              <a:rPr lang="pl-PL" dirty="0"/>
              <a:t>Przedłużenia stosowania tymczasowego aresztowania, o którym mowa w § 4, nie stosuje się w odniesieniu do terminu określonego w § 2 ( 12 miesięcy), gdy kara realnie grożąca oskarżonemu za zarzucane mu przestępstwo nie przekroczy 3 lat pozbawienia wolności, a w stosunku do terminu wskazanego w § 3 ( 2 lata), gdy nie przekroczy ona 5 lat pozbawienia wolności, chyba że konieczność takiego przedłużenia jest spowodowana celowym przewlekaniem postępowania przez oskarżonego.”</a:t>
            </a:r>
          </a:p>
          <a:p>
            <a:pPr marL="0" indent="0" algn="just">
              <a:buNone/>
            </a:pPr>
            <a:r>
              <a:rPr lang="pl-PL" dirty="0"/>
              <a:t>Sąd apelacyjny może przedłużyć stosowanie tymczasowego aresztowania: </a:t>
            </a:r>
          </a:p>
          <a:p>
            <a:pPr marL="516636" lvl="1" indent="-342900" algn="just">
              <a:buFont typeface="+mj-lt"/>
              <a:buAutoNum type="arabicPeriod"/>
            </a:pPr>
            <a:r>
              <a:rPr lang="pl-PL" dirty="0"/>
              <a:t>na wniosek sądu, przed którym sprawa się toczy, </a:t>
            </a:r>
          </a:p>
          <a:p>
            <a:pPr marL="516636" lvl="1" indent="-342900" algn="just">
              <a:buFont typeface="+mj-lt"/>
              <a:buAutoNum type="arabicPeriod"/>
            </a:pPr>
            <a:r>
              <a:rPr lang="pl-PL" dirty="0"/>
              <a:t>w postępowaniu przygotowawczym na wniosek właściwego prokuratora bezpośrednio przełożonego wobec prokuratora prowadzącego lub nadzorującego śledztwo, </a:t>
            </a:r>
          </a:p>
          <a:p>
            <a:pPr algn="just"/>
            <a:r>
              <a:rPr lang="pl-PL" dirty="0"/>
              <a:t>Podstawy przedłużenia stanowią obecnie zamknięty katalog i są to: </a:t>
            </a:r>
          </a:p>
          <a:p>
            <a:pPr marL="630936" lvl="1" indent="-457200" algn="just">
              <a:buFont typeface="+mj-lt"/>
              <a:buAutoNum type="arabicPeriod"/>
            </a:pPr>
            <a:r>
              <a:rPr lang="pl-PL" dirty="0"/>
              <a:t>zawieszenie postępowania karnego,</a:t>
            </a:r>
          </a:p>
          <a:p>
            <a:pPr marL="630936" lvl="1" indent="-457200" algn="just">
              <a:buFont typeface="+mj-lt"/>
              <a:buAutoNum type="arabicPeriod"/>
            </a:pPr>
            <a:r>
              <a:rPr lang="pl-PL" dirty="0"/>
              <a:t>czynności zmierzającego do ustalenia lub potwierdzenia tożsamości oskarżonego, </a:t>
            </a:r>
          </a:p>
          <a:p>
            <a:pPr marL="630936" lvl="1" indent="-457200" algn="just">
              <a:buFont typeface="+mj-lt"/>
              <a:buAutoNum type="arabicPeriod"/>
            </a:pPr>
            <a:r>
              <a:rPr lang="pl-PL" dirty="0"/>
              <a:t>wykonywanie czynności dowodowych w sprawie o szczególnej zawisłości lub poza granicami kraju, </a:t>
            </a:r>
          </a:p>
          <a:p>
            <a:pPr marL="630936" lvl="1" indent="-457200" algn="just">
              <a:buFont typeface="+mj-lt"/>
              <a:buAutoNum type="arabicPeriod"/>
            </a:pPr>
            <a:r>
              <a:rPr lang="pl-PL" dirty="0"/>
              <a:t>celowe przewlekanie postępowania przez oskarżonego. </a:t>
            </a:r>
          </a:p>
          <a:p>
            <a:pPr marL="0" indent="0" algn="just">
              <a:buNone/>
            </a:pPr>
            <a:r>
              <a:rPr lang="pl-PL" dirty="0"/>
              <a:t>Na postanowienie sądu apelacyjnego w przedmiocie przedłużenia tymczasowego aresztowania, przysługuje zażalenie do sądu apelacyjnego orzekającego w składzie trzech sędziów, w ramach tzw. instancji poziomej - art. 263 § 5 k.p.k.,</a:t>
            </a:r>
          </a:p>
          <a:p>
            <a:pPr algn="just"/>
            <a:endParaRPr lang="pl-PL" dirty="0"/>
          </a:p>
        </p:txBody>
      </p:sp>
    </p:spTree>
    <p:extLst>
      <p:ext uri="{BB962C8B-B14F-4D97-AF65-F5344CB8AC3E}">
        <p14:creationId xmlns:p14="http://schemas.microsoft.com/office/powerpoint/2010/main" val="175398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70992" y="181338"/>
            <a:ext cx="9073008" cy="1586190"/>
          </a:xfrm>
        </p:spPr>
        <p:txBody>
          <a:bodyPr>
            <a:normAutofit/>
          </a:bodyPr>
          <a:lstStyle/>
          <a:p>
            <a:r>
              <a:rPr lang="pl-PL" dirty="0"/>
              <a:t>Warunki stosowania środków przymusu procesowego </a:t>
            </a:r>
          </a:p>
        </p:txBody>
      </p:sp>
      <p:sp>
        <p:nvSpPr>
          <p:cNvPr id="5" name="Symbol zastępczy zawartości 2"/>
          <p:cNvSpPr>
            <a:spLocks noGrp="1"/>
          </p:cNvSpPr>
          <p:nvPr>
            <p:ph idx="1"/>
          </p:nvPr>
        </p:nvSpPr>
        <p:spPr>
          <a:xfrm>
            <a:off x="96085" y="1772818"/>
            <a:ext cx="9075097" cy="4251139"/>
          </a:xfrm>
        </p:spPr>
        <p:txBody>
          <a:bodyPr>
            <a:normAutofit fontScale="62500" lnSpcReduction="20000"/>
          </a:bodyPr>
          <a:lstStyle/>
          <a:p>
            <a:pPr algn="just"/>
            <a:r>
              <a:rPr lang="pl-PL" dirty="0"/>
              <a:t>Stosowanie środków przymusu zawsze – w mniejszym bądź większym stopniu – wiąże się z ograniczeniem praw obywatelskich. Posługiwanie się nimi jest dozwolone pod następującymi warunkami: </a:t>
            </a:r>
          </a:p>
          <a:p>
            <a:pPr lvl="1" algn="just"/>
            <a:r>
              <a:rPr lang="pl-PL" dirty="0"/>
              <a:t>tylko w sytuacjach i formach przewidzianych ściśle przez przepisy prawa (niedopuszczalne jest stosowanie analogii), </a:t>
            </a:r>
          </a:p>
          <a:p>
            <a:pPr lvl="1" algn="just"/>
            <a:r>
              <a:rPr lang="pl-PL" dirty="0"/>
              <a:t>tylko gdy zachodzi niezbędna potrzeba, </a:t>
            </a:r>
          </a:p>
          <a:p>
            <a:pPr lvl="1" algn="just"/>
            <a:r>
              <a:rPr lang="pl-PL" dirty="0"/>
              <a:t>należy je stosować tak, aby minimalne były skutki uboczne dla zdrowia, majątku, sytuacji życiowej oskarżonego i jego bliskich. </a:t>
            </a:r>
          </a:p>
          <a:p>
            <a:pPr algn="just"/>
            <a:r>
              <a:rPr lang="pl-PL" dirty="0"/>
              <a:t>Ważne – konstytucyjna zasada proporcjonalności a stosowanie środków przymusu. </a:t>
            </a:r>
          </a:p>
          <a:p>
            <a:pPr algn="ctr"/>
            <a:r>
              <a:rPr lang="pl-PL" b="1" dirty="0"/>
              <a:t>Art. 31 ust. 3 Konstytucji </a:t>
            </a:r>
          </a:p>
          <a:p>
            <a:pPr algn="just"/>
            <a:r>
              <a:rPr lang="pl-PL" b="1" u="sng" dirty="0"/>
              <a:t>Ograniczenia w zakresie korzystania z konstytucyjnych wolności i praw mogą być ustanawiane tylko w ustawie i tylko wtedy, gdy są konieczne w demokratycznym państwie dla jego bezpieczeństwa lub porządku publicznego, bądź dla ochrony środowiska, zdrowia i moralności publicznej, albo wolności i praw innych osób. Ograniczenia te nie mogą naruszać istoty wolności i praw.</a:t>
            </a:r>
          </a:p>
        </p:txBody>
      </p:sp>
    </p:spTree>
    <p:extLst>
      <p:ext uri="{BB962C8B-B14F-4D97-AF65-F5344CB8AC3E}">
        <p14:creationId xmlns:p14="http://schemas.microsoft.com/office/powerpoint/2010/main" val="23441752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aresztowe  </a:t>
            </a:r>
          </a:p>
        </p:txBody>
      </p:sp>
      <p:sp>
        <p:nvSpPr>
          <p:cNvPr id="3" name="Symbol zastępczy zawartości 2"/>
          <p:cNvSpPr>
            <a:spLocks noGrp="1"/>
          </p:cNvSpPr>
          <p:nvPr>
            <p:ph idx="1"/>
          </p:nvPr>
        </p:nvSpPr>
        <p:spPr>
          <a:xfrm>
            <a:off x="323528" y="1268760"/>
            <a:ext cx="8550724" cy="5287488"/>
          </a:xfrm>
        </p:spPr>
        <p:txBody>
          <a:bodyPr>
            <a:normAutofit fontScale="70000" lnSpcReduction="20000"/>
          </a:bodyPr>
          <a:lstStyle/>
          <a:p>
            <a:pPr algn="just"/>
            <a:r>
              <a:rPr lang="pl-PL" dirty="0"/>
              <a:t>Postępowanie w przedmiocie zastosowania/przedłużenia stosowania tymczasowego aresztowania musi odpowiadać standardom ukształtowanym na gruncie art. 6 EKPC. Fundamentalne znaczenie ma zasada równości broni i </a:t>
            </a:r>
            <a:r>
              <a:rPr lang="pl-PL" b="1" dirty="0"/>
              <a:t>jawność wewnętrzna</a:t>
            </a:r>
            <a:r>
              <a:rPr lang="pl-PL" dirty="0"/>
              <a:t>, zwłaszcza dostęp do dowodów stanowiących podstawę orzekania o tymczasowym aresztowaniu. </a:t>
            </a:r>
          </a:p>
          <a:p>
            <a:pPr algn="just"/>
            <a:r>
              <a:rPr lang="pl-PL" dirty="0"/>
              <a:t>Równość broni – żadna ze stron nie może być w pozycji znacząco gorszej w porównaniu ze stroną przeciwną. </a:t>
            </a:r>
          </a:p>
          <a:p>
            <a:r>
              <a:rPr lang="pl-PL" dirty="0"/>
              <a:t>art. 249a </a:t>
            </a:r>
          </a:p>
          <a:p>
            <a:pPr marL="128016" lvl="1" indent="0">
              <a:buNone/>
            </a:pPr>
            <a:r>
              <a:rPr lang="pl-PL" dirty="0"/>
              <a:t>§ 1.Podstawę orzeczenia o zastosowaniu lub przedłużeniu tymczasowego aresztowania mogą stanowić ustalenia poczynione na podstawie:</a:t>
            </a:r>
          </a:p>
          <a:p>
            <a:pPr marL="310896" lvl="2" indent="0">
              <a:buNone/>
            </a:pPr>
            <a:r>
              <a:rPr lang="pl-PL" dirty="0"/>
              <a:t>1)dowodów jawnych dla oskarżonego i jego obrońcy,</a:t>
            </a:r>
          </a:p>
          <a:p>
            <a:pPr marL="310896" lvl="2" indent="0">
              <a:buNone/>
            </a:pPr>
            <a:r>
              <a:rPr lang="pl-PL" dirty="0"/>
              <a:t>2)dowodów z zeznań świadków, o których mowa w art. 250 § 2b.</a:t>
            </a:r>
          </a:p>
          <a:p>
            <a:pPr marL="128016" lvl="1" indent="0">
              <a:buNone/>
            </a:pPr>
            <a:r>
              <a:rPr lang="pl-PL" dirty="0"/>
              <a:t>§ 2.Sąd, uprzedzając o tym prokuratora, uwzględnia z urzędu także okoliczności, których prokurator nie ujawnił, po ich ujawnieniu na posiedzeniu, jeżeli są one korzystne dla oskarżonego.</a:t>
            </a:r>
          </a:p>
          <a:p>
            <a:pPr algn="just"/>
            <a:r>
              <a:rPr lang="pl-PL" dirty="0"/>
              <a:t>Problematyczna kwestia odmowy dostępu do dowodów w związku ze stosowaniem tymczasowego aresztowania</a:t>
            </a:r>
          </a:p>
        </p:txBody>
      </p:sp>
    </p:spTree>
    <p:extLst>
      <p:ext uri="{BB962C8B-B14F-4D97-AF65-F5344CB8AC3E}">
        <p14:creationId xmlns:p14="http://schemas.microsoft.com/office/powerpoint/2010/main" val="16252077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Tymczasowe aresztowanie – tryb stosowania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937533132"/>
              </p:ext>
            </p:extLst>
          </p:nvPr>
        </p:nvGraphicFramePr>
        <p:xfrm>
          <a:off x="0" y="1282890"/>
          <a:ext cx="9144000" cy="5575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51653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112595" y="1323833"/>
            <a:ext cx="8874456" cy="4995080"/>
          </a:xfrm>
        </p:spPr>
        <p:txBody>
          <a:bodyPr/>
          <a:lstStyle/>
          <a:p>
            <a:pPr marL="0" indent="0">
              <a:buNone/>
            </a:pPr>
            <a:r>
              <a:rPr lang="pl-PL" sz="2000" dirty="0"/>
              <a:t>Zażalenie na postanowienie o zastosowaniu tymczasowego aresztowania w postępowaniu przygotowawczym </a:t>
            </a:r>
          </a:p>
          <a:p>
            <a:pPr marL="0" indent="0">
              <a:buNone/>
            </a:pPr>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1363059218"/>
              </p:ext>
            </p:extLst>
          </p:nvPr>
        </p:nvGraphicFramePr>
        <p:xfrm>
          <a:off x="143300" y="2074951"/>
          <a:ext cx="8823280" cy="4498350"/>
        </p:xfrm>
        <a:graphic>
          <a:graphicData uri="http://schemas.openxmlformats.org/drawingml/2006/table">
            <a:tbl>
              <a:tblPr>
                <a:tableStyleId>{69C7853C-536D-4A76-A0AE-DD22124D55A5}</a:tableStyleId>
              </a:tblPr>
              <a:tblGrid>
                <a:gridCol w="4411640">
                  <a:extLst>
                    <a:ext uri="{9D8B030D-6E8A-4147-A177-3AD203B41FA5}">
                      <a16:colId xmlns:a16="http://schemas.microsoft.com/office/drawing/2014/main" val="20000"/>
                    </a:ext>
                  </a:extLst>
                </a:gridCol>
                <a:gridCol w="4411640">
                  <a:extLst>
                    <a:ext uri="{9D8B030D-6E8A-4147-A177-3AD203B41FA5}">
                      <a16:colId xmlns:a16="http://schemas.microsoft.com/office/drawing/2014/main" val="20001"/>
                    </a:ext>
                  </a:extLst>
                </a:gridCol>
              </a:tblGrid>
              <a:tr h="542580">
                <a:tc>
                  <a:txBody>
                    <a:bodyPr/>
                    <a:lstStyle/>
                    <a:p>
                      <a:r>
                        <a:rPr lang="pl-PL" sz="1700" dirty="0"/>
                        <a:t>PODMIOT KTÓRY</a:t>
                      </a:r>
                      <a:r>
                        <a:rPr lang="pl-PL" sz="1700" baseline="0" dirty="0"/>
                        <a:t> ROZPOZNAJE ZAŻALENIE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700" dirty="0"/>
                        <a:t>Sąd wyższego rzędu nad sądem, który zastosował tymczasowe aresztowanie lub na podstawie</a:t>
                      </a:r>
                      <a:r>
                        <a:rPr lang="pl-PL" sz="1700" baseline="0" dirty="0"/>
                        <a:t> art. 426 </a:t>
                      </a:r>
                      <a:r>
                        <a:rPr lang="pl-PL" sz="1700" b="0" dirty="0"/>
                        <a:t>§ 2 inny równorzędny</a:t>
                      </a:r>
                      <a:r>
                        <a:rPr lang="pl-PL" sz="1700" b="0" baseline="0" dirty="0"/>
                        <a:t> skład sądu odwoławczego </a:t>
                      </a:r>
                      <a:endParaRPr lang="pl-PL" sz="1700" dirty="0"/>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42580">
                <a:tc>
                  <a:txBody>
                    <a:bodyPr/>
                    <a:lstStyle/>
                    <a:p>
                      <a:r>
                        <a:rPr lang="pl-PL" sz="1700" dirty="0"/>
                        <a:t>PODMIOTY UPRAWNIONE DO WNIESIENIA ZAŻALENIA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Strony</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10045">
                <a:tc>
                  <a:txBody>
                    <a:bodyPr/>
                    <a:lstStyle/>
                    <a:p>
                      <a:r>
                        <a:rPr lang="pl-PL" sz="1700"/>
                        <a:t>PRZYMUS ADWOKACKO-RADCOWSKI</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10045">
                <a:tc>
                  <a:txBody>
                    <a:bodyPr/>
                    <a:lstStyle/>
                    <a:p>
                      <a:r>
                        <a:rPr lang="pl-PL" sz="1700"/>
                        <a:t>FORUM</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Posiedzenie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10045">
                <a:tc>
                  <a:txBody>
                    <a:bodyPr/>
                    <a:lstStyle/>
                    <a:p>
                      <a:r>
                        <a:rPr lang="pl-PL" sz="1700" dirty="0"/>
                        <a:t>SKŁAD SĄDU</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Trzech sędziów</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10045">
                <a:tc>
                  <a:txBody>
                    <a:bodyPr/>
                    <a:lstStyle/>
                    <a:p>
                      <a:r>
                        <a:rPr lang="pl-PL" sz="1700"/>
                        <a:t>FORMA ORZECZENIA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a:t>Postanowienie</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240183">
                <a:tc>
                  <a:txBody>
                    <a:bodyPr/>
                    <a:lstStyle/>
                    <a:p>
                      <a:r>
                        <a:rPr lang="pl-PL" sz="1700" dirty="0"/>
                        <a:t>MOŻLIWE ROZSTRZYGNIĘCIA</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pl-PL" sz="1700" dirty="0"/>
                        <a:t>Utrzymanie w mocy, zmiana, uchylenie postanowienia sądu pierwszej instancji. W wypadku zmiany możliwe jest zastosowanie innego środka zapobiegawczego w miejsce tymczasowego aresztowania </a:t>
                      </a:r>
                    </a:p>
                  </a:txBody>
                  <a:tcPr marL="65588" marR="65588" marT="43725" marB="43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5" name="pole tekstowe 4"/>
          <p:cNvSpPr txBox="1"/>
          <p:nvPr/>
        </p:nvSpPr>
        <p:spPr>
          <a:xfrm>
            <a:off x="1508077" y="6327507"/>
            <a:ext cx="7635923" cy="646331"/>
          </a:xfrm>
          <a:prstGeom prst="rect">
            <a:avLst/>
          </a:prstGeom>
          <a:noFill/>
        </p:spPr>
        <p:txBody>
          <a:bodyPr wrap="square" rtlCol="0">
            <a:spAutoFit/>
          </a:bodyPr>
          <a:lstStyle/>
          <a:p>
            <a:r>
              <a:rPr lang="pl-PL" dirty="0"/>
              <a:t>P. Hofmański, S. Zabłocki, </a:t>
            </a:r>
            <a:r>
              <a:rPr lang="pl-PL" i="1" dirty="0"/>
              <a:t>Elementy metodyki pracy sędziego w sprawach karnych</a:t>
            </a:r>
            <a:r>
              <a:rPr lang="pl-PL" dirty="0"/>
              <a:t>, Kraków 2006</a:t>
            </a:r>
          </a:p>
        </p:txBody>
      </p:sp>
    </p:spTree>
    <p:extLst>
      <p:ext uri="{BB962C8B-B14F-4D97-AF65-F5344CB8AC3E}">
        <p14:creationId xmlns:p14="http://schemas.microsoft.com/office/powerpoint/2010/main" val="17216372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Tymczasowe aresztowanie – zaskarżalność postanowień</a:t>
            </a:r>
          </a:p>
        </p:txBody>
      </p:sp>
      <p:sp>
        <p:nvSpPr>
          <p:cNvPr id="3" name="Symbol zastępczy zawartości 2"/>
          <p:cNvSpPr>
            <a:spLocks noGrp="1"/>
          </p:cNvSpPr>
          <p:nvPr>
            <p:ph idx="1"/>
          </p:nvPr>
        </p:nvSpPr>
        <p:spPr>
          <a:xfrm>
            <a:off x="0" y="1596788"/>
            <a:ext cx="9144000" cy="5145206"/>
          </a:xfrm>
        </p:spPr>
        <p:txBody>
          <a:bodyPr/>
          <a:lstStyle/>
          <a:p>
            <a:pPr algn="just"/>
            <a:r>
              <a:rPr lang="pl-PL" sz="2400" dirty="0"/>
              <a:t>Zażalenie przysługuje na zasadach ogólnych </a:t>
            </a:r>
          </a:p>
          <a:p>
            <a:pPr lvl="1" algn="just"/>
            <a:r>
              <a:rPr lang="pl-PL" sz="1600" dirty="0"/>
              <a:t>Termin – 7 dni od daty doręczenia postanowienia </a:t>
            </a:r>
          </a:p>
          <a:p>
            <a:pPr lvl="1" algn="just"/>
            <a:r>
              <a:rPr lang="pl-PL" sz="1600" dirty="0"/>
              <a:t>konsekwencje jego wniesienia i możliwości uwzględnienia przez sąd (art. 462 i 463)</a:t>
            </a:r>
          </a:p>
          <a:p>
            <a:pPr lvl="1" algn="just"/>
            <a:r>
              <a:rPr lang="pl-PL" sz="1600" dirty="0"/>
              <a:t>tryb rozpoznania art. 464</a:t>
            </a:r>
          </a:p>
          <a:p>
            <a:pPr lvl="1" algn="just"/>
            <a:r>
              <a:rPr lang="pl-PL" sz="1600" dirty="0"/>
              <a:t>warunki formalne i tryb wnoszenia środka odwoławczego, zagadnienia zakresu kontroli, problem podstaw i rodzajów decyzji podejmowanych przez sąd drugiej instancji – art. 425 – 443</a:t>
            </a:r>
          </a:p>
          <a:p>
            <a:pPr algn="just"/>
            <a:r>
              <a:rPr lang="pl-PL" sz="2000" dirty="0"/>
              <a:t>Jakie postanowienia mogą być przedmiotem zaskarżenia w drodze zażalenia? </a:t>
            </a:r>
          </a:p>
          <a:p>
            <a:pPr marL="128016" lvl="1" indent="0" algn="just">
              <a:buNone/>
            </a:pPr>
            <a:r>
              <a:rPr lang="pl-PL" sz="1600" dirty="0"/>
              <a:t>Te, które z uwagi na treść rozstrzygnięcia wywierają bezpośredni, w momencie jego wydania, wpływ na stosowanie środka zapobiegawczego lub na czas jego trwania. Zażalenie przysługuje zatem na postanowienie o:</a:t>
            </a:r>
          </a:p>
          <a:p>
            <a:pPr lvl="1" algn="just"/>
            <a:r>
              <a:rPr lang="pl-PL" sz="1600" dirty="0"/>
              <a:t>Zastosowaniu; przez zastosowanie tymczasowego aresztowania należy rozumieć także jego przedłużenie oraz ponowne stosowanie po uprzednim uchyleniu.</a:t>
            </a:r>
          </a:p>
          <a:p>
            <a:pPr lvl="1" algn="just"/>
            <a:r>
              <a:rPr lang="pl-PL" sz="1600" dirty="0"/>
              <a:t>przedłużeniu stosowania tymczasowego aresztowania, </a:t>
            </a:r>
          </a:p>
          <a:p>
            <a:pPr lvl="1" algn="just"/>
            <a:r>
              <a:rPr lang="pl-PL" sz="1600" dirty="0"/>
              <a:t>odmowie zastosowania lub przedłużenia stosowania tymczasowego aresztowania, </a:t>
            </a:r>
          </a:p>
          <a:p>
            <a:pPr lvl="1" algn="just"/>
            <a:r>
              <a:rPr lang="pl-PL" sz="1600" dirty="0"/>
              <a:t>zmiany na łagodniejszy środek lub uchylenia tymczasowego aresztowania</a:t>
            </a:r>
            <a:endParaRPr lang="pl-PL" dirty="0"/>
          </a:p>
        </p:txBody>
      </p:sp>
    </p:spTree>
    <p:extLst>
      <p:ext uri="{BB962C8B-B14F-4D97-AF65-F5344CB8AC3E}">
        <p14:creationId xmlns:p14="http://schemas.microsoft.com/office/powerpoint/2010/main" val="11927773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359" y="0"/>
            <a:ext cx="8690212" cy="1499616"/>
          </a:xfrm>
        </p:spPr>
        <p:txBody>
          <a:bodyPr>
            <a:normAutofit/>
          </a:bodyPr>
          <a:lstStyle/>
          <a:p>
            <a:r>
              <a:rPr lang="pl-PL" sz="4400" dirty="0"/>
              <a:t>Tymczasowe aresztowanie – zaskarżalność postanowień</a:t>
            </a:r>
          </a:p>
        </p:txBody>
      </p:sp>
      <p:sp>
        <p:nvSpPr>
          <p:cNvPr id="4" name="Symbol zastępczy tekstu 3"/>
          <p:cNvSpPr>
            <a:spLocks noGrp="1"/>
          </p:cNvSpPr>
          <p:nvPr>
            <p:ph type="body" idx="1"/>
          </p:nvPr>
        </p:nvSpPr>
        <p:spPr>
          <a:xfrm>
            <a:off x="256305" y="1592783"/>
            <a:ext cx="3766373" cy="822960"/>
          </a:xfrm>
        </p:spPr>
        <p:txBody>
          <a:bodyPr/>
          <a:lstStyle/>
          <a:p>
            <a:r>
              <a:rPr lang="pl-PL" b="1" dirty="0"/>
              <a:t>Sąd, który wydał postanowienie w I instancji </a:t>
            </a:r>
          </a:p>
        </p:txBody>
      </p:sp>
      <p:sp>
        <p:nvSpPr>
          <p:cNvPr id="3" name="Symbol zastępczy zawartości 2"/>
          <p:cNvSpPr>
            <a:spLocks noGrp="1"/>
          </p:cNvSpPr>
          <p:nvPr>
            <p:ph sz="half" idx="2"/>
          </p:nvPr>
        </p:nvSpPr>
        <p:spPr>
          <a:xfrm>
            <a:off x="71651" y="2388358"/>
            <a:ext cx="4483289" cy="4121624"/>
          </a:xfrm>
        </p:spPr>
        <p:txBody>
          <a:bodyPr/>
          <a:lstStyle/>
          <a:p>
            <a:pPr marL="457200" indent="-457200">
              <a:buFont typeface="+mj-lt"/>
              <a:buAutoNum type="arabicPeriod"/>
            </a:pPr>
            <a:r>
              <a:rPr lang="pl-PL" dirty="0"/>
              <a:t>Sąd rejonowy </a:t>
            </a:r>
          </a:p>
          <a:p>
            <a:pPr marL="457200" indent="-457200">
              <a:buFont typeface="+mj-lt"/>
              <a:buAutoNum type="arabicPeriod"/>
            </a:pPr>
            <a:r>
              <a:rPr lang="pl-PL" dirty="0"/>
              <a:t>Sąd okręgowy</a:t>
            </a:r>
          </a:p>
          <a:p>
            <a:pPr marL="457200" indent="-457200">
              <a:buFont typeface="+mj-lt"/>
              <a:buAutoNum type="arabicPeriod"/>
            </a:pPr>
            <a:r>
              <a:rPr lang="pl-PL" dirty="0"/>
              <a:t>Sąd apelacyjny (jeżeli przedłuża okresy stosowania tymczasowego aresztowania ponad terminy wskazane w art. 263 § 4) </a:t>
            </a:r>
          </a:p>
          <a:p>
            <a:pPr marL="457200" indent="-457200">
              <a:buFont typeface="+mj-lt"/>
              <a:buAutoNum type="arabicPeriod"/>
            </a:pPr>
            <a:r>
              <a:rPr lang="pl-PL" dirty="0"/>
              <a:t>Sąd Najwyższy  </a:t>
            </a:r>
          </a:p>
        </p:txBody>
      </p:sp>
      <p:sp>
        <p:nvSpPr>
          <p:cNvPr id="5" name="Symbol zastępczy tekstu 4"/>
          <p:cNvSpPr>
            <a:spLocks noGrp="1"/>
          </p:cNvSpPr>
          <p:nvPr>
            <p:ph type="body" sz="quarter" idx="3"/>
          </p:nvPr>
        </p:nvSpPr>
        <p:spPr>
          <a:xfrm>
            <a:off x="5321092" y="1592783"/>
            <a:ext cx="3566160" cy="822960"/>
          </a:xfrm>
        </p:spPr>
        <p:txBody>
          <a:bodyPr/>
          <a:lstStyle/>
          <a:p>
            <a:pPr algn="ctr"/>
            <a:r>
              <a:rPr lang="pl-PL" b="1" dirty="0"/>
              <a:t>Sąd, który rozpoznaje zażalenie </a:t>
            </a:r>
          </a:p>
        </p:txBody>
      </p:sp>
      <p:sp>
        <p:nvSpPr>
          <p:cNvPr id="6" name="Symbol zastępczy zawartości 5"/>
          <p:cNvSpPr>
            <a:spLocks noGrp="1"/>
          </p:cNvSpPr>
          <p:nvPr>
            <p:ph sz="quarter" idx="4"/>
          </p:nvPr>
        </p:nvSpPr>
        <p:spPr>
          <a:xfrm>
            <a:off x="4810836" y="2380935"/>
            <a:ext cx="4117359" cy="4292820"/>
          </a:xfrm>
        </p:spPr>
        <p:txBody>
          <a:bodyPr>
            <a:normAutofit fontScale="92500" lnSpcReduction="10000"/>
          </a:bodyPr>
          <a:lstStyle/>
          <a:p>
            <a:pPr marL="457200" indent="-457200">
              <a:buFont typeface="+mj-lt"/>
              <a:buAutoNum type="arabicPeriod"/>
            </a:pPr>
            <a:r>
              <a:rPr lang="pl-PL" dirty="0"/>
              <a:t>Sąd okręgowy </a:t>
            </a:r>
          </a:p>
          <a:p>
            <a:pPr marL="457200" indent="-457200">
              <a:buFont typeface="+mj-lt"/>
              <a:buAutoNum type="arabicPeriod"/>
            </a:pPr>
            <a:r>
              <a:rPr lang="pl-PL" dirty="0"/>
              <a:t>Sąd apelacyjny </a:t>
            </a:r>
          </a:p>
          <a:p>
            <a:pPr marL="457200" indent="-457200">
              <a:buFont typeface="+mj-lt"/>
              <a:buAutoNum type="arabicPeriod"/>
            </a:pPr>
            <a:r>
              <a:rPr lang="pl-PL" dirty="0"/>
              <a:t>Sąd apelacyjny w składzie 3 sędziów (art. 263 § 5)  </a:t>
            </a:r>
          </a:p>
          <a:p>
            <a:pPr marL="457200" indent="-457200">
              <a:buFont typeface="+mj-lt"/>
              <a:buAutoNum type="arabicPeriod"/>
            </a:pPr>
            <a:endParaRPr lang="pl-PL" dirty="0"/>
          </a:p>
          <a:p>
            <a:pPr marL="457200" indent="-457200">
              <a:buFont typeface="+mj-lt"/>
              <a:buAutoNum type="arabicPeriod"/>
            </a:pPr>
            <a:r>
              <a:rPr lang="pl-PL" dirty="0"/>
              <a:t>Inny równorzędny skład SN </a:t>
            </a:r>
          </a:p>
          <a:p>
            <a:pPr marL="0" indent="0">
              <a:buNone/>
            </a:pPr>
            <a:r>
              <a:rPr lang="pl-PL" dirty="0"/>
              <a:t>Postanowienie SN (7) z dnia 20 października 2009 r., I KZP 1/09</a:t>
            </a:r>
          </a:p>
          <a:p>
            <a:pPr marL="173736" lvl="1" indent="0">
              <a:buNone/>
            </a:pPr>
            <a:r>
              <a:rPr lang="pl-PL" dirty="0"/>
              <a:t>Dopuszczalne jest zażalenie na postanowienie Sądu Najwyższego, wydane na podstawie art. 538 § 2 k.p.k.; rozpoznaje je równorzędny skład Sądu Najwyższego.</a:t>
            </a:r>
          </a:p>
          <a:p>
            <a:pPr marL="457200" indent="-457200">
              <a:buFont typeface="+mj-lt"/>
              <a:buAutoNum type="arabicPeriod"/>
            </a:pPr>
            <a:endParaRPr lang="pl-PL" dirty="0"/>
          </a:p>
          <a:p>
            <a:pPr marL="457200" indent="-457200">
              <a:buFont typeface="+mj-lt"/>
              <a:buAutoNum type="arabicPeriod"/>
            </a:pPr>
            <a:endParaRPr lang="pl-PL" dirty="0"/>
          </a:p>
        </p:txBody>
      </p:sp>
      <p:sp>
        <p:nvSpPr>
          <p:cNvPr id="9" name="Strzałka w prawo 8"/>
          <p:cNvSpPr/>
          <p:nvPr/>
        </p:nvSpPr>
        <p:spPr>
          <a:xfrm>
            <a:off x="3858905" y="2395184"/>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0" name="Strzałka w prawo 9"/>
          <p:cNvSpPr/>
          <p:nvPr/>
        </p:nvSpPr>
        <p:spPr>
          <a:xfrm>
            <a:off x="3858904" y="2902426"/>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1" name="Strzałka w prawo 10"/>
          <p:cNvSpPr/>
          <p:nvPr/>
        </p:nvSpPr>
        <p:spPr>
          <a:xfrm rot="19648016">
            <a:off x="4125036" y="3823500"/>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
        <p:nvSpPr>
          <p:cNvPr id="12" name="Strzałka w prawo 11"/>
          <p:cNvSpPr/>
          <p:nvPr/>
        </p:nvSpPr>
        <p:spPr>
          <a:xfrm>
            <a:off x="3858905" y="4540157"/>
            <a:ext cx="818866" cy="232011"/>
          </a:xfrm>
          <a:prstGeom prst="rightArrow">
            <a:avLst>
              <a:gd name="adj1" fmla="val 18470"/>
              <a:gd name="adj2" fmla="val 59459"/>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013650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43408"/>
            <a:ext cx="9396536" cy="1296144"/>
          </a:xfrm>
        </p:spPr>
        <p:txBody>
          <a:bodyPr>
            <a:noAutofit/>
          </a:bodyPr>
          <a:lstStyle/>
          <a:p>
            <a:r>
              <a:rPr lang="pl-PL" sz="2000" b="1" dirty="0"/>
              <a:t>Zaskarżalność postanowienia o tymczasowym aresztowaniu wydanego na skutek wniesienia zażalenia </a:t>
            </a:r>
          </a:p>
        </p:txBody>
      </p:sp>
      <p:sp>
        <p:nvSpPr>
          <p:cNvPr id="3" name="Symbol zastępczy zawartości 2"/>
          <p:cNvSpPr>
            <a:spLocks noGrp="1"/>
          </p:cNvSpPr>
          <p:nvPr>
            <p:ph idx="1"/>
          </p:nvPr>
        </p:nvSpPr>
        <p:spPr>
          <a:xfrm>
            <a:off x="0" y="764704"/>
            <a:ext cx="8964488" cy="5184576"/>
          </a:xfrm>
        </p:spPr>
        <p:txBody>
          <a:bodyPr>
            <a:noAutofit/>
          </a:bodyPr>
          <a:lstStyle/>
          <a:p>
            <a:pPr algn="just"/>
            <a:r>
              <a:rPr lang="pl-PL" sz="2000" dirty="0"/>
              <a:t>426 § 2 Od postanowienia o zastosowaniu tymczasowego aresztowania </a:t>
            </a:r>
            <a:r>
              <a:rPr lang="pl-PL" sz="2000" b="1" dirty="0"/>
              <a:t>wydanego na skutek zażalenia</a:t>
            </a:r>
            <a:r>
              <a:rPr lang="pl-PL" sz="2000" dirty="0"/>
              <a:t>, a także od wydanego </a:t>
            </a:r>
            <a:r>
              <a:rPr lang="pl-PL" sz="2000" b="1" dirty="0"/>
              <a:t>w toku postępowania odwoławczego</a:t>
            </a:r>
            <a:r>
              <a:rPr lang="pl-PL" sz="2000" dirty="0"/>
              <a:t> postanowienia o przeprowadzeniu obserwacji, o zastosowaniu środka zapobiegawczego lub nałożeniu kary porządkowej przysługuje </a:t>
            </a:r>
            <a:r>
              <a:rPr lang="pl-PL" sz="2000" b="1" dirty="0"/>
              <a:t>zażalenie do innego równorzędnego składu sądu odwoławczego.</a:t>
            </a:r>
          </a:p>
          <a:p>
            <a:pPr algn="just"/>
            <a:r>
              <a:rPr lang="pl-PL" sz="2000" dirty="0"/>
              <a:t>Zaskarżalność </a:t>
            </a:r>
            <a:r>
              <a:rPr lang="pl-PL" sz="2000" b="1" dirty="0"/>
              <a:t>postanowień sądu odwoławczego </a:t>
            </a:r>
            <a:r>
              <a:rPr lang="pl-PL" sz="2000" dirty="0"/>
              <a:t>o zastosowaniu tymczasowego aresztowania na skutek zażalenia będzie dotyczyć następujących sytuacji procesowych: </a:t>
            </a:r>
          </a:p>
          <a:p>
            <a:pPr marL="457200" indent="-457200" algn="just">
              <a:buFont typeface="+mj-lt"/>
              <a:buAutoNum type="arabicPeriod"/>
            </a:pPr>
            <a:r>
              <a:rPr lang="pl-PL" sz="2000" dirty="0"/>
              <a:t>w postępowaniu przygotowawczym, gdy sąd nie uwzględnił wniosku prokuratora o zastosowanie lub przedłużenie tymczasowego aresztowania; </a:t>
            </a:r>
          </a:p>
          <a:p>
            <a:pPr marL="457200" indent="-457200" algn="just">
              <a:buFont typeface="+mj-lt"/>
              <a:buAutoNum type="arabicPeriod"/>
            </a:pPr>
            <a:r>
              <a:rPr lang="pl-PL" sz="2000" dirty="0"/>
              <a:t>w postępowaniu sądowym, gdy sąd pierwszej instancji uchylił tymczasowe aresztowanie albo nie uwzględnił wniosku o zastosowanie tymczasowego aresztowania lub nie przedłużył stosowania tego środka zapobiegawczego</a:t>
            </a:r>
          </a:p>
        </p:txBody>
      </p:sp>
    </p:spTree>
    <p:extLst>
      <p:ext uri="{BB962C8B-B14F-4D97-AF65-F5344CB8AC3E}">
        <p14:creationId xmlns:p14="http://schemas.microsoft.com/office/powerpoint/2010/main" val="16189886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Warunkowe tymczasowe aresztowanie </a:t>
            </a:r>
          </a:p>
        </p:txBody>
      </p:sp>
      <p:sp>
        <p:nvSpPr>
          <p:cNvPr id="3" name="Symbol zastępczy zawartości 2"/>
          <p:cNvSpPr>
            <a:spLocks noGrp="1"/>
          </p:cNvSpPr>
          <p:nvPr>
            <p:ph idx="1"/>
          </p:nvPr>
        </p:nvSpPr>
        <p:spPr/>
        <p:txBody>
          <a:bodyPr>
            <a:normAutofit fontScale="70000" lnSpcReduction="20000"/>
          </a:bodyPr>
          <a:lstStyle/>
          <a:p>
            <a:r>
              <a:rPr lang="pl-PL" dirty="0"/>
              <a:t>art. 257 § 2 </a:t>
            </a:r>
          </a:p>
          <a:p>
            <a:pPr algn="just"/>
            <a:r>
              <a:rPr lang="pl-PL" dirty="0"/>
              <a:t>Stosując tymczasowe aresztowanie, sąd może zastrzec, że środek ten ulegnie zmianie z chwilą złożenia, nie później niż w wyznaczonym terminie, określonego poręczenia majątkowego; na uzasadniony wniosek oskarżonego lub jego obrońcy, złożony najpóźniej w ostatnim dniu wyznaczonego terminu, sąd może przedłużyć termin złożenia poręczenia.</a:t>
            </a:r>
          </a:p>
          <a:p>
            <a:pPr algn="just"/>
            <a:r>
              <a:rPr lang="pl-PL" dirty="0"/>
              <a:t>Sąd orzeka o zastosowaniu tymczasowego aresztowania, ale jednocześnie daje oskarżonemu szansę w postaci zastosowania nie izolacyjnego środka zapobiegawczego, jeżeli w wyznaczonym przez sąd okresie wpłaci przez niego określoną sumę poręczenia majątkowego. </a:t>
            </a:r>
          </a:p>
          <a:p>
            <a:pPr algn="just"/>
            <a:r>
              <a:rPr lang="pl-PL" dirty="0"/>
              <a:t>Jeżeli poręczenie nie zostanie wpłacone – areszt zmienia się w bezwarunkowy.  </a:t>
            </a:r>
          </a:p>
        </p:txBody>
      </p:sp>
    </p:spTree>
    <p:extLst>
      <p:ext uri="{BB962C8B-B14F-4D97-AF65-F5344CB8AC3E}">
        <p14:creationId xmlns:p14="http://schemas.microsoft.com/office/powerpoint/2010/main" val="26607503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E1EAF7-5F83-D3D5-AC9D-4D53E7EA8782}"/>
              </a:ext>
            </a:extLst>
          </p:cNvPr>
          <p:cNvSpPr>
            <a:spLocks noGrp="1"/>
          </p:cNvSpPr>
          <p:nvPr>
            <p:ph type="title"/>
          </p:nvPr>
        </p:nvSpPr>
        <p:spPr/>
        <p:txBody>
          <a:bodyPr>
            <a:normAutofit fontScale="90000"/>
          </a:bodyPr>
          <a:lstStyle/>
          <a:p>
            <a:r>
              <a:rPr lang="pl-PL" dirty="0"/>
              <a:t>Warunkowe tymczasowe aresztowanie – sprzeciw prokuratora</a:t>
            </a:r>
          </a:p>
        </p:txBody>
      </p:sp>
      <p:sp>
        <p:nvSpPr>
          <p:cNvPr id="3" name="Symbol zastępczy zawartości 2">
            <a:extLst>
              <a:ext uri="{FF2B5EF4-FFF2-40B4-BE49-F238E27FC236}">
                <a16:creationId xmlns:a16="http://schemas.microsoft.com/office/drawing/2014/main" id="{B7E48651-C07F-6CBE-B2F3-AC2519D66C8B}"/>
              </a:ext>
            </a:extLst>
          </p:cNvPr>
          <p:cNvSpPr>
            <a:spLocks noGrp="1"/>
          </p:cNvSpPr>
          <p:nvPr>
            <p:ph idx="1"/>
          </p:nvPr>
        </p:nvSpPr>
        <p:spPr/>
        <p:txBody>
          <a:bodyPr>
            <a:normAutofit fontScale="92500" lnSpcReduction="10000"/>
          </a:bodyPr>
          <a:lstStyle/>
          <a:p>
            <a:endParaRPr lang="pl-PL" dirty="0"/>
          </a:p>
          <a:p>
            <a:pPr algn="just"/>
            <a:r>
              <a:rPr lang="pl-PL" i="1" dirty="0"/>
              <a:t>Jeżeli prokurator oświadczy, najpóźniej na posiedzeniu po ogłoszeniu postanowienia wydanego na podstawie § 2, że sprzeciwia się zmianie środka zapobiegawczego, postanowienie to, w zakresie dotyczącym zmiany tymczasowego aresztowania na poręczenie majątkowe, </a:t>
            </a:r>
            <a:r>
              <a:rPr lang="pl-PL" b="1" i="1" dirty="0"/>
              <a:t>staje się wykonalne z dniem uprawomocnienia.</a:t>
            </a:r>
          </a:p>
          <a:p>
            <a:pPr algn="just"/>
            <a:r>
              <a:rPr lang="pl-PL" dirty="0"/>
              <a:t>Zasadą jest natychmiastowa wykonalność postanowień. </a:t>
            </a:r>
          </a:p>
          <a:p>
            <a:pPr algn="just"/>
            <a:endParaRPr lang="pl-PL" dirty="0"/>
          </a:p>
        </p:txBody>
      </p:sp>
    </p:spTree>
    <p:extLst>
      <p:ext uri="{BB962C8B-B14F-4D97-AF65-F5344CB8AC3E}">
        <p14:creationId xmlns:p14="http://schemas.microsoft.com/office/powerpoint/2010/main" val="23622904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251520" y="23728"/>
            <a:ext cx="8784976" cy="1605072"/>
          </a:xfrm>
        </p:spPr>
        <p:txBody>
          <a:bodyPr>
            <a:normAutofit/>
          </a:bodyPr>
          <a:lstStyle/>
          <a:p>
            <a:r>
              <a:rPr lang="pl-PL" b="1" dirty="0"/>
              <a:t>Nieizolacyjne środki zapobiegawcze </a:t>
            </a:r>
          </a:p>
        </p:txBody>
      </p:sp>
      <p:pic>
        <p:nvPicPr>
          <p:cNvPr id="2050" name="Picture 2" descr="C:\Users\Blazej\Desktop\Podstawy procesu karnego\Inne\Wolność.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31904"/>
            <a:ext cx="9144000" cy="5326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3423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68096" y="0"/>
            <a:ext cx="8083509" cy="1499616"/>
          </a:xfrm>
        </p:spPr>
        <p:txBody>
          <a:bodyPr/>
          <a:lstStyle/>
          <a:p>
            <a:r>
              <a:rPr lang="pl-PL" dirty="0" err="1"/>
              <a:t>Nieizolacyjne</a:t>
            </a:r>
            <a:r>
              <a:rPr lang="pl-PL" dirty="0"/>
              <a:t> środki zapobiegawcze – katalog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60390889"/>
              </p:ext>
            </p:extLst>
          </p:nvPr>
        </p:nvGraphicFramePr>
        <p:xfrm>
          <a:off x="460613" y="1405719"/>
          <a:ext cx="8030239" cy="5233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5335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Zatrzymanie</a:t>
            </a:r>
          </a:p>
        </p:txBody>
      </p:sp>
      <p:sp>
        <p:nvSpPr>
          <p:cNvPr id="3" name="Symbol zastępczy zawartości 2"/>
          <p:cNvSpPr>
            <a:spLocks noGrp="1"/>
          </p:cNvSpPr>
          <p:nvPr>
            <p:ph idx="1"/>
          </p:nvPr>
        </p:nvSpPr>
        <p:spPr>
          <a:xfrm>
            <a:off x="323528" y="1412776"/>
            <a:ext cx="8215884" cy="4626864"/>
          </a:xfrm>
        </p:spPr>
        <p:txBody>
          <a:bodyPr>
            <a:noAutofit/>
          </a:bodyPr>
          <a:lstStyle/>
          <a:p>
            <a:pPr marL="0" indent="0" algn="just">
              <a:buNone/>
            </a:pPr>
            <a:r>
              <a:rPr lang="pl-PL" sz="2400" dirty="0"/>
              <a:t>Zatrzymanie jest to krótkotrwałe pozbawienie wolności celem zastosowania środka zapobiegawczego </a:t>
            </a:r>
            <a:r>
              <a:rPr lang="pl-PL" sz="2400" i="1" dirty="0"/>
              <a:t>sensu stricto, </a:t>
            </a:r>
            <a:r>
              <a:rPr lang="pl-PL" sz="2400" dirty="0"/>
              <a:t>przymusowego doprowadzenia osoby podejrzanej albo oskarżonego do organu procesowego lub przeprowadzenia postępowania przyspieszonego.</a:t>
            </a:r>
          </a:p>
          <a:p>
            <a:pPr marL="0" indent="0" algn="just">
              <a:buNone/>
            </a:pPr>
            <a:r>
              <a:rPr lang="pl-PL" sz="2400" dirty="0"/>
              <a:t>Odrębny i samodzielny środek przymusu procesowego, chociaż ściśle związany ze środkami zapobiegawczymi, Wskazuje się, że zatrzymanie jest środkiem zapobiegawczym </a:t>
            </a:r>
            <a:r>
              <a:rPr lang="pl-PL" sz="2400" i="1" dirty="0"/>
              <a:t>sensu largo. </a:t>
            </a:r>
          </a:p>
          <a:p>
            <a:pPr marL="0" indent="0" algn="just">
              <a:buNone/>
            </a:pPr>
            <a:r>
              <a:rPr lang="pl-PL" sz="2400" dirty="0"/>
              <a:t>Rodzaje zatrzymania uregulowane w k.p.k.:</a:t>
            </a:r>
          </a:p>
          <a:p>
            <a:pPr marL="0" indent="0" algn="just">
              <a:buNone/>
            </a:pPr>
            <a:r>
              <a:rPr lang="pl-PL" sz="2400" dirty="0"/>
              <a:t>1. Ujęcie obywatelskie (art. 243) – </a:t>
            </a:r>
            <a:r>
              <a:rPr lang="pl-PL" sz="2400" b="1" u="sng" dirty="0"/>
              <a:t>nie jest to zatrzymanie </a:t>
            </a:r>
            <a:r>
              <a:rPr lang="pl-PL" sz="2400" b="1" i="1" u="sng" dirty="0"/>
              <a:t>sensu </a:t>
            </a:r>
            <a:r>
              <a:rPr lang="pl-PL" sz="2400" b="1" i="1" u="sng" dirty="0" err="1"/>
              <a:t>strico</a:t>
            </a:r>
            <a:endParaRPr lang="pl-PL" sz="2400" dirty="0"/>
          </a:p>
          <a:p>
            <a:pPr marL="0" indent="0" algn="just">
              <a:buNone/>
            </a:pPr>
            <a:r>
              <a:rPr lang="pl-PL" sz="2400" dirty="0"/>
              <a:t>2. Zatrzymanie właściwe (art. 244)</a:t>
            </a:r>
          </a:p>
          <a:p>
            <a:pPr marL="0" indent="0" algn="just">
              <a:buNone/>
            </a:pPr>
            <a:r>
              <a:rPr lang="pl-PL" sz="2400" dirty="0"/>
              <a:t>3. Zatrzymanie prokuratorskie (art. 247)</a:t>
            </a:r>
          </a:p>
          <a:p>
            <a:pPr marL="0" indent="0" algn="just">
              <a:buNone/>
            </a:pPr>
            <a:endParaRPr lang="pl-PL" sz="2400" dirty="0"/>
          </a:p>
          <a:p>
            <a:endParaRPr lang="pl-PL" sz="2400" dirty="0"/>
          </a:p>
        </p:txBody>
      </p:sp>
    </p:spTree>
    <p:extLst>
      <p:ext uri="{BB962C8B-B14F-4D97-AF65-F5344CB8AC3E}">
        <p14:creationId xmlns:p14="http://schemas.microsoft.com/office/powerpoint/2010/main" val="19870197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719" y="-90700"/>
            <a:ext cx="9144000" cy="1499616"/>
          </a:xfrm>
        </p:spPr>
        <p:txBody>
          <a:bodyPr>
            <a:normAutofit/>
          </a:bodyPr>
          <a:lstStyle/>
          <a:p>
            <a:r>
              <a:rPr lang="pl-PL" sz="4000" dirty="0" err="1"/>
              <a:t>Nieizolacyjne</a:t>
            </a:r>
            <a:r>
              <a:rPr lang="pl-PL" sz="4000" dirty="0"/>
              <a:t> środki zapobiegawcze </a:t>
            </a:r>
          </a:p>
        </p:txBody>
      </p:sp>
      <p:sp>
        <p:nvSpPr>
          <p:cNvPr id="3" name="Symbol zastępczy zawartości 2"/>
          <p:cNvSpPr>
            <a:spLocks noGrp="1"/>
          </p:cNvSpPr>
          <p:nvPr>
            <p:ph idx="1"/>
          </p:nvPr>
        </p:nvSpPr>
        <p:spPr>
          <a:xfrm>
            <a:off x="144018" y="999341"/>
            <a:ext cx="8730234" cy="6080078"/>
          </a:xfrm>
        </p:spPr>
        <p:txBody>
          <a:bodyPr>
            <a:normAutofit fontScale="55000" lnSpcReduction="20000"/>
          </a:bodyPr>
          <a:lstStyle/>
          <a:p>
            <a:pPr algn="just"/>
            <a:r>
              <a:rPr lang="pl-PL" dirty="0"/>
              <a:t>Do </a:t>
            </a:r>
            <a:r>
              <a:rPr lang="pl-PL" dirty="0" err="1"/>
              <a:t>nieizolacyjnych</a:t>
            </a:r>
            <a:r>
              <a:rPr lang="pl-PL" dirty="0"/>
              <a:t> środków zapobiegawczych – szczegółowo por. uwagi co do celów, zasad i funkcji stosowania  </a:t>
            </a:r>
          </a:p>
          <a:p>
            <a:pPr algn="just"/>
            <a:r>
              <a:rPr lang="pl-PL" dirty="0"/>
              <a:t>Przesłanki stosowania – art. 249 § 1 oraz 258 k.p.k. </a:t>
            </a:r>
          </a:p>
          <a:p>
            <a:pPr algn="just"/>
            <a:r>
              <a:rPr lang="pl-PL" dirty="0"/>
              <a:t>Art. 249 § 1</a:t>
            </a:r>
          </a:p>
          <a:p>
            <a:pPr lvl="1" algn="just"/>
            <a:r>
              <a:rPr lang="pl-PL" dirty="0"/>
              <a:t>Środki zapobiegawcze można stosować </a:t>
            </a:r>
            <a:r>
              <a:rPr lang="pl-PL" b="1" dirty="0"/>
              <a:t>w celu zabezpieczenia prawidłowego toku postępowania</a:t>
            </a:r>
            <a:r>
              <a:rPr lang="pl-PL" dirty="0"/>
              <a:t>, a wyjątkowo także </a:t>
            </a:r>
            <a:r>
              <a:rPr lang="pl-PL" b="1" dirty="0"/>
              <a:t>w celu zapobiegnięcia popełnieniu przez oskarżonego nowego, ciężkiego przestępstwa</a:t>
            </a:r>
            <a:r>
              <a:rPr lang="pl-PL" dirty="0"/>
              <a:t>; można je stosować tylko wtedy, gdy zebrane dowody wskazują na </a:t>
            </a:r>
            <a:r>
              <a:rPr lang="pl-PL" b="1" dirty="0"/>
              <a:t>duże prawdopodobieństwo</a:t>
            </a:r>
            <a:r>
              <a:rPr lang="pl-PL" dirty="0"/>
              <a:t>, że oskarżony popełnił przestępstwo.</a:t>
            </a:r>
          </a:p>
          <a:p>
            <a:pPr algn="just"/>
            <a:r>
              <a:rPr lang="pl-PL" dirty="0"/>
              <a:t>Art. 258 § 1 – 3 Tymczasowe aresztowanie i </a:t>
            </a:r>
            <a:r>
              <a:rPr lang="pl-PL" b="1" u="sng" dirty="0">
                <a:solidFill>
                  <a:srgbClr val="FF0000"/>
                </a:solidFill>
              </a:rPr>
              <a:t>pozostałe środki zapobiegawcze</a:t>
            </a:r>
            <a:r>
              <a:rPr lang="pl-PL" dirty="0"/>
              <a:t> można stosować jeżeli: zachodzi: </a:t>
            </a:r>
          </a:p>
          <a:p>
            <a:pPr marL="630936" lvl="1" indent="-457200" algn="just">
              <a:buFont typeface="+mj-lt"/>
              <a:buAutoNum type="arabicPeriod"/>
            </a:pPr>
            <a:r>
              <a:rPr lang="pl-PL" dirty="0"/>
              <a:t>uzasadniona obawa ucieczki lub ukrycia się oskarżonego, zwłaszcza wtedy, gdy nie można ustalić jego tożsamości albo nie ma on w kraju stałego miejsca pobytu,</a:t>
            </a:r>
          </a:p>
          <a:p>
            <a:pPr marL="630936" lvl="1" indent="-457200" algn="just">
              <a:buFont typeface="+mj-lt"/>
              <a:buAutoNum type="arabicPeriod"/>
            </a:pPr>
            <a:r>
              <a:rPr lang="pl-PL" dirty="0"/>
              <a:t>uzasadniona obawa, że oskarżony będzie nakłaniał do składania fałszywych zeznań lub wyjaśnień albo w inny bezprawny sposób utrudniał postępowanie karne.</a:t>
            </a:r>
          </a:p>
          <a:p>
            <a:pPr marL="128016" lvl="1" indent="0" algn="just">
              <a:buNone/>
            </a:pPr>
            <a:r>
              <a:rPr lang="pl-PL" dirty="0"/>
              <a:t>Wobec oskarżonego, któremu zarzucono popełnienie zbrodni lub występku zagrożonego karą pozbawienia wolności, której górna granica wynosi co najmniej 8 lat, albo którego sąd pierwszej instancji skazał na karę pozbawienia wolności nie niższą niż 3 lata, obawy utrudniania prawidłowego toku postępowania , o których mowa w § 1, uzasadniające stosowanie środka zapobiegawczego, mogą wynikać także z surowości grożącej oskarżonemu kary.</a:t>
            </a:r>
          </a:p>
          <a:p>
            <a:pPr marL="128016" lvl="1" indent="0" algn="just">
              <a:buNone/>
            </a:pPr>
            <a:r>
              <a:rPr lang="pl-PL"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14570818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5400" dirty="0" err="1"/>
              <a:t>Nieizolacyjne</a:t>
            </a:r>
            <a:r>
              <a:rPr lang="pl-PL" sz="5400" dirty="0"/>
              <a:t> środki zapobiegawcze </a:t>
            </a:r>
            <a:endParaRPr lang="pl-PL" dirty="0"/>
          </a:p>
        </p:txBody>
      </p:sp>
      <p:sp>
        <p:nvSpPr>
          <p:cNvPr id="3" name="Symbol zastępczy zawartości 2"/>
          <p:cNvSpPr>
            <a:spLocks noGrp="1"/>
          </p:cNvSpPr>
          <p:nvPr>
            <p:ph idx="1"/>
          </p:nvPr>
        </p:nvSpPr>
        <p:spPr/>
        <p:txBody>
          <a:bodyPr>
            <a:normAutofit fontScale="92500" lnSpcReduction="20000"/>
          </a:bodyPr>
          <a:lstStyle/>
          <a:p>
            <a:pPr marL="0" indent="-45720" algn="just">
              <a:buNone/>
            </a:pPr>
            <a:r>
              <a:rPr lang="pl-PL" dirty="0"/>
              <a:t>Kontrola stosowania środków zapobiegawczych - z urzędu, w trybie zażalenia, wniosek o zmianę lub uchylenie środka zapobiegawczego </a:t>
            </a:r>
          </a:p>
          <a:p>
            <a:pPr marL="0" indent="-45720" algn="just">
              <a:buNone/>
            </a:pPr>
            <a:r>
              <a:rPr lang="pl-PL" dirty="0" err="1"/>
              <a:t>Nieizolacyjne</a:t>
            </a:r>
            <a:r>
              <a:rPr lang="pl-PL" dirty="0"/>
              <a:t> środki zapobiegawcze można łączyć tzn. jednocześnie może być stosowane przykładowo poręczenie majątkowe i dozór policji, jeżeli tylko łączne stosowanie zabezpieczy prawidłowy tok postępowania. </a:t>
            </a:r>
          </a:p>
          <a:p>
            <a:pPr marL="0" indent="-45720" algn="just">
              <a:buNone/>
            </a:pPr>
            <a:r>
              <a:rPr lang="pl-PL" u="sng" dirty="0"/>
              <a:t>W toku postępowania przygotowawczego stosowanie </a:t>
            </a:r>
            <a:r>
              <a:rPr lang="pl-PL" u="sng" dirty="0" err="1"/>
              <a:t>nieizolacyjnych</a:t>
            </a:r>
            <a:r>
              <a:rPr lang="pl-PL" u="sng" dirty="0"/>
              <a:t> środków zapobiegawczych znajduje się w gestii prokuratora. </a:t>
            </a:r>
            <a:endParaRPr lang="pl-PL" b="1" u="sng" dirty="0">
              <a:solidFill>
                <a:srgbClr val="FF0000"/>
              </a:solidFill>
            </a:endParaRPr>
          </a:p>
          <a:p>
            <a:endParaRPr lang="pl-PL" dirty="0"/>
          </a:p>
        </p:txBody>
      </p:sp>
    </p:spTree>
    <p:extLst>
      <p:ext uri="{BB962C8B-B14F-4D97-AF65-F5344CB8AC3E}">
        <p14:creationId xmlns:p14="http://schemas.microsoft.com/office/powerpoint/2010/main" val="19829174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Poręczenie majątkowe </a:t>
            </a:r>
          </a:p>
        </p:txBody>
      </p:sp>
      <p:sp>
        <p:nvSpPr>
          <p:cNvPr id="3" name="Symbol zastępczy zawartości 2"/>
          <p:cNvSpPr>
            <a:spLocks noGrp="1"/>
          </p:cNvSpPr>
          <p:nvPr>
            <p:ph idx="1"/>
          </p:nvPr>
        </p:nvSpPr>
        <p:spPr>
          <a:xfrm>
            <a:off x="329184" y="1801368"/>
            <a:ext cx="8654796" cy="4818888"/>
          </a:xfrm>
        </p:spPr>
        <p:txBody>
          <a:bodyPr>
            <a:normAutofit fontScale="62500" lnSpcReduction="20000"/>
          </a:bodyPr>
          <a:lstStyle/>
          <a:p>
            <a:pPr algn="just"/>
            <a:r>
              <a:rPr lang="pl-PL" i="1" dirty="0"/>
              <a:t>Poręczenie majątkowe polega na zabezpieczeniu prawidłowego toku postępowania przez zapewnienie udziału oskarżonego w procesie za pomocą wartości majątkowych złożonych przez oskarżonego lub inną osobę oraz groźby ich przepadku w razie ucieczki lub ukrycia się oskarżonego albo utrudniania postępowania w inny sposób.</a:t>
            </a:r>
          </a:p>
          <a:p>
            <a:pPr algn="r"/>
            <a:r>
              <a:rPr lang="pl-PL" dirty="0"/>
              <a:t>J. Skorupka [w:] J. Skorupka (red.), </a:t>
            </a:r>
            <a:r>
              <a:rPr lang="pl-PL" i="1" dirty="0"/>
              <a:t>Proces karny, </a:t>
            </a:r>
            <a:r>
              <a:rPr lang="pl-PL" dirty="0"/>
              <a:t>Warszawa 2016, s. 510</a:t>
            </a:r>
          </a:p>
          <a:p>
            <a:pPr marL="0" indent="0" algn="just">
              <a:buNone/>
            </a:pPr>
            <a:r>
              <a:rPr lang="pl-PL" dirty="0"/>
              <a:t>Przedmiot poręczenia majątkowego:</a:t>
            </a:r>
          </a:p>
          <a:p>
            <a:pPr marL="470916" lvl="1" indent="-342900" algn="just">
              <a:buFont typeface="+mj-lt"/>
              <a:buAutoNum type="arabicPeriod"/>
            </a:pPr>
            <a:r>
              <a:rPr lang="pl-PL" dirty="0"/>
              <a:t>pieniądze (polskie lub obce)</a:t>
            </a:r>
          </a:p>
          <a:p>
            <a:pPr marL="470916" lvl="1" indent="-342900" algn="just">
              <a:buFont typeface="+mj-lt"/>
              <a:buAutoNum type="arabicPeriod"/>
            </a:pPr>
            <a:r>
              <a:rPr lang="pl-PL" dirty="0"/>
              <a:t>papiery wartościowe (np. akcje, obligacje, bankowe papiery wartościowe);</a:t>
            </a:r>
          </a:p>
          <a:p>
            <a:pPr marL="470916" lvl="1" indent="-342900" algn="just">
              <a:buFont typeface="+mj-lt"/>
              <a:buAutoNum type="arabicPeriod"/>
            </a:pPr>
            <a:r>
              <a:rPr lang="pl-PL" dirty="0"/>
              <a:t>zastaw</a:t>
            </a:r>
          </a:p>
          <a:p>
            <a:pPr marL="470916" lvl="1" indent="-342900" algn="just">
              <a:buFont typeface="+mj-lt"/>
              <a:buAutoNum type="arabicPeriod"/>
            </a:pPr>
            <a:r>
              <a:rPr lang="pl-PL" dirty="0"/>
              <a:t>hipoteka </a:t>
            </a:r>
          </a:p>
          <a:p>
            <a:pPr algn="just"/>
            <a:r>
              <a:rPr lang="pl-PL" dirty="0"/>
              <a:t>Poręczenie może wystąpić jako: </a:t>
            </a:r>
          </a:p>
          <a:p>
            <a:pPr marL="470916" lvl="1" indent="-342900" algn="just">
              <a:buFont typeface="+mj-lt"/>
              <a:buAutoNum type="arabicPeriod"/>
            </a:pPr>
            <a:r>
              <a:rPr lang="pl-PL" dirty="0"/>
              <a:t>złożenie pieniędzy lub papierów wartościowych do depozytu albo ustanowienie zastawu bądź hipoteki lub też jako</a:t>
            </a:r>
          </a:p>
          <a:p>
            <a:pPr marL="470916" lvl="1" indent="-342900" algn="just">
              <a:buFont typeface="+mj-lt"/>
              <a:buAutoNum type="arabicPeriod"/>
            </a:pPr>
            <a:r>
              <a:rPr lang="pl-PL" dirty="0"/>
              <a:t>zadeklarowanie poręczenia w powyższych postaciach w określonym czasie.</a:t>
            </a:r>
          </a:p>
          <a:p>
            <a:pPr algn="just"/>
            <a:r>
              <a:rPr lang="pl-PL" dirty="0"/>
              <a:t>W związku z poręczeniem majątkowym należy pamiętać o: areszcie warunkowym (art. 257 § 2) i liście żelaznym (art. 283 § 1). </a:t>
            </a:r>
          </a:p>
          <a:p>
            <a:pPr algn="just"/>
            <a:endParaRPr lang="pl-PL" dirty="0"/>
          </a:p>
        </p:txBody>
      </p:sp>
    </p:spTree>
    <p:extLst>
      <p:ext uri="{BB962C8B-B14F-4D97-AF65-F5344CB8AC3E}">
        <p14:creationId xmlns:p14="http://schemas.microsoft.com/office/powerpoint/2010/main" val="3020781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2084" y="173736"/>
            <a:ext cx="8925636" cy="1243584"/>
          </a:xfrm>
        </p:spPr>
        <p:txBody>
          <a:bodyPr/>
          <a:lstStyle/>
          <a:p>
            <a:r>
              <a:rPr lang="pl-PL" dirty="0"/>
              <a:t>Poręczenie majątkowe </a:t>
            </a:r>
          </a:p>
        </p:txBody>
      </p:sp>
      <p:sp>
        <p:nvSpPr>
          <p:cNvPr id="3" name="Symbol zastępczy zawartości 2"/>
          <p:cNvSpPr>
            <a:spLocks noGrp="1"/>
          </p:cNvSpPr>
          <p:nvPr>
            <p:ph idx="1"/>
          </p:nvPr>
        </p:nvSpPr>
        <p:spPr>
          <a:xfrm>
            <a:off x="672084" y="1600200"/>
            <a:ext cx="7783830" cy="5114499"/>
          </a:xfrm>
        </p:spPr>
        <p:txBody>
          <a:bodyPr>
            <a:normAutofit fontScale="77500" lnSpcReduction="20000"/>
          </a:bodyPr>
          <a:lstStyle/>
          <a:p>
            <a:pPr algn="just"/>
            <a:r>
              <a:rPr lang="pl-PL" dirty="0"/>
              <a:t>Poręczenie majątkowe to samodzielny, nieizolacyjny środek zapobiegawczy. Stosuje go sąd a w postępowaniu przygotowawczym – także prokurator. Celem jego stosowania jest przede wszystkim zapewnienie prawidłowego toku postępowania. Nie można zatem poręczenia majątkowego utożsamiać z kaucją tzn. zwolnieniem oskarżonego z aresztu w zamian za uiszczenie określonej sumy pieniężnej. </a:t>
            </a:r>
          </a:p>
          <a:p>
            <a:pPr marL="0" indent="0" algn="just">
              <a:buNone/>
            </a:pPr>
            <a:r>
              <a:rPr lang="pl-PL" dirty="0"/>
              <a:t>Poręczenia może udzielić oskarżony lub inna osoba. Nie jest wykluczone przyjęcie poręczenia od kilku osób. Poręczycielem może być też współoskarżony. </a:t>
            </a:r>
          </a:p>
          <a:p>
            <a:pPr lvl="1" algn="just"/>
            <a:r>
              <a:rPr lang="pl-PL" dirty="0"/>
              <a:t>Sporne zagadnienie – czy poręczającym może być tylko osoba fizyczna czy także osoba prawna? Prof. Grzegorczyk – </a:t>
            </a:r>
            <a:r>
              <a:rPr lang="pl-PL" b="1" dirty="0"/>
              <a:t>tylko osoba fizyczna</a:t>
            </a:r>
            <a:r>
              <a:rPr lang="pl-PL" dirty="0"/>
              <a:t>, chociaż przydatna byłaby możliwość udzielenia poręczenia przez osobę prawną. Niemniej dopuszczenie takiej możliwości wymagałoby zmiany w k.p.k. </a:t>
            </a:r>
          </a:p>
          <a:p>
            <a:pPr algn="just"/>
            <a:endParaRPr lang="pl-PL" dirty="0"/>
          </a:p>
          <a:p>
            <a:pPr algn="just"/>
            <a:endParaRPr lang="pl-PL" dirty="0"/>
          </a:p>
        </p:txBody>
      </p:sp>
    </p:spTree>
    <p:extLst>
      <p:ext uri="{BB962C8B-B14F-4D97-AF65-F5344CB8AC3E}">
        <p14:creationId xmlns:p14="http://schemas.microsoft.com/office/powerpoint/2010/main" val="6555604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50126"/>
            <a:ext cx="9144000"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12593" y="941697"/>
            <a:ext cx="8915401" cy="5800298"/>
          </a:xfrm>
        </p:spPr>
        <p:txBody>
          <a:bodyPr>
            <a:noAutofit/>
          </a:bodyPr>
          <a:lstStyle/>
          <a:p>
            <a:pPr algn="just"/>
            <a:r>
              <a:rPr lang="pl-PL" sz="2000" dirty="0"/>
              <a:t>Art. 266. </a:t>
            </a:r>
          </a:p>
          <a:p>
            <a:pPr marL="128016" lvl="1" indent="0" algn="just">
              <a:buNone/>
            </a:pPr>
            <a:r>
              <a:rPr lang="pl-PL" sz="2000" dirty="0"/>
              <a:t>§ 1. Poręczenie majątkowe w postaci </a:t>
            </a:r>
            <a:r>
              <a:rPr lang="pl-PL" sz="2000" b="1" dirty="0"/>
              <a:t>pieniędzy, papierów wartościowych, zastawu lub hipoteki</a:t>
            </a:r>
            <a:r>
              <a:rPr lang="pl-PL" sz="2000" dirty="0"/>
              <a:t> może złożyć oskarżony albo inna osoba.</a:t>
            </a:r>
          </a:p>
          <a:p>
            <a:pPr marL="128016" lvl="1" indent="0" algn="just">
              <a:buNone/>
            </a:pPr>
            <a:r>
              <a:rPr lang="pl-PL" sz="2000" dirty="0"/>
              <a:t>§ 2. Wysokość, rodzaj i warunki poręczenia majątkowego, a w szczególności termin złożenia przedmiotu poręczenia, należy </a:t>
            </a:r>
            <a:r>
              <a:rPr lang="pl-PL" sz="2000" b="1" dirty="0"/>
              <a:t>określić w postanowieniu</a:t>
            </a:r>
            <a:r>
              <a:rPr lang="pl-PL" sz="2000" dirty="0"/>
              <a:t>, mając na względzie sytuację materialną oskarżonego i składającego poręczenie majątkowe, wysokość wyrządzonej szkody oraz charakter popełnionego czynu.</a:t>
            </a:r>
          </a:p>
          <a:p>
            <a:pPr marL="128016" lvl="1" indent="0" algn="just">
              <a:buNone/>
            </a:pPr>
            <a:endParaRPr lang="pl-PL" sz="2000" dirty="0"/>
          </a:p>
          <a:p>
            <a:pPr marL="128016" lvl="1" indent="0" algn="just">
              <a:buNone/>
            </a:pPr>
            <a:r>
              <a:rPr lang="pl-PL" sz="2000" b="1" dirty="0"/>
              <a:t>Nowelizacja z 2021 r. art. 266 k.p.k., § 1a: </a:t>
            </a:r>
            <a:r>
              <a:rPr lang="pl-PL" sz="2000" dirty="0"/>
              <a:t>Przedmiot poręczenia majątkowego nie może pochodzić z przysporzenia na rzecz oskarżonego albo innej osoby składającej poręczenie dokonanego na ten cel. Sąd albo prokurator może uzależnić przyjęcie przedmiotu poręczenia majątkowego od wykazania przez osobę składającą poręczenie źródła pochodzenia tego przedmiotu. W postępowaniu przygotowawczym przyjęcia przedmiotu poręczenia majątkowego dokonuje prokurator. Oświadczenie w przedmiocie źródła pochodzenia przedmiotu poręczenia majątkowego osoba składająca poręczenie składa pod rygorem odpowiedzialności karnej, o czym należy ją uprzedzić.</a:t>
            </a:r>
          </a:p>
        </p:txBody>
      </p:sp>
    </p:spTree>
    <p:extLst>
      <p:ext uri="{BB962C8B-B14F-4D97-AF65-F5344CB8AC3E}">
        <p14:creationId xmlns:p14="http://schemas.microsoft.com/office/powerpoint/2010/main" val="32056018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3F9A06-C9DD-3D43-7650-12CE47033AA5}"/>
              </a:ext>
            </a:extLst>
          </p:cNvPr>
          <p:cNvSpPr>
            <a:spLocks noGrp="1"/>
          </p:cNvSpPr>
          <p:nvPr>
            <p:ph type="title"/>
          </p:nvPr>
        </p:nvSpPr>
        <p:spPr/>
        <p:txBody>
          <a:bodyPr/>
          <a:lstStyle/>
          <a:p>
            <a:r>
              <a:rPr lang="pl-PL" dirty="0"/>
              <a:t>Poręczenie majątkowe</a:t>
            </a:r>
          </a:p>
        </p:txBody>
      </p:sp>
      <p:sp>
        <p:nvSpPr>
          <p:cNvPr id="3" name="Symbol zastępczy zawartości 2">
            <a:extLst>
              <a:ext uri="{FF2B5EF4-FFF2-40B4-BE49-F238E27FC236}">
                <a16:creationId xmlns:a16="http://schemas.microsoft.com/office/drawing/2014/main" id="{D3A12CB0-AC3C-9F98-914B-7441BBAE5818}"/>
              </a:ext>
            </a:extLst>
          </p:cNvPr>
          <p:cNvSpPr>
            <a:spLocks noGrp="1"/>
          </p:cNvSpPr>
          <p:nvPr>
            <p:ph idx="1"/>
          </p:nvPr>
        </p:nvSpPr>
        <p:spPr/>
        <p:txBody>
          <a:bodyPr/>
          <a:lstStyle/>
          <a:p>
            <a:pPr marL="0" indent="0" algn="just">
              <a:buNone/>
            </a:pPr>
            <a:r>
              <a:rPr lang="pl-PL" sz="2000" dirty="0"/>
              <a:t>Art. 267. </a:t>
            </a:r>
          </a:p>
          <a:p>
            <a:pPr marL="128016" lvl="1" indent="0" algn="just">
              <a:buNone/>
            </a:pPr>
            <a:r>
              <a:rPr lang="pl-PL" sz="2000" dirty="0"/>
              <a:t>Osobę składającą poręczenie majątkowe zawiadamia się o każdorazowym wezwaniu oskarżonego do stawiennictwa; do osoby składającej poręczenie majątkowe za oskarżonego stosuje się odpowiednio art. 138 i 139 § 1. (wskazanie pełnomocnika do doręczeń w kraju jeżeli poręczający przebywa za granicą </a:t>
            </a:r>
          </a:p>
          <a:p>
            <a:pPr marL="128016" lvl="1" indent="0" algn="just">
              <a:buNone/>
            </a:pPr>
            <a:r>
              <a:rPr lang="pl-PL" sz="2000" dirty="0"/>
              <a:t>Organy procesowe muszą zawiadamiać poręczającego, gdy jest nim osoba inna niż sam oskarżony, o wszelkich wezwaniach kierowanych do oskarżonego, aby mógł on dopilnować, by wezwany stawił się na żądanie organu i nie utrudniał postępowania.</a:t>
            </a:r>
          </a:p>
          <a:p>
            <a:endParaRPr lang="pl-PL" dirty="0"/>
          </a:p>
        </p:txBody>
      </p:sp>
    </p:spTree>
    <p:extLst>
      <p:ext uri="{BB962C8B-B14F-4D97-AF65-F5344CB8AC3E}">
        <p14:creationId xmlns:p14="http://schemas.microsoft.com/office/powerpoint/2010/main" val="7295760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50125"/>
            <a:ext cx="8843749" cy="1499616"/>
          </a:xfrm>
        </p:spPr>
        <p:txBody>
          <a:bodyPr>
            <a:normAutofit/>
          </a:bodyPr>
          <a:lstStyle/>
          <a:p>
            <a:r>
              <a:rPr lang="pl-PL" sz="4400" dirty="0"/>
              <a:t>Poręczenie majątkowe </a:t>
            </a:r>
          </a:p>
        </p:txBody>
      </p:sp>
      <p:sp>
        <p:nvSpPr>
          <p:cNvPr id="3" name="Symbol zastępczy zawartości 2"/>
          <p:cNvSpPr>
            <a:spLocks noGrp="1"/>
          </p:cNvSpPr>
          <p:nvPr>
            <p:ph idx="1"/>
          </p:nvPr>
        </p:nvSpPr>
        <p:spPr>
          <a:xfrm>
            <a:off x="133066" y="996288"/>
            <a:ext cx="8843749" cy="5609229"/>
          </a:xfrm>
        </p:spPr>
        <p:txBody>
          <a:bodyPr>
            <a:normAutofit fontScale="55000" lnSpcReduction="20000"/>
          </a:bodyPr>
          <a:lstStyle/>
          <a:p>
            <a:pPr marL="0" indent="0" algn="just">
              <a:buNone/>
            </a:pPr>
            <a:r>
              <a:rPr lang="pl-PL" dirty="0"/>
              <a:t>Art. 269. </a:t>
            </a:r>
          </a:p>
          <a:p>
            <a:pPr marL="173736" lvl="1" indent="0" algn="just">
              <a:buNone/>
            </a:pPr>
            <a:r>
              <a:rPr lang="pl-PL" dirty="0"/>
              <a:t>§ 1. Ulegające przepadkowi przedmioty poręczenia lub ściągnięte sumy poręczenia majątkowego </a:t>
            </a:r>
            <a:r>
              <a:rPr lang="pl-PL" b="1" dirty="0"/>
              <a:t>przekazuje się lub przelewa na rzecz Skarbu Państwa</a:t>
            </a:r>
            <a:r>
              <a:rPr lang="pl-PL" dirty="0"/>
              <a:t>; pokrzywdzony ma wówczas pierwszeństwo zaspokojenia na nich swoich roszczeń wynikających z przestępstwa, jeżeli w inny sposób nie można uzyskać naprawienia szkody.</a:t>
            </a:r>
          </a:p>
          <a:p>
            <a:pPr marL="173736" lvl="1" indent="0" algn="just">
              <a:buNone/>
            </a:pPr>
            <a:r>
              <a:rPr lang="pl-PL" dirty="0"/>
              <a:t>§ 2. </a:t>
            </a:r>
            <a:r>
              <a:rPr lang="pl-PL" b="1" dirty="0"/>
              <a:t>Z chwilą ustania poręczenia majątkowego przedmiot poręczenia zwraca się, a sumę poręczenia zwalnia się, pod tym jednak warunkiem, że w razie prawomocnego skazania oskarżonego na karę pozbawienia wolności następuje to z chwilą rozpoczęcia odbywania przez niego kary. </a:t>
            </a:r>
            <a:r>
              <a:rPr lang="pl-PL" u="sng" dirty="0"/>
              <a:t>W razie niezgłoszenia się na wezwanie do odbycia kary stosuje się art. 268 § 1.</a:t>
            </a:r>
          </a:p>
          <a:p>
            <a:pPr marL="356616" lvl="2" indent="0" algn="just">
              <a:buNone/>
            </a:pPr>
            <a:r>
              <a:rPr lang="pl-PL" dirty="0"/>
              <a:t>Przepadek przedmiotu poręczenia</a:t>
            </a:r>
          </a:p>
          <a:p>
            <a:pPr marL="173736" lvl="1" indent="0" algn="just">
              <a:buNone/>
            </a:pPr>
            <a:r>
              <a:rPr lang="pl-PL" dirty="0"/>
              <a:t>§ 3. Cofnięcie poręczenia majątkowego staje się skuteczne dopiero z chwilą przyjęcia nowego poręczenia majątkowego, zastosowania innego środka zapobiegawczego lub odstąpienia od stosowania tego środka.</a:t>
            </a:r>
          </a:p>
          <a:p>
            <a:pPr marL="173736" lvl="1" indent="0" algn="just">
              <a:buNone/>
            </a:pPr>
            <a:r>
              <a:rPr lang="pl-PL" dirty="0"/>
              <a:t>§ 4. Przepisy § 2 i 3 nie dotyczą cofnięcia poręczenia majątkowego i zwrotu przedmiotów, jeżeli już zapadło postanowienie o jego przepadku lub o ściągnięciu sumy poręczenia.</a:t>
            </a:r>
          </a:p>
          <a:p>
            <a:pPr marL="0" indent="0" algn="just">
              <a:buNone/>
            </a:pPr>
            <a:r>
              <a:rPr lang="pl-PL" dirty="0"/>
              <a:t>Art. 270. </a:t>
            </a:r>
          </a:p>
          <a:p>
            <a:pPr marL="173736" lvl="1" indent="0" algn="just">
              <a:buNone/>
            </a:pPr>
            <a:r>
              <a:rPr lang="pl-PL" dirty="0"/>
              <a:t>§ 1. O przepadku przedmiotu poręczenia lub ściągnięciu sumy poręczenia orzeka z urzędu sąd, przed którym postępowanie się toczy, </a:t>
            </a:r>
            <a:r>
              <a:rPr lang="pl-PL" b="1" dirty="0"/>
              <a:t>a w postępowaniu przygotowawczym na wniosek prokuratora - sąd właściwy do rozpoznania sprawy.</a:t>
            </a:r>
          </a:p>
          <a:p>
            <a:pPr marL="173736" lvl="1" indent="0" algn="just">
              <a:buNone/>
            </a:pPr>
            <a:r>
              <a:rPr lang="pl-PL" dirty="0"/>
              <a:t>§ 2. Oskarżony, poręczający i prokurator mają prawo wziąć udział w posiedzeniu sądowym lub złożyć wyjaśnienia na piśmie. Oskarżonego pozbawionego wolności sprowadza się na posiedzenie, jeżeli prezes sądu lub sąd uzna to za potrzebne.</a:t>
            </a:r>
          </a:p>
          <a:p>
            <a:pPr marL="173736" lvl="1" indent="0" algn="just">
              <a:buNone/>
            </a:pPr>
            <a:r>
              <a:rPr lang="pl-PL" dirty="0"/>
              <a:t>§ 3. Na postanowienie określone w § 1 przysługuje zażalenie.</a:t>
            </a:r>
          </a:p>
        </p:txBody>
      </p:sp>
    </p:spTree>
    <p:extLst>
      <p:ext uri="{BB962C8B-B14F-4D97-AF65-F5344CB8AC3E}">
        <p14:creationId xmlns:p14="http://schemas.microsoft.com/office/powerpoint/2010/main" val="14326621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0528" y="-459432"/>
            <a:ext cx="9144000" cy="1499616"/>
          </a:xfrm>
        </p:spPr>
        <p:txBody>
          <a:bodyPr>
            <a:normAutofit/>
          </a:bodyPr>
          <a:lstStyle/>
          <a:p>
            <a:r>
              <a:rPr lang="pl-PL" sz="3000" b="1" dirty="0"/>
              <a:t>Przepadek przedmiotu poręczenia</a:t>
            </a:r>
          </a:p>
        </p:txBody>
      </p:sp>
      <p:sp>
        <p:nvSpPr>
          <p:cNvPr id="3" name="Symbol zastępczy zawartości 2"/>
          <p:cNvSpPr>
            <a:spLocks noGrp="1"/>
          </p:cNvSpPr>
          <p:nvPr>
            <p:ph idx="1"/>
          </p:nvPr>
        </p:nvSpPr>
        <p:spPr>
          <a:xfrm>
            <a:off x="-21095" y="451013"/>
            <a:ext cx="9144000" cy="6134669"/>
          </a:xfrm>
        </p:spPr>
        <p:txBody>
          <a:bodyPr>
            <a:normAutofit lnSpcReduction="10000"/>
          </a:bodyPr>
          <a:lstStyle/>
          <a:p>
            <a:pPr marL="0" indent="0" algn="just">
              <a:lnSpc>
                <a:spcPct val="120000"/>
              </a:lnSpc>
              <a:buNone/>
            </a:pPr>
            <a:r>
              <a:rPr lang="pl-PL" sz="2400" dirty="0"/>
              <a:t>Jeżeli oskarżony utrudnia postępowanie organ procesowy wydaje postanowienie o przepadku przedmiotu poręczenia: </a:t>
            </a:r>
          </a:p>
          <a:p>
            <a:pPr marL="361950" indent="-361950" algn="just">
              <a:lnSpc>
                <a:spcPct val="120000"/>
              </a:lnSpc>
              <a:buFont typeface="Wingdings" panose="05000000000000000000" pitchFamily="2" charset="2"/>
              <a:buChar char="Ø"/>
            </a:pPr>
            <a:r>
              <a:rPr lang="pl-PL" sz="2000" b="1" dirty="0"/>
              <a:t>Obligatoryjnie</a:t>
            </a:r>
            <a:r>
              <a:rPr lang="pl-PL" sz="2000" dirty="0"/>
              <a:t> – w razie ucieczki lub ukrycia się oskarżonego </a:t>
            </a:r>
          </a:p>
          <a:p>
            <a:pPr marL="361950" indent="-361950" algn="just">
              <a:lnSpc>
                <a:spcPct val="120000"/>
              </a:lnSpc>
              <a:buFont typeface="Wingdings" panose="05000000000000000000" pitchFamily="2" charset="2"/>
              <a:buChar char="Ø"/>
            </a:pPr>
            <a:r>
              <a:rPr lang="pl-PL" sz="2000" b="1" dirty="0"/>
              <a:t>Fakultatywnie</a:t>
            </a:r>
            <a:r>
              <a:rPr lang="pl-PL" sz="2000" dirty="0"/>
              <a:t> – jeżeli w inny sposób niż ucieczka czy ukrycie się utrudnia on postępowanie.</a:t>
            </a:r>
          </a:p>
          <a:p>
            <a:pPr marL="361950" indent="-361950" algn="just">
              <a:lnSpc>
                <a:spcPct val="120000"/>
              </a:lnSpc>
              <a:buFont typeface="Wingdings" panose="05000000000000000000" pitchFamily="2" charset="2"/>
              <a:buChar char="Ø"/>
            </a:pPr>
            <a:r>
              <a:rPr lang="pl-PL" sz="2000" b="1" dirty="0"/>
              <a:t>Całego przedmiotu poręczenia </a:t>
            </a:r>
          </a:p>
          <a:p>
            <a:pPr marL="361950" indent="-361950" algn="just">
              <a:lnSpc>
                <a:spcPct val="120000"/>
              </a:lnSpc>
              <a:buFont typeface="Wingdings" panose="05000000000000000000" pitchFamily="2" charset="2"/>
              <a:buChar char="Ø"/>
            </a:pPr>
            <a:r>
              <a:rPr lang="pl-PL" sz="2000" b="1" dirty="0"/>
              <a:t>Częściowy przepadek poręczenia </a:t>
            </a:r>
            <a:r>
              <a:rPr lang="pl-PL" sz="2000" dirty="0"/>
              <a:t>(lub ściągnięcie jego sum) – jednocześnie stosuje się </a:t>
            </a:r>
            <a:r>
              <a:rPr lang="pl-PL" sz="2200" dirty="0"/>
              <a:t>wobec oskarżonego dodatkowy nieizolacyjny środek zapobiegawczy, z uwzględnieniem potrzeby zabezpieczenia prawidłowego toku procesu. Celem tej regulacji jest uniknięcie zbyt częstego stosowania tymczasowego aresztowania w związku z przepadkiem poręczenia, przy jednoczesnym utrzymaniu tego środka zapobiegawczego i wymuszeniu albo na poręczającym lepszego wywiązywania się ze swoich obowiązków albo na oskarżonym – poprzez zastosowanie dodatkowego </a:t>
            </a:r>
            <a:r>
              <a:rPr lang="pl-PL" sz="2200" dirty="0" err="1"/>
              <a:t>nieizolacyjnego</a:t>
            </a:r>
            <a:r>
              <a:rPr lang="pl-PL" sz="2200" dirty="0"/>
              <a:t> środka – zaniechania utrudniania postępowania. </a:t>
            </a:r>
          </a:p>
        </p:txBody>
      </p:sp>
      <p:cxnSp>
        <p:nvCxnSpPr>
          <p:cNvPr id="5" name="Łącznik prosty 4"/>
          <p:cNvCxnSpPr/>
          <p:nvPr/>
        </p:nvCxnSpPr>
        <p:spPr>
          <a:xfrm>
            <a:off x="0" y="3508823"/>
            <a:ext cx="9144000" cy="9525"/>
          </a:xfrm>
          <a:prstGeom prst="line">
            <a:avLst/>
          </a:prstGeom>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21910956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09182"/>
            <a:ext cx="9144000" cy="1499616"/>
          </a:xfrm>
        </p:spPr>
        <p:txBody>
          <a:bodyPr>
            <a:noAutofit/>
          </a:bodyPr>
          <a:lstStyle/>
          <a:p>
            <a:r>
              <a:rPr lang="pl-PL" sz="5400" dirty="0"/>
              <a:t>Ustanie i Cofnięcie poręczenia </a:t>
            </a:r>
          </a:p>
        </p:txBody>
      </p:sp>
      <p:sp>
        <p:nvSpPr>
          <p:cNvPr id="3" name="Symbol zastępczy zawartości 2"/>
          <p:cNvSpPr>
            <a:spLocks noGrp="1"/>
          </p:cNvSpPr>
          <p:nvPr>
            <p:ph idx="1"/>
          </p:nvPr>
        </p:nvSpPr>
        <p:spPr>
          <a:xfrm>
            <a:off x="133066" y="1173707"/>
            <a:ext cx="8905163" cy="5500047"/>
          </a:xfrm>
        </p:spPr>
        <p:txBody>
          <a:bodyPr>
            <a:normAutofit fontScale="55000" lnSpcReduction="20000"/>
          </a:bodyPr>
          <a:lstStyle/>
          <a:p>
            <a:pPr marL="0" indent="0" algn="just">
              <a:buNone/>
            </a:pPr>
            <a:r>
              <a:rPr lang="pl-PL" b="1" dirty="0"/>
              <a:t>Ustanie poręczenia</a:t>
            </a:r>
          </a:p>
          <a:p>
            <a:pPr lvl="1" algn="just">
              <a:buFontTx/>
              <a:buChar char="-"/>
            </a:pPr>
            <a:r>
              <a:rPr lang="pl-PL" dirty="0"/>
              <a:t>Z momentem rozpoczęcia wykonywania kary, chyba że w postanowienie o przyjęciu poręczenia ustalono inaczej</a:t>
            </a:r>
          </a:p>
          <a:p>
            <a:pPr lvl="1" algn="just">
              <a:buFontTx/>
              <a:buChar char="-"/>
            </a:pPr>
            <a:r>
              <a:rPr lang="pl-PL" dirty="0"/>
              <a:t>- gdy proces zakończono prawomocnie w sposób nieprzewidujący wykonywania kary (uniewinnienie, warunkowe umorzenie, skazanie z warunkowym zawieszeniem wykonania kary, odstąpienie od wymierzenia kary), poręczenie ustaje z momentem uprawomocnienia się wyroku. </a:t>
            </a:r>
          </a:p>
          <a:p>
            <a:pPr lvl="1" algn="just">
              <a:buFontTx/>
              <a:buChar char="-"/>
            </a:pPr>
            <a:r>
              <a:rPr lang="pl-PL" dirty="0"/>
              <a:t>W razie skazania na karę pozbawienia wolności bezwarunkowo wykonywaną poręczenie ustaje dopiero z chwilą rozpoczęcia odbywania kary przez skazanego, czyli stawienia się go do jej odbycia. W razie niezgłoszenia się skazanego do odbycia kary wchodzi – przepadek poręczenia</a:t>
            </a:r>
          </a:p>
          <a:p>
            <a:pPr lvl="1" algn="just">
              <a:buFontTx/>
              <a:buChar char="-"/>
            </a:pPr>
            <a:r>
              <a:rPr lang="pl-PL" dirty="0"/>
              <a:t>Uchwala SN (7) z 22 stycznia 2003 r., I KZP 36/02 </a:t>
            </a:r>
            <a:r>
              <a:rPr lang="pl-PL" b="1" dirty="0"/>
              <a:t>– </a:t>
            </a:r>
            <a:r>
              <a:rPr lang="pl-PL" dirty="0"/>
              <a:t>w razie zastosowania wobec oskarżonego, względem którego jest już stosowane poręczenie majątkowe, tymczasowego aresztowania bez zawarcia w postanowieniu o zastosowaniu tego środka wzmianki o uchyleniu poręczenia albo o jego zamianie na tymczasowe aresztowanie, poręczenie to ustaje z chwilą rozpoczęcia efektywnego wykonywania tymczasowego aresztowania, czyli z momentem osadzenia oskarżonego, a nie z chwilą wydania czy uprawomocnienia się postanowienia o zastosowaniu tego środka zapobiegawczego.</a:t>
            </a:r>
          </a:p>
          <a:p>
            <a:pPr marL="0" indent="0" algn="just">
              <a:buNone/>
            </a:pPr>
            <a:r>
              <a:rPr lang="pl-PL" b="1" dirty="0"/>
              <a:t>Cofnięcie poręczenia</a:t>
            </a:r>
            <a:endParaRPr lang="pl-PL" dirty="0"/>
          </a:p>
          <a:p>
            <a:pPr marL="459486" lvl="1" indent="-285750" algn="just">
              <a:buFontTx/>
              <a:buChar char="-"/>
            </a:pPr>
            <a:r>
              <a:rPr lang="pl-PL" dirty="0"/>
              <a:t>Ustawodawca dopuszcza możliwość cofnięcia poręczenia majątkowego, ale tylko wtedy, gdy nie został jeszcze orzeczony przepadek przedmiotu poręczenia, czyli do momentu wydania  postanowienia o przepadku przedmiotu poręczenia (ściągnięciu sum poręczenia. </a:t>
            </a:r>
          </a:p>
          <a:p>
            <a:pPr marL="459486" lvl="1" indent="-285750" algn="just">
              <a:buFontTx/>
              <a:buChar char="-"/>
            </a:pPr>
            <a:r>
              <a:rPr lang="pl-PL" dirty="0"/>
              <a:t>Cofnięcie wywołuje skutek dopiero z chwilą przyjęcia nowego poręczenia lub zastosowania innego środka zapobiegawczego albo odstąpienia od stosowania takiego środka </a:t>
            </a:r>
          </a:p>
          <a:p>
            <a:pPr marL="0" indent="0" algn="just">
              <a:buNone/>
            </a:pPr>
            <a:r>
              <a:rPr lang="pl-PL" b="1" dirty="0"/>
              <a:t>Zwrot przedmiotu poręczenia</a:t>
            </a:r>
            <a:r>
              <a:rPr lang="pl-PL" dirty="0"/>
              <a:t> </a:t>
            </a:r>
          </a:p>
          <a:p>
            <a:pPr marL="173736" lvl="1" indent="0" algn="just">
              <a:buNone/>
            </a:pPr>
            <a:r>
              <a:rPr lang="pl-PL" dirty="0"/>
              <a:t>W wyniku jego ustania lub skutecznego cofnięcia. </a:t>
            </a:r>
          </a:p>
        </p:txBody>
      </p:sp>
    </p:spTree>
    <p:extLst>
      <p:ext uri="{BB962C8B-B14F-4D97-AF65-F5344CB8AC3E}">
        <p14:creationId xmlns:p14="http://schemas.microsoft.com/office/powerpoint/2010/main" val="399619300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661" y="-243408"/>
            <a:ext cx="9144000" cy="1499616"/>
          </a:xfrm>
        </p:spPr>
        <p:txBody>
          <a:bodyPr>
            <a:normAutofit/>
          </a:bodyPr>
          <a:lstStyle/>
          <a:p>
            <a:r>
              <a:rPr lang="pl-PL" sz="3000" b="1" dirty="0"/>
              <a:t>Poręczenie społeczne i osoby godnej zaufania</a:t>
            </a:r>
          </a:p>
        </p:txBody>
      </p:sp>
      <p:sp>
        <p:nvSpPr>
          <p:cNvPr id="4" name="Symbol zastępczy tekstu 3"/>
          <p:cNvSpPr>
            <a:spLocks noGrp="1"/>
          </p:cNvSpPr>
          <p:nvPr>
            <p:ph type="body" idx="1"/>
          </p:nvPr>
        </p:nvSpPr>
        <p:spPr>
          <a:xfrm>
            <a:off x="323528" y="836712"/>
            <a:ext cx="3868731" cy="822960"/>
          </a:xfrm>
        </p:spPr>
        <p:txBody>
          <a:bodyPr/>
          <a:lstStyle/>
          <a:p>
            <a:pPr algn="ctr"/>
            <a:r>
              <a:rPr lang="pl-PL" dirty="0"/>
              <a:t>Poręczenie społeczne – art. 271 </a:t>
            </a:r>
          </a:p>
        </p:txBody>
      </p:sp>
      <p:sp>
        <p:nvSpPr>
          <p:cNvPr id="5" name="Symbol zastępczy zawartości 4"/>
          <p:cNvSpPr>
            <a:spLocks noGrp="1"/>
          </p:cNvSpPr>
          <p:nvPr>
            <p:ph sz="half" idx="2"/>
          </p:nvPr>
        </p:nvSpPr>
        <p:spPr>
          <a:xfrm>
            <a:off x="7302" y="1628800"/>
            <a:ext cx="4216749" cy="4763069"/>
          </a:xfrm>
        </p:spPr>
        <p:txBody>
          <a:bodyPr>
            <a:normAutofit fontScale="85000" lnSpcReduction="10000"/>
          </a:bodyPr>
          <a:lstStyle/>
          <a:p>
            <a:pPr algn="just"/>
            <a:r>
              <a:rPr lang="pl-PL" sz="1800" dirty="0"/>
              <a:t>§ 1. Od </a:t>
            </a:r>
            <a:r>
              <a:rPr lang="pl-PL" sz="1800" b="1" dirty="0"/>
              <a:t>pracodawcy</a:t>
            </a:r>
            <a:r>
              <a:rPr lang="pl-PL" sz="1800" dirty="0"/>
              <a:t>, u którego oskarżony jest zatrudniony, od </a:t>
            </a:r>
            <a:r>
              <a:rPr lang="pl-PL" sz="1800" b="1" dirty="0"/>
              <a:t>kierownictwa szkoły lub uczelni</a:t>
            </a:r>
            <a:r>
              <a:rPr lang="pl-PL" sz="1800" dirty="0"/>
              <a:t>, których oskarżony jest uczniem lub studentem, od zespołu, w którym oskarżony pracuje lub uczy się, albo od </a:t>
            </a:r>
            <a:r>
              <a:rPr lang="pl-PL" sz="1800" b="1" dirty="0"/>
              <a:t>organizacji społecznej</a:t>
            </a:r>
            <a:r>
              <a:rPr lang="pl-PL" sz="1800" dirty="0"/>
              <a:t>, której oskarżony jest członkiem, można, na ich wniosek, przyjąć poręczenie, że </a:t>
            </a:r>
            <a:r>
              <a:rPr lang="pl-PL" sz="1800" u="sng" dirty="0"/>
              <a:t>oskarżony stawi się na każde wezwanie i nie będzie w sposób bezprawny utrudniał postępowania; jeżeli oskarżony jest żołnierzem, można przyjąć poręczenie od zespołu żołnierskiego, zgłoszone za pośrednictwem właściwego dowódcy.</a:t>
            </a:r>
          </a:p>
          <a:p>
            <a:pPr algn="just"/>
            <a:r>
              <a:rPr lang="pl-PL" sz="1800" dirty="0"/>
              <a:t>§ 2. Do wniosku o przyjęcie poręczenia zespół lub organizacja społeczna dołącza wyciąg z protokołu zawierającego uchwałę o podjęciu się poręczenia.</a:t>
            </a:r>
          </a:p>
          <a:p>
            <a:pPr algn="just"/>
            <a:r>
              <a:rPr lang="pl-PL" sz="1800" dirty="0"/>
              <a:t>§ 3. We wniosku o przyjęcie poręczenia należy wskazać osobę, która ma wykonywać obowiązki poręczającego; osoba ta składa oświadczenie o przyjęciu tych obowiązków.</a:t>
            </a:r>
          </a:p>
        </p:txBody>
      </p:sp>
      <p:sp>
        <p:nvSpPr>
          <p:cNvPr id="6" name="Symbol zastępczy tekstu 5"/>
          <p:cNvSpPr>
            <a:spLocks noGrp="1"/>
          </p:cNvSpPr>
          <p:nvPr>
            <p:ph type="body" sz="quarter" idx="3"/>
          </p:nvPr>
        </p:nvSpPr>
        <p:spPr>
          <a:xfrm>
            <a:off x="4404815" y="836712"/>
            <a:ext cx="4739185" cy="822960"/>
          </a:xfrm>
        </p:spPr>
        <p:txBody>
          <a:bodyPr/>
          <a:lstStyle/>
          <a:p>
            <a:pPr algn="ctr"/>
            <a:r>
              <a:rPr lang="pl-PL" dirty="0"/>
              <a:t>Poręczenie osoby godnej zaufania – art. 272  </a:t>
            </a:r>
          </a:p>
        </p:txBody>
      </p:sp>
      <p:sp>
        <p:nvSpPr>
          <p:cNvPr id="7" name="Symbol zastępczy zawartości 6"/>
          <p:cNvSpPr>
            <a:spLocks noGrp="1"/>
          </p:cNvSpPr>
          <p:nvPr>
            <p:ph sz="quarter" idx="4"/>
          </p:nvPr>
        </p:nvSpPr>
        <p:spPr>
          <a:xfrm>
            <a:off x="4483289" y="1628800"/>
            <a:ext cx="4660711" cy="4896544"/>
          </a:xfrm>
        </p:spPr>
        <p:txBody>
          <a:bodyPr>
            <a:noAutofit/>
          </a:bodyPr>
          <a:lstStyle/>
          <a:p>
            <a:pPr algn="just"/>
            <a:r>
              <a:rPr lang="pl-PL" sz="1500" dirty="0"/>
              <a:t>Poręczenie, że oskarżony stawi się na każde wezwanie i nie będzie w sposób bezprawny utrudniał postępowania, można także przyjąć od </a:t>
            </a:r>
            <a:r>
              <a:rPr lang="pl-PL" sz="1500" b="1" dirty="0"/>
              <a:t>osoby godnej zaufania</a:t>
            </a:r>
            <a:r>
              <a:rPr lang="pl-PL" sz="1500" dirty="0"/>
              <a:t>. Przepis art. 275 § 2 stosuje się odpowiednio</a:t>
            </a:r>
          </a:p>
          <a:p>
            <a:pPr algn="just"/>
            <a:r>
              <a:rPr lang="pl-PL" sz="1500" dirty="0"/>
              <a:t>- art. 275 § 2 to obowiązki nakładane na oskarżonego przy dozorze </a:t>
            </a:r>
          </a:p>
          <a:p>
            <a:pPr marL="630936" lvl="1" indent="-457200" algn="just">
              <a:buFont typeface="+mj-lt"/>
              <a:buAutoNum type="arabicPeriod"/>
            </a:pPr>
            <a:r>
              <a:rPr lang="pl-PL" sz="1500" dirty="0"/>
              <a:t>zakazie opuszczania określonego miejsca pobytu, </a:t>
            </a:r>
          </a:p>
          <a:p>
            <a:pPr marL="630936" lvl="1" indent="-457200" algn="just">
              <a:buFont typeface="+mj-lt"/>
              <a:buAutoNum type="arabicPeriod"/>
            </a:pPr>
            <a:r>
              <a:rPr lang="pl-PL" sz="1500" dirty="0"/>
              <a:t>zgłaszaniu się do organu dozorującego w określonych odstępach czasu, </a:t>
            </a:r>
          </a:p>
          <a:p>
            <a:pPr marL="630936" lvl="1" indent="-457200" algn="just">
              <a:buFont typeface="+mj-lt"/>
              <a:buAutoNum type="arabicPeriod"/>
            </a:pPr>
            <a:r>
              <a:rPr lang="pl-PL" sz="1500" dirty="0"/>
              <a:t>zawiadamianiu go o zamierzonym wyjeździe oraz o terminie powrotu, </a:t>
            </a:r>
          </a:p>
          <a:p>
            <a:pPr marL="630936" lvl="1" indent="-457200" algn="just">
              <a:buFont typeface="+mj-lt"/>
              <a:buAutoNum type="arabicPeriod"/>
            </a:pPr>
            <a:r>
              <a:rPr lang="pl-PL" sz="1500" dirty="0"/>
              <a:t>zakazie kontaktowania się z pokrzywdzonym lub z innymi osobami, </a:t>
            </a:r>
          </a:p>
          <a:p>
            <a:pPr marL="630936" lvl="1" indent="-457200" algn="just">
              <a:buFont typeface="+mj-lt"/>
              <a:buAutoNum type="arabicPeriod"/>
            </a:pPr>
            <a:r>
              <a:rPr lang="pl-PL" sz="1500" dirty="0"/>
              <a:t>zakazie zbliżania się do określonych osób na wskazaną odległość,</a:t>
            </a:r>
          </a:p>
          <a:p>
            <a:pPr marL="630936" lvl="1" indent="-457200" algn="just">
              <a:buFont typeface="+mj-lt"/>
              <a:buAutoNum type="arabicPeriod"/>
            </a:pPr>
            <a:r>
              <a:rPr lang="pl-PL" sz="1500" dirty="0"/>
              <a:t>zakazie przebywania w określonych miejscach, </a:t>
            </a:r>
          </a:p>
          <a:p>
            <a:pPr marL="630936" lvl="1" indent="-457200" algn="just">
              <a:buFont typeface="+mj-lt"/>
              <a:buAutoNum type="arabicPeriod"/>
            </a:pPr>
            <a:r>
              <a:rPr lang="pl-PL" sz="1500" dirty="0"/>
              <a:t>a także na innych ograniczeniach swobody oskarżonego, niezbędnych do wykonywania dozoru</a:t>
            </a:r>
          </a:p>
        </p:txBody>
      </p:sp>
    </p:spTree>
    <p:extLst>
      <p:ext uri="{BB962C8B-B14F-4D97-AF65-F5344CB8AC3E}">
        <p14:creationId xmlns:p14="http://schemas.microsoft.com/office/powerpoint/2010/main" val="131775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zatrzymania</a:t>
            </a:r>
          </a:p>
        </p:txBody>
      </p:sp>
      <p:sp>
        <p:nvSpPr>
          <p:cNvPr id="3" name="Symbol zastępczy zawartości 2"/>
          <p:cNvSpPr>
            <a:spLocks noGrp="1"/>
          </p:cNvSpPr>
          <p:nvPr>
            <p:ph idx="1"/>
          </p:nvPr>
        </p:nvSpPr>
        <p:spPr>
          <a:xfrm>
            <a:off x="179512" y="1124744"/>
            <a:ext cx="8640960" cy="5517232"/>
          </a:xfrm>
        </p:spPr>
        <p:txBody>
          <a:bodyPr>
            <a:noAutofit/>
          </a:bodyPr>
          <a:lstStyle/>
          <a:p>
            <a:pPr marL="0" indent="0" algn="just">
              <a:buNone/>
            </a:pPr>
            <a:endParaRPr lang="pl-PL" sz="3400" dirty="0">
              <a:solidFill>
                <a:schemeClr val="accent2"/>
              </a:solidFill>
              <a:latin typeface="Times New Roman" pitchFamily="18" charset="0"/>
              <a:cs typeface="Times New Roman" pitchFamily="18" charset="0"/>
            </a:endParaRPr>
          </a:p>
          <a:p>
            <a:pPr marL="544068" lvl="1" indent="-342900" algn="just">
              <a:buFont typeface="+mj-lt"/>
              <a:buAutoNum type="arabicPeriod"/>
            </a:pPr>
            <a:r>
              <a:rPr lang="pl-PL" sz="3400" dirty="0">
                <a:latin typeface="Times New Roman" pitchFamily="18" charset="0"/>
                <a:cs typeface="Times New Roman" pitchFamily="18" charset="0"/>
              </a:rPr>
              <a:t>Ujęcie obywatelskie (art. 243 k.p.k.)</a:t>
            </a:r>
          </a:p>
          <a:p>
            <a:pPr marL="544068" lvl="1" indent="-342900" algn="just">
              <a:buFont typeface="+mj-lt"/>
              <a:buAutoNum type="arabicPeriod"/>
            </a:pPr>
            <a:r>
              <a:rPr lang="pl-PL" sz="3400" dirty="0">
                <a:latin typeface="Times New Roman" pitchFamily="18" charset="0"/>
                <a:cs typeface="Times New Roman" pitchFamily="18" charset="0"/>
              </a:rPr>
              <a:t>Zatrzymanie właściwe (art. 244 k.p.k.)</a:t>
            </a:r>
          </a:p>
          <a:p>
            <a:pPr marL="544068" lvl="1" indent="-342900" algn="just">
              <a:buFont typeface="+mj-lt"/>
              <a:buAutoNum type="arabicPeriod"/>
            </a:pPr>
            <a:r>
              <a:rPr lang="pl-PL" sz="3400" dirty="0">
                <a:latin typeface="Times New Roman" pitchFamily="18" charset="0"/>
                <a:cs typeface="Times New Roman" pitchFamily="18" charset="0"/>
              </a:rPr>
              <a:t>Zatrzymanie prokuratorskie (art. 247 k.p.k.)</a:t>
            </a:r>
          </a:p>
          <a:p>
            <a:pPr marL="0" indent="0">
              <a:buNone/>
            </a:pPr>
            <a:endParaRPr lang="pl-PL" sz="1400" dirty="0">
              <a:latin typeface="Times New Roman" pitchFamily="18" charset="0"/>
              <a:cs typeface="Times New Roman" pitchFamily="18" charset="0"/>
            </a:endParaRPr>
          </a:p>
        </p:txBody>
      </p:sp>
    </p:spTree>
    <p:extLst>
      <p:ext uri="{BB962C8B-B14F-4D97-AF65-F5344CB8AC3E}">
        <p14:creationId xmlns:p14="http://schemas.microsoft.com/office/powerpoint/2010/main" val="9205949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0" y="0"/>
            <a:ext cx="9144000" cy="1499616"/>
          </a:xfrm>
        </p:spPr>
        <p:txBody>
          <a:bodyPr>
            <a:normAutofit fontScale="90000"/>
          </a:bodyPr>
          <a:lstStyle/>
          <a:p>
            <a:r>
              <a:rPr lang="pl-PL" sz="5400" dirty="0"/>
              <a:t>Poręczenie społeczne i osoby godnej zaufania</a:t>
            </a:r>
            <a:endParaRPr lang="pl-PL" dirty="0"/>
          </a:p>
        </p:txBody>
      </p:sp>
      <p:sp>
        <p:nvSpPr>
          <p:cNvPr id="8" name="Symbol zastępczy zawartości 7"/>
          <p:cNvSpPr>
            <a:spLocks noGrp="1"/>
          </p:cNvSpPr>
          <p:nvPr>
            <p:ph idx="1"/>
          </p:nvPr>
        </p:nvSpPr>
        <p:spPr>
          <a:xfrm>
            <a:off x="0" y="1499616"/>
            <a:ext cx="9144000" cy="5358384"/>
          </a:xfrm>
        </p:spPr>
        <p:txBody>
          <a:bodyPr>
            <a:normAutofit fontScale="77500" lnSpcReduction="20000"/>
          </a:bodyPr>
          <a:lstStyle/>
          <a:p>
            <a:pPr algn="just"/>
            <a:r>
              <a:rPr lang="pl-PL" dirty="0"/>
              <a:t>Art. 273. </a:t>
            </a:r>
          </a:p>
          <a:p>
            <a:pPr marL="128016" lvl="1" indent="0" algn="just">
              <a:buNone/>
            </a:pPr>
            <a:r>
              <a:rPr lang="pl-PL" dirty="0"/>
              <a:t>§ 1. Przy odbieraniu poręczenia zawiadamia się udzielającego poręczenia lub wykonującego obowiązki poręczającego o treści zarzutu stawianego oskarżonemu oraz o obowiązkach wynikających z poręczenia i skutkach ich niedotrzymania.</a:t>
            </a:r>
          </a:p>
          <a:p>
            <a:pPr marL="128016" lvl="1" indent="0" algn="just">
              <a:buNone/>
            </a:pPr>
            <a:r>
              <a:rPr lang="pl-PL" dirty="0"/>
              <a:t>§ 2. Poręczający jest obowiązany niezwłocznie powiadomić sąd lub prokuratora o wiadomych mu poczynaniach oskarżonego, zmierzających do uchylenia się od obowiązku stawienia się na wezwanie lub do utrudniania w inny bezprawny sposób postępowania.</a:t>
            </a:r>
          </a:p>
          <a:p>
            <a:pPr algn="just"/>
            <a:r>
              <a:rPr lang="pl-PL" dirty="0"/>
              <a:t>Art. 274. </a:t>
            </a:r>
          </a:p>
          <a:p>
            <a:pPr marL="128016" lvl="1" indent="0" algn="just">
              <a:buNone/>
            </a:pPr>
            <a:r>
              <a:rPr lang="pl-PL" dirty="0"/>
              <a:t>Jeżeli mimo poręczenia oskarżony nie stawi się na wezwanie lub w inny bezprawny sposób będzie utrudniał postępowanie, organ stosujący środek zapobiegawczy zawiadomi o tym udzielającego poręczenia, a ponadto może zawiadomić bezpośredniego przełożonego osoby, która złożyła poręczenie, i organizację społeczną, do której należy, a także statutowy organ nadrzędny nad poręczającą organizacją społeczną, jeżeli zostanie stwierdzone zaniedbanie obowiązków wynikających z poręczenia. Przed zawiadomieniem należy osobę, która złożyła poręczenie, wezwać w celu złożenia wyjaśnień.</a:t>
            </a:r>
          </a:p>
        </p:txBody>
      </p:sp>
    </p:spTree>
    <p:extLst>
      <p:ext uri="{BB962C8B-B14F-4D97-AF65-F5344CB8AC3E}">
        <p14:creationId xmlns:p14="http://schemas.microsoft.com/office/powerpoint/2010/main" val="22211564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0" y="0"/>
            <a:ext cx="9144000" cy="1499616"/>
          </a:xfrm>
        </p:spPr>
        <p:txBody>
          <a:bodyPr>
            <a:normAutofit fontScale="90000"/>
          </a:bodyPr>
          <a:lstStyle/>
          <a:p>
            <a:r>
              <a:rPr lang="pl-PL" sz="4800" dirty="0"/>
              <a:t>Poręczenie społeczne i osoby godnej zaufania</a:t>
            </a:r>
          </a:p>
        </p:txBody>
      </p:sp>
      <p:sp>
        <p:nvSpPr>
          <p:cNvPr id="8" name="Symbol zastępczy zawartości 7"/>
          <p:cNvSpPr>
            <a:spLocks noGrp="1"/>
          </p:cNvSpPr>
          <p:nvPr>
            <p:ph idx="1"/>
          </p:nvPr>
        </p:nvSpPr>
        <p:spPr>
          <a:xfrm>
            <a:off x="0" y="1209676"/>
            <a:ext cx="9144000" cy="5648325"/>
          </a:xfrm>
        </p:spPr>
        <p:txBody>
          <a:bodyPr>
            <a:normAutofit fontScale="92500"/>
          </a:bodyPr>
          <a:lstStyle/>
          <a:p>
            <a:pPr marL="0" indent="0" algn="just">
              <a:buNone/>
            </a:pPr>
            <a:r>
              <a:rPr lang="pl-PL" dirty="0"/>
              <a:t>Na poręczającym i osobie wykonującej obowiązki poręczyciela przy poręczeniu zbiorowym ciąży obowiązek oddziaływania na oskarżonego, tak aby stawiał się on na każde wezwanie organu i nie utrudniał w bezprawny sposób oraz niezwłocznego powiadomienia sądu lub prokuratora o wiadomych mu poczynaniach oskarżonego zmierzających do uchylenia się od stawiennictwa lub bezprawnego utrudniania postępowania. Wymóg powiadomienia odnosi się jedynie do działań oskarżonego zmierzających "do uchylenia się" od stawiennictwa, a więc tylko takich, które nie usprawiedliwiają jego niestawienia się na wezwanie.</a:t>
            </a:r>
          </a:p>
        </p:txBody>
      </p:sp>
    </p:spTree>
    <p:extLst>
      <p:ext uri="{BB962C8B-B14F-4D97-AF65-F5344CB8AC3E}">
        <p14:creationId xmlns:p14="http://schemas.microsoft.com/office/powerpoint/2010/main" val="28440267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Dozór policji </a:t>
            </a:r>
          </a:p>
        </p:txBody>
      </p:sp>
      <p:sp>
        <p:nvSpPr>
          <p:cNvPr id="3" name="Symbol zastępczy zawartości 2"/>
          <p:cNvSpPr>
            <a:spLocks noGrp="1"/>
          </p:cNvSpPr>
          <p:nvPr>
            <p:ph idx="1"/>
          </p:nvPr>
        </p:nvSpPr>
        <p:spPr/>
        <p:txBody>
          <a:bodyPr>
            <a:normAutofit fontScale="70000" lnSpcReduction="20000"/>
          </a:bodyPr>
          <a:lstStyle/>
          <a:p>
            <a:pPr algn="just"/>
            <a:r>
              <a:rPr lang="pl-PL" dirty="0"/>
              <a:t>Dozór zwykły – ograniczenie wolności (osobistej, komunikowania się, poruszania się) oskarżonego w sposób określony w postanowieniu organu procesowego. </a:t>
            </a:r>
          </a:p>
          <a:p>
            <a:pPr lvl="1" algn="just"/>
            <a:r>
              <a:rPr lang="pl-PL" dirty="0"/>
              <a:t>ważne – dozór zwykły nie jest ograniczony temporalnie!</a:t>
            </a:r>
          </a:p>
          <a:p>
            <a:pPr algn="just"/>
            <a:r>
              <a:rPr lang="pl-PL" dirty="0"/>
              <a:t>Dozór warunkowy - opuszczenie w wyznaczonym terminie przez oskarżonego lokalu zajmowanego wspólnie z pokrzywdzonym oraz określenie miejsca swojego pobytu, dzięki czemu można odstąpić od tymczasowego aresztowania.</a:t>
            </a:r>
          </a:p>
          <a:p>
            <a:pPr lvl="1" algn="just"/>
            <a:r>
              <a:rPr lang="pl-PL" dirty="0"/>
              <a:t>stosowany </a:t>
            </a:r>
            <a:r>
              <a:rPr lang="pl-PL" b="1" dirty="0"/>
              <a:t>zamiast tymczasowego aresztowania </a:t>
            </a:r>
            <a:endParaRPr lang="pl-PL" dirty="0"/>
          </a:p>
          <a:p>
            <a:pPr lvl="1" algn="just"/>
            <a:r>
              <a:rPr lang="pl-PL" dirty="0"/>
              <a:t>występują przesłanki pozwalające na zastosowanie tymczasowego aresztowania, ale organ odstępuje od stosowania tego środka zapobiegawczego (podkreślenie klauzuli </a:t>
            </a:r>
            <a:r>
              <a:rPr lang="pl-PL" i="1" dirty="0"/>
              <a:t>ultima ratio </a:t>
            </a:r>
            <a:r>
              <a:rPr lang="pl-PL" dirty="0"/>
              <a:t>tymczasowego aresztowania) </a:t>
            </a:r>
          </a:p>
          <a:p>
            <a:pPr algn="just"/>
            <a:r>
              <a:rPr lang="pl-PL" dirty="0"/>
              <a:t> </a:t>
            </a:r>
          </a:p>
        </p:txBody>
      </p:sp>
    </p:spTree>
    <p:extLst>
      <p:ext uri="{BB962C8B-B14F-4D97-AF65-F5344CB8AC3E}">
        <p14:creationId xmlns:p14="http://schemas.microsoft.com/office/powerpoint/2010/main" val="125630169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3616" y="0"/>
            <a:ext cx="7290054" cy="1499616"/>
          </a:xfrm>
        </p:spPr>
        <p:txBody>
          <a:bodyPr/>
          <a:lstStyle/>
          <a:p>
            <a:r>
              <a:rPr lang="pl-PL" dirty="0"/>
              <a:t>Dozór policji – art. 275</a:t>
            </a:r>
          </a:p>
        </p:txBody>
      </p:sp>
      <p:sp>
        <p:nvSpPr>
          <p:cNvPr id="3" name="Symbol zastępczy zawartości 2"/>
          <p:cNvSpPr>
            <a:spLocks noGrp="1"/>
          </p:cNvSpPr>
          <p:nvPr>
            <p:ph idx="1"/>
          </p:nvPr>
        </p:nvSpPr>
        <p:spPr>
          <a:xfrm>
            <a:off x="81886" y="1282890"/>
            <a:ext cx="9062114" cy="5459103"/>
          </a:xfrm>
        </p:spPr>
        <p:txBody>
          <a:bodyPr>
            <a:normAutofit fontScale="55000" lnSpcReduction="20000"/>
          </a:bodyPr>
          <a:lstStyle/>
          <a:p>
            <a:pPr algn="just"/>
            <a:r>
              <a:rPr lang="pl-PL" dirty="0"/>
              <a:t>§ 1 Tytułem środka zapobiegawczego można oddać </a:t>
            </a:r>
            <a:r>
              <a:rPr lang="pl-PL" b="1" u="sng" dirty="0"/>
              <a:t>oskarżonego pod dozór Policji</a:t>
            </a:r>
            <a:r>
              <a:rPr lang="pl-PL" dirty="0"/>
              <a:t>, a oskarżonego żołnierza - pod dozór przełożonego wojskowego.</a:t>
            </a:r>
          </a:p>
          <a:p>
            <a:pPr algn="just"/>
            <a:r>
              <a:rPr lang="pl-PL" dirty="0"/>
              <a:t>§ 2 Oddany pod dozór ma obowiązek stosowania się do wymagań zawartych w postanowieniu sądu lub prokuratora. Obowiązek ten może polegać na: </a:t>
            </a:r>
          </a:p>
          <a:p>
            <a:pPr marL="630936" lvl="1" indent="-457200" algn="just">
              <a:buFont typeface="+mj-lt"/>
              <a:buAutoNum type="arabicPeriod"/>
            </a:pPr>
            <a:r>
              <a:rPr lang="pl-PL" dirty="0"/>
              <a:t>zakazie opuszczania określonego miejsca pobytu, </a:t>
            </a:r>
          </a:p>
          <a:p>
            <a:pPr marL="630936" lvl="1" indent="-457200" algn="just">
              <a:buFont typeface="+mj-lt"/>
              <a:buAutoNum type="arabicPeriod"/>
            </a:pPr>
            <a:r>
              <a:rPr lang="pl-PL" dirty="0"/>
              <a:t>zgłaszaniu się do organu dozorującego w określonych odstępach czasu, </a:t>
            </a:r>
          </a:p>
          <a:p>
            <a:pPr marL="630936" lvl="1" indent="-457200" algn="just">
              <a:buFont typeface="+mj-lt"/>
              <a:buAutoNum type="arabicPeriod"/>
            </a:pPr>
            <a:r>
              <a:rPr lang="pl-PL" dirty="0"/>
              <a:t>zawiadamianiu go o zamierzonym wyjeździe oraz o terminie powrotu, </a:t>
            </a:r>
          </a:p>
          <a:p>
            <a:pPr marL="630936" lvl="1" indent="-457200" algn="just">
              <a:buFont typeface="+mj-lt"/>
              <a:buAutoNum type="arabicPeriod"/>
            </a:pPr>
            <a:r>
              <a:rPr lang="pl-PL" dirty="0"/>
              <a:t>zakazie kontaktowania się z pokrzywdzonym lub z innymi osobami, </a:t>
            </a:r>
          </a:p>
          <a:p>
            <a:pPr marL="630936" lvl="1" indent="-457200" algn="just">
              <a:buFont typeface="+mj-lt"/>
              <a:buAutoNum type="arabicPeriod"/>
            </a:pPr>
            <a:r>
              <a:rPr lang="pl-PL" dirty="0"/>
              <a:t>zakazie zbliżania się do określonych osób na wskazaną odległość,</a:t>
            </a:r>
          </a:p>
          <a:p>
            <a:pPr marL="630936" lvl="1" indent="-457200" algn="just">
              <a:buFont typeface="+mj-lt"/>
              <a:buAutoNum type="arabicPeriod"/>
            </a:pPr>
            <a:r>
              <a:rPr lang="pl-PL" dirty="0"/>
              <a:t>zakazie przebywania w określonych miejscach, </a:t>
            </a:r>
          </a:p>
          <a:p>
            <a:pPr marL="630936" lvl="1" indent="-457200" algn="just">
              <a:buFont typeface="+mj-lt"/>
              <a:buAutoNum type="arabicPeriod"/>
            </a:pPr>
            <a:r>
              <a:rPr lang="pl-PL" dirty="0"/>
              <a:t>a także na innych ograniczeniach swobody oskarżonego, niezbędnych do wykonywania dozoru.</a:t>
            </a:r>
          </a:p>
          <a:p>
            <a:pPr algn="just"/>
            <a:r>
              <a:rPr lang="pl-PL" dirty="0"/>
              <a:t>§ 4. Oddany pod dozór Policji ma obowiązek stawiania się we wskazanej jednostce organizacyjnej Policji z dokumentem stwierdzającym tożsamość, wykonywania poleceń mających na celu dokumentowanie przebiegu dozoru oraz udzielania informacji koniecznych dla ustalenia, czy stosuje się on do wymagań nałożonych w postanowieniu sądu lub prokuratora. W celu uzyskania takich informacji można wzywać oskarżonego do stawiennictwa w wyznaczonym terminie.</a:t>
            </a:r>
          </a:p>
          <a:p>
            <a:pPr algn="just"/>
            <a:r>
              <a:rPr lang="pl-PL" dirty="0"/>
              <a:t>§ 5. W wypadku niestosowania się przez oddanego pod dozór do wymagań określonych w postanowieniu organ dozorujący niezwłocznie zawiadamia o tym sąd lub prokuratora, który wydał postanowienie.</a:t>
            </a:r>
          </a:p>
        </p:txBody>
      </p:sp>
      <p:sp>
        <p:nvSpPr>
          <p:cNvPr id="4" name="Nawias klamrowy zamykający 3"/>
          <p:cNvSpPr/>
          <p:nvPr/>
        </p:nvSpPr>
        <p:spPr>
          <a:xfrm>
            <a:off x="6933439" y="2423160"/>
            <a:ext cx="308609" cy="2093976"/>
          </a:xfrm>
          <a:prstGeom prst="rightBrace">
            <a:avLst>
              <a:gd name="adj1" fmla="val 8388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7242048" y="3146983"/>
            <a:ext cx="1652779" cy="923330"/>
          </a:xfrm>
          <a:prstGeom prst="rect">
            <a:avLst/>
          </a:prstGeom>
          <a:noFill/>
        </p:spPr>
        <p:txBody>
          <a:bodyPr wrap="square" rtlCol="0">
            <a:spAutoFit/>
          </a:bodyPr>
          <a:lstStyle/>
          <a:p>
            <a:pPr algn="ctr"/>
            <a:r>
              <a:rPr lang="pl-PL" dirty="0"/>
              <a:t>katalog obowiązków przy dozorze </a:t>
            </a:r>
          </a:p>
        </p:txBody>
      </p:sp>
    </p:spTree>
    <p:extLst>
      <p:ext uri="{BB962C8B-B14F-4D97-AF65-F5344CB8AC3E}">
        <p14:creationId xmlns:p14="http://schemas.microsoft.com/office/powerpoint/2010/main" val="297109858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3790" y="266700"/>
            <a:ext cx="7290054" cy="1499616"/>
          </a:xfrm>
        </p:spPr>
        <p:txBody>
          <a:bodyPr/>
          <a:lstStyle/>
          <a:p>
            <a:r>
              <a:rPr lang="pl-PL" dirty="0"/>
              <a:t>Dozór policji – art. 275</a:t>
            </a:r>
          </a:p>
        </p:txBody>
      </p:sp>
      <p:sp>
        <p:nvSpPr>
          <p:cNvPr id="3" name="Symbol zastępczy zawartości 2"/>
          <p:cNvSpPr>
            <a:spLocks noGrp="1"/>
          </p:cNvSpPr>
          <p:nvPr>
            <p:ph idx="1"/>
          </p:nvPr>
        </p:nvSpPr>
        <p:spPr>
          <a:xfrm>
            <a:off x="603790" y="1499617"/>
            <a:ext cx="8254460" cy="4958334"/>
          </a:xfrm>
        </p:spPr>
        <p:txBody>
          <a:bodyPr>
            <a:normAutofit fontScale="70000" lnSpcReduction="20000"/>
          </a:bodyPr>
          <a:lstStyle/>
          <a:p>
            <a:pPr algn="just"/>
            <a:r>
              <a:rPr lang="pl-PL" dirty="0"/>
              <a:t>Dozór może być połączony z innym </a:t>
            </a:r>
            <a:r>
              <a:rPr lang="pl-PL" dirty="0" err="1"/>
              <a:t>nieizolacyjnym</a:t>
            </a:r>
            <a:r>
              <a:rPr lang="pl-PL" dirty="0"/>
              <a:t> środkiem zapobiegawczym, np. poręczeniem. Może być stosowany zarówno w postępowaniu przygotowawczym, jak i sądowym. Nie jest ograniczony terminami, trwa zatem do jego odwołania lub do prawomocnego zakończenia postępowania. </a:t>
            </a:r>
          </a:p>
          <a:p>
            <a:pPr algn="just"/>
            <a:r>
              <a:rPr lang="pl-PL" dirty="0"/>
              <a:t>Na oskarżonego należy nałożyć co najmniej jeden z obowiązków wskazanych w art. 275 § , ale możliwa jest ich kumulacja tzn. można orzec zakaz przebywania w określonych miejscach wraz z obowiązkiem zgłaszania się jednostce Policji w określonych odstępach czasu. Konieczne jest nałożenie co najmniej jednego z takich obowiązków, ale możliwa i zasadna jest ich kumulacja. Możliwe jest też dokonywanie zmian tych obowiązków w trakcie wykonywania dozoru, co wymaga stosownego nowego postanowienia. </a:t>
            </a:r>
          </a:p>
          <a:p>
            <a:pPr algn="just"/>
            <a:r>
              <a:rPr lang="pl-PL" dirty="0"/>
              <a:t>Katalog obowiązków wskazany w art. 275 § 2 nie jest zamknięty z uwagi na stwierdzenie, że możliwe są "inne ograniczenia swobody oskarżonego, niezbędne do wykonywania dozoru". </a:t>
            </a:r>
          </a:p>
        </p:txBody>
      </p:sp>
    </p:spTree>
    <p:extLst>
      <p:ext uri="{BB962C8B-B14F-4D97-AF65-F5344CB8AC3E}">
        <p14:creationId xmlns:p14="http://schemas.microsoft.com/office/powerpoint/2010/main" val="33412282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387424"/>
            <a:ext cx="8558213" cy="1499616"/>
          </a:xfrm>
        </p:spPr>
        <p:txBody>
          <a:bodyPr>
            <a:normAutofit/>
          </a:bodyPr>
          <a:lstStyle/>
          <a:p>
            <a:r>
              <a:rPr lang="pl-PL" sz="3000" dirty="0"/>
              <a:t>Dozór warunkowy policji – art. 275 § 3</a:t>
            </a:r>
          </a:p>
        </p:txBody>
      </p:sp>
      <p:sp>
        <p:nvSpPr>
          <p:cNvPr id="3" name="Symbol zastępczy zawartości 2"/>
          <p:cNvSpPr>
            <a:spLocks noGrp="1"/>
          </p:cNvSpPr>
          <p:nvPr>
            <p:ph idx="1"/>
          </p:nvPr>
        </p:nvSpPr>
        <p:spPr>
          <a:xfrm>
            <a:off x="0" y="620688"/>
            <a:ext cx="9144000" cy="5657850"/>
          </a:xfrm>
        </p:spPr>
        <p:txBody>
          <a:bodyPr>
            <a:noAutofit/>
          </a:bodyPr>
          <a:lstStyle/>
          <a:p>
            <a:pPr marL="0" indent="0" algn="just">
              <a:buNone/>
            </a:pPr>
            <a:r>
              <a:rPr lang="pl-PL" sz="2200" dirty="0"/>
              <a:t>Jeżeli zachodzą </a:t>
            </a:r>
            <a:r>
              <a:rPr lang="pl-PL" sz="2200" b="1" dirty="0"/>
              <a:t>przesłanki zastosowania tymczasowego aresztowania </a:t>
            </a:r>
            <a:r>
              <a:rPr lang="pl-PL" sz="2200" dirty="0"/>
              <a:t>wobec oskarżonego o przestępstwo popełnione z użyciem przemocy lub groźby bezprawnej na szkodę osoby najbliższej albo innej osoby zamieszkującej wspólnie ze sprawcą, zamiast tymczasowego aresztowania można zastosować dozór, pod warunkiem że oskarżony w wyznaczonym terminie opuści lokal zajmowany wspólnie z pokrzywdzonym oraz określi miejsce swojego pobytu.</a:t>
            </a:r>
          </a:p>
          <a:p>
            <a:pPr marL="0" indent="0" algn="just">
              <a:buNone/>
            </a:pPr>
            <a:r>
              <a:rPr lang="pl-PL" sz="2200" dirty="0"/>
              <a:t>Dozór warunkowy Policji tzn. zamiast tymczasowego aresztowania stosujemy dozór Policji </a:t>
            </a:r>
            <a:r>
              <a:rPr lang="pl-PL" sz="2200" b="1" dirty="0"/>
              <a:t>pod warunkiem</a:t>
            </a:r>
            <a:r>
              <a:rPr lang="pl-PL" sz="2200" dirty="0"/>
              <a:t>, że oskarżony zachowa się w określony sposób. </a:t>
            </a:r>
          </a:p>
        </p:txBody>
      </p:sp>
    </p:spTree>
    <p:extLst>
      <p:ext uri="{BB962C8B-B14F-4D97-AF65-F5344CB8AC3E}">
        <p14:creationId xmlns:p14="http://schemas.microsoft.com/office/powerpoint/2010/main" val="30453125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Nakaz opuszczenia lokalu mieszkalnego</a:t>
            </a:r>
          </a:p>
        </p:txBody>
      </p:sp>
      <p:sp>
        <p:nvSpPr>
          <p:cNvPr id="3" name="Symbol zastępczy zawartości 2"/>
          <p:cNvSpPr>
            <a:spLocks noGrp="1"/>
          </p:cNvSpPr>
          <p:nvPr>
            <p:ph idx="1"/>
          </p:nvPr>
        </p:nvSpPr>
        <p:spPr/>
        <p:txBody>
          <a:bodyPr>
            <a:normAutofit fontScale="62500" lnSpcReduction="20000"/>
          </a:bodyPr>
          <a:lstStyle/>
          <a:p>
            <a:pPr algn="just"/>
            <a:r>
              <a:rPr lang="pl-PL" dirty="0"/>
              <a:t>Środek ten może być stosowany w związku z podejrzeniem popełnienia przestępstwa na szkodę osoby wspólnie zamieszkującej. Nie musi być to członek rodziny. </a:t>
            </a:r>
          </a:p>
          <a:p>
            <a:pPr algn="just"/>
            <a:r>
              <a:rPr lang="pl-PL" dirty="0"/>
              <a:t>Zakres nakazu opuszczenia lokalu mieszkalnego częściowo pokrywa się z innym środkiem zapobiegawczym – dozorem warunkowym Policji. </a:t>
            </a:r>
          </a:p>
          <a:p>
            <a:pPr algn="just"/>
            <a:r>
              <a:rPr lang="pl-PL" dirty="0"/>
              <a:t>Krytycznie o unormowaniu środków zapobiegawczych: J. Kosonoga, </a:t>
            </a:r>
            <a:r>
              <a:rPr lang="pl-PL" i="1" dirty="0"/>
              <a:t>System nie izolacyjnych środków zapobiegawczych, </a:t>
            </a:r>
            <a:r>
              <a:rPr lang="pl-PL" dirty="0" err="1"/>
              <a:t>Ius</a:t>
            </a:r>
            <a:r>
              <a:rPr lang="pl-PL" dirty="0"/>
              <a:t> Novum 2014 (numer specjalny). </a:t>
            </a:r>
          </a:p>
          <a:p>
            <a:pPr algn="just"/>
            <a:r>
              <a:rPr lang="pl-PL" dirty="0"/>
              <a:t>Przesłanki stosowania:</a:t>
            </a:r>
          </a:p>
          <a:p>
            <a:pPr lvl="1" algn="just"/>
            <a:r>
              <a:rPr lang="pl-PL" dirty="0"/>
              <a:t>zarzut popełnienia przestępstwa z użyciem przemocy na szkodę osoby wspólnie zamieszkującej </a:t>
            </a:r>
          </a:p>
          <a:p>
            <a:pPr lvl="1" algn="just"/>
            <a:r>
              <a:rPr lang="pl-PL" dirty="0"/>
              <a:t>uzasadniona obawa ponownego popełnienia przestępstwa </a:t>
            </a:r>
          </a:p>
          <a:p>
            <a:pPr algn="just"/>
            <a:r>
              <a:rPr lang="pl-PL" b="1" dirty="0"/>
              <a:t>Organ stosujący – w postępowaniu przygotowawczym przez pierwsze 3 miesiące – prokurator, na dalsze okresy oraz w postępowaniu sądowym – sąd. </a:t>
            </a:r>
          </a:p>
        </p:txBody>
      </p:sp>
    </p:spTree>
    <p:extLst>
      <p:ext uri="{BB962C8B-B14F-4D97-AF65-F5344CB8AC3E}">
        <p14:creationId xmlns:p14="http://schemas.microsoft.com/office/powerpoint/2010/main" val="6101235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400" dirty="0"/>
              <a:t>Nakaz opuszczenia lokalu mieszkalnego</a:t>
            </a:r>
          </a:p>
        </p:txBody>
      </p:sp>
      <p:sp>
        <p:nvSpPr>
          <p:cNvPr id="3" name="Symbol zastępczy zawartości 2"/>
          <p:cNvSpPr>
            <a:spLocks noGrp="1"/>
          </p:cNvSpPr>
          <p:nvPr>
            <p:ph idx="1"/>
          </p:nvPr>
        </p:nvSpPr>
        <p:spPr>
          <a:xfrm>
            <a:off x="0" y="1514901"/>
            <a:ext cx="9144000" cy="5172502"/>
          </a:xfrm>
        </p:spPr>
        <p:txBody>
          <a:bodyPr>
            <a:normAutofit fontScale="55000" lnSpcReduction="20000"/>
          </a:bodyPr>
          <a:lstStyle/>
          <a:p>
            <a:pPr algn="just"/>
            <a:r>
              <a:rPr lang="pl-PL" dirty="0"/>
              <a:t>Art. 275a. § 1. Tytułem środka zapobiegawczego można nakazać oskarżonemu o przestępstwo popełnione z użyciem przemocy na szkodę osoby wspólnie zamieszkującej okresowe opuszczenie lokalu zajmowanego wspólnie z pokrzywdzonym </a:t>
            </a:r>
            <a:r>
              <a:rPr lang="pl-PL" b="1" dirty="0"/>
              <a:t>i jego najbliższego otoczenia lub zakazać mu zbliżania się do pokrzywdzonego na wskazaną odległość </a:t>
            </a:r>
            <a:r>
              <a:rPr lang="pl-PL" dirty="0"/>
              <a:t>jeżeli zachodzi uzasadniona obawa, że oskarżony ponownie popełni przestępstwo z użyciem przemocy wobec tej osoby, zwłaszcza gdy popełnieniem takiego przestępstwa groził.</a:t>
            </a:r>
          </a:p>
          <a:p>
            <a:pPr algn="just"/>
            <a:r>
              <a:rPr lang="pl-PL" dirty="0"/>
              <a:t>§ 2. W postępowaniu przygotowawczym środek przewidziany w § 1 stosuje się na wniosek Policji albo z urzędu.</a:t>
            </a:r>
          </a:p>
          <a:p>
            <a:pPr algn="just"/>
            <a:r>
              <a:rPr lang="pl-PL" dirty="0"/>
              <a:t>§ 3. Jeżeli wobec oskarżonego, zatrzymanego na podstawie art. 244 § 1a lub 1b, zachodzą podstawy do zastosowania środka zapobiegawczego przewidzianego w § 1, </a:t>
            </a:r>
            <a:r>
              <a:rPr lang="pl-PL" b="1" dirty="0"/>
              <a:t>Policja niezwłocznie, nie później niż przed upływem 24 godzin od chwili zatrzymania, występuje z wnioskiem do prokuratora o zastosowanie tego środka zapobiegawczego; wniosek powinien być rozpoznany przed upływem 48 godzin od chwili zatrzymania oskarżonego</a:t>
            </a:r>
            <a:r>
              <a:rPr lang="pl-PL" dirty="0"/>
              <a:t>.</a:t>
            </a:r>
          </a:p>
          <a:p>
            <a:pPr algn="just"/>
            <a:r>
              <a:rPr lang="pl-PL" dirty="0"/>
              <a:t>§ 4. Środek przewidziany w § 1 </a:t>
            </a:r>
            <a:r>
              <a:rPr lang="pl-PL" b="1" dirty="0">
                <a:solidFill>
                  <a:srgbClr val="FF0000"/>
                </a:solidFill>
              </a:rPr>
              <a:t>stosuje się na okres nie dłuższy niż 3 miesiące</a:t>
            </a:r>
            <a:r>
              <a:rPr lang="pl-PL" dirty="0"/>
              <a:t>. Jeżeli </a:t>
            </a:r>
            <a:r>
              <a:rPr lang="pl-PL" b="1" u="sng" dirty="0">
                <a:solidFill>
                  <a:srgbClr val="00B050"/>
                </a:solidFill>
              </a:rPr>
              <a:t>nie ustały przesłanki </a:t>
            </a:r>
            <a:r>
              <a:rPr lang="pl-PL" dirty="0"/>
              <a:t>jego stosowania </a:t>
            </a:r>
            <a:r>
              <a:rPr lang="pl-PL" b="1" u="sng" dirty="0">
                <a:solidFill>
                  <a:srgbClr val="00B050"/>
                </a:solidFill>
              </a:rPr>
              <a:t>sąd pierwszej instancji właściwy do rozpoznania sprawy</a:t>
            </a:r>
            <a:r>
              <a:rPr lang="pl-PL" dirty="0"/>
              <a:t>, na wniosek prokuratora, może przedłużyć jego stosowanie na dalsze okresy, nie dłuższe niż 3 miesiące.</a:t>
            </a:r>
          </a:p>
          <a:p>
            <a:pPr algn="just"/>
            <a:r>
              <a:rPr lang="pl-PL" dirty="0"/>
              <a:t>§ 5. Wydając postanowienie o nakazie okresowego opuszczenia przez oskarżonego lokalu zajmowanego wspólnie z pokrzywdzonym, można, na wniosek oskarżonego, wskazać mu miejsce pobytu w placówkach zapewniających miejsca noclegowe. Placówkami wskazanymi do umieszczenia oskarżonego nie mogą być placówki pobytu ofiar przemocy w rodzinie.</a:t>
            </a:r>
          </a:p>
        </p:txBody>
      </p:sp>
    </p:spTree>
    <p:extLst>
      <p:ext uri="{BB962C8B-B14F-4D97-AF65-F5344CB8AC3E}">
        <p14:creationId xmlns:p14="http://schemas.microsoft.com/office/powerpoint/2010/main" val="32280580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9144000" cy="1499616"/>
          </a:xfrm>
        </p:spPr>
        <p:txBody>
          <a:bodyPr>
            <a:normAutofit/>
          </a:bodyPr>
          <a:lstStyle/>
          <a:p>
            <a:r>
              <a:rPr lang="pl-PL" sz="4000" dirty="0"/>
              <a:t>Art. 276 – zawieszenie w czynnościach</a:t>
            </a:r>
          </a:p>
        </p:txBody>
      </p:sp>
      <p:sp>
        <p:nvSpPr>
          <p:cNvPr id="3" name="Symbol zastępczy zawartości 2"/>
          <p:cNvSpPr>
            <a:spLocks noGrp="1"/>
          </p:cNvSpPr>
          <p:nvPr>
            <p:ph idx="1"/>
          </p:nvPr>
        </p:nvSpPr>
        <p:spPr>
          <a:xfrm>
            <a:off x="0" y="1209676"/>
            <a:ext cx="9144000" cy="5648325"/>
          </a:xfrm>
        </p:spPr>
        <p:txBody>
          <a:bodyPr>
            <a:normAutofit fontScale="70000" lnSpcReduction="20000"/>
          </a:bodyPr>
          <a:lstStyle/>
          <a:p>
            <a:pPr algn="just"/>
            <a:r>
              <a:rPr lang="pl-PL" dirty="0"/>
              <a:t>Tytułem środka zapobiegawczego można zawiesić oskarżonego w </a:t>
            </a:r>
            <a:r>
              <a:rPr lang="pl-PL" b="1" dirty="0"/>
              <a:t>czynnościach służbowych </a:t>
            </a:r>
            <a:r>
              <a:rPr lang="pl-PL" dirty="0"/>
              <a:t>lub w </a:t>
            </a:r>
            <a:r>
              <a:rPr lang="pl-PL" b="1" dirty="0"/>
              <a:t>wykonywaniu zawodu </a:t>
            </a:r>
            <a:r>
              <a:rPr lang="pl-PL" dirty="0"/>
              <a:t>albo </a:t>
            </a:r>
            <a:r>
              <a:rPr lang="pl-PL" b="1" dirty="0"/>
              <a:t>nakazać powstrzymanie się od określonej działalności </a:t>
            </a:r>
            <a:r>
              <a:rPr lang="pl-PL" dirty="0"/>
              <a:t>lub </a:t>
            </a:r>
            <a:r>
              <a:rPr lang="pl-PL" b="1" dirty="0"/>
              <a:t>od prowadzenia określonego rodzaju pojazdów.</a:t>
            </a:r>
          </a:p>
          <a:p>
            <a:pPr marL="0" indent="0" algn="just">
              <a:buNone/>
            </a:pPr>
            <a:r>
              <a:rPr lang="pl-PL" dirty="0"/>
              <a:t>Art. 276 to w zasadzie 4 środki zapobiegawcze: </a:t>
            </a:r>
          </a:p>
          <a:p>
            <a:pPr marL="630936" lvl="1" indent="-457200" algn="just">
              <a:buFont typeface="+mj-lt"/>
              <a:buAutoNum type="arabicPeriod"/>
            </a:pPr>
            <a:r>
              <a:rPr lang="pl-PL" dirty="0"/>
              <a:t>Zawieszenie w czynnościach służbowych </a:t>
            </a:r>
          </a:p>
          <a:p>
            <a:pPr marL="630936" lvl="1" indent="-457200" algn="just">
              <a:buFont typeface="+mj-lt"/>
              <a:buAutoNum type="arabicPeriod"/>
            </a:pPr>
            <a:r>
              <a:rPr lang="pl-PL" dirty="0"/>
              <a:t>Zawieszenie w wykonywaniu zawodu</a:t>
            </a:r>
          </a:p>
          <a:p>
            <a:pPr marL="630936" lvl="1" indent="-457200" algn="just">
              <a:buFont typeface="+mj-lt"/>
              <a:buAutoNum type="arabicPeriod"/>
            </a:pPr>
            <a:r>
              <a:rPr lang="pl-PL" dirty="0"/>
              <a:t>Nakaz powstrzymywania się od określonej działalności </a:t>
            </a:r>
          </a:p>
          <a:p>
            <a:pPr marL="630936" lvl="1" indent="-457200" algn="just">
              <a:buFont typeface="+mj-lt"/>
              <a:buAutoNum type="arabicPeriod"/>
            </a:pPr>
            <a:r>
              <a:rPr lang="pl-PL" dirty="0"/>
              <a:t>Nakaz powstrzymania się od prowadzenia określonego rodzaju pojazdów </a:t>
            </a:r>
          </a:p>
          <a:p>
            <a:pPr marL="630936" lvl="1" indent="-457200" algn="just">
              <a:buFont typeface="+mj-lt"/>
              <a:buAutoNum type="arabicPeriod"/>
            </a:pPr>
            <a:r>
              <a:rPr lang="pl-PL" dirty="0"/>
              <a:t>Zakaz ubiegania się o zamówienia publiczne na czas trwania postępowania.</a:t>
            </a:r>
          </a:p>
          <a:p>
            <a:pPr algn="just"/>
            <a:r>
              <a:rPr lang="pl-PL" dirty="0"/>
              <a:t>Ciekawe zagadnienie – czy środki zapobiegawcze z art. 276 realizują funkcje procesowe (służą zabezpieczeniu prawidłowego toku postępowania) czy </a:t>
            </a:r>
            <a:r>
              <a:rPr lang="pl-PL" dirty="0" err="1"/>
              <a:t>pozaprocesowe</a:t>
            </a:r>
            <a:r>
              <a:rPr lang="pl-PL" dirty="0"/>
              <a:t> (w szczególności funkcję represyjną). W jaki sposób nakaz powstrzymania się od prowadzenia określonego rodzaju pojazdów będzie chronił prawidłowy tok postępowania? </a:t>
            </a:r>
          </a:p>
          <a:p>
            <a:pPr lvl="0" algn="just"/>
            <a:r>
              <a:rPr lang="pl-PL" dirty="0"/>
              <a:t>Środki zapobiegawcze wskazane w art. 276 zalicza się następnie na poczet orzeczonych środków karnych określonych w art. 39 pkt 2 i 3 k.k. </a:t>
            </a:r>
          </a:p>
          <a:p>
            <a:pPr algn="just"/>
            <a:endParaRPr lang="pl-PL" dirty="0"/>
          </a:p>
        </p:txBody>
      </p:sp>
    </p:spTree>
    <p:extLst>
      <p:ext uri="{BB962C8B-B14F-4D97-AF65-F5344CB8AC3E}">
        <p14:creationId xmlns:p14="http://schemas.microsoft.com/office/powerpoint/2010/main" val="389146870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37794" y="0"/>
            <a:ext cx="9144000" cy="1499616"/>
          </a:xfrm>
        </p:spPr>
        <p:txBody>
          <a:bodyPr>
            <a:normAutofit/>
          </a:bodyPr>
          <a:lstStyle/>
          <a:p>
            <a:r>
              <a:rPr lang="pl-PL" sz="4800" dirty="0"/>
              <a:t>Zakaz opuszczania kraju</a:t>
            </a:r>
          </a:p>
        </p:txBody>
      </p:sp>
      <p:sp>
        <p:nvSpPr>
          <p:cNvPr id="3" name="Symbol zastępczy zawartości 2"/>
          <p:cNvSpPr>
            <a:spLocks noGrp="1"/>
          </p:cNvSpPr>
          <p:nvPr>
            <p:ph idx="1"/>
          </p:nvPr>
        </p:nvSpPr>
        <p:spPr>
          <a:xfrm>
            <a:off x="637794" y="1499616"/>
            <a:ext cx="7742682" cy="5743574"/>
          </a:xfrm>
        </p:spPr>
        <p:txBody>
          <a:bodyPr>
            <a:normAutofit fontScale="70000" lnSpcReduction="20000"/>
          </a:bodyPr>
          <a:lstStyle/>
          <a:p>
            <a:pPr marL="0" indent="0" algn="just">
              <a:buNone/>
            </a:pPr>
            <a:r>
              <a:rPr lang="pl-PL" dirty="0"/>
              <a:t>Art. 277. </a:t>
            </a:r>
          </a:p>
          <a:p>
            <a:pPr marL="128016" lvl="1" indent="0" algn="just">
              <a:buNone/>
            </a:pPr>
            <a:r>
              <a:rPr lang="pl-PL" dirty="0"/>
              <a:t>§ 1. W razie uzasadnionej obawy ucieczki można zastosować w charakterze środka zapobiegawczego </a:t>
            </a:r>
            <a:r>
              <a:rPr lang="pl-PL" b="1" dirty="0"/>
              <a:t>zakaz opuszczania przez oskarżonego kraju</a:t>
            </a:r>
            <a:r>
              <a:rPr lang="pl-PL" dirty="0"/>
              <a:t>, który może być połączony z </a:t>
            </a:r>
            <a:r>
              <a:rPr lang="pl-PL" b="1" dirty="0"/>
              <a:t>zatrzymaniem mu paszportu lub innego dokumentu uprawniającego do przekroczenia granicy albo z zakazem wydania takiego dokumentu.</a:t>
            </a:r>
          </a:p>
          <a:p>
            <a:pPr marL="128016" lvl="1" indent="0" algn="just">
              <a:buNone/>
            </a:pPr>
            <a:r>
              <a:rPr lang="pl-PL" dirty="0"/>
              <a:t>§ 2. Do czasu wydania postanowienia w przedmiocie, o którym mowa w § 1, organ prowadzący postępowanie </a:t>
            </a:r>
            <a:r>
              <a:rPr lang="pl-PL" b="1" dirty="0"/>
              <a:t>może zatrzymać dokument, jednakże na czas nie dłuższy niż 7 dni</a:t>
            </a:r>
            <a:r>
              <a:rPr lang="pl-PL" dirty="0"/>
              <a:t>. Do odebrania dokumentów stosuje się odpowiednio przepisy rozdziału 25.</a:t>
            </a:r>
          </a:p>
          <a:p>
            <a:pPr marL="0" indent="0" algn="just">
              <a:buNone/>
            </a:pPr>
            <a:r>
              <a:rPr lang="pl-PL" dirty="0"/>
              <a:t>Postanowienie Sądu Apelacyjnego w Katowicach z dnia 2 kwietnia 2008 r., II </a:t>
            </a:r>
            <a:r>
              <a:rPr lang="pl-PL" dirty="0" err="1"/>
              <a:t>AKz</a:t>
            </a:r>
            <a:r>
              <a:rPr lang="pl-PL" dirty="0"/>
              <a:t> 238/08</a:t>
            </a:r>
          </a:p>
          <a:p>
            <a:pPr marL="173736" lvl="1" indent="0" algn="just">
              <a:buNone/>
            </a:pPr>
            <a:r>
              <a:rPr lang="pl-PL" dirty="0"/>
              <a:t>Brak kontroli granicznej nie jest równoznaczny z wolnością opuszczenia przez oskarżonego wbrew ciążącemu na nim zakazowi opuszczania kraju. Naruszenie tego zakazu zawsze może zrodzić dla oskarżonego ujemne skutki i to zarówno w postaci zamiany stosowanego środka na surowszy, jak i poprzez konieczność zastosowania i poszukiwania go za pośrednictwem ENA połączonego z zastosowaniem tymczasowego aresztowania.</a:t>
            </a:r>
          </a:p>
        </p:txBody>
      </p:sp>
    </p:spTree>
    <p:extLst>
      <p:ext uri="{BB962C8B-B14F-4D97-AF65-F5344CB8AC3E}">
        <p14:creationId xmlns:p14="http://schemas.microsoft.com/office/powerpoint/2010/main" val="1346615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a:spLocks noGrp="1"/>
          </p:cNvSpPr>
          <p:nvPr>
            <p:ph type="title"/>
          </p:nvPr>
        </p:nvSpPr>
        <p:spPr>
          <a:xfrm>
            <a:off x="323850" y="129289"/>
            <a:ext cx="8352607" cy="1427505"/>
          </a:xfrm>
        </p:spPr>
        <p:txBody>
          <a:bodyPr>
            <a:normAutofit fontScale="90000"/>
          </a:bodyPr>
          <a:lstStyle/>
          <a:p>
            <a:r>
              <a:rPr lang="pl-PL" dirty="0"/>
              <a:t>Konstytucyjne zasady stosowania zatrzymania </a:t>
            </a:r>
          </a:p>
        </p:txBody>
      </p:sp>
      <p:sp>
        <p:nvSpPr>
          <p:cNvPr id="10" name="Symbol zastępczy zawartości 2"/>
          <p:cNvSpPr>
            <a:spLocks noGrp="1"/>
          </p:cNvSpPr>
          <p:nvPr>
            <p:ph idx="1"/>
          </p:nvPr>
        </p:nvSpPr>
        <p:spPr>
          <a:xfrm>
            <a:off x="149189" y="1628800"/>
            <a:ext cx="8994812" cy="4412404"/>
          </a:xfrm>
        </p:spPr>
        <p:txBody>
          <a:bodyPr>
            <a:normAutofit fontScale="62500" lnSpcReduction="20000"/>
          </a:bodyPr>
          <a:lstStyle/>
          <a:p>
            <a:pPr algn="just"/>
            <a:r>
              <a:rPr lang="pl-PL" dirty="0"/>
              <a:t>Art. 41 Konstytucji </a:t>
            </a:r>
          </a:p>
          <a:p>
            <a:pPr algn="just"/>
            <a:r>
              <a:rPr lang="pl-PL" dirty="0"/>
              <a:t>1. Każdemu zapewnia się nietykalność osobistą i wolność osobistą. </a:t>
            </a:r>
            <a:r>
              <a:rPr lang="pl-PL" b="1" dirty="0"/>
              <a:t>Pozbawienie lub ograniczenie wolności może nastąpić tylko na zasadach i w trybie określonych w ustawie. </a:t>
            </a:r>
          </a:p>
          <a:p>
            <a:pPr algn="just"/>
            <a:r>
              <a:rPr lang="pl-PL" dirty="0"/>
              <a:t>2. Każdy pozbawiony wolności </a:t>
            </a:r>
            <a:r>
              <a:rPr lang="pl-PL" b="1" dirty="0"/>
              <a:t>nie na podstawie wyroku sądowego ma prawo odwołania się do sądu w celu niezwłocznego ustalenia legalności tego pozbawienia</a:t>
            </a:r>
            <a:r>
              <a:rPr lang="pl-PL" dirty="0"/>
              <a:t>. O pozbawieniu wolności powiadamia się niezwłocznie rodzinę lub osobę wskazaną przez pozbawionego wolności.</a:t>
            </a:r>
          </a:p>
          <a:p>
            <a:pPr algn="just"/>
            <a:r>
              <a:rPr lang="pl-PL" dirty="0"/>
              <a:t>3. Każdy zatrzymany powinien być </a:t>
            </a:r>
            <a:r>
              <a:rPr lang="pl-PL" b="1" dirty="0"/>
              <a:t>niezwłocznie i w sposób zrozumiały dla niego poinformowany o przyczynach zatrzymania</a:t>
            </a:r>
            <a:r>
              <a:rPr lang="pl-PL" dirty="0"/>
              <a:t>. Powinien on być </a:t>
            </a:r>
            <a:r>
              <a:rPr lang="pl-PL" b="1" u="sng" dirty="0"/>
              <a:t>w ciągu 48 godzin od chwili zatrzymania </a:t>
            </a:r>
            <a:r>
              <a:rPr lang="pl-PL" b="1" dirty="0"/>
              <a:t>przekazany do dyspozycji sądu</a:t>
            </a:r>
            <a:r>
              <a:rPr lang="pl-PL" dirty="0"/>
              <a:t>. Zatrzymanego należy zwolnić, jeżeli w ciągu 24 godzin od przekazania do dyspozycji sądu nie zostanie mu doręczone postanowienie sądu o tymczasowym aresztowaniu wraz z przedstawionymi zarzutami.</a:t>
            </a:r>
          </a:p>
          <a:p>
            <a:pPr algn="just"/>
            <a:r>
              <a:rPr lang="pl-PL" dirty="0"/>
              <a:t>4. Każdy pozbawiony wolności powinien być traktowany </a:t>
            </a:r>
            <a:r>
              <a:rPr lang="pl-PL" b="1" dirty="0"/>
              <a:t>w sposób humanitarny</a:t>
            </a:r>
            <a:r>
              <a:rPr lang="pl-PL" dirty="0"/>
              <a:t>.</a:t>
            </a:r>
          </a:p>
          <a:p>
            <a:pPr algn="just"/>
            <a:r>
              <a:rPr lang="pl-PL" dirty="0"/>
              <a:t>5. Każdy bezprawnie pozbawiony wolności ma </a:t>
            </a:r>
            <a:r>
              <a:rPr lang="pl-PL" b="1" dirty="0"/>
              <a:t>prawo do odszkodowania</a:t>
            </a:r>
            <a:r>
              <a:rPr lang="pl-PL" dirty="0"/>
              <a:t>.</a:t>
            </a:r>
          </a:p>
          <a:p>
            <a:pPr algn="just"/>
            <a:endParaRPr lang="pl-PL" dirty="0"/>
          </a:p>
        </p:txBody>
      </p:sp>
    </p:spTree>
    <p:extLst>
      <p:ext uri="{BB962C8B-B14F-4D97-AF65-F5344CB8AC3E}">
        <p14:creationId xmlns:p14="http://schemas.microsoft.com/office/powerpoint/2010/main" val="155161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Zakaz opuszczania kraju </a:t>
            </a:r>
          </a:p>
        </p:txBody>
      </p:sp>
      <p:sp>
        <p:nvSpPr>
          <p:cNvPr id="3" name="Symbol zastępczy zawartości 2"/>
          <p:cNvSpPr>
            <a:spLocks noGrp="1"/>
          </p:cNvSpPr>
          <p:nvPr>
            <p:ph idx="1"/>
          </p:nvPr>
        </p:nvSpPr>
        <p:spPr/>
        <p:txBody>
          <a:bodyPr>
            <a:normAutofit fontScale="62500" lnSpcReduction="20000"/>
          </a:bodyPr>
          <a:lstStyle/>
          <a:p>
            <a:pPr marL="0" lvl="0" indent="0" algn="just">
              <a:buNone/>
            </a:pPr>
            <a:r>
              <a:rPr lang="pl-PL" dirty="0"/>
              <a:t>Skoro zastosowano wobec oskarżonego taki zakaz, to powinien uzyskać zezwolenie na opuszczenie kraju. . W razie ustalenia, że doszło do naruszenia przez oskarżonego nałożonego na niego zakazu, możliwe jest tym samym sięgnięcie po surowsze reakcje zapobiegawcze i - w zależności od sytuacji - np. podniesienie wysokości poręczenia majątkowego, jakie towarzyszyło temu zakazowi, lub orzeczenie przepadku takiego poręczenia i zastosowanie tymczasowego aresztowania.</a:t>
            </a:r>
          </a:p>
          <a:p>
            <a:pPr marL="0" lvl="0" indent="0" algn="just">
              <a:buNone/>
            </a:pPr>
            <a:r>
              <a:rPr lang="pl-PL" dirty="0"/>
              <a:t>Od zakazu opuszczania kraju należy odróżnić </a:t>
            </a:r>
            <a:r>
              <a:rPr lang="pl-PL" b="1" dirty="0"/>
              <a:t>tymczasowe zatrzymanie paszportu. </a:t>
            </a:r>
            <a:r>
              <a:rPr lang="pl-PL" dirty="0"/>
              <a:t>Zakaz opuszczania kraju stosuje jedynie sąd lub prokurator, natomiast tymczasowe zatrzymanie paszportu może zastosować organ prowadzący postępowanie w tym Policja, z tym że jedynie: </a:t>
            </a:r>
          </a:p>
          <a:p>
            <a:pPr marL="630936" lvl="1" indent="-457200" algn="just">
              <a:buFont typeface="+mj-lt"/>
              <a:buAutoNum type="arabicPeriod"/>
            </a:pPr>
            <a:r>
              <a:rPr lang="pl-PL" dirty="0"/>
              <a:t>gdy zachodzą warunki do zastosowania zakazu opuszczania kraju,</a:t>
            </a:r>
          </a:p>
          <a:p>
            <a:pPr marL="630936" lvl="1" indent="-457200" algn="just">
              <a:buFont typeface="+mj-lt"/>
              <a:buAutoNum type="arabicPeriod"/>
            </a:pPr>
            <a:r>
              <a:rPr lang="pl-PL" dirty="0"/>
              <a:t>do czasu wydania w tym zakresie postanowienia i</a:t>
            </a:r>
          </a:p>
          <a:p>
            <a:pPr marL="630936" lvl="1" indent="-457200" algn="just">
              <a:buFont typeface="+mj-lt"/>
              <a:buAutoNum type="arabicPeriod"/>
            </a:pPr>
            <a:r>
              <a:rPr lang="pl-PL" dirty="0"/>
              <a:t>nie dłużej niż na 7 dni.</a:t>
            </a:r>
          </a:p>
          <a:p>
            <a:pPr lvl="0" algn="just"/>
            <a:r>
              <a:rPr lang="pl-PL" dirty="0"/>
              <a:t>Gdyby w tym czasie nie zapadła decyzja o zastosowaniu zakazu opuszczania kraju, zatrzymany dokument powinien być niezwłocznie zwrócony</a:t>
            </a:r>
          </a:p>
          <a:p>
            <a:endParaRPr lang="pl-PL" dirty="0"/>
          </a:p>
        </p:txBody>
      </p:sp>
    </p:spTree>
    <p:extLst>
      <p:ext uri="{BB962C8B-B14F-4D97-AF65-F5344CB8AC3E}">
        <p14:creationId xmlns:p14="http://schemas.microsoft.com/office/powerpoint/2010/main" val="25967335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764704"/>
            <a:ext cx="8229600" cy="4525963"/>
          </a:xfrm>
        </p:spPr>
        <p:txBody>
          <a:bodyPr>
            <a:normAutofit/>
          </a:bodyPr>
          <a:lstStyle/>
          <a:p>
            <a:pPr marL="0" indent="0" algn="ctr">
              <a:buNone/>
            </a:pPr>
            <a:endParaRPr lang="pl-PL" sz="5000" b="1" dirty="0"/>
          </a:p>
          <a:p>
            <a:pPr marL="0" indent="0" algn="ctr">
              <a:buNone/>
            </a:pPr>
            <a:r>
              <a:rPr lang="pl-PL" sz="5000" b="1" dirty="0"/>
              <a:t>POZOSTAŁE</a:t>
            </a:r>
            <a:br>
              <a:rPr lang="pl-PL" sz="5000" b="1" dirty="0"/>
            </a:br>
            <a:r>
              <a:rPr lang="pl-PL" sz="5000" b="1" dirty="0"/>
              <a:t>ŚRODKI </a:t>
            </a:r>
          </a:p>
          <a:p>
            <a:pPr marL="0" indent="0" algn="ctr">
              <a:buNone/>
            </a:pPr>
            <a:r>
              <a:rPr lang="pl-PL" sz="5000" b="1" dirty="0"/>
              <a:t>PRZYMUSU</a:t>
            </a:r>
          </a:p>
        </p:txBody>
      </p:sp>
    </p:spTree>
    <p:extLst>
      <p:ext uri="{BB962C8B-B14F-4D97-AF65-F5344CB8AC3E}">
        <p14:creationId xmlns:p14="http://schemas.microsoft.com/office/powerpoint/2010/main" val="38900898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80583" y="99484"/>
            <a:ext cx="8629650" cy="1450757"/>
          </a:xfrm>
        </p:spPr>
        <p:txBody>
          <a:bodyPr/>
          <a:lstStyle/>
          <a:p>
            <a:r>
              <a:rPr lang="pl-PL" dirty="0"/>
              <a:t>Zabezpieczenie majątkowe </a:t>
            </a:r>
          </a:p>
        </p:txBody>
      </p:sp>
      <p:sp>
        <p:nvSpPr>
          <p:cNvPr id="3" name="Symbol zastępczy zawartości 2"/>
          <p:cNvSpPr>
            <a:spLocks noGrp="1"/>
          </p:cNvSpPr>
          <p:nvPr>
            <p:ph idx="1"/>
          </p:nvPr>
        </p:nvSpPr>
        <p:spPr>
          <a:xfrm>
            <a:off x="272330" y="1436160"/>
            <a:ext cx="8629650" cy="5421841"/>
          </a:xfrm>
        </p:spPr>
        <p:txBody>
          <a:bodyPr>
            <a:normAutofit fontScale="85000" lnSpcReduction="20000"/>
          </a:bodyPr>
          <a:lstStyle/>
          <a:p>
            <a:pPr algn="just"/>
            <a:r>
              <a:rPr lang="pl-PL" dirty="0"/>
              <a:t>Specyficzny środek przymusu procesowego, który w istotny sposób różni się od pozostałych instytucji uregulowanych w dziale VI k.p.k. </a:t>
            </a:r>
          </a:p>
          <a:p>
            <a:pPr algn="just"/>
            <a:r>
              <a:rPr lang="pl-PL" dirty="0"/>
              <a:t>Celem zabezpieczenia majątkowego nie jest zabezpieczenie prawidłowego toku postępowania ani zabezpieczenie wykonania obowiązków procesowych. </a:t>
            </a:r>
          </a:p>
          <a:p>
            <a:pPr algn="just"/>
            <a:r>
              <a:rPr lang="pl-PL" dirty="0"/>
              <a:t>Cel zabezpieczenia majątkowego – wykonalność przyszłego orzeczenia w zakresie kar, środków karnych, środków kompensacyjnych, przepadku oraz orzeczenia w przedmiocie kosztów procesu. </a:t>
            </a:r>
          </a:p>
          <a:p>
            <a:pPr algn="just"/>
            <a:r>
              <a:rPr lang="pl-PL" dirty="0"/>
              <a:t>Istota – tymczasowe ograniczenie uprawnień majątkowych oskarżonego lub innych osób, które dysponują jego mieniem. </a:t>
            </a:r>
          </a:p>
          <a:p>
            <a:pPr algn="just"/>
            <a:r>
              <a:rPr lang="pl-PL" dirty="0"/>
              <a:t>Istotna ingerencja w konstytucyjnie chronione prawo własności (art. 64 ust. 3)</a:t>
            </a:r>
          </a:p>
        </p:txBody>
      </p:sp>
    </p:spTree>
    <p:extLst>
      <p:ext uri="{BB962C8B-B14F-4D97-AF65-F5344CB8AC3E}">
        <p14:creationId xmlns:p14="http://schemas.microsoft.com/office/powerpoint/2010/main" val="177361018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0"/>
            <a:ext cx="8751094" cy="1450757"/>
          </a:xfrm>
        </p:spPr>
        <p:txBody>
          <a:bodyPr>
            <a:normAutofit/>
          </a:bodyPr>
          <a:lstStyle/>
          <a:p>
            <a:r>
              <a:rPr lang="pl-PL" sz="3200" dirty="0"/>
              <a:t>Przesłanki stosowania zabezpieczenia majątkowego</a:t>
            </a:r>
          </a:p>
        </p:txBody>
      </p:sp>
      <p:sp>
        <p:nvSpPr>
          <p:cNvPr id="3" name="Symbol zastępczy zawartości 2"/>
          <p:cNvSpPr>
            <a:spLocks noGrp="1"/>
          </p:cNvSpPr>
          <p:nvPr>
            <p:ph idx="1"/>
          </p:nvPr>
        </p:nvSpPr>
        <p:spPr>
          <a:xfrm>
            <a:off x="157163" y="1047750"/>
            <a:ext cx="8751094" cy="5572125"/>
          </a:xfrm>
        </p:spPr>
        <p:txBody>
          <a:bodyPr>
            <a:normAutofit fontScale="62500" lnSpcReduction="20000"/>
          </a:bodyPr>
          <a:lstStyle/>
          <a:p>
            <a:pPr marL="457200" indent="-457200" algn="just">
              <a:buFont typeface="+mj-lt"/>
              <a:buAutoNum type="arabicPeriod"/>
            </a:pPr>
            <a:r>
              <a:rPr lang="pl-PL" b="1" dirty="0"/>
              <a:t>popełnienie przez oskarżonego przestępstwa</a:t>
            </a:r>
            <a:r>
              <a:rPr lang="pl-PL" dirty="0"/>
              <a:t>, za które można orzec grzywnę lub świadczenie pieniężne lub w związku z którym można orzec przepadek lub środek kompensacyjny </a:t>
            </a:r>
          </a:p>
          <a:p>
            <a:pPr marL="457200" indent="-457200" algn="just">
              <a:buFont typeface="+mj-lt"/>
              <a:buAutoNum type="arabicPeriod"/>
            </a:pPr>
            <a:r>
              <a:rPr lang="pl-PL" dirty="0"/>
              <a:t>Istnieje </a:t>
            </a:r>
            <a:r>
              <a:rPr lang="pl-PL" b="1" dirty="0"/>
              <a:t>uzasadniona obawa</a:t>
            </a:r>
            <a:r>
              <a:rPr lang="pl-PL" dirty="0"/>
              <a:t>, że bez zabezpieczenia </a:t>
            </a:r>
            <a:r>
              <a:rPr lang="pl-PL" b="1" dirty="0"/>
              <a:t>wykonanie orzeczenia </a:t>
            </a:r>
            <a:r>
              <a:rPr lang="pl-PL" dirty="0"/>
              <a:t>w zakresie kary grzywny, świadczenia pieniężnego, przepadku lub środka kompensacyjnego </a:t>
            </a:r>
            <a:r>
              <a:rPr lang="pl-PL" b="1" dirty="0"/>
              <a:t>będzie niemożliwe lub znacznie utrudnione</a:t>
            </a:r>
            <a:r>
              <a:rPr lang="pl-PL" dirty="0"/>
              <a:t> (art. 291 § 1)</a:t>
            </a:r>
          </a:p>
          <a:p>
            <a:pPr marL="0" indent="0" algn="just">
              <a:buNone/>
            </a:pPr>
            <a:r>
              <a:rPr lang="pl-PL" dirty="0"/>
              <a:t>Zabezpieczenie następuje </a:t>
            </a:r>
            <a:r>
              <a:rPr lang="pl-PL" b="1" dirty="0"/>
              <a:t>na mieniu oskarżonego </a:t>
            </a:r>
            <a:r>
              <a:rPr lang="pl-PL" dirty="0"/>
              <a:t>lub na mieniu, o którym mowa w art. 45 § 2 k.k. Zabezpieczenie </a:t>
            </a:r>
            <a:r>
              <a:rPr lang="pl-PL" b="1" dirty="0"/>
              <a:t>przepadku</a:t>
            </a:r>
            <a:r>
              <a:rPr lang="pl-PL" dirty="0"/>
              <a:t> może nastąpić na mieniu osoby fizycznej, prawnej lub jednostki organizacyjnej niemające osobowości prawnej, o której mowa w art. 45 § 3 k.k. </a:t>
            </a:r>
          </a:p>
          <a:p>
            <a:pPr marL="0" indent="0" algn="just">
              <a:buNone/>
            </a:pPr>
            <a:r>
              <a:rPr lang="pl-PL" dirty="0"/>
              <a:t>Zabezpieczenie następuje </a:t>
            </a:r>
            <a:r>
              <a:rPr lang="pl-PL" b="1" dirty="0"/>
              <a:t>z urzędu!</a:t>
            </a:r>
          </a:p>
          <a:p>
            <a:pPr marL="0" indent="0" algn="just">
              <a:buNone/>
            </a:pPr>
            <a:r>
              <a:rPr lang="pl-PL" dirty="0"/>
              <a:t>Art. 291 § 3 </a:t>
            </a:r>
            <a:r>
              <a:rPr lang="pl-PL" dirty="0">
                <a:sym typeface="Wingdings" panose="05000000000000000000" pitchFamily="2" charset="2"/>
              </a:rPr>
              <a:t> z urzędu można zabezpieczyć wykonanie orzeczenia o kosztach sądowych, jeżeli zachodzi uzasadniona obawa, że bez zabezpieczenia wykonanie orzeczenia w tym zakresie będzie niemożliwe lub znacznie utrudnione. </a:t>
            </a:r>
            <a:endParaRPr lang="pl-PL" dirty="0"/>
          </a:p>
          <a:p>
            <a:pPr algn="just"/>
            <a:r>
              <a:rPr lang="pl-PL" b="1" dirty="0"/>
              <a:t>Rozmiar zabezpieczenia powinien odpowiadać jedynie potrzebom tego, co ma zabezpieczać. </a:t>
            </a:r>
          </a:p>
          <a:p>
            <a:pPr algn="just"/>
            <a:r>
              <a:rPr lang="pl-PL" dirty="0"/>
              <a:t>Zabezpieczenie majątkowe można stosować najwcześniej od momentu przedstawienia zarzutów, czyli jeżeli istnieje dostatecznie uzasadnione podejrzenie, że czyn popełniła określona osoba tzn. tylko wobec podejrzanego lub oskarżonego. </a:t>
            </a:r>
          </a:p>
        </p:txBody>
      </p:sp>
    </p:spTree>
    <p:extLst>
      <p:ext uri="{BB962C8B-B14F-4D97-AF65-F5344CB8AC3E}">
        <p14:creationId xmlns:p14="http://schemas.microsoft.com/office/powerpoint/2010/main" val="42781623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2277" y="-315416"/>
            <a:ext cx="8774138" cy="1450757"/>
          </a:xfrm>
        </p:spPr>
        <p:txBody>
          <a:bodyPr/>
          <a:lstStyle/>
          <a:p>
            <a:r>
              <a:rPr lang="pl-PL" dirty="0"/>
              <a:t>Postanowienie o zabezpieczeniu </a:t>
            </a:r>
          </a:p>
        </p:txBody>
      </p:sp>
      <p:sp>
        <p:nvSpPr>
          <p:cNvPr id="3" name="Symbol zastępczy zawartości 2"/>
          <p:cNvSpPr>
            <a:spLocks noGrp="1"/>
          </p:cNvSpPr>
          <p:nvPr>
            <p:ph idx="1"/>
          </p:nvPr>
        </p:nvSpPr>
        <p:spPr>
          <a:xfrm>
            <a:off x="284366" y="1179688"/>
            <a:ext cx="8774138" cy="5678313"/>
          </a:xfrm>
        </p:spPr>
        <p:txBody>
          <a:bodyPr>
            <a:noAutofit/>
          </a:bodyPr>
          <a:lstStyle/>
          <a:p>
            <a:pPr algn="just"/>
            <a:r>
              <a:rPr lang="pl-PL" sz="2000" dirty="0"/>
              <a:t>Postanowienie o zabezpieczeniu majątkowym wydaje </a:t>
            </a:r>
            <a:r>
              <a:rPr lang="pl-PL" sz="2000" b="1" dirty="0"/>
              <a:t>sąd,</a:t>
            </a:r>
            <a:r>
              <a:rPr lang="pl-PL" sz="2000" dirty="0"/>
              <a:t> a w </a:t>
            </a:r>
            <a:r>
              <a:rPr lang="pl-PL" sz="2000" b="1" dirty="0"/>
              <a:t>postępowaniu przygotowawczym prokurator</a:t>
            </a:r>
            <a:r>
              <a:rPr lang="pl-PL" sz="2000" dirty="0"/>
              <a:t>. </a:t>
            </a:r>
          </a:p>
          <a:p>
            <a:pPr algn="just"/>
            <a:r>
              <a:rPr lang="pl-PL" sz="2000" dirty="0"/>
              <a:t>W postanowieniu określa się </a:t>
            </a:r>
            <a:r>
              <a:rPr lang="pl-PL" sz="2000" b="1" dirty="0"/>
              <a:t>kwotowo</a:t>
            </a:r>
            <a:r>
              <a:rPr lang="pl-PL" sz="2000" dirty="0"/>
              <a:t> </a:t>
            </a:r>
            <a:r>
              <a:rPr lang="pl-PL" sz="2000" u="sng" dirty="0"/>
              <a:t>zakres i sposób zabezpieczenia</a:t>
            </a:r>
            <a:r>
              <a:rPr lang="pl-PL" sz="2000" dirty="0"/>
              <a:t>, uwzględniając rozmiar możliwej do orzeczenia w okolicznościach danej spray grzywny, środków karnych, przepadku lub środków kompensacyjnych. </a:t>
            </a:r>
            <a:r>
              <a:rPr lang="pl-PL" sz="2000" b="1" dirty="0"/>
              <a:t>Rozmiar zabezpieczenia powinien odpowiadać jedynie potrzebom tego, co ma zabezpieczać. </a:t>
            </a:r>
            <a:endParaRPr lang="pl-PL" sz="2000" dirty="0"/>
          </a:p>
          <a:p>
            <a:pPr lvl="1" algn="just"/>
            <a:r>
              <a:rPr lang="pl-PL" sz="2000" dirty="0"/>
              <a:t>Wymóg kwotowego określenia nie dotyczy zabezpieczenia na zajętym przedmiocie podlegającym przepadkowi, jako pochodzącym bezpośrednio z przestępstwa lub służącym albo przeznaczonym do jego popełnienia. </a:t>
            </a:r>
          </a:p>
          <a:p>
            <a:pPr algn="just"/>
            <a:r>
              <a:rPr lang="pl-PL" sz="2000" dirty="0"/>
              <a:t>Na postanowienie w przedmiocie zabezpieczenia przysługuje zażalenie. </a:t>
            </a:r>
          </a:p>
          <a:p>
            <a:pPr lvl="1" algn="just"/>
            <a:r>
              <a:rPr lang="pl-PL" sz="2000" dirty="0"/>
              <a:t>Zażalenie na postanowienie prokuratora rozpoznaje sąd właściwy do rozpoznania sprawy w I instancji. </a:t>
            </a:r>
          </a:p>
          <a:p>
            <a:pPr lvl="1" algn="just"/>
            <a:r>
              <a:rPr lang="pl-PL" sz="2000" dirty="0"/>
              <a:t>Jeżeli postanowienie wydał prokurator, a postępowanie przygotowawcze prowadzone jest w okręgu innego sądu niż sąd miejscowo i rzeczowo właściwy, zażalenie przysługuje do sądu właściwego do rozpoznania sprawy w I instancji. </a:t>
            </a:r>
          </a:p>
        </p:txBody>
      </p:sp>
    </p:spTree>
    <p:extLst>
      <p:ext uri="{BB962C8B-B14F-4D97-AF65-F5344CB8AC3E}">
        <p14:creationId xmlns:p14="http://schemas.microsoft.com/office/powerpoint/2010/main" val="85400604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43408"/>
            <a:ext cx="8958263" cy="1450757"/>
          </a:xfrm>
        </p:spPr>
        <p:txBody>
          <a:bodyPr/>
          <a:lstStyle/>
          <a:p>
            <a:r>
              <a:rPr lang="pl-PL" dirty="0"/>
              <a:t>Upadek zabezpieczenia </a:t>
            </a:r>
          </a:p>
        </p:txBody>
      </p:sp>
      <p:sp>
        <p:nvSpPr>
          <p:cNvPr id="3" name="Symbol zastępczy zawartości 2"/>
          <p:cNvSpPr>
            <a:spLocks noGrp="1"/>
          </p:cNvSpPr>
          <p:nvPr>
            <p:ph idx="1"/>
          </p:nvPr>
        </p:nvSpPr>
        <p:spPr>
          <a:xfrm>
            <a:off x="64294" y="1209676"/>
            <a:ext cx="8958263" cy="5495925"/>
          </a:xfrm>
        </p:spPr>
        <p:txBody>
          <a:bodyPr>
            <a:normAutofit fontScale="70000" lnSpcReduction="20000"/>
          </a:bodyPr>
          <a:lstStyle/>
          <a:p>
            <a:pPr algn="just"/>
            <a:r>
              <a:rPr lang="pl-PL" dirty="0"/>
              <a:t>Art. 294</a:t>
            </a:r>
            <a:r>
              <a:rPr lang="pl-PL" b="1" dirty="0"/>
              <a:t> </a:t>
            </a:r>
            <a:r>
              <a:rPr lang="pl-PL" dirty="0"/>
              <a:t>§ 1. Zabezpieczenie upada, gdy nie zostaną prawomocnie orzeczone: grzywna, przepadek, nawiązka, świadczenie pieniężne lub nie zostanie nałożony obowiązek naprawienia szkody lub zadośćuczynienia za doznaną krzywdę ani nie zostaną zasądzone roszczenia o naprawienie szkody, a powództwo o te roszczenia nie zostanie wytoczone przed upływem 3 miesięcy od daty uprawomocnienia się orzeczenia.</a:t>
            </a:r>
          </a:p>
          <a:p>
            <a:pPr algn="just"/>
            <a:endParaRPr lang="pl-PL" dirty="0"/>
          </a:p>
          <a:p>
            <a:pPr algn="just"/>
            <a:r>
              <a:rPr lang="pl-PL" dirty="0"/>
              <a:t>Postanowienie Sądu Apelacyjnego w Krakowie z dnia 12 grudnia 2013 r., II </a:t>
            </a:r>
            <a:r>
              <a:rPr lang="pl-PL" dirty="0" err="1"/>
              <a:t>AKz</a:t>
            </a:r>
            <a:r>
              <a:rPr lang="pl-PL" dirty="0"/>
              <a:t> 437/13</a:t>
            </a:r>
          </a:p>
          <a:p>
            <a:pPr algn="just"/>
            <a:r>
              <a:rPr lang="pl-PL" dirty="0"/>
              <a:t>Nieprawomocne uniewinnienie powoduje niemożność stosowania zarówno środków zapobiegawczych jak i zabezpieczenia majątkowego.</a:t>
            </a:r>
          </a:p>
          <a:p>
            <a:pPr algn="just"/>
            <a:endParaRPr lang="pl-PL" dirty="0"/>
          </a:p>
          <a:p>
            <a:pPr algn="just"/>
            <a:r>
              <a:rPr lang="pl-PL" dirty="0"/>
              <a:t>Ważne! Dyrektywa adaptacji zabezpieczenia majątkowego do sytuacji procesowej oskarżonego – </a:t>
            </a:r>
          </a:p>
          <a:p>
            <a:pPr algn="just"/>
            <a:r>
              <a:rPr lang="pl-PL" dirty="0"/>
              <a:t>art. 291 § 4. Zabezpieczenie majątkowe należy niezwłocznie uchylić w całości lub w części, jeżeli ustaną przyczyny, wskutek których zostało ono zastosowane w określonym rozmiarze, lub powstaną przyczyny uzasadniające jego uchylenie choćby w części.</a:t>
            </a:r>
          </a:p>
          <a:p>
            <a:pPr algn="just"/>
            <a:endParaRPr lang="pl-PL" dirty="0"/>
          </a:p>
          <a:p>
            <a:pPr algn="just"/>
            <a:endParaRPr lang="pl-PL" dirty="0"/>
          </a:p>
        </p:txBody>
      </p:sp>
    </p:spTree>
    <p:extLst>
      <p:ext uri="{BB962C8B-B14F-4D97-AF65-F5344CB8AC3E}">
        <p14:creationId xmlns:p14="http://schemas.microsoft.com/office/powerpoint/2010/main" val="5587547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71400"/>
            <a:ext cx="8729663" cy="1450757"/>
          </a:xfrm>
        </p:spPr>
        <p:txBody>
          <a:bodyPr/>
          <a:lstStyle/>
          <a:p>
            <a:r>
              <a:rPr lang="pl-PL" dirty="0"/>
              <a:t>Tymczasowe zajęcie mienia – art. 295 </a:t>
            </a:r>
          </a:p>
        </p:txBody>
      </p:sp>
      <p:sp>
        <p:nvSpPr>
          <p:cNvPr id="3" name="Symbol zastępczy zawartości 2"/>
          <p:cNvSpPr>
            <a:spLocks noGrp="1"/>
          </p:cNvSpPr>
          <p:nvPr>
            <p:ph idx="1"/>
          </p:nvPr>
        </p:nvSpPr>
        <p:spPr>
          <a:xfrm>
            <a:off x="0" y="980728"/>
            <a:ext cx="8729663" cy="5353050"/>
          </a:xfrm>
        </p:spPr>
        <p:txBody>
          <a:bodyPr>
            <a:noAutofit/>
          </a:bodyPr>
          <a:lstStyle/>
          <a:p>
            <a:pPr algn="just"/>
            <a:r>
              <a:rPr lang="pl-PL" sz="1600" dirty="0"/>
              <a:t>Tymczasowe zajęcia mienia ruchomego osoby podejrzanej służy efektywności zabezpieczenia majątkowego. Celem jest zapobiegnięcie działaniom, które mogłyby uniemożliwić lub utrudnić dokonanie zabezpieczenia. Ma ono charakter posiłkowy wobec zabezpieczenia majątkowego.</a:t>
            </a:r>
          </a:p>
          <a:p>
            <a:pPr algn="just"/>
            <a:r>
              <a:rPr lang="pl-PL" sz="1600" dirty="0"/>
              <a:t>Tymczasowe zajęcie może być stosowane </a:t>
            </a:r>
            <a:r>
              <a:rPr lang="pl-PL" sz="1600" b="1" dirty="0"/>
              <a:t>w postępowaniu przygotowawczym</a:t>
            </a:r>
            <a:r>
              <a:rPr lang="pl-PL" sz="1600" dirty="0"/>
              <a:t>, nawet jeszcze zanim dojdzie do przedstawienia zarzutów określonej osobie Art. 295 § 1 mówi o zajęciu mienia ruchomego </a:t>
            </a:r>
            <a:r>
              <a:rPr lang="pl-PL" sz="1600" b="1" dirty="0"/>
              <a:t>osoby</a:t>
            </a:r>
            <a:r>
              <a:rPr lang="pl-PL" sz="1600" dirty="0"/>
              <a:t> </a:t>
            </a:r>
            <a:r>
              <a:rPr lang="pl-PL" sz="1600" b="1" dirty="0"/>
              <a:t>podejrzanej</a:t>
            </a:r>
            <a:r>
              <a:rPr lang="pl-PL" sz="1600" dirty="0"/>
              <a:t>. Tymczasowego zajęcia mienia można dokonać jeżeli istnieje </a:t>
            </a:r>
            <a:r>
              <a:rPr lang="pl-PL" sz="1600" b="1" dirty="0"/>
              <a:t>obawa usunięcia tego mienia. </a:t>
            </a:r>
            <a:r>
              <a:rPr lang="pl-PL" sz="1600" dirty="0"/>
              <a:t>Obawa ta może wynikać z wypowiedzi, zachowania osoby podejrzanej, która zamierza np. sprzedać swe mienie z uwagi na wszczęte postępowanie karne itp. </a:t>
            </a:r>
          </a:p>
          <a:p>
            <a:pPr algn="just"/>
            <a:r>
              <a:rPr lang="pl-PL" sz="1600" dirty="0"/>
              <a:t>Tymczasowe zajęcie jest ograniczone wyłącznie do ruchomości. </a:t>
            </a:r>
          </a:p>
          <a:p>
            <a:pPr algn="just"/>
            <a:r>
              <a:rPr lang="pl-PL" sz="1600" dirty="0"/>
              <a:t>W wypadku dokonania tymczasowego zajęcia od momentu wydania postanowienia o zabezpieczeniu majątkowym, które powinno nastąpić w formie postanowienia w ciągu 7 dni od daty jego dokonania. Brak wydania w tym terminie postanowienia o zabezpieczeniu mienia powoduje upadek zajęcia.</a:t>
            </a:r>
          </a:p>
          <a:p>
            <a:pPr algn="just"/>
            <a:r>
              <a:rPr lang="pl-PL" sz="1600" dirty="0">
                <a:effectLst/>
              </a:rPr>
              <a:t>Tymczasowego zajęcia nie stosuje się do przedmiotów, które nie podlegają egzekucji (por. art. 829 k.p.c. </a:t>
            </a:r>
            <a:r>
              <a:rPr lang="pl-PL" sz="1600" dirty="0">
                <a:effectLst/>
                <a:sym typeface="Wingdings" panose="05000000000000000000" pitchFamily="2" charset="2"/>
              </a:rPr>
              <a:t> np. nie podlegają egzekucji: </a:t>
            </a:r>
            <a:r>
              <a:rPr lang="pl-PL" sz="1600" dirty="0"/>
              <a:t>przedmioty urządzenia domowego, pościel, bielizna i ubranie codzienne, niezbędne dla oskarżonego i będących na jego utrzymaniu członków jego rodziny, a także ubranie niezbędne do pełnienia służby lub wykonywania zawodu; zapasy żywności i opału niezbędne dla oskarżonego i będących na jego utrzymaniu członków jego rodziny na okres jednego miesiąca; jedna krowa lub dwie kozy albo trzy owce potrzebne do wyżywienia oskarżonego i będących na jego utrzymaniu członków jego rodziny wraz z zapasem paszy i ściółki do najbliższych zbiorów.</a:t>
            </a:r>
            <a:endParaRPr lang="pl-PL" sz="1600" dirty="0">
              <a:effectLst/>
            </a:endParaRPr>
          </a:p>
        </p:txBody>
      </p:sp>
    </p:spTree>
    <p:extLst>
      <p:ext uri="{BB962C8B-B14F-4D97-AF65-F5344CB8AC3E}">
        <p14:creationId xmlns:p14="http://schemas.microsoft.com/office/powerpoint/2010/main" val="14017373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5775" y="69987"/>
            <a:ext cx="8658225" cy="1450757"/>
          </a:xfrm>
        </p:spPr>
        <p:txBody>
          <a:bodyPr/>
          <a:lstStyle/>
          <a:p>
            <a:r>
              <a:rPr lang="pl-PL" dirty="0"/>
              <a:t>Poszukiwanie oskarżonego</a:t>
            </a:r>
          </a:p>
        </p:txBody>
      </p:sp>
      <p:sp>
        <p:nvSpPr>
          <p:cNvPr id="3" name="Symbol zastępczy zawartości 2"/>
          <p:cNvSpPr>
            <a:spLocks noGrp="1"/>
          </p:cNvSpPr>
          <p:nvPr>
            <p:ph idx="1"/>
          </p:nvPr>
        </p:nvSpPr>
        <p:spPr>
          <a:xfrm>
            <a:off x="4868" y="1264188"/>
            <a:ext cx="8658225" cy="5591175"/>
          </a:xfrm>
        </p:spPr>
        <p:txBody>
          <a:bodyPr>
            <a:normAutofit fontScale="92500" lnSpcReduction="10000"/>
          </a:bodyPr>
          <a:lstStyle/>
          <a:p>
            <a:pPr algn="just"/>
            <a:r>
              <a:rPr lang="pl-PL" sz="2000" dirty="0"/>
              <a:t>Art. 278 k.p.k. Jeżeli miejsce pobytu oskarżonego lub osoby podejrzanej nie jest znane, zarządza się jego poszukiwanie. Przepis art. 247 stosuje się odpowiednio.</a:t>
            </a:r>
          </a:p>
          <a:p>
            <a:pPr algn="just"/>
            <a:r>
              <a:rPr lang="pl-PL" sz="2000" b="1" dirty="0"/>
              <a:t>Poszukiwanie zwykłe </a:t>
            </a:r>
            <a:r>
              <a:rPr lang="pl-PL" sz="2000" dirty="0"/>
              <a:t>– gdy miejsce pobytu oskarżonego lub osoby podejrzanej nie jest znane (art. 278)</a:t>
            </a:r>
          </a:p>
          <a:p>
            <a:pPr lvl="1" algn="just"/>
            <a:r>
              <a:rPr lang="pl-PL" sz="2000" dirty="0"/>
              <a:t>Osoba poszukiwana nie musi się ukrywać – wystarczy, że organ nie wie, gdzie ona się znajduje </a:t>
            </a:r>
          </a:p>
          <a:p>
            <a:pPr lvl="1" algn="just"/>
            <a:r>
              <a:rPr lang="pl-PL" sz="2000" dirty="0"/>
              <a:t>Nie jest to środek przymusu w ścisłym tego słowa znaczeniu. Poszukiwanie ma na celu jedynie odnalezienie miejsca pobytu oskarżonego (osoby podejrzanej). Nie jest przy tym istotne, czy nieznajomość miejsca jego pobytu istnieje od samego początku, czy też powstała w toku postępowania, z uwagi na zmianę tego miejsca przez podejrzanego (oskarżonego) bez powiadomienia organu. </a:t>
            </a:r>
          </a:p>
          <a:p>
            <a:pPr lvl="1" algn="just"/>
            <a:r>
              <a:rPr lang="pl-PL" sz="2000" dirty="0"/>
              <a:t>W pierwszej kolejności należy podjąć kroki, które będą służyły ustaleniu miejsca pobytu. Dopiero po sprawdzeniu za pośrednictwem policji lub kuratora w drodze wywiadu środowiskowego, że podejrzany (oskarżony) nie tylko nie przebywa w miejscu swojego dotychczasowego zamieszkania, ale jego miejsce pobytu nie jest znane także członkom najbliższej rodziny</a:t>
            </a:r>
          </a:p>
          <a:p>
            <a:pPr algn="just"/>
            <a:r>
              <a:rPr lang="pl-PL" sz="2000" dirty="0"/>
              <a:t>W postępowaniu przygotowawczym sąd lub prokurator wydają </a:t>
            </a:r>
            <a:r>
              <a:rPr lang="pl-PL" sz="2000" b="1" dirty="0"/>
              <a:t>zarządzenie</a:t>
            </a:r>
            <a:r>
              <a:rPr lang="pl-PL" sz="2000" dirty="0"/>
              <a:t>.</a:t>
            </a:r>
          </a:p>
          <a:p>
            <a:pPr algn="just"/>
            <a:r>
              <a:rPr lang="pl-PL" sz="2000" i="1" dirty="0"/>
              <a:t>W postępowaniu sądowym sąd wydaje </a:t>
            </a:r>
            <a:r>
              <a:rPr lang="pl-PL" sz="2000" b="1" i="1" dirty="0"/>
              <a:t>postanowienie</a:t>
            </a:r>
            <a:r>
              <a:rPr lang="pl-PL" sz="2000" i="1" dirty="0"/>
              <a:t>.</a:t>
            </a:r>
          </a:p>
          <a:p>
            <a:pPr marL="4572" lvl="1" indent="0" algn="just">
              <a:buNone/>
            </a:pPr>
            <a:endParaRPr lang="pl-PL" sz="2000" dirty="0"/>
          </a:p>
        </p:txBody>
      </p:sp>
    </p:spTree>
    <p:extLst>
      <p:ext uri="{BB962C8B-B14F-4D97-AF65-F5344CB8AC3E}">
        <p14:creationId xmlns:p14="http://schemas.microsoft.com/office/powerpoint/2010/main" val="312867293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800" dirty="0"/>
              <a:t>Wyrok SA w Katowicach z 13.11.2002 r., </a:t>
            </a:r>
            <a:br>
              <a:rPr lang="pl-PL" sz="4800" dirty="0"/>
            </a:br>
            <a:r>
              <a:rPr lang="pl-PL" sz="4800" dirty="0"/>
              <a:t>II </a:t>
            </a:r>
            <a:r>
              <a:rPr lang="pl-PL" sz="4800" dirty="0" err="1"/>
              <a:t>AKz</a:t>
            </a:r>
            <a:r>
              <a:rPr lang="pl-PL" sz="4800" dirty="0"/>
              <a:t> 481/02 </a:t>
            </a:r>
          </a:p>
        </p:txBody>
      </p:sp>
      <p:sp>
        <p:nvSpPr>
          <p:cNvPr id="3" name="Symbol zastępczy zawartości 2"/>
          <p:cNvSpPr>
            <a:spLocks noGrp="1"/>
          </p:cNvSpPr>
          <p:nvPr>
            <p:ph idx="1"/>
          </p:nvPr>
        </p:nvSpPr>
        <p:spPr>
          <a:xfrm>
            <a:off x="492918" y="2371277"/>
            <a:ext cx="8065294" cy="3766185"/>
          </a:xfrm>
        </p:spPr>
        <p:txBody>
          <a:bodyPr>
            <a:normAutofit fontScale="92500" lnSpcReduction="20000"/>
          </a:bodyPr>
          <a:lstStyle/>
          <a:p>
            <a:pPr algn="just"/>
            <a:r>
              <a:rPr lang="pl-PL" dirty="0"/>
              <a:t>Nie jest ukrywaniem się przed wymiarem sprawiedliwości, gdy skazany jawnie przebywa ze swą rodziną w miejscu stałego zamieszkania i prowadzi publiczną działalność handlową, a tylko uchyla się od stawienia na wezwanie (tu: do odbycia kary pozbawienia wolności). Przełamanie tego zaniechania skazanego jest rzeczą zastosowania odpowiednich środków przymusu, a nie poszukiwania go, bo w tej sytuacji poszukiwania są działaniem pozornym.</a:t>
            </a:r>
          </a:p>
        </p:txBody>
      </p:sp>
      <p:pic>
        <p:nvPicPr>
          <p:cNvPr id="4" name="Obraz 3"/>
          <p:cNvPicPr>
            <a:picLocks noChangeAspect="1"/>
          </p:cNvPicPr>
          <p:nvPr/>
        </p:nvPicPr>
        <p:blipFill>
          <a:blip r:embed="rId2"/>
          <a:stretch>
            <a:fillRect/>
          </a:stretch>
        </p:blipFill>
        <p:spPr>
          <a:xfrm>
            <a:off x="7773657" y="31001"/>
            <a:ext cx="1288188" cy="2126730"/>
          </a:xfrm>
          <a:prstGeom prst="rect">
            <a:avLst/>
          </a:prstGeom>
        </p:spPr>
      </p:pic>
    </p:spTree>
    <p:extLst>
      <p:ext uri="{BB962C8B-B14F-4D97-AF65-F5344CB8AC3E}">
        <p14:creationId xmlns:p14="http://schemas.microsoft.com/office/powerpoint/2010/main" val="277442198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315416"/>
            <a:ext cx="8651081" cy="1450757"/>
          </a:xfrm>
        </p:spPr>
        <p:txBody>
          <a:bodyPr/>
          <a:lstStyle/>
          <a:p>
            <a:r>
              <a:rPr lang="pl-PL" dirty="0"/>
              <a:t>List gończy – art. 279</a:t>
            </a:r>
          </a:p>
        </p:txBody>
      </p:sp>
      <p:sp>
        <p:nvSpPr>
          <p:cNvPr id="3" name="Symbol zastępczy zawartości 2"/>
          <p:cNvSpPr>
            <a:spLocks noGrp="1"/>
          </p:cNvSpPr>
          <p:nvPr>
            <p:ph idx="1"/>
          </p:nvPr>
        </p:nvSpPr>
        <p:spPr>
          <a:xfrm>
            <a:off x="0" y="1216952"/>
            <a:ext cx="8651081" cy="5619750"/>
          </a:xfrm>
        </p:spPr>
        <p:txBody>
          <a:bodyPr>
            <a:normAutofit fontScale="77500" lnSpcReduction="20000"/>
          </a:bodyPr>
          <a:lstStyle/>
          <a:p>
            <a:pPr algn="just"/>
            <a:r>
              <a:rPr lang="pl-PL" dirty="0"/>
              <a:t>§ 1. Jeżeli oskarżony, w stosunku do którego </a:t>
            </a:r>
            <a:r>
              <a:rPr lang="pl-PL" b="1" u="sng" dirty="0"/>
              <a:t>wydano postanowienie o tymczasowym aresztowaniu</a:t>
            </a:r>
            <a:r>
              <a:rPr lang="pl-PL" dirty="0"/>
              <a:t>, </a:t>
            </a:r>
            <a:r>
              <a:rPr lang="pl-PL" b="1" u="sng" dirty="0"/>
              <a:t>ukrywa się</a:t>
            </a:r>
            <a:r>
              <a:rPr lang="pl-PL" dirty="0"/>
              <a:t>, sąd lub prokurator może wydać postanowienie o poszukiwaniu go listem gończym.</a:t>
            </a:r>
          </a:p>
          <a:p>
            <a:pPr algn="just"/>
            <a:r>
              <a:rPr lang="pl-PL" dirty="0"/>
              <a:t>§ 2. Jeżeli postanowienie o tymczasowym aresztowaniu </a:t>
            </a:r>
            <a:r>
              <a:rPr lang="pl-PL" b="1" dirty="0"/>
              <a:t>nie było wydane, można postanowienie takie wydać bez względu na to, czy nastąpiło przesłuchanie podejrzanego</a:t>
            </a:r>
            <a:r>
              <a:rPr lang="pl-PL" dirty="0"/>
              <a:t>.</a:t>
            </a:r>
          </a:p>
          <a:p>
            <a:pPr algn="just"/>
            <a:r>
              <a:rPr lang="pl-PL" dirty="0"/>
              <a:t>§ 3. W razie ujęcia i zatrzymania osoby ściganej listem gończym należy </a:t>
            </a:r>
            <a:r>
              <a:rPr lang="pl-PL" b="1" dirty="0"/>
              <a:t>niezwłocznie doprowadzić ją do sądu</a:t>
            </a:r>
            <a:r>
              <a:rPr lang="pl-PL" dirty="0"/>
              <a:t>, który wydał postanowienie o tymczasowym aresztowaniu</a:t>
            </a:r>
            <a:r>
              <a:rPr lang="pl-PL" b="1" dirty="0"/>
              <a:t>, w celu rozstrzygnięcia przez sąd o utrzymaniu, zmianie lub uchyleniu tego środka, chyba że prokurator po przesłuchaniu zatrzymanego zmienił już środek zapobiegawczy lub uchylił tymczasowe aresztowanie</a:t>
            </a:r>
            <a:r>
              <a:rPr lang="pl-PL" dirty="0"/>
              <a:t>. Przepis art. 344 zdanie drugie stosuje się odpowiednio.</a:t>
            </a:r>
          </a:p>
          <a:p>
            <a:pPr lvl="1" algn="just"/>
            <a:r>
              <a:rPr lang="pl-PL" dirty="0"/>
              <a:t>art. 344 </a:t>
            </a:r>
            <a:r>
              <a:rPr lang="pl-PL" dirty="0" err="1"/>
              <a:t>zd</a:t>
            </a:r>
            <a:r>
              <a:rPr lang="pl-PL" dirty="0"/>
              <a:t>. 2 – uprawnienie sądu do orzekania o środkach zapobiegawczych </a:t>
            </a:r>
          </a:p>
        </p:txBody>
      </p:sp>
    </p:spTree>
    <p:extLst>
      <p:ext uri="{BB962C8B-B14F-4D97-AF65-F5344CB8AC3E}">
        <p14:creationId xmlns:p14="http://schemas.microsoft.com/office/powerpoint/2010/main" val="332004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16632" y="0"/>
            <a:ext cx="11544300" cy="1450757"/>
          </a:xfrm>
        </p:spPr>
        <p:txBody>
          <a:bodyPr/>
          <a:lstStyle/>
          <a:p>
            <a:r>
              <a:rPr lang="pl-PL" dirty="0"/>
              <a:t>Ujęcie obywatelskie – art. 243</a:t>
            </a:r>
          </a:p>
        </p:txBody>
      </p:sp>
      <p:sp>
        <p:nvSpPr>
          <p:cNvPr id="5" name="Symbol zastępczy zawartości 2"/>
          <p:cNvSpPr>
            <a:spLocks noGrp="1"/>
          </p:cNvSpPr>
          <p:nvPr>
            <p:ph idx="1"/>
          </p:nvPr>
        </p:nvSpPr>
        <p:spPr>
          <a:xfrm>
            <a:off x="257175" y="1124746"/>
            <a:ext cx="8670801" cy="5314155"/>
          </a:xfrm>
        </p:spPr>
        <p:txBody>
          <a:bodyPr>
            <a:normAutofit fontScale="62500" lnSpcReduction="20000"/>
          </a:bodyPr>
          <a:lstStyle/>
          <a:p>
            <a:pPr algn="just"/>
            <a:r>
              <a:rPr lang="pl-PL" dirty="0"/>
              <a:t>§ 1. Każdy ma prawo ująć osobę </a:t>
            </a:r>
            <a:r>
              <a:rPr lang="pl-PL" b="1" dirty="0"/>
              <a:t>na gorącym uczynku przestępstwa lub w pościgu podjętym bezpośrednio po popełnieniu przestępstwa</a:t>
            </a:r>
            <a:r>
              <a:rPr lang="pl-PL" dirty="0"/>
              <a:t>, jeżeli zachodzi </a:t>
            </a:r>
            <a:r>
              <a:rPr lang="pl-PL" b="1" dirty="0"/>
              <a:t>obawa ukrycia się tej osoby lub nie można ustalić jej tożsamości</a:t>
            </a:r>
            <a:r>
              <a:rPr lang="pl-PL" dirty="0"/>
              <a:t>.</a:t>
            </a:r>
          </a:p>
          <a:p>
            <a:pPr algn="just"/>
            <a:r>
              <a:rPr lang="pl-PL" dirty="0"/>
              <a:t>§ 2. Osobę ujętą należy niezwłocznie oddać w ręce Policji.</a:t>
            </a:r>
          </a:p>
          <a:p>
            <a:pPr algn="just"/>
            <a:r>
              <a:rPr lang="pl-PL" dirty="0"/>
              <a:t>- ujęcie obywatelskie to rodzaj zatrzymania procesowego. Ma charakter subsydiarny względem zatrzymania z art. 244 czy 247, ponieważ dokonuje się go niejako w zastępstwie organów ścigania. </a:t>
            </a:r>
          </a:p>
          <a:p>
            <a:pPr algn="just"/>
            <a:r>
              <a:rPr lang="pl-PL" dirty="0"/>
              <a:t>Osobę ujętą należy </a:t>
            </a:r>
            <a:r>
              <a:rPr lang="pl-PL" b="1" dirty="0"/>
              <a:t>niezwłocznie przekazać Policji</a:t>
            </a:r>
            <a:r>
              <a:rPr lang="pl-PL" dirty="0"/>
              <a:t>. Niezwłocznie, czyli tak szybko jak to jest możliwe w odniesieniu do okoliczności konkretnej sprawy. </a:t>
            </a:r>
          </a:p>
          <a:p>
            <a:pPr algn="just"/>
            <a:r>
              <a:rPr lang="pl-PL" dirty="0"/>
              <a:t>„Niezwłoczne przekazanie Policji” to czas niezbędny do zawiadomienia policji i jej przybycia, ewentualnie czas potrzebny na samodzielne doprowadzenie na komisariat policji lub do najbliższego patrolu osoby ujętej, gdyby nie istniała obiektywna możliwość zawiadomienia policji o dokonanym ujęciu osoby na gorącym uczynku przestępstwa lub w pościgu (np. brak telefonu). </a:t>
            </a:r>
          </a:p>
          <a:p>
            <a:pPr algn="just"/>
            <a:r>
              <a:rPr lang="pl-PL" dirty="0"/>
              <a:t>Przetrzymywanie osoby zatrzymanej dłużej, niż jest to niezbędne do przekazania policji, może stanowić przestępstwo pozbawienia wolności, o którym mowa w art. 189 k.k.</a:t>
            </a:r>
          </a:p>
          <a:p>
            <a:pPr algn="just"/>
            <a:endParaRPr lang="pl-PL" dirty="0"/>
          </a:p>
          <a:p>
            <a:pPr algn="just"/>
            <a:endParaRPr lang="pl-PL" dirty="0"/>
          </a:p>
        </p:txBody>
      </p:sp>
    </p:spTree>
    <p:extLst>
      <p:ext uri="{BB962C8B-B14F-4D97-AF65-F5344CB8AC3E}">
        <p14:creationId xmlns:p14="http://schemas.microsoft.com/office/powerpoint/2010/main" val="243189480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List gończy – art. 279</a:t>
            </a:r>
          </a:p>
        </p:txBody>
      </p:sp>
      <p:sp>
        <p:nvSpPr>
          <p:cNvPr id="3" name="Symbol zastępczy zawartości 2"/>
          <p:cNvSpPr>
            <a:spLocks noGrp="1"/>
          </p:cNvSpPr>
          <p:nvPr>
            <p:ph idx="1"/>
          </p:nvPr>
        </p:nvSpPr>
        <p:spPr>
          <a:xfrm>
            <a:off x="507493" y="2011681"/>
            <a:ext cx="7036307" cy="4471313"/>
          </a:xfrm>
        </p:spPr>
        <p:txBody>
          <a:bodyPr>
            <a:normAutofit fontScale="70000" lnSpcReduction="20000"/>
          </a:bodyPr>
          <a:lstStyle/>
          <a:p>
            <a:pPr algn="just"/>
            <a:r>
              <a:rPr lang="pl-PL" dirty="0"/>
              <a:t>Szczególny sposób poszukiwania oskarżonego, który – w przeciwieństwie do instytucji z art. 278 – musi ukrywać się przed organem procesowym. Oznacza to, że nie tylko nie jest znane miejsce pobytu oskarżonego (art. 278), ale, że sytuacja ta jest spowodowana jego umyślnym zachowaniem, podjętym w celu uchylania się od odpowiedzialności karnej.</a:t>
            </a:r>
          </a:p>
          <a:p>
            <a:pPr algn="just"/>
            <a:r>
              <a:rPr lang="pl-PL" dirty="0"/>
              <a:t>List gończy może zostać wydany jedynie względem </a:t>
            </a:r>
            <a:r>
              <a:rPr lang="pl-PL" b="1" dirty="0"/>
              <a:t>podejrzanego (oskarżonego)</a:t>
            </a:r>
            <a:r>
              <a:rPr lang="pl-PL" dirty="0"/>
              <a:t>. Oznacza to, że musiało zostać wydane wcześniej postanowienie o przedstawieniu zarzutów (art. 313). Dodatkowo, list gończy jest środkiem służącym do realizacji postanowienia o tymczasowym aresztowaniu. Postanowienie o tymczasowym aresztowaniu musi wyprzedzać wydanie postanowienia o poszukiwaniu listem gończym.</a:t>
            </a:r>
          </a:p>
          <a:p>
            <a:endParaRPr lang="pl-PL" dirty="0"/>
          </a:p>
        </p:txBody>
      </p:sp>
      <p:pic>
        <p:nvPicPr>
          <p:cNvPr id="5" name="Obraz 4"/>
          <p:cNvPicPr>
            <a:picLocks noChangeAspect="1"/>
          </p:cNvPicPr>
          <p:nvPr/>
        </p:nvPicPr>
        <p:blipFill>
          <a:blip r:embed="rId2"/>
          <a:stretch>
            <a:fillRect/>
          </a:stretch>
        </p:blipFill>
        <p:spPr>
          <a:xfrm>
            <a:off x="7644775" y="0"/>
            <a:ext cx="1499225" cy="2665288"/>
          </a:xfrm>
          <a:prstGeom prst="rect">
            <a:avLst/>
          </a:prstGeom>
        </p:spPr>
      </p:pic>
    </p:spTree>
    <p:extLst>
      <p:ext uri="{BB962C8B-B14F-4D97-AF65-F5344CB8AC3E}">
        <p14:creationId xmlns:p14="http://schemas.microsoft.com/office/powerpoint/2010/main" val="172855923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93205" y="0"/>
            <a:ext cx="8079581" cy="1658198"/>
          </a:xfrm>
        </p:spPr>
        <p:txBody>
          <a:bodyPr>
            <a:normAutofit fontScale="90000"/>
          </a:bodyPr>
          <a:lstStyle/>
          <a:p>
            <a:r>
              <a:rPr lang="pl-PL" sz="4400" dirty="0"/>
              <a:t>List gończy – Regulamin urzędowania powszechnych jednostek prokuratury </a:t>
            </a:r>
          </a:p>
        </p:txBody>
      </p:sp>
      <p:sp>
        <p:nvSpPr>
          <p:cNvPr id="3" name="Symbol zastępczy zawartości 2"/>
          <p:cNvSpPr>
            <a:spLocks noGrp="1"/>
          </p:cNvSpPr>
          <p:nvPr>
            <p:ph idx="1"/>
          </p:nvPr>
        </p:nvSpPr>
        <p:spPr>
          <a:xfrm>
            <a:off x="107878" y="1658198"/>
            <a:ext cx="8892284" cy="5009730"/>
          </a:xfrm>
        </p:spPr>
        <p:txBody>
          <a:bodyPr>
            <a:normAutofit fontScale="55000" lnSpcReduction="20000"/>
          </a:bodyPr>
          <a:lstStyle/>
          <a:p>
            <a:pPr marL="0" indent="0" algn="just">
              <a:buNone/>
            </a:pPr>
            <a:r>
              <a:rPr lang="pl-PL" b="1" dirty="0"/>
              <a:t>§  199. </a:t>
            </a:r>
          </a:p>
          <a:p>
            <a:pPr marL="256032" lvl="1" indent="0" algn="just">
              <a:buNone/>
            </a:pPr>
            <a:r>
              <a:rPr lang="pl-PL" dirty="0"/>
              <a:t>1. Przed wydaniem postanowienia o poszukiwaniu podejrzanego listem gończym prokurator występuje do sądu z wnioskiem o zastosowanie tymczasowego aresztowania.</a:t>
            </a:r>
          </a:p>
          <a:p>
            <a:pPr marL="256032" lvl="1" indent="0" algn="just">
              <a:buNone/>
            </a:pPr>
            <a:r>
              <a:rPr lang="pl-PL" dirty="0"/>
              <a:t>2. Do listu gończego dołącza się odpis postanowienia o tymczasowym aresztowaniu oraz nakaz przyjęcia podejrzanego do najbliższego, według miejsca jego zatrzymania, aresztu śledczego.</a:t>
            </a:r>
          </a:p>
          <a:p>
            <a:pPr marL="256032" lvl="1" indent="0" algn="just">
              <a:buNone/>
            </a:pPr>
            <a:r>
              <a:rPr lang="pl-PL" dirty="0"/>
              <a:t>3. Odpisy postanowień o tymczasowym aresztowaniu i poszukiwaniu listem gończym, wraz z nakazem przyjęcia, przesyła się jednostce Policji właściwej ze względu na miejsce ostatniego zamieszkania lub pobytu podejrzanego.</a:t>
            </a:r>
          </a:p>
          <a:p>
            <a:pPr marL="0" indent="0" algn="just">
              <a:buNone/>
            </a:pPr>
            <a:r>
              <a:rPr lang="pl-PL" b="1" dirty="0"/>
              <a:t>§  200. </a:t>
            </a:r>
          </a:p>
          <a:p>
            <a:pPr marL="256032" lvl="1" indent="0" algn="just">
              <a:buNone/>
            </a:pPr>
            <a:r>
              <a:rPr lang="pl-PL" dirty="0"/>
              <a:t>1. Po doprowadzeniu podejrzanego prokurator przesłuchuje go i w razie potrzeby występuje do sądu z wnioskiem o przedłużenie tymczasowego aresztowania. Jeżeli prokurator z takim wnioskiem nie wystąpi, to niezwłocznie uchyla tymczasowe aresztowanie oraz odwołuje list gończy.</a:t>
            </a:r>
          </a:p>
          <a:p>
            <a:pPr marL="256032" lvl="1" indent="0" algn="just">
              <a:buNone/>
            </a:pPr>
            <a:r>
              <a:rPr lang="pl-PL" dirty="0"/>
              <a:t>2. W sytuacji, o której mowa w art. 279 § 4 k.p.k., decyzję, do którego z sądów doprowadzić podejrzanego, podejmuje się w porozumieniu ze wszystkimi prokuratorami, do których dyspozycji podejrzany pozostaje. W przypadku braku porozumienia decyzję podejmuje prokurator, który pierwszy wydał list gończy.</a:t>
            </a:r>
          </a:p>
          <a:p>
            <a:pPr marL="0" indent="0" algn="just">
              <a:buNone/>
            </a:pPr>
            <a:r>
              <a:rPr lang="pl-PL" b="1" dirty="0"/>
              <a:t>§  201. </a:t>
            </a:r>
          </a:p>
          <a:p>
            <a:pPr marL="256032" lvl="1" indent="0" algn="just">
              <a:buNone/>
            </a:pPr>
            <a:r>
              <a:rPr lang="pl-PL" dirty="0"/>
              <a:t>1. Jeżeli ustały przyczyny poszukiwania podejrzanego listem gończym, należy niezwłocznie odwołać poszukiwanie i zawiadomić o tym właściwą jednostkę Policji.</a:t>
            </a:r>
          </a:p>
          <a:p>
            <a:pPr marL="256032" lvl="1" indent="0" algn="just">
              <a:buNone/>
            </a:pPr>
            <a:r>
              <a:rPr lang="pl-PL" dirty="0"/>
              <a:t>2. W przypadku uchylenia tymczasowego aresztowania należy także uchylić postanowienie o poszukiwaniu listem gończym oraz odwołać list gończy.</a:t>
            </a:r>
          </a:p>
          <a:p>
            <a:pPr marL="0" indent="0" algn="just">
              <a:buNone/>
            </a:pPr>
            <a:endParaRPr lang="pl-PL" dirty="0"/>
          </a:p>
        </p:txBody>
      </p:sp>
      <p:pic>
        <p:nvPicPr>
          <p:cNvPr id="4" name="Obraz 3"/>
          <p:cNvPicPr>
            <a:picLocks noChangeAspect="1"/>
          </p:cNvPicPr>
          <p:nvPr/>
        </p:nvPicPr>
        <p:blipFill>
          <a:blip r:embed="rId2"/>
          <a:stretch>
            <a:fillRect/>
          </a:stretch>
        </p:blipFill>
        <p:spPr>
          <a:xfrm>
            <a:off x="7571210" y="-17258"/>
            <a:ext cx="1572790" cy="1486461"/>
          </a:xfrm>
          <a:prstGeom prst="rect">
            <a:avLst/>
          </a:prstGeom>
        </p:spPr>
      </p:pic>
    </p:spTree>
    <p:extLst>
      <p:ext uri="{BB962C8B-B14F-4D97-AF65-F5344CB8AC3E}">
        <p14:creationId xmlns:p14="http://schemas.microsoft.com/office/powerpoint/2010/main" val="42278401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6754" y="9833"/>
            <a:ext cx="8937246" cy="1042903"/>
          </a:xfrm>
        </p:spPr>
        <p:txBody>
          <a:bodyPr>
            <a:normAutofit fontScale="90000"/>
          </a:bodyPr>
          <a:lstStyle/>
          <a:p>
            <a:r>
              <a:rPr lang="pl-PL" sz="4800" dirty="0"/>
              <a:t>List gończy – warunki formalne </a:t>
            </a:r>
            <a:br>
              <a:rPr lang="pl-PL" sz="4800" dirty="0"/>
            </a:br>
            <a:r>
              <a:rPr lang="pl-PL" sz="4800" dirty="0"/>
              <a:t>(art. 280)</a:t>
            </a:r>
          </a:p>
        </p:txBody>
      </p:sp>
      <p:sp>
        <p:nvSpPr>
          <p:cNvPr id="3" name="Symbol zastępczy zawartości 2"/>
          <p:cNvSpPr>
            <a:spLocks noGrp="1"/>
          </p:cNvSpPr>
          <p:nvPr>
            <p:ph idx="1"/>
          </p:nvPr>
        </p:nvSpPr>
        <p:spPr>
          <a:xfrm>
            <a:off x="265747" y="1133475"/>
            <a:ext cx="8658225" cy="5429250"/>
          </a:xfrm>
        </p:spPr>
        <p:txBody>
          <a:bodyPr>
            <a:normAutofit fontScale="62500" lnSpcReduction="20000"/>
          </a:bodyPr>
          <a:lstStyle/>
          <a:p>
            <a:pPr algn="just"/>
            <a:r>
              <a:rPr lang="pl-PL" dirty="0"/>
              <a:t>§ 1. W liście gończym podaje się:</a:t>
            </a:r>
          </a:p>
          <a:p>
            <a:pPr marL="544068" lvl="1" indent="-342900" algn="just">
              <a:buFont typeface="+mj-lt"/>
              <a:buAutoNum type="arabicPeriod"/>
            </a:pPr>
            <a:r>
              <a:rPr lang="pl-PL" dirty="0"/>
              <a:t>sąd lub prokuratora, który wydał postanowienie o poszukiwaniu listem gończym,</a:t>
            </a:r>
          </a:p>
          <a:p>
            <a:pPr marL="544068" lvl="1" indent="-342900" algn="just">
              <a:buFont typeface="+mj-lt"/>
              <a:buAutoNum type="arabicPeriod"/>
            </a:pPr>
            <a:r>
              <a:rPr lang="pl-PL" dirty="0"/>
              <a:t>dane o osobie, które mogą ułatwić jej poszukiwanie, a przede wszystkim personalia, rysopis, znaki szczególne, miejsce zamieszkania i pracy, z dołączeniem w miarę możliwości fotografii poszukiwanego,</a:t>
            </a:r>
          </a:p>
          <a:p>
            <a:pPr marL="544068" lvl="1" indent="-342900" algn="just">
              <a:buFont typeface="+mj-lt"/>
              <a:buAutoNum type="arabicPeriod"/>
            </a:pPr>
            <a:r>
              <a:rPr lang="pl-PL" dirty="0"/>
              <a:t>informację o treści zarzutu postawionego oskarżonemu oraz o postanowieniu o jego tymczasowym aresztowaniu albo o zapadłym wyroku,</a:t>
            </a:r>
          </a:p>
          <a:p>
            <a:pPr marL="544068" lvl="1" indent="-342900" algn="just">
              <a:buFont typeface="+mj-lt"/>
              <a:buAutoNum type="arabicPeriod"/>
            </a:pPr>
            <a:r>
              <a:rPr lang="pl-PL" dirty="0"/>
              <a:t>wezwanie każdego, kto zna miejsce pobytu poszukiwanego, do zawiadomienia o tym najbliższej jednostki Policji, prokuratora lub sądu,</a:t>
            </a:r>
          </a:p>
          <a:p>
            <a:pPr marL="544068" lvl="1" indent="-342900" algn="just">
              <a:buFont typeface="+mj-lt"/>
              <a:buAutoNum type="arabicPeriod"/>
            </a:pPr>
            <a:r>
              <a:rPr lang="pl-PL" dirty="0"/>
              <a:t>ostrzeżenie o odpowiedzialności karnej za ukrywanie poszukiwanego lub dopomaganie mu w ucieczce.</a:t>
            </a:r>
          </a:p>
          <a:p>
            <a:pPr algn="just"/>
            <a:r>
              <a:rPr lang="pl-PL" dirty="0"/>
              <a:t>§ 2. W liście gończym można wyznaczyć nagrodę za ujęcie lub przyczynienie się do ujęcia poszukiwanego, a także udzielić zapewnienia o utrzymaniu tajemnicy co do osoby informującej.</a:t>
            </a:r>
          </a:p>
          <a:p>
            <a:pPr algn="just"/>
            <a:r>
              <a:rPr lang="pl-PL" dirty="0"/>
              <a:t>§ 3. List gończy rozpowszechnia się, zależnie od potrzeby, przez rozesłanie, rozplakatowanie lub opublikowanie, w szczególności za pomocą prasy, radia i telewizji.</a:t>
            </a:r>
          </a:p>
          <a:p>
            <a:pPr algn="just"/>
            <a:r>
              <a:rPr lang="pl-PL" b="1" dirty="0"/>
              <a:t>List gończy jest wyjątkiem od zasady, że nie ujawnia się personaliów osoby, przeciwko której prowadzone jest postępowanie karne. </a:t>
            </a:r>
          </a:p>
        </p:txBody>
      </p:sp>
    </p:spTree>
    <p:extLst>
      <p:ext uri="{BB962C8B-B14F-4D97-AF65-F5344CB8AC3E}">
        <p14:creationId xmlns:p14="http://schemas.microsoft.com/office/powerpoint/2010/main" val="356332131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List żelazny </a:t>
            </a:r>
          </a:p>
        </p:txBody>
      </p:sp>
      <p:sp>
        <p:nvSpPr>
          <p:cNvPr id="3" name="Symbol zastępczy zawartości 2"/>
          <p:cNvSpPr>
            <a:spLocks noGrp="1"/>
          </p:cNvSpPr>
          <p:nvPr>
            <p:ph idx="1"/>
          </p:nvPr>
        </p:nvSpPr>
        <p:spPr/>
        <p:txBody>
          <a:bodyPr>
            <a:normAutofit fontScale="92500" lnSpcReduction="10000"/>
          </a:bodyPr>
          <a:lstStyle/>
          <a:p>
            <a:pPr algn="just"/>
            <a:r>
              <a:rPr lang="pl-PL" dirty="0"/>
              <a:t>swoista umowa między oskarżonym przebywającym za granicą a </a:t>
            </a:r>
            <a:r>
              <a:rPr lang="pl-PL" b="1" dirty="0"/>
              <a:t>właściwym miejscowo sądem okręgowym, </a:t>
            </a:r>
            <a:r>
              <a:rPr lang="pl-PL" dirty="0"/>
              <a:t>że stawi się on na wezwanie sądu lub prokuratora, w zamian za pozostawanie na wolności w czasie trwania postępowania (odpowiadanie z wolnej stopy). </a:t>
            </a:r>
          </a:p>
          <a:p>
            <a:pPr algn="just"/>
            <a:r>
              <a:rPr lang="pl-PL" dirty="0"/>
              <a:t>Ważne: </a:t>
            </a:r>
            <a:r>
              <a:rPr lang="pl-PL" b="1" dirty="0"/>
              <a:t>zapewnienie oskarżonemu pozostawania na wolności odnosi się jedynie do postępowania, w którym wydano list żelazny i nie rozciąga się na inne postępowania</a:t>
            </a:r>
            <a:r>
              <a:rPr lang="pl-PL" dirty="0"/>
              <a:t>.</a:t>
            </a:r>
          </a:p>
          <a:p>
            <a:pPr algn="just"/>
            <a:endParaRPr lang="pl-PL" dirty="0"/>
          </a:p>
        </p:txBody>
      </p:sp>
    </p:spTree>
    <p:extLst>
      <p:ext uri="{BB962C8B-B14F-4D97-AF65-F5344CB8AC3E}">
        <p14:creationId xmlns:p14="http://schemas.microsoft.com/office/powerpoint/2010/main" val="136864560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8658225" cy="1450757"/>
          </a:xfrm>
        </p:spPr>
        <p:txBody>
          <a:bodyPr/>
          <a:lstStyle/>
          <a:p>
            <a:r>
              <a:rPr lang="pl-PL" dirty="0"/>
              <a:t>List żelazny – art. 281 – 284 </a:t>
            </a:r>
          </a:p>
        </p:txBody>
      </p:sp>
      <p:sp>
        <p:nvSpPr>
          <p:cNvPr id="3" name="Symbol zastępczy zawartości 2"/>
          <p:cNvSpPr>
            <a:spLocks noGrp="1"/>
          </p:cNvSpPr>
          <p:nvPr>
            <p:ph idx="1"/>
          </p:nvPr>
        </p:nvSpPr>
        <p:spPr>
          <a:xfrm>
            <a:off x="265747" y="1190626"/>
            <a:ext cx="8658225" cy="5362575"/>
          </a:xfrm>
        </p:spPr>
        <p:txBody>
          <a:bodyPr>
            <a:normAutofit fontScale="55000" lnSpcReduction="20000"/>
          </a:bodyPr>
          <a:lstStyle/>
          <a:p>
            <a:pPr algn="just"/>
            <a:r>
              <a:rPr lang="pl-PL" dirty="0"/>
              <a:t>Oskarżony (Polak lub cudzoziemiec), który przebywa za granicą może złożyć oświadczenie, że stawi się do sądu lub prokuratora w wyznaczonym terminie pod warunkiem odpowiadania z wolnej stopy. Wówczas </a:t>
            </a:r>
            <a:r>
              <a:rPr lang="pl-PL" b="1" u="sng" dirty="0"/>
              <a:t>właściwy miejscowo sąd okręgowy </a:t>
            </a:r>
            <a:r>
              <a:rPr lang="pl-PL" dirty="0"/>
              <a:t>(bez względu na właściwość rzeczową sądu, który prowadzi postępowanie) może wydać oskarżonemu </a:t>
            </a:r>
            <a:r>
              <a:rPr lang="pl-PL" b="1" dirty="0"/>
              <a:t>list żelazny</a:t>
            </a:r>
            <a:r>
              <a:rPr lang="pl-PL" dirty="0"/>
              <a:t>. Wydanie listu żelaznego można uzależnić od złożenia poręczenia majątkowego.</a:t>
            </a:r>
          </a:p>
          <a:p>
            <a:pPr algn="just"/>
            <a:r>
              <a:rPr lang="pl-PL" dirty="0"/>
              <a:t>List żelazny zapewnia oskarżonemu pozostawanie na wolności </a:t>
            </a:r>
            <a:r>
              <a:rPr lang="pl-PL" b="1" dirty="0"/>
              <a:t>aż do czasu prawomocnego zakończenia postępowania, jeżeli</a:t>
            </a:r>
            <a:r>
              <a:rPr lang="pl-PL" dirty="0"/>
              <a:t>:</a:t>
            </a:r>
          </a:p>
          <a:p>
            <a:pPr marL="749808" lvl="1" indent="-457200" algn="just">
              <a:buFont typeface="+mj-lt"/>
              <a:buAutoNum type="arabicPeriod"/>
            </a:pPr>
            <a:r>
              <a:rPr lang="pl-PL" dirty="0"/>
              <a:t> będzie się stawiał w oznaczonym terminie na wezwanie sądu, a w postępowaniu przygotowawczym - także na wezwanie prokuratora,</a:t>
            </a:r>
          </a:p>
          <a:p>
            <a:pPr marL="749808" lvl="1" indent="-457200" algn="just">
              <a:buFont typeface="+mj-lt"/>
              <a:buAutoNum type="arabicPeriod"/>
            </a:pPr>
            <a:r>
              <a:rPr lang="pl-PL" dirty="0"/>
              <a:t>nie będzie się wydalał bez pozwolenia sądu z obranego miejsca pobytu w kraju,</a:t>
            </a:r>
          </a:p>
          <a:p>
            <a:pPr marL="749808" lvl="1" indent="-457200" algn="just">
              <a:buFont typeface="+mj-lt"/>
              <a:buAutoNum type="arabicPeriod"/>
            </a:pPr>
            <a:r>
              <a:rPr lang="pl-PL" dirty="0"/>
              <a:t>nie będzie nakłaniał do fałszywych zeznań lub wyjaśnień albo w inny bezprawny sposób starał się utrudniać postępowanie karne.</a:t>
            </a:r>
          </a:p>
          <a:p>
            <a:pPr algn="just"/>
            <a:r>
              <a:rPr lang="pl-PL" dirty="0"/>
              <a:t>W razie nie usprawiedliwionego niestawienia się oskarżonego na wezwanie lub naruszenia innych, wskazanych wyżej warunków wymienionych, właściwy miejscowo sąd okręgowy </a:t>
            </a:r>
            <a:r>
              <a:rPr lang="pl-PL" b="1" dirty="0"/>
              <a:t>orzeka o odwołaniu listu żelaznego</a:t>
            </a:r>
            <a:r>
              <a:rPr lang="pl-PL" dirty="0"/>
              <a:t>. Sąd ten orzeka również o przepadku lub ściągnięciu wartości majątkowych udzielonych z tytułu poręczenia. </a:t>
            </a:r>
          </a:p>
          <a:p>
            <a:pPr algn="just"/>
            <a:r>
              <a:rPr lang="pl-PL" dirty="0"/>
              <a:t>Na postanowienie o odmowie wydania listu żelaznego, odwołaniu listu żelaznego i przepadku poręczenia majątkowego, jeżeli wydanie listu żelaznego od tego uzależniono </a:t>
            </a:r>
            <a:r>
              <a:rPr lang="pl-PL" b="1" u="sng" dirty="0"/>
              <a:t>przysługuje zażalenie</a:t>
            </a:r>
            <a:r>
              <a:rPr lang="pl-PL" dirty="0"/>
              <a:t>.</a:t>
            </a:r>
          </a:p>
          <a:p>
            <a:pPr algn="just"/>
            <a:endParaRPr lang="pl-PL" dirty="0"/>
          </a:p>
        </p:txBody>
      </p:sp>
    </p:spTree>
    <p:extLst>
      <p:ext uri="{BB962C8B-B14F-4D97-AF65-F5344CB8AC3E}">
        <p14:creationId xmlns:p14="http://schemas.microsoft.com/office/powerpoint/2010/main" val="87074450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3642" y="195963"/>
            <a:ext cx="8629650" cy="1450757"/>
          </a:xfrm>
        </p:spPr>
        <p:txBody>
          <a:bodyPr/>
          <a:lstStyle/>
          <a:p>
            <a:r>
              <a:rPr lang="pl-PL" dirty="0"/>
              <a:t>Kary porządkowe – art. 285 – 290 </a:t>
            </a:r>
          </a:p>
        </p:txBody>
      </p:sp>
      <p:sp>
        <p:nvSpPr>
          <p:cNvPr id="3" name="Symbol zastępczy zawartości 2"/>
          <p:cNvSpPr>
            <a:spLocks noGrp="1"/>
          </p:cNvSpPr>
          <p:nvPr>
            <p:ph idx="1"/>
          </p:nvPr>
        </p:nvSpPr>
        <p:spPr>
          <a:xfrm>
            <a:off x="233498" y="1318802"/>
            <a:ext cx="8629650" cy="5562600"/>
          </a:xfrm>
        </p:spPr>
        <p:txBody>
          <a:bodyPr>
            <a:normAutofit fontScale="85000" lnSpcReduction="10000"/>
          </a:bodyPr>
          <a:lstStyle/>
          <a:p>
            <a:pPr algn="just"/>
            <a:r>
              <a:rPr lang="pl-PL" dirty="0"/>
              <a:t>Kary porządkowe (kary egzekucyjne) mają na celu wymuszenie określonego zachowania się w toku postępowania karnego osób, na których ciążą przewidziane w prawie karnym procesowym obowiązki (np. stawienia się na wezwanie, złożenia zeznania, wydania określonych przedmiotów). </a:t>
            </a:r>
          </a:p>
          <a:p>
            <a:pPr algn="just"/>
            <a:r>
              <a:rPr lang="pl-PL" dirty="0"/>
              <a:t>Dotyczą w większości spełnienia obowiązków dowodowych. Kary porządkowe</a:t>
            </a:r>
            <a:r>
              <a:rPr lang="pl-PL" b="1" dirty="0"/>
              <a:t> nie mają charakteru kryminalnego</a:t>
            </a:r>
            <a:r>
              <a:rPr lang="pl-PL" dirty="0"/>
              <a:t> i orzekane są (z reguły) incydentalnie. </a:t>
            </a:r>
          </a:p>
          <a:p>
            <a:pPr algn="just"/>
            <a:r>
              <a:rPr lang="pl-PL" dirty="0"/>
              <a:t>Kary porządkowe to: </a:t>
            </a:r>
          </a:p>
          <a:p>
            <a:pPr algn="just"/>
            <a:r>
              <a:rPr lang="pl-PL" dirty="0"/>
              <a:t>1. kary pieniężne (do 3.000 zł)</a:t>
            </a:r>
          </a:p>
          <a:p>
            <a:pPr algn="just"/>
            <a:r>
              <a:rPr lang="pl-PL" dirty="0"/>
              <a:t>2. zatrzymanie i przymusowe doprowadzenie </a:t>
            </a:r>
          </a:p>
          <a:p>
            <a:pPr algn="just"/>
            <a:r>
              <a:rPr lang="pl-PL" dirty="0"/>
              <a:t>3. areszt do 30 dni </a:t>
            </a:r>
          </a:p>
        </p:txBody>
      </p:sp>
    </p:spTree>
    <p:extLst>
      <p:ext uri="{BB962C8B-B14F-4D97-AF65-F5344CB8AC3E}">
        <p14:creationId xmlns:p14="http://schemas.microsoft.com/office/powerpoint/2010/main" val="375377168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8637" y="-387424"/>
            <a:ext cx="8615363" cy="1450757"/>
          </a:xfrm>
        </p:spPr>
        <p:txBody>
          <a:bodyPr/>
          <a:lstStyle/>
          <a:p>
            <a:r>
              <a:rPr lang="pl-PL" dirty="0"/>
              <a:t>Kary porządkowe – art. 285 – 290 </a:t>
            </a:r>
          </a:p>
        </p:txBody>
      </p:sp>
      <p:sp>
        <p:nvSpPr>
          <p:cNvPr id="3" name="Symbol zastępczy zawartości 2"/>
          <p:cNvSpPr>
            <a:spLocks noGrp="1"/>
          </p:cNvSpPr>
          <p:nvPr>
            <p:ph idx="1"/>
          </p:nvPr>
        </p:nvSpPr>
        <p:spPr>
          <a:xfrm>
            <a:off x="-35091" y="692696"/>
            <a:ext cx="9022556" cy="5905499"/>
          </a:xfrm>
        </p:spPr>
        <p:txBody>
          <a:bodyPr>
            <a:normAutofit fontScale="55000" lnSpcReduction="20000"/>
          </a:bodyPr>
          <a:lstStyle/>
          <a:p>
            <a:pPr algn="just"/>
            <a:r>
              <a:rPr lang="pl-PL" dirty="0"/>
              <a:t>Karę pieniężną w wysokości do 3.000 zł można nałożyć na (art. 285 i 287): </a:t>
            </a:r>
          </a:p>
          <a:p>
            <a:pPr marL="749808" lvl="1" indent="-457200" algn="just">
              <a:buFont typeface="+mj-lt"/>
              <a:buAutoNum type="arabicPeriod"/>
            </a:pPr>
            <a:r>
              <a:rPr lang="pl-PL" b="1" dirty="0"/>
              <a:t>świadka, biegłego, tłumacza lub specjalistę</a:t>
            </a:r>
            <a:r>
              <a:rPr lang="pl-PL" dirty="0"/>
              <a:t>, który bez należytego usprawiedliwienia </a:t>
            </a:r>
            <a:r>
              <a:rPr lang="pl-PL" b="1" dirty="0"/>
              <a:t>nie stawił się na wezwanie </a:t>
            </a:r>
            <a:r>
              <a:rPr lang="pl-PL" dirty="0"/>
              <a:t>organu prowadzącego postępowanie albo </a:t>
            </a:r>
            <a:r>
              <a:rPr lang="pl-PL" b="1" dirty="0"/>
              <a:t>bez zezwolenia tego organu wydalił się z miejsca czynności przed jej zakończeniem</a:t>
            </a:r>
          </a:p>
          <a:p>
            <a:pPr marL="749808" lvl="1" indent="-457200" algn="just">
              <a:buFont typeface="+mj-lt"/>
              <a:buAutoNum type="arabicPeriod"/>
            </a:pPr>
            <a:r>
              <a:rPr lang="pl-PL" b="1" dirty="0"/>
              <a:t>obrońcę lub pełnomocnika</a:t>
            </a:r>
            <a:r>
              <a:rPr lang="pl-PL" dirty="0"/>
              <a:t>, </a:t>
            </a:r>
            <a:r>
              <a:rPr lang="pl-PL" b="1" u="sng" dirty="0">
                <a:solidFill>
                  <a:schemeClr val="tx1"/>
                </a:solidFill>
              </a:rPr>
              <a:t>w wypadkach szczególnych ze względu na ich wpływ na przebieg czynności</a:t>
            </a:r>
            <a:r>
              <a:rPr lang="pl-PL" dirty="0"/>
              <a:t>; </a:t>
            </a:r>
            <a:r>
              <a:rPr lang="pl-PL" dirty="0">
                <a:solidFill>
                  <a:srgbClr val="FF0000"/>
                </a:solidFill>
              </a:rPr>
              <a:t>w postępowaniu przygotowawczym</a:t>
            </a:r>
            <a:r>
              <a:rPr lang="pl-PL" dirty="0"/>
              <a:t> karę pieniężną, na wniosek prokuratora, nakłada </a:t>
            </a:r>
            <a:r>
              <a:rPr lang="pl-PL" b="1" dirty="0">
                <a:solidFill>
                  <a:srgbClr val="FF0000"/>
                </a:solidFill>
              </a:rPr>
              <a:t>sąd rejonowy, w którego okręgu prowadzi się postępowanie</a:t>
            </a:r>
          </a:p>
          <a:p>
            <a:pPr marL="749808" lvl="1" indent="-457200" algn="just">
              <a:buFont typeface="+mj-lt"/>
              <a:buAutoNum type="arabicPeriod"/>
            </a:pPr>
            <a:r>
              <a:rPr lang="pl-PL" dirty="0"/>
              <a:t>osobę która </a:t>
            </a:r>
            <a:r>
              <a:rPr lang="pl-PL" b="1" dirty="0"/>
              <a:t>bezpodstawnie uchyla się od złożenia zeznania, wykonania czynności biegłego, tłumacza lub specjalisty, złożenia przyrzeczenia, wydania przedmiotu, dopełnienia obowiązków poręczyciela albo spełnienia innego ciążącego na niej obowiązku w toku postępowania</a:t>
            </a:r>
            <a:r>
              <a:rPr lang="pl-PL" dirty="0"/>
              <a:t>, jak również do przedstawiciela lub kierownika instytucji, osoby prawnej lub jednostki organizacyjnej niemającej osobowości prawnej obowiązanej udzielić pomocy organowi prowadzącemu postępowanie karne, która </a:t>
            </a:r>
            <a:r>
              <a:rPr lang="pl-PL" b="1" dirty="0"/>
              <a:t>bezpodstawnie nie udziela pomocy w wyznaczonym terminie</a:t>
            </a:r>
          </a:p>
          <a:p>
            <a:pPr algn="just"/>
            <a:r>
              <a:rPr lang="pl-PL" dirty="0"/>
              <a:t>Karę pieniężną można nałożyć jedynie na osobę wskazaną w przepisach rozdziału 31 i mającą świadomość, że w takim, wyraźnie określonym charakterze została wezwana do wypełnienia określonych obowiązków (postanowienie SN z dnia 28 maja 1982 r., KZ 154/82). </a:t>
            </a:r>
          </a:p>
          <a:p>
            <a:pPr algn="just"/>
            <a:r>
              <a:rPr lang="pl-PL" dirty="0"/>
              <a:t>Karę pieniężną należy uchylić, jeżeli ukarany dostatecznie usprawiedliwi swe niestawiennictwo lub samowolne oddalenie się. </a:t>
            </a:r>
            <a:r>
              <a:rPr lang="pl-PL" b="1" dirty="0"/>
              <a:t>Usprawiedliwienie może nastąpić w ciągu tygodnia od daty doręczenia postanowienia wymierzającego karę pieniężną</a:t>
            </a:r>
            <a:r>
              <a:rPr lang="pl-PL" dirty="0"/>
              <a:t>.</a:t>
            </a:r>
          </a:p>
          <a:p>
            <a:pPr algn="just"/>
            <a:r>
              <a:rPr lang="pl-PL" dirty="0"/>
              <a:t>Osobę, w tym obrońcę, pełnomocnika lub oskarżyciela publicznego, która przez niewykonanie obowiązków wymienionych w art. 285 § 1 i 1a lub art. 287 § 1 spowodowała dodatkowe koszty postępowania, </a:t>
            </a:r>
            <a:r>
              <a:rPr lang="pl-PL" b="1" dirty="0"/>
              <a:t>można obciążyć tymi kosztami</a:t>
            </a:r>
            <a:r>
              <a:rPr lang="pl-PL" dirty="0"/>
              <a:t>; dopuszczalne jest obciążenie kosztami kilku osób solidarnie. Żołnierza odbywającego zasadniczą służbę wojskową oraz pełniącego służbę w charakterze kandydata na żołnierza zawodowego nie obciąża się tymi kosztami. W razie uchylenia kary porządkowej ustaje również obowiązek pokrycia kosztów postępowania.</a:t>
            </a:r>
          </a:p>
          <a:p>
            <a:pPr algn="just"/>
            <a:endParaRPr lang="pl-PL" dirty="0"/>
          </a:p>
        </p:txBody>
      </p:sp>
    </p:spTree>
    <p:extLst>
      <p:ext uri="{BB962C8B-B14F-4D97-AF65-F5344CB8AC3E}">
        <p14:creationId xmlns:p14="http://schemas.microsoft.com/office/powerpoint/2010/main" val="61977374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171400"/>
            <a:ext cx="8663940" cy="1450757"/>
          </a:xfrm>
        </p:spPr>
        <p:txBody>
          <a:bodyPr/>
          <a:lstStyle/>
          <a:p>
            <a:r>
              <a:rPr lang="pl-PL" dirty="0"/>
              <a:t>Kary porządkowe – art. 285 – 290 </a:t>
            </a:r>
          </a:p>
        </p:txBody>
      </p:sp>
      <p:sp>
        <p:nvSpPr>
          <p:cNvPr id="3" name="Symbol zastępczy zawartości 2"/>
          <p:cNvSpPr>
            <a:spLocks noGrp="1"/>
          </p:cNvSpPr>
          <p:nvPr>
            <p:ph idx="1"/>
          </p:nvPr>
        </p:nvSpPr>
        <p:spPr>
          <a:xfrm>
            <a:off x="12576" y="836712"/>
            <a:ext cx="8663940" cy="5534026"/>
          </a:xfrm>
        </p:spPr>
        <p:txBody>
          <a:bodyPr>
            <a:normAutofit fontScale="55000" lnSpcReduction="20000"/>
          </a:bodyPr>
          <a:lstStyle/>
          <a:p>
            <a:pPr algn="just"/>
            <a:r>
              <a:rPr lang="pl-PL" dirty="0"/>
              <a:t>Zatrzymanie i przymusowe doprowadzenie (at. 285 § 2) </a:t>
            </a:r>
          </a:p>
          <a:p>
            <a:pPr lvl="1" algn="just"/>
            <a:r>
              <a:rPr lang="pl-PL" dirty="0"/>
              <a:t>Jeżeli </a:t>
            </a:r>
            <a:r>
              <a:rPr lang="pl-PL" b="1" dirty="0"/>
              <a:t>świadek nie stawił się na wezwanie </a:t>
            </a:r>
            <a:r>
              <a:rPr lang="pl-PL" dirty="0"/>
              <a:t>organu prowadzącego postępowanie albo </a:t>
            </a:r>
            <a:r>
              <a:rPr lang="pl-PL" b="1" dirty="0"/>
              <a:t>bez zezwolenia tego organu wydalił się z miejsca czynności przed jej zakończeniem</a:t>
            </a:r>
            <a:r>
              <a:rPr lang="pl-PL" dirty="0"/>
              <a:t> można zarządzić ich zatrzymanie i przymusowe doprowadzenie świadka. </a:t>
            </a:r>
            <a:r>
              <a:rPr lang="pl-PL" b="1" u="sng" dirty="0"/>
              <a:t>Zatrzymanie i przymusowe doprowadzenie biegłego, tłumacza i specjalisty stosuje się tylko wyjątkowo</a:t>
            </a:r>
            <a:r>
              <a:rPr lang="pl-PL" dirty="0"/>
              <a:t>. </a:t>
            </a:r>
          </a:p>
          <a:p>
            <a:pPr algn="just"/>
            <a:r>
              <a:rPr lang="pl-PL" dirty="0"/>
              <a:t>Areszt do 30 dni: </a:t>
            </a:r>
          </a:p>
          <a:p>
            <a:pPr lvl="1" algn="just"/>
            <a:r>
              <a:rPr lang="pl-PL" dirty="0"/>
              <a:t>W razie </a:t>
            </a:r>
            <a:r>
              <a:rPr lang="pl-PL" b="1" dirty="0"/>
              <a:t>uporczywego uchylania się od złożenia zeznania</a:t>
            </a:r>
            <a:r>
              <a:rPr lang="pl-PL" dirty="0"/>
              <a:t>, wykonania czynności biegłego, tłumacza lub specjalisty oraz wydania przedmiotu można zastosować, </a:t>
            </a:r>
            <a:r>
              <a:rPr lang="pl-PL" b="1" u="sng" dirty="0"/>
              <a:t>niezależnie od kary pieniężnej</a:t>
            </a:r>
            <a:r>
              <a:rPr lang="pl-PL" dirty="0"/>
              <a:t>, </a:t>
            </a:r>
            <a:r>
              <a:rPr lang="pl-PL" b="1" dirty="0"/>
              <a:t>aresztowanie na czas nie przekraczający 30 dni</a:t>
            </a:r>
            <a:r>
              <a:rPr lang="pl-PL" dirty="0"/>
              <a:t>.</a:t>
            </a:r>
          </a:p>
          <a:p>
            <a:pPr lvl="1" algn="just"/>
            <a:r>
              <a:rPr lang="pl-PL" dirty="0"/>
              <a:t>Aresztowanie należy uchylić, jeżeli osoba aresztowana spełni obowiązek albo postępowanie przygotowawcze lub postępowanie w danej instancji ukończono.</a:t>
            </a:r>
          </a:p>
          <a:p>
            <a:pPr lvl="1" algn="just"/>
            <a:r>
              <a:rPr lang="pl-PL" dirty="0"/>
              <a:t>Aresztowania nie stosuje się do stron, ich obrońców i pełnomocników, a w zakresie kary za niedopełnienie obowiązku wydania rzeczy - także do osób, które mogą się uchylić od złożenia zeznań.</a:t>
            </a:r>
          </a:p>
          <a:p>
            <a:pPr algn="just"/>
            <a:r>
              <a:rPr lang="pl-PL" b="1" dirty="0"/>
              <a:t>Art. 290.</a:t>
            </a:r>
            <a:r>
              <a:rPr lang="pl-PL" dirty="0"/>
              <a:t> § 1. Postanowienia przewidziane w niniejszym rozdziale wydaje sąd, a w postępowaniu przygotowawczym także prokurator. </a:t>
            </a:r>
            <a:r>
              <a:rPr lang="pl-PL" b="1" u="sng" dirty="0"/>
              <a:t>Aresztowanie, o którym mowa w art. 287 § 2, w postępowaniu przygotowawczym stosuje na wniosek prokuratora sąd rejonowy, w którego okręgu prowadzi się postępowanie.</a:t>
            </a:r>
          </a:p>
          <a:p>
            <a:pPr algn="just"/>
            <a:r>
              <a:rPr lang="pl-PL" dirty="0"/>
              <a:t>§ 2. Na postanowienia i zarządzenia przewidziane w niniejszym rozdziale przysługuje zażalenie; na zarządzenie prokuratora, o którym mowa w art. 285 § 2, zażalenie przysługuje do sądu rejonowego, w którego okręgu prowadzi się postępowanie.</a:t>
            </a:r>
          </a:p>
          <a:p>
            <a:pPr algn="just"/>
            <a:r>
              <a:rPr lang="pl-PL" dirty="0"/>
              <a:t>§ 3. Złożenie zażalenia wstrzymuje </a:t>
            </a:r>
            <a:r>
              <a:rPr lang="pl-PL" b="1" u="sng" dirty="0">
                <a:solidFill>
                  <a:srgbClr val="FF0000"/>
                </a:solidFill>
              </a:rPr>
              <a:t>wykonanie postanowienia o aresztowaniu</a:t>
            </a:r>
            <a:r>
              <a:rPr lang="pl-PL" dirty="0"/>
              <a:t>.</a:t>
            </a:r>
          </a:p>
          <a:p>
            <a:pPr algn="just"/>
            <a:endParaRPr lang="pl-PL" dirty="0"/>
          </a:p>
          <a:p>
            <a:pPr algn="just"/>
            <a:endParaRPr lang="pl-PL" dirty="0"/>
          </a:p>
        </p:txBody>
      </p:sp>
    </p:spTree>
    <p:extLst>
      <p:ext uri="{BB962C8B-B14F-4D97-AF65-F5344CB8AC3E}">
        <p14:creationId xmlns:p14="http://schemas.microsoft.com/office/powerpoint/2010/main" val="423249217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Kary porządkowe </a:t>
            </a:r>
          </a:p>
        </p:txBody>
      </p:sp>
      <p:sp>
        <p:nvSpPr>
          <p:cNvPr id="3" name="Symbol zastępczy zawartości 2"/>
          <p:cNvSpPr>
            <a:spLocks noGrp="1"/>
          </p:cNvSpPr>
          <p:nvPr>
            <p:ph idx="1"/>
          </p:nvPr>
        </p:nvSpPr>
        <p:spPr/>
        <p:txBody>
          <a:bodyPr/>
          <a:lstStyle/>
          <a:p>
            <a:pPr algn="just"/>
            <a:r>
              <a:rPr lang="pl-PL" dirty="0"/>
              <a:t>Karę aresztu stosuje się także w razie uporczywego niestawiennictwa na wezwanie organu prowadzącego postępowanie, </a:t>
            </a:r>
            <a:r>
              <a:rPr lang="pl-PL" b="1" dirty="0"/>
              <a:t>jeżeli zarządzenie zatrzymania i przymusowego doprowadzenia nie jest wystarczające dla zapewnienia stawiennictwa osoby wezwanej. </a:t>
            </a:r>
          </a:p>
        </p:txBody>
      </p:sp>
    </p:spTree>
    <p:extLst>
      <p:ext uri="{BB962C8B-B14F-4D97-AF65-F5344CB8AC3E}">
        <p14:creationId xmlns:p14="http://schemas.microsoft.com/office/powerpoint/2010/main" val="38809267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161072"/>
            <a:ext cx="9144000" cy="1450757"/>
          </a:xfrm>
        </p:spPr>
        <p:txBody>
          <a:bodyPr>
            <a:normAutofit fontScale="90000"/>
          </a:bodyPr>
          <a:lstStyle/>
          <a:p>
            <a:r>
              <a:rPr lang="pl-PL" sz="4400" dirty="0"/>
              <a:t>Policja sesyjna, czyli środki wymuszające zachowanie porządku w czasie rozprawy </a:t>
            </a:r>
          </a:p>
        </p:txBody>
      </p:sp>
      <p:sp>
        <p:nvSpPr>
          <p:cNvPr id="3" name="Symbol zastępczy zawartości 2"/>
          <p:cNvSpPr>
            <a:spLocks noGrp="1"/>
          </p:cNvSpPr>
          <p:nvPr>
            <p:ph idx="1"/>
          </p:nvPr>
        </p:nvSpPr>
        <p:spPr>
          <a:xfrm>
            <a:off x="1" y="1285876"/>
            <a:ext cx="9079706" cy="5572125"/>
          </a:xfrm>
        </p:spPr>
        <p:txBody>
          <a:bodyPr>
            <a:normAutofit fontScale="55000" lnSpcReduction="20000"/>
          </a:bodyPr>
          <a:lstStyle/>
          <a:p>
            <a:pPr algn="just"/>
            <a:r>
              <a:rPr lang="pl-PL" dirty="0"/>
              <a:t>Uprawnienia do stosowania środków przymusu w ramach policji sesyjnej ma: </a:t>
            </a:r>
          </a:p>
          <a:p>
            <a:pPr lvl="0" algn="just"/>
            <a:r>
              <a:rPr lang="pl-PL" b="1" dirty="0"/>
              <a:t>Przewodniczący składu orzekającego: </a:t>
            </a:r>
          </a:p>
          <a:p>
            <a:pPr lvl="1" algn="just"/>
            <a:r>
              <a:rPr lang="pl-PL" dirty="0"/>
              <a:t>może wydawać wszelkie zarządzenia niezbędne do utrzymania na sali sądowej spokoju i porządku (art. 372 k.p.k.). </a:t>
            </a:r>
          </a:p>
          <a:p>
            <a:pPr lvl="1" algn="just"/>
            <a:r>
              <a:rPr lang="pl-PL" dirty="0"/>
              <a:t>może upomnieć oskarżonego (art. 375 § 1 k.p.k.) i każdą inną osobę jeżeli naruszają oni powagę, spokój lub porządek czynności sądowych (art. 48 § 1 </a:t>
            </a:r>
            <a:r>
              <a:rPr lang="pl-PL" dirty="0" err="1"/>
              <a:t>p.u.s.p</a:t>
            </a:r>
            <a:r>
              <a:rPr lang="pl-PL" dirty="0"/>
              <a:t>.) </a:t>
            </a:r>
          </a:p>
          <a:p>
            <a:pPr lvl="1" algn="just"/>
            <a:r>
              <a:rPr lang="pl-PL" dirty="0"/>
              <a:t>może wydalić oskarżonego lub każdą inną osobę z sali rozpraw jeżeli upomnienie nie było skuteczne (art. 375 § 1 k.p.k. i art. 48 § 2 </a:t>
            </a:r>
            <a:r>
              <a:rPr lang="pl-PL" dirty="0" err="1"/>
              <a:t>p.u.s.p</a:t>
            </a:r>
            <a:r>
              <a:rPr lang="pl-PL" dirty="0"/>
              <a:t>.)</a:t>
            </a:r>
          </a:p>
          <a:p>
            <a:pPr lvl="0" algn="just"/>
            <a:r>
              <a:rPr lang="pl-PL" b="1" dirty="0"/>
              <a:t>Sąd (skład orzekający):</a:t>
            </a:r>
          </a:p>
          <a:p>
            <a:pPr lvl="1" algn="just"/>
            <a:r>
              <a:rPr lang="pl-PL" dirty="0"/>
              <a:t>w razie naruszenia powagi, spokoju lub porządku czynności sądowych albo ubliżenia sądowi lub innemu organowi państwowemu lub osobom biorącym udział w sprawie sąd może ukarać winnego karą porządkową grzywny w wysokości do 10.000 zł lub karą pozbawienia wolności do 14 dni (osobie pozbawionej wolności można wymierzyć karę przewidzianą w </a:t>
            </a:r>
            <a:r>
              <a:rPr lang="pl-PL" dirty="0" err="1"/>
              <a:t>k.k.w</a:t>
            </a:r>
            <a:r>
              <a:rPr lang="pl-PL" dirty="0"/>
              <a:t>.) – art. 49 § 1 </a:t>
            </a:r>
            <a:r>
              <a:rPr lang="pl-PL" dirty="0" err="1"/>
              <a:t>k.k.w</a:t>
            </a:r>
            <a:r>
              <a:rPr lang="pl-PL" dirty="0"/>
              <a:t>.; </a:t>
            </a:r>
          </a:p>
          <a:p>
            <a:pPr lvl="1" algn="just"/>
            <a:r>
              <a:rPr lang="pl-PL" dirty="0"/>
              <a:t>może wydalić z sali rozpraw osobę biorącą udział w sprawie, gdy mimo uprzedzenia o skutkach prawnych jej nieobecności przy czynnościach sądowych nadal zachowuje się niewłaściwie (art. 48 § 2 </a:t>
            </a:r>
            <a:r>
              <a:rPr lang="pl-PL" dirty="0" err="1"/>
              <a:t>p.u.s.p</a:t>
            </a:r>
            <a:r>
              <a:rPr lang="pl-PL" dirty="0"/>
              <a:t>.); </a:t>
            </a:r>
          </a:p>
          <a:p>
            <a:pPr lvl="1" algn="just"/>
            <a:r>
              <a:rPr lang="pl-PL" dirty="0"/>
              <a:t>może wydalić publiczność z powody jej niewłaściwego zachowania (art. 48 § 3 </a:t>
            </a:r>
            <a:r>
              <a:rPr lang="pl-PL" dirty="0" err="1"/>
              <a:t>p.u.s.p</a:t>
            </a:r>
            <a:r>
              <a:rPr lang="pl-PL" dirty="0"/>
              <a:t>.).</a:t>
            </a:r>
          </a:p>
          <a:p>
            <a:pPr algn="just"/>
            <a:r>
              <a:rPr lang="pl-PL" dirty="0"/>
              <a:t>Przepisów o policji sesyjnej </a:t>
            </a:r>
            <a:r>
              <a:rPr lang="pl-PL" b="1" dirty="0"/>
              <a:t>nie stosuje się do sędziów i ławników składu orzekającego, prokuratora ani do osób biorących udział w sprawie, w odniesieniu do których stosuje się przepisy o prokuraturze</a:t>
            </a:r>
            <a:r>
              <a:rPr lang="pl-PL" dirty="0"/>
              <a:t>. Do </a:t>
            </a:r>
            <a:r>
              <a:rPr lang="pl-PL" b="1" dirty="0"/>
              <a:t>adwokata</a:t>
            </a:r>
            <a:r>
              <a:rPr lang="pl-PL" dirty="0"/>
              <a:t>, radcy prawnego i aplikantów do tych zawodów </a:t>
            </a:r>
            <a:r>
              <a:rPr lang="pl-PL" b="1" dirty="0"/>
              <a:t>nie stosuje się kar pozbawienia wolności. </a:t>
            </a:r>
          </a:p>
        </p:txBody>
      </p:sp>
    </p:spTree>
    <p:extLst>
      <p:ext uri="{BB962C8B-B14F-4D97-AF65-F5344CB8AC3E}">
        <p14:creationId xmlns:p14="http://schemas.microsoft.com/office/powerpoint/2010/main" val="42885546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2771</TotalTime>
  <Words>13945</Words>
  <Application>Microsoft Office PowerPoint</Application>
  <PresentationFormat>Pokaz na ekranie (4:3)</PresentationFormat>
  <Paragraphs>695</Paragraphs>
  <Slides>99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99</vt:i4>
      </vt:variant>
    </vt:vector>
  </HeadingPairs>
  <TitlesOfParts>
    <vt:vector size="104" baseType="lpstr">
      <vt:lpstr>Arial</vt:lpstr>
      <vt:lpstr>Calibri</vt:lpstr>
      <vt:lpstr>Times New Roman</vt:lpstr>
      <vt:lpstr>Wingdings</vt:lpstr>
      <vt:lpstr>Motyw pakietu Office</vt:lpstr>
      <vt:lpstr>Prezentacja programu PowerPoint</vt:lpstr>
      <vt:lpstr>Pojęcie i cechy środków przymusu </vt:lpstr>
      <vt:lpstr>Katalog środków przymusu w kpk (dział VI)</vt:lpstr>
      <vt:lpstr>Inne regulacje „przymusowe”</vt:lpstr>
      <vt:lpstr>Warunki stosowania środków przymusu procesowego </vt:lpstr>
      <vt:lpstr>Zatrzymanie</vt:lpstr>
      <vt:lpstr>Rodzaje zatrzymania</vt:lpstr>
      <vt:lpstr>Konstytucyjne zasady stosowania zatrzymania </vt:lpstr>
      <vt:lpstr>Ujęcie obywatelskie – art. 243</vt:lpstr>
      <vt:lpstr>Zatrzymanie właściwe – art. 244 k.p.k.</vt:lpstr>
      <vt:lpstr>Prezentacja programu PowerPoint</vt:lpstr>
      <vt:lpstr>Przesłanki zatrzymania – art. 244</vt:lpstr>
      <vt:lpstr>Czas trwania</vt:lpstr>
      <vt:lpstr>Zatrzymanie prokuratorskie – art. 247 k.p.k.</vt:lpstr>
      <vt:lpstr>Zażalenie na zatrzymanie</vt:lpstr>
      <vt:lpstr>Prezentacja programu PowerPoint</vt:lpstr>
      <vt:lpstr>Kogo nie można zatrzymać?</vt:lpstr>
      <vt:lpstr>ŚRODKI ZAPOBIEGAWCZE</vt:lpstr>
      <vt:lpstr>Katalog środków zapobiegawczych</vt:lpstr>
      <vt:lpstr>Pojęcie środków zapobiegawczych </vt:lpstr>
      <vt:lpstr>Cele stosowania środków zapobiegawczych</vt:lpstr>
      <vt:lpstr>Funkcje Środków zapobiegawczych</vt:lpstr>
      <vt:lpstr>Stosowanie środków zapobiegawczych </vt:lpstr>
      <vt:lpstr>Stosowanie środków zapobiegawczych </vt:lpstr>
      <vt:lpstr>Przesłanki szczególne </vt:lpstr>
      <vt:lpstr>Stosowanie środków zapobiegawczych cd. </vt:lpstr>
      <vt:lpstr>Dyrektywy Stosowania środków zapobiegawczych </vt:lpstr>
      <vt:lpstr>Dyrektywy stosowania środków zapobiegawczych </vt:lpstr>
      <vt:lpstr>Dyrektywy stosowania środków zapobiegawczych </vt:lpstr>
      <vt:lpstr>Dyrektywy stosowania środków zapobiegawczych </vt:lpstr>
      <vt:lpstr>Stosowanie środków zapobiegawczych – wymogi formalne </vt:lpstr>
      <vt:lpstr>Nowelizacja</vt:lpstr>
      <vt:lpstr>Stosowanie środków zapobiegawczych – wymogi formalne</vt:lpstr>
      <vt:lpstr>Organy, które stosują środki zapobiegawcze </vt:lpstr>
      <vt:lpstr>Czas stosowania środków zapobiegawczych  </vt:lpstr>
      <vt:lpstr>Wniosek o zmianę lub uchylenie środka zapobiegawczego </vt:lpstr>
      <vt:lpstr>Prezentacja programu PowerPoint</vt:lpstr>
      <vt:lpstr>Tymczasowe aresztowanie – pojęcie</vt:lpstr>
      <vt:lpstr>art. 258 § 2 </vt:lpstr>
      <vt:lpstr>Wyrok SA w Krakowie z 5.05.2016 r. II AKz 151/16 </vt:lpstr>
      <vt:lpstr>W ORZECZNICTWIE DOMINUJE JEDNAK STANOWISKO ODMIENNE</vt:lpstr>
      <vt:lpstr>Uchwała SN 7 sędziów z dnia 19.01.2012 r., I KZP 18/11</vt:lpstr>
      <vt:lpstr>Cele stosowania i podstawa dowodowa orzeczenia o tymczasowym aresztowaniu</vt:lpstr>
      <vt:lpstr>Zasady stosowania tymczasowego aresztowania </vt:lpstr>
      <vt:lpstr>Tymczasowe aresztowanie – organ stosujący</vt:lpstr>
      <vt:lpstr>Zakazy stosowania tymczasowego aresztowania</vt:lpstr>
      <vt:lpstr>Tymczasowe aresztowanie – czas trwania </vt:lpstr>
      <vt:lpstr>Tymczasowe aresztowanie – czas trwania </vt:lpstr>
      <vt:lpstr>Tymczasowe aresztowanie – czas trwania </vt:lpstr>
      <vt:lpstr>Posiedzenie aresztowe  </vt:lpstr>
      <vt:lpstr>Tymczasowe aresztowanie – tryb stosowania</vt:lpstr>
      <vt:lpstr>Tymczasowe aresztowanie – zaskarżalność postanowień</vt:lpstr>
      <vt:lpstr>Tymczasowe aresztowanie – zaskarżalność postanowień</vt:lpstr>
      <vt:lpstr>Tymczasowe aresztowanie – zaskarżalność postanowień</vt:lpstr>
      <vt:lpstr>Zaskarżalność postanowienia o tymczasowym aresztowaniu wydanego na skutek wniesienia zażalenia </vt:lpstr>
      <vt:lpstr>Warunkowe tymczasowe aresztowanie </vt:lpstr>
      <vt:lpstr>Warunkowe tymczasowe aresztowanie – sprzeciw prokuratora</vt:lpstr>
      <vt:lpstr>Nieizolacyjne środki zapobiegawcze </vt:lpstr>
      <vt:lpstr>Nieizolacyjne środki zapobiegawcze – katalog </vt:lpstr>
      <vt:lpstr>Nieizolacyjne środki zapobiegawcze </vt:lpstr>
      <vt:lpstr>Nieizolacyjne środki zapobiegawcze </vt:lpstr>
      <vt:lpstr>Poręczenie majątkowe </vt:lpstr>
      <vt:lpstr>Poręczenie majątkowe </vt:lpstr>
      <vt:lpstr>Poręczenie majątkowe </vt:lpstr>
      <vt:lpstr>Poręczenie majątkowe</vt:lpstr>
      <vt:lpstr>Poręczenie majątkowe </vt:lpstr>
      <vt:lpstr>Przepadek przedmiotu poręczenia</vt:lpstr>
      <vt:lpstr>Ustanie i Cofnięcie poręczenia </vt:lpstr>
      <vt:lpstr>Poręczenie społeczne i osoby godnej zaufania</vt:lpstr>
      <vt:lpstr>Poręczenie społeczne i osoby godnej zaufania</vt:lpstr>
      <vt:lpstr>Poręczenie społeczne i osoby godnej zaufania</vt:lpstr>
      <vt:lpstr>Dozór policji </vt:lpstr>
      <vt:lpstr>Dozór policji – art. 275</vt:lpstr>
      <vt:lpstr>Dozór policji – art. 275</vt:lpstr>
      <vt:lpstr>Dozór warunkowy policji – art. 275 § 3</vt:lpstr>
      <vt:lpstr>Nakaz opuszczenia lokalu mieszkalnego</vt:lpstr>
      <vt:lpstr>Nakaz opuszczenia lokalu mieszkalnego</vt:lpstr>
      <vt:lpstr>Art. 276 – zawieszenie w czynnościach</vt:lpstr>
      <vt:lpstr>Zakaz opuszczania kraju</vt:lpstr>
      <vt:lpstr>Zakaz opuszczania kraju </vt:lpstr>
      <vt:lpstr>Prezentacja programu PowerPoint</vt:lpstr>
      <vt:lpstr>Zabezpieczenie majątkowe </vt:lpstr>
      <vt:lpstr>Przesłanki stosowania zabezpieczenia majątkowego</vt:lpstr>
      <vt:lpstr>Postanowienie o zabezpieczeniu </vt:lpstr>
      <vt:lpstr>Upadek zabezpieczenia </vt:lpstr>
      <vt:lpstr>Tymczasowe zajęcie mienia – art. 295 </vt:lpstr>
      <vt:lpstr>Poszukiwanie oskarżonego</vt:lpstr>
      <vt:lpstr>Wyrok SA w Katowicach z 13.11.2002 r.,  II AKz 481/02 </vt:lpstr>
      <vt:lpstr>List gończy – art. 279</vt:lpstr>
      <vt:lpstr>List gończy – art. 279</vt:lpstr>
      <vt:lpstr>List gończy – Regulamin urzędowania powszechnych jednostek prokuratury </vt:lpstr>
      <vt:lpstr>List gończy – warunki formalne  (art. 280)</vt:lpstr>
      <vt:lpstr>List żelazny </vt:lpstr>
      <vt:lpstr>List żelazny – art. 281 – 284 </vt:lpstr>
      <vt:lpstr>Kary porządkowe – art. 285 – 290 </vt:lpstr>
      <vt:lpstr>Kary porządkowe – art. 285 – 290 </vt:lpstr>
      <vt:lpstr>Kary porządkowe – art. 285 – 290 </vt:lpstr>
      <vt:lpstr>Kary porządkowe </vt:lpstr>
      <vt:lpstr>Policja sesyjna, czyli środki wymuszające zachowanie porządku w czasie rozprawy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dc:title>
  <dc:creator>Blazej</dc:creator>
  <cp:lastModifiedBy>Karol Jarząbek</cp:lastModifiedBy>
  <cp:revision>38</cp:revision>
  <dcterms:created xsi:type="dcterms:W3CDTF">2017-04-04T15:55:38Z</dcterms:created>
  <dcterms:modified xsi:type="dcterms:W3CDTF">2024-03-25T14:39:24Z</dcterms:modified>
</cp:coreProperties>
</file>