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496" r:id="rId4"/>
    <p:sldId id="261" r:id="rId5"/>
    <p:sldId id="495" r:id="rId6"/>
    <p:sldId id="481" r:id="rId7"/>
    <p:sldId id="260" r:id="rId8"/>
    <p:sldId id="262" r:id="rId9"/>
    <p:sldId id="259" r:id="rId10"/>
    <p:sldId id="480" r:id="rId11"/>
    <p:sldId id="485" r:id="rId12"/>
    <p:sldId id="488" r:id="rId13"/>
    <p:sldId id="498" r:id="rId14"/>
    <p:sldId id="499" r:id="rId15"/>
    <p:sldId id="320" r:id="rId16"/>
    <p:sldId id="321" r:id="rId17"/>
    <p:sldId id="503" r:id="rId18"/>
    <p:sldId id="501" r:id="rId19"/>
    <p:sldId id="502" r:id="rId20"/>
    <p:sldId id="500" r:id="rId21"/>
    <p:sldId id="504" r:id="rId22"/>
    <p:sldId id="505" r:id="rId23"/>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EB008E0-8EB2-412A-836D-9AD014ED6505}"/>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39933BFF-A273-4791-9EF7-E42FB50245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038B2663-710F-4C73-89E8-B4A28287C68E}"/>
              </a:ext>
            </a:extLst>
          </p:cNvPr>
          <p:cNvSpPr>
            <a:spLocks noGrp="1"/>
          </p:cNvSpPr>
          <p:nvPr>
            <p:ph type="dt" sz="half" idx="10"/>
          </p:nvPr>
        </p:nvSpPr>
        <p:spPr/>
        <p:txBody>
          <a:bodyPr/>
          <a:lstStyle/>
          <a:p>
            <a:fld id="{97FA9088-97C5-4403-B883-B9944F5C8692}" type="datetimeFigureOut">
              <a:rPr lang="pl-PL" smtClean="0"/>
              <a:t>03.12.2023</a:t>
            </a:fld>
            <a:endParaRPr lang="pl-PL"/>
          </a:p>
        </p:txBody>
      </p:sp>
      <p:sp>
        <p:nvSpPr>
          <p:cNvPr id="5" name="Symbol zastępczy stopki 4">
            <a:extLst>
              <a:ext uri="{FF2B5EF4-FFF2-40B4-BE49-F238E27FC236}">
                <a16:creationId xmlns:a16="http://schemas.microsoft.com/office/drawing/2014/main" id="{D632B100-5803-4090-8E8A-65E869567C69}"/>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D0B4E651-8F30-4491-B57A-024E4F9B0ED8}"/>
              </a:ext>
            </a:extLst>
          </p:cNvPr>
          <p:cNvSpPr>
            <a:spLocks noGrp="1"/>
          </p:cNvSpPr>
          <p:nvPr>
            <p:ph type="sldNum" sz="quarter" idx="12"/>
          </p:nvPr>
        </p:nvSpPr>
        <p:spPr/>
        <p:txBody>
          <a:bodyPr/>
          <a:lstStyle/>
          <a:p>
            <a:fld id="{EE20B14C-65B7-4240-871A-969EA9C3ED85}" type="slidenum">
              <a:rPr lang="pl-PL" smtClean="0"/>
              <a:t>‹#›</a:t>
            </a:fld>
            <a:endParaRPr lang="pl-PL"/>
          </a:p>
        </p:txBody>
      </p:sp>
    </p:spTree>
    <p:extLst>
      <p:ext uri="{BB962C8B-B14F-4D97-AF65-F5344CB8AC3E}">
        <p14:creationId xmlns:p14="http://schemas.microsoft.com/office/powerpoint/2010/main" val="3335452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38C9F6B-CAFF-43F9-B84B-F32DF7B532A8}"/>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2D85E699-E245-485B-8BD9-337729BBCE5D}"/>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C12A32E4-D6E4-4B0B-9D97-78A3EFB3779C}"/>
              </a:ext>
            </a:extLst>
          </p:cNvPr>
          <p:cNvSpPr>
            <a:spLocks noGrp="1"/>
          </p:cNvSpPr>
          <p:nvPr>
            <p:ph type="dt" sz="half" idx="10"/>
          </p:nvPr>
        </p:nvSpPr>
        <p:spPr/>
        <p:txBody>
          <a:bodyPr/>
          <a:lstStyle/>
          <a:p>
            <a:fld id="{97FA9088-97C5-4403-B883-B9944F5C8692}" type="datetimeFigureOut">
              <a:rPr lang="pl-PL" smtClean="0"/>
              <a:t>03.12.2023</a:t>
            </a:fld>
            <a:endParaRPr lang="pl-PL"/>
          </a:p>
        </p:txBody>
      </p:sp>
      <p:sp>
        <p:nvSpPr>
          <p:cNvPr id="5" name="Symbol zastępczy stopki 4">
            <a:extLst>
              <a:ext uri="{FF2B5EF4-FFF2-40B4-BE49-F238E27FC236}">
                <a16:creationId xmlns:a16="http://schemas.microsoft.com/office/drawing/2014/main" id="{E0AEF54D-570A-45DF-B388-34CAFBBC6DBE}"/>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FA0EA775-27E3-44B3-8D68-EF300B710902}"/>
              </a:ext>
            </a:extLst>
          </p:cNvPr>
          <p:cNvSpPr>
            <a:spLocks noGrp="1"/>
          </p:cNvSpPr>
          <p:nvPr>
            <p:ph type="sldNum" sz="quarter" idx="12"/>
          </p:nvPr>
        </p:nvSpPr>
        <p:spPr/>
        <p:txBody>
          <a:bodyPr/>
          <a:lstStyle/>
          <a:p>
            <a:fld id="{EE20B14C-65B7-4240-871A-969EA9C3ED85}" type="slidenum">
              <a:rPr lang="pl-PL" smtClean="0"/>
              <a:t>‹#›</a:t>
            </a:fld>
            <a:endParaRPr lang="pl-PL"/>
          </a:p>
        </p:txBody>
      </p:sp>
    </p:spTree>
    <p:extLst>
      <p:ext uri="{BB962C8B-B14F-4D97-AF65-F5344CB8AC3E}">
        <p14:creationId xmlns:p14="http://schemas.microsoft.com/office/powerpoint/2010/main" val="2715546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E452F2F3-DF9A-4AE0-AB93-9EA85521DB48}"/>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76485E59-899E-4C04-AB05-3E177C7B1308}"/>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C3FA81E6-CB40-44DA-9702-70AC3A81F2FE}"/>
              </a:ext>
            </a:extLst>
          </p:cNvPr>
          <p:cNvSpPr>
            <a:spLocks noGrp="1"/>
          </p:cNvSpPr>
          <p:nvPr>
            <p:ph type="dt" sz="half" idx="10"/>
          </p:nvPr>
        </p:nvSpPr>
        <p:spPr/>
        <p:txBody>
          <a:bodyPr/>
          <a:lstStyle/>
          <a:p>
            <a:fld id="{97FA9088-97C5-4403-B883-B9944F5C8692}" type="datetimeFigureOut">
              <a:rPr lang="pl-PL" smtClean="0"/>
              <a:t>03.12.2023</a:t>
            </a:fld>
            <a:endParaRPr lang="pl-PL"/>
          </a:p>
        </p:txBody>
      </p:sp>
      <p:sp>
        <p:nvSpPr>
          <p:cNvPr id="5" name="Symbol zastępczy stopki 4">
            <a:extLst>
              <a:ext uri="{FF2B5EF4-FFF2-40B4-BE49-F238E27FC236}">
                <a16:creationId xmlns:a16="http://schemas.microsoft.com/office/drawing/2014/main" id="{1843F43E-6FA8-4201-A1F1-12F8FA7FE731}"/>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D241F4AA-089F-4A0B-AE5A-418A2966654C}"/>
              </a:ext>
            </a:extLst>
          </p:cNvPr>
          <p:cNvSpPr>
            <a:spLocks noGrp="1"/>
          </p:cNvSpPr>
          <p:nvPr>
            <p:ph type="sldNum" sz="quarter" idx="12"/>
          </p:nvPr>
        </p:nvSpPr>
        <p:spPr/>
        <p:txBody>
          <a:bodyPr/>
          <a:lstStyle/>
          <a:p>
            <a:fld id="{EE20B14C-65B7-4240-871A-969EA9C3ED85}" type="slidenum">
              <a:rPr lang="pl-PL" smtClean="0"/>
              <a:t>‹#›</a:t>
            </a:fld>
            <a:endParaRPr lang="pl-PL"/>
          </a:p>
        </p:txBody>
      </p:sp>
    </p:spTree>
    <p:extLst>
      <p:ext uri="{BB962C8B-B14F-4D97-AF65-F5344CB8AC3E}">
        <p14:creationId xmlns:p14="http://schemas.microsoft.com/office/powerpoint/2010/main" val="852459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95DCBC8-6532-4801-9734-700EAF04804F}"/>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0F2B4180-CA81-4211-B1D1-4E7AF2D2B546}"/>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6B32A725-DE6F-4CFB-8E74-579E10D3018A}"/>
              </a:ext>
            </a:extLst>
          </p:cNvPr>
          <p:cNvSpPr>
            <a:spLocks noGrp="1"/>
          </p:cNvSpPr>
          <p:nvPr>
            <p:ph type="dt" sz="half" idx="10"/>
          </p:nvPr>
        </p:nvSpPr>
        <p:spPr/>
        <p:txBody>
          <a:bodyPr/>
          <a:lstStyle/>
          <a:p>
            <a:fld id="{97FA9088-97C5-4403-B883-B9944F5C8692}" type="datetimeFigureOut">
              <a:rPr lang="pl-PL" smtClean="0"/>
              <a:t>03.12.2023</a:t>
            </a:fld>
            <a:endParaRPr lang="pl-PL"/>
          </a:p>
        </p:txBody>
      </p:sp>
      <p:sp>
        <p:nvSpPr>
          <p:cNvPr id="5" name="Symbol zastępczy stopki 4">
            <a:extLst>
              <a:ext uri="{FF2B5EF4-FFF2-40B4-BE49-F238E27FC236}">
                <a16:creationId xmlns:a16="http://schemas.microsoft.com/office/drawing/2014/main" id="{725F54FC-AA29-4411-9373-E5D9AB334FAB}"/>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B485FE05-24EF-4D1D-96E9-A205489219C7}"/>
              </a:ext>
            </a:extLst>
          </p:cNvPr>
          <p:cNvSpPr>
            <a:spLocks noGrp="1"/>
          </p:cNvSpPr>
          <p:nvPr>
            <p:ph type="sldNum" sz="quarter" idx="12"/>
          </p:nvPr>
        </p:nvSpPr>
        <p:spPr/>
        <p:txBody>
          <a:bodyPr/>
          <a:lstStyle/>
          <a:p>
            <a:fld id="{EE20B14C-65B7-4240-871A-969EA9C3ED85}" type="slidenum">
              <a:rPr lang="pl-PL" smtClean="0"/>
              <a:t>‹#›</a:t>
            </a:fld>
            <a:endParaRPr lang="pl-PL"/>
          </a:p>
        </p:txBody>
      </p:sp>
    </p:spTree>
    <p:extLst>
      <p:ext uri="{BB962C8B-B14F-4D97-AF65-F5344CB8AC3E}">
        <p14:creationId xmlns:p14="http://schemas.microsoft.com/office/powerpoint/2010/main" val="3311076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A264B0A-A158-4F7E-81B0-76B9C8DB1E24}"/>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E063B0BC-3777-4341-BA8C-92D7A43DEEE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F7F3F933-8F86-4B91-AB8A-70C390C8C2B2}"/>
              </a:ext>
            </a:extLst>
          </p:cNvPr>
          <p:cNvSpPr>
            <a:spLocks noGrp="1"/>
          </p:cNvSpPr>
          <p:nvPr>
            <p:ph type="dt" sz="half" idx="10"/>
          </p:nvPr>
        </p:nvSpPr>
        <p:spPr/>
        <p:txBody>
          <a:bodyPr/>
          <a:lstStyle/>
          <a:p>
            <a:fld id="{97FA9088-97C5-4403-B883-B9944F5C8692}" type="datetimeFigureOut">
              <a:rPr lang="pl-PL" smtClean="0"/>
              <a:t>03.12.2023</a:t>
            </a:fld>
            <a:endParaRPr lang="pl-PL"/>
          </a:p>
        </p:txBody>
      </p:sp>
      <p:sp>
        <p:nvSpPr>
          <p:cNvPr id="5" name="Symbol zastępczy stopki 4">
            <a:extLst>
              <a:ext uri="{FF2B5EF4-FFF2-40B4-BE49-F238E27FC236}">
                <a16:creationId xmlns:a16="http://schemas.microsoft.com/office/drawing/2014/main" id="{65F3E194-F28B-4075-8EBA-B54923D5B1D1}"/>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358EC0D3-1A0C-41A3-BACA-D72BD2810E78}"/>
              </a:ext>
            </a:extLst>
          </p:cNvPr>
          <p:cNvSpPr>
            <a:spLocks noGrp="1"/>
          </p:cNvSpPr>
          <p:nvPr>
            <p:ph type="sldNum" sz="quarter" idx="12"/>
          </p:nvPr>
        </p:nvSpPr>
        <p:spPr/>
        <p:txBody>
          <a:bodyPr/>
          <a:lstStyle/>
          <a:p>
            <a:fld id="{EE20B14C-65B7-4240-871A-969EA9C3ED85}" type="slidenum">
              <a:rPr lang="pl-PL" smtClean="0"/>
              <a:t>‹#›</a:t>
            </a:fld>
            <a:endParaRPr lang="pl-PL"/>
          </a:p>
        </p:txBody>
      </p:sp>
    </p:spTree>
    <p:extLst>
      <p:ext uri="{BB962C8B-B14F-4D97-AF65-F5344CB8AC3E}">
        <p14:creationId xmlns:p14="http://schemas.microsoft.com/office/powerpoint/2010/main" val="1232127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D9EE93F-5868-4292-B9EF-30A7AEF6163E}"/>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9588C311-D6D4-48B5-A5C9-C95DE2856F16}"/>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2A91253A-3519-47BE-BF3D-67A84E175912}"/>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4A0CC1CD-E784-4C9E-B908-39DF099BB89D}"/>
              </a:ext>
            </a:extLst>
          </p:cNvPr>
          <p:cNvSpPr>
            <a:spLocks noGrp="1"/>
          </p:cNvSpPr>
          <p:nvPr>
            <p:ph type="dt" sz="half" idx="10"/>
          </p:nvPr>
        </p:nvSpPr>
        <p:spPr/>
        <p:txBody>
          <a:bodyPr/>
          <a:lstStyle/>
          <a:p>
            <a:fld id="{97FA9088-97C5-4403-B883-B9944F5C8692}" type="datetimeFigureOut">
              <a:rPr lang="pl-PL" smtClean="0"/>
              <a:t>03.12.2023</a:t>
            </a:fld>
            <a:endParaRPr lang="pl-PL"/>
          </a:p>
        </p:txBody>
      </p:sp>
      <p:sp>
        <p:nvSpPr>
          <p:cNvPr id="6" name="Symbol zastępczy stopki 5">
            <a:extLst>
              <a:ext uri="{FF2B5EF4-FFF2-40B4-BE49-F238E27FC236}">
                <a16:creationId xmlns:a16="http://schemas.microsoft.com/office/drawing/2014/main" id="{1503F8E2-332C-4990-AEF0-86A684CAE03B}"/>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594819E5-FD06-4824-B992-3324B5A4C084}"/>
              </a:ext>
            </a:extLst>
          </p:cNvPr>
          <p:cNvSpPr>
            <a:spLocks noGrp="1"/>
          </p:cNvSpPr>
          <p:nvPr>
            <p:ph type="sldNum" sz="quarter" idx="12"/>
          </p:nvPr>
        </p:nvSpPr>
        <p:spPr/>
        <p:txBody>
          <a:bodyPr/>
          <a:lstStyle/>
          <a:p>
            <a:fld id="{EE20B14C-65B7-4240-871A-969EA9C3ED85}" type="slidenum">
              <a:rPr lang="pl-PL" smtClean="0"/>
              <a:t>‹#›</a:t>
            </a:fld>
            <a:endParaRPr lang="pl-PL"/>
          </a:p>
        </p:txBody>
      </p:sp>
    </p:spTree>
    <p:extLst>
      <p:ext uri="{BB962C8B-B14F-4D97-AF65-F5344CB8AC3E}">
        <p14:creationId xmlns:p14="http://schemas.microsoft.com/office/powerpoint/2010/main" val="2449936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45DDBB0-F5CB-42A4-80D5-8A03955E2E4A}"/>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28683F61-C862-4E19-9630-7D2632DBE2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C64AE019-C609-415E-909A-D4AD4B8082DA}"/>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BE80B095-9425-4235-BA7B-6F8123DC5A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28F67DE7-FA84-4EB2-9669-B71EA664C15C}"/>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FA046DDF-6A4C-44AF-A7DB-9556DA52E7A0}"/>
              </a:ext>
            </a:extLst>
          </p:cNvPr>
          <p:cNvSpPr>
            <a:spLocks noGrp="1"/>
          </p:cNvSpPr>
          <p:nvPr>
            <p:ph type="dt" sz="half" idx="10"/>
          </p:nvPr>
        </p:nvSpPr>
        <p:spPr/>
        <p:txBody>
          <a:bodyPr/>
          <a:lstStyle/>
          <a:p>
            <a:fld id="{97FA9088-97C5-4403-B883-B9944F5C8692}" type="datetimeFigureOut">
              <a:rPr lang="pl-PL" smtClean="0"/>
              <a:t>03.12.2023</a:t>
            </a:fld>
            <a:endParaRPr lang="pl-PL"/>
          </a:p>
        </p:txBody>
      </p:sp>
      <p:sp>
        <p:nvSpPr>
          <p:cNvPr id="8" name="Symbol zastępczy stopki 7">
            <a:extLst>
              <a:ext uri="{FF2B5EF4-FFF2-40B4-BE49-F238E27FC236}">
                <a16:creationId xmlns:a16="http://schemas.microsoft.com/office/drawing/2014/main" id="{4321A8C3-0A60-4141-9C3D-8940AA10FDC4}"/>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0C3EE7CF-3B5A-4FA1-B565-90ECEADD5C2B}"/>
              </a:ext>
            </a:extLst>
          </p:cNvPr>
          <p:cNvSpPr>
            <a:spLocks noGrp="1"/>
          </p:cNvSpPr>
          <p:nvPr>
            <p:ph type="sldNum" sz="quarter" idx="12"/>
          </p:nvPr>
        </p:nvSpPr>
        <p:spPr/>
        <p:txBody>
          <a:bodyPr/>
          <a:lstStyle/>
          <a:p>
            <a:fld id="{EE20B14C-65B7-4240-871A-969EA9C3ED85}" type="slidenum">
              <a:rPr lang="pl-PL" smtClean="0"/>
              <a:t>‹#›</a:t>
            </a:fld>
            <a:endParaRPr lang="pl-PL"/>
          </a:p>
        </p:txBody>
      </p:sp>
    </p:spTree>
    <p:extLst>
      <p:ext uri="{BB962C8B-B14F-4D97-AF65-F5344CB8AC3E}">
        <p14:creationId xmlns:p14="http://schemas.microsoft.com/office/powerpoint/2010/main" val="2829128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113949E-A629-4DD0-B7DC-EE4AC246C518}"/>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CF87D458-CE98-44FD-A43A-08D9498072A9}"/>
              </a:ext>
            </a:extLst>
          </p:cNvPr>
          <p:cNvSpPr>
            <a:spLocks noGrp="1"/>
          </p:cNvSpPr>
          <p:nvPr>
            <p:ph type="dt" sz="half" idx="10"/>
          </p:nvPr>
        </p:nvSpPr>
        <p:spPr/>
        <p:txBody>
          <a:bodyPr/>
          <a:lstStyle/>
          <a:p>
            <a:fld id="{97FA9088-97C5-4403-B883-B9944F5C8692}" type="datetimeFigureOut">
              <a:rPr lang="pl-PL" smtClean="0"/>
              <a:t>03.12.2023</a:t>
            </a:fld>
            <a:endParaRPr lang="pl-PL"/>
          </a:p>
        </p:txBody>
      </p:sp>
      <p:sp>
        <p:nvSpPr>
          <p:cNvPr id="4" name="Symbol zastępczy stopki 3">
            <a:extLst>
              <a:ext uri="{FF2B5EF4-FFF2-40B4-BE49-F238E27FC236}">
                <a16:creationId xmlns:a16="http://schemas.microsoft.com/office/drawing/2014/main" id="{3B2999F5-B89C-421E-8322-D1D21A6C244C}"/>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2A38CF05-DBB6-49C9-9CAD-CC0CA82EE387}"/>
              </a:ext>
            </a:extLst>
          </p:cNvPr>
          <p:cNvSpPr>
            <a:spLocks noGrp="1"/>
          </p:cNvSpPr>
          <p:nvPr>
            <p:ph type="sldNum" sz="quarter" idx="12"/>
          </p:nvPr>
        </p:nvSpPr>
        <p:spPr/>
        <p:txBody>
          <a:bodyPr/>
          <a:lstStyle/>
          <a:p>
            <a:fld id="{EE20B14C-65B7-4240-871A-969EA9C3ED85}" type="slidenum">
              <a:rPr lang="pl-PL" smtClean="0"/>
              <a:t>‹#›</a:t>
            </a:fld>
            <a:endParaRPr lang="pl-PL"/>
          </a:p>
        </p:txBody>
      </p:sp>
    </p:spTree>
    <p:extLst>
      <p:ext uri="{BB962C8B-B14F-4D97-AF65-F5344CB8AC3E}">
        <p14:creationId xmlns:p14="http://schemas.microsoft.com/office/powerpoint/2010/main" val="1905966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69CD9639-B258-4E21-9B46-0804EC86A92C}"/>
              </a:ext>
            </a:extLst>
          </p:cNvPr>
          <p:cNvSpPr>
            <a:spLocks noGrp="1"/>
          </p:cNvSpPr>
          <p:nvPr>
            <p:ph type="dt" sz="half" idx="10"/>
          </p:nvPr>
        </p:nvSpPr>
        <p:spPr/>
        <p:txBody>
          <a:bodyPr/>
          <a:lstStyle/>
          <a:p>
            <a:fld id="{97FA9088-97C5-4403-B883-B9944F5C8692}" type="datetimeFigureOut">
              <a:rPr lang="pl-PL" smtClean="0"/>
              <a:t>03.12.2023</a:t>
            </a:fld>
            <a:endParaRPr lang="pl-PL"/>
          </a:p>
        </p:txBody>
      </p:sp>
      <p:sp>
        <p:nvSpPr>
          <p:cNvPr id="3" name="Symbol zastępczy stopki 2">
            <a:extLst>
              <a:ext uri="{FF2B5EF4-FFF2-40B4-BE49-F238E27FC236}">
                <a16:creationId xmlns:a16="http://schemas.microsoft.com/office/drawing/2014/main" id="{FBFB75A1-1F91-4C14-98CA-6FAD2B5E06D2}"/>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18D09839-6100-41DA-A349-6B1F4F5D5067}"/>
              </a:ext>
            </a:extLst>
          </p:cNvPr>
          <p:cNvSpPr>
            <a:spLocks noGrp="1"/>
          </p:cNvSpPr>
          <p:nvPr>
            <p:ph type="sldNum" sz="quarter" idx="12"/>
          </p:nvPr>
        </p:nvSpPr>
        <p:spPr/>
        <p:txBody>
          <a:bodyPr/>
          <a:lstStyle/>
          <a:p>
            <a:fld id="{EE20B14C-65B7-4240-871A-969EA9C3ED85}" type="slidenum">
              <a:rPr lang="pl-PL" smtClean="0"/>
              <a:t>‹#›</a:t>
            </a:fld>
            <a:endParaRPr lang="pl-PL"/>
          </a:p>
        </p:txBody>
      </p:sp>
    </p:spTree>
    <p:extLst>
      <p:ext uri="{BB962C8B-B14F-4D97-AF65-F5344CB8AC3E}">
        <p14:creationId xmlns:p14="http://schemas.microsoft.com/office/powerpoint/2010/main" val="666234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C44EEB8-6B4E-4A7B-B6C5-338DD16BEC32}"/>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3B298D34-7674-4E36-84A3-230B256BDD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BF24FC69-58AF-4C83-804B-2C70973E00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273496FE-ED96-43B7-8322-719783BFBA71}"/>
              </a:ext>
            </a:extLst>
          </p:cNvPr>
          <p:cNvSpPr>
            <a:spLocks noGrp="1"/>
          </p:cNvSpPr>
          <p:nvPr>
            <p:ph type="dt" sz="half" idx="10"/>
          </p:nvPr>
        </p:nvSpPr>
        <p:spPr/>
        <p:txBody>
          <a:bodyPr/>
          <a:lstStyle/>
          <a:p>
            <a:fld id="{97FA9088-97C5-4403-B883-B9944F5C8692}" type="datetimeFigureOut">
              <a:rPr lang="pl-PL" smtClean="0"/>
              <a:t>03.12.2023</a:t>
            </a:fld>
            <a:endParaRPr lang="pl-PL"/>
          </a:p>
        </p:txBody>
      </p:sp>
      <p:sp>
        <p:nvSpPr>
          <p:cNvPr id="6" name="Symbol zastępczy stopki 5">
            <a:extLst>
              <a:ext uri="{FF2B5EF4-FFF2-40B4-BE49-F238E27FC236}">
                <a16:creationId xmlns:a16="http://schemas.microsoft.com/office/drawing/2014/main" id="{DEDAAC6B-9E95-4485-A9CF-37D0D6CEB3BC}"/>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BF7FC19B-A2DE-424A-8678-97B3AE1AADA1}"/>
              </a:ext>
            </a:extLst>
          </p:cNvPr>
          <p:cNvSpPr>
            <a:spLocks noGrp="1"/>
          </p:cNvSpPr>
          <p:nvPr>
            <p:ph type="sldNum" sz="quarter" idx="12"/>
          </p:nvPr>
        </p:nvSpPr>
        <p:spPr/>
        <p:txBody>
          <a:bodyPr/>
          <a:lstStyle/>
          <a:p>
            <a:fld id="{EE20B14C-65B7-4240-871A-969EA9C3ED85}" type="slidenum">
              <a:rPr lang="pl-PL" smtClean="0"/>
              <a:t>‹#›</a:t>
            </a:fld>
            <a:endParaRPr lang="pl-PL"/>
          </a:p>
        </p:txBody>
      </p:sp>
    </p:spTree>
    <p:extLst>
      <p:ext uri="{BB962C8B-B14F-4D97-AF65-F5344CB8AC3E}">
        <p14:creationId xmlns:p14="http://schemas.microsoft.com/office/powerpoint/2010/main" val="3751694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71E9BAF-A691-4298-B121-7BDC5315E67E}"/>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89626166-4D53-4B4B-879B-98DAEA7A810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D1439E49-019D-45FB-ADDD-E03F3DF901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83F1EC8A-FED8-4200-BBA9-8AC98CCC0830}"/>
              </a:ext>
            </a:extLst>
          </p:cNvPr>
          <p:cNvSpPr>
            <a:spLocks noGrp="1"/>
          </p:cNvSpPr>
          <p:nvPr>
            <p:ph type="dt" sz="half" idx="10"/>
          </p:nvPr>
        </p:nvSpPr>
        <p:spPr/>
        <p:txBody>
          <a:bodyPr/>
          <a:lstStyle/>
          <a:p>
            <a:fld id="{97FA9088-97C5-4403-B883-B9944F5C8692}" type="datetimeFigureOut">
              <a:rPr lang="pl-PL" smtClean="0"/>
              <a:t>03.12.2023</a:t>
            </a:fld>
            <a:endParaRPr lang="pl-PL"/>
          </a:p>
        </p:txBody>
      </p:sp>
      <p:sp>
        <p:nvSpPr>
          <p:cNvPr id="6" name="Symbol zastępczy stopki 5">
            <a:extLst>
              <a:ext uri="{FF2B5EF4-FFF2-40B4-BE49-F238E27FC236}">
                <a16:creationId xmlns:a16="http://schemas.microsoft.com/office/drawing/2014/main" id="{26165AD5-00AE-45C8-B352-E88836288000}"/>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FFBDF0C1-9ED0-4BEB-B767-62A705B3417A}"/>
              </a:ext>
            </a:extLst>
          </p:cNvPr>
          <p:cNvSpPr>
            <a:spLocks noGrp="1"/>
          </p:cNvSpPr>
          <p:nvPr>
            <p:ph type="sldNum" sz="quarter" idx="12"/>
          </p:nvPr>
        </p:nvSpPr>
        <p:spPr/>
        <p:txBody>
          <a:bodyPr/>
          <a:lstStyle/>
          <a:p>
            <a:fld id="{EE20B14C-65B7-4240-871A-969EA9C3ED85}" type="slidenum">
              <a:rPr lang="pl-PL" smtClean="0"/>
              <a:t>‹#›</a:t>
            </a:fld>
            <a:endParaRPr lang="pl-PL"/>
          </a:p>
        </p:txBody>
      </p:sp>
    </p:spTree>
    <p:extLst>
      <p:ext uri="{BB962C8B-B14F-4D97-AF65-F5344CB8AC3E}">
        <p14:creationId xmlns:p14="http://schemas.microsoft.com/office/powerpoint/2010/main" val="415506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56523395-FEBC-4F9A-908A-C8355B0C3B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5EF93ACA-26BD-45BD-A785-8694E99D09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4882F045-3AED-4B37-B980-A425A3E71A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FA9088-97C5-4403-B883-B9944F5C8692}" type="datetimeFigureOut">
              <a:rPr lang="pl-PL" smtClean="0"/>
              <a:t>03.12.2023</a:t>
            </a:fld>
            <a:endParaRPr lang="pl-PL"/>
          </a:p>
        </p:txBody>
      </p:sp>
      <p:sp>
        <p:nvSpPr>
          <p:cNvPr id="5" name="Symbol zastępczy stopki 4">
            <a:extLst>
              <a:ext uri="{FF2B5EF4-FFF2-40B4-BE49-F238E27FC236}">
                <a16:creationId xmlns:a16="http://schemas.microsoft.com/office/drawing/2014/main" id="{9BFFC73A-4887-4410-9E65-447CA8F2ED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93799FC3-73E5-45BA-A0C3-BF61D6D887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20B14C-65B7-4240-871A-969EA9C3ED85}" type="slidenum">
              <a:rPr lang="pl-PL" smtClean="0"/>
              <a:t>‹#›</a:t>
            </a:fld>
            <a:endParaRPr lang="pl-PL"/>
          </a:p>
        </p:txBody>
      </p:sp>
    </p:spTree>
    <p:extLst>
      <p:ext uri="{BB962C8B-B14F-4D97-AF65-F5344CB8AC3E}">
        <p14:creationId xmlns:p14="http://schemas.microsoft.com/office/powerpoint/2010/main" val="23592898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ip.lex.pl/#/document/16798685?unitId=art(658)par(1)&amp;cm=DOCUMEN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B26EE4FD-480F-42A5-9FEB-DA630457CF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5">
            <a:extLst>
              <a:ext uri="{FF2B5EF4-FFF2-40B4-BE49-F238E27FC236}">
                <a16:creationId xmlns:a16="http://schemas.microsoft.com/office/drawing/2014/main" id="{A187062F-BE14-42FC-B06A-607DB23849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42688" y="1766812"/>
            <a:ext cx="822493" cy="4232692"/>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Freeform 6">
            <a:extLst>
              <a:ext uri="{FF2B5EF4-FFF2-40B4-BE49-F238E27FC236}">
                <a16:creationId xmlns:a16="http://schemas.microsoft.com/office/drawing/2014/main" id="{731FE21B-2A45-4BF5-8B03-E12341988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42689" y="1423780"/>
            <a:ext cx="687754" cy="3820236"/>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7">
            <a:extLst>
              <a:ext uri="{FF2B5EF4-FFF2-40B4-BE49-F238E27FC236}">
                <a16:creationId xmlns:a16="http://schemas.microsoft.com/office/drawing/2014/main" id="{2DC5A94D-79ED-48F5-9DC5-96CBB507C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1183243" y="1239381"/>
            <a:ext cx="347200" cy="369970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Rectangle 8">
            <a:extLst>
              <a:ext uri="{FF2B5EF4-FFF2-40B4-BE49-F238E27FC236}">
                <a16:creationId xmlns:a16="http://schemas.microsoft.com/office/drawing/2014/main" id="{93A3D4BE-AF25-4F9A-9C29-1145CCE24A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1183242" y="1230651"/>
            <a:ext cx="10208658" cy="3531073"/>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1870997" y="1607809"/>
            <a:ext cx="9236026" cy="2876680"/>
          </a:xfrm>
        </p:spPr>
        <p:txBody>
          <a:bodyPr vert="horz" lIns="91440" tIns="45720" rIns="91440" bIns="45720" rtlCol="0" anchor="b">
            <a:normAutofit/>
          </a:bodyPr>
          <a:lstStyle/>
          <a:p>
            <a:r>
              <a:rPr lang="en-US" sz="6600" kern="1200">
                <a:solidFill>
                  <a:srgbClr val="FFFFFF"/>
                </a:solidFill>
                <a:latin typeface="+mj-lt"/>
                <a:ea typeface="+mj-ea"/>
                <a:cs typeface="+mj-cs"/>
              </a:rPr>
              <a:t>Przesłanki procesowe</a:t>
            </a:r>
          </a:p>
        </p:txBody>
      </p:sp>
    </p:spTree>
    <p:extLst>
      <p:ext uri="{BB962C8B-B14F-4D97-AF65-F5344CB8AC3E}">
        <p14:creationId xmlns:p14="http://schemas.microsoft.com/office/powerpoint/2010/main" val="1062808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94019D9-7FF4-4A15-95B9-136C2AA78FDE}"/>
              </a:ext>
            </a:extLst>
          </p:cNvPr>
          <p:cNvSpPr>
            <a:spLocks noGrp="1"/>
          </p:cNvSpPr>
          <p:nvPr>
            <p:ph type="title"/>
          </p:nvPr>
        </p:nvSpPr>
        <p:spPr/>
        <p:txBody>
          <a:bodyPr>
            <a:normAutofit/>
          </a:bodyPr>
          <a:lstStyle/>
          <a:p>
            <a:r>
              <a:rPr lang="pl-PL" dirty="0"/>
              <a:t>Kolizja przesłanek procesowych</a:t>
            </a:r>
          </a:p>
        </p:txBody>
      </p:sp>
      <p:sp>
        <p:nvSpPr>
          <p:cNvPr id="3" name="Symbol zastępczy zawartości 2">
            <a:extLst>
              <a:ext uri="{FF2B5EF4-FFF2-40B4-BE49-F238E27FC236}">
                <a16:creationId xmlns:a16="http://schemas.microsoft.com/office/drawing/2014/main" id="{745A17A5-739D-4178-AB67-31A31D977AEC}"/>
              </a:ext>
            </a:extLst>
          </p:cNvPr>
          <p:cNvSpPr>
            <a:spLocks noGrp="1"/>
          </p:cNvSpPr>
          <p:nvPr>
            <p:ph idx="1"/>
          </p:nvPr>
        </p:nvSpPr>
        <p:spPr/>
        <p:txBody>
          <a:bodyPr>
            <a:normAutofit fontScale="85000" lnSpcReduction="10000"/>
          </a:bodyPr>
          <a:lstStyle/>
          <a:p>
            <a:pPr algn="just"/>
            <a:r>
              <a:rPr lang="pl-PL" dirty="0"/>
              <a:t>1) </a:t>
            </a:r>
            <a:r>
              <a:rPr lang="pl-PL" b="1" dirty="0"/>
              <a:t>zbieg przesłanki formalnej z formalną </a:t>
            </a:r>
            <a:r>
              <a:rPr lang="pl-PL" dirty="0"/>
              <a:t>– wszystkie przesłanki stanowią podstawę rozstrzygnięcia; zbieg przesłanki materialnej z materialną jest obiektywnie trudny do zrealizowania (ale teoretycznie możliwy);  </a:t>
            </a:r>
          </a:p>
          <a:p>
            <a:pPr algn="just"/>
            <a:r>
              <a:rPr lang="pl-PL" dirty="0"/>
              <a:t>2) </a:t>
            </a:r>
            <a:r>
              <a:rPr lang="pl-PL" b="1" dirty="0"/>
              <a:t>w wypadku zbiegu przesłanki formalnej i materialnej, postępowanie umarza się na podstawie przesłanki formalnej; </a:t>
            </a:r>
            <a:r>
              <a:rPr lang="pl-PL" dirty="0"/>
              <a:t>w razie zbiegu przesłanki uniewinnienia z przesłanką powodującą umorzenie należy umorzyć postępowanie, albowiem o winie oskarżonego wolno rozstrzygać tylko w procesie dopuszczalnym, </a:t>
            </a:r>
            <a:r>
              <a:rPr lang="pl-PL" b="1" i="1" dirty="0"/>
              <a:t>ale:</a:t>
            </a:r>
            <a:r>
              <a:rPr lang="pl-PL" dirty="0"/>
              <a:t> </a:t>
            </a:r>
          </a:p>
          <a:p>
            <a:pPr algn="just"/>
            <a:r>
              <a:rPr lang="pl-PL" dirty="0"/>
              <a:t>gdy zbieg tych przesłanek zostanie stwierdzony dopiero </a:t>
            </a:r>
            <a:r>
              <a:rPr lang="pl-PL" b="1" dirty="0"/>
              <a:t>po przeprowadzeniu dowodów i wyjaśnieniu wszystkich okoliczności faktycznych</a:t>
            </a:r>
            <a:r>
              <a:rPr lang="pl-PL" dirty="0"/>
              <a:t>, doszło wówczas do zbadania odpowiedzialności oskarżonego i w takiej sytuacji sąd powinien podjąć decyzję odnoszącą się do braku tych podstaw, a więc wydać </a:t>
            </a:r>
            <a:r>
              <a:rPr lang="pl-PL" b="1" dirty="0"/>
              <a:t>wyrok uniewinniający</a:t>
            </a:r>
            <a:r>
              <a:rPr lang="pl-PL" dirty="0"/>
              <a:t>, a nie umarzający postępowanie z powodu przedawnienia (post. SN z 3.4.2002 r., V KKN 484/00, </a:t>
            </a:r>
            <a:r>
              <a:rPr lang="pl-PL" dirty="0" err="1"/>
              <a:t>Legalis</a:t>
            </a:r>
            <a:r>
              <a:rPr lang="pl-PL" dirty="0"/>
              <a:t>)</a:t>
            </a:r>
          </a:p>
        </p:txBody>
      </p:sp>
    </p:spTree>
    <p:extLst>
      <p:ext uri="{BB962C8B-B14F-4D97-AF65-F5344CB8AC3E}">
        <p14:creationId xmlns:p14="http://schemas.microsoft.com/office/powerpoint/2010/main" val="35706947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D44A047-BF61-4F68-8C3E-FCD1BE4FF709}"/>
              </a:ext>
            </a:extLst>
          </p:cNvPr>
          <p:cNvSpPr>
            <a:spLocks noGrp="1"/>
          </p:cNvSpPr>
          <p:nvPr>
            <p:ph type="title"/>
          </p:nvPr>
        </p:nvSpPr>
        <p:spPr/>
        <p:txBody>
          <a:bodyPr/>
          <a:lstStyle/>
          <a:p>
            <a:r>
              <a:rPr lang="pl-PL" dirty="0"/>
              <a:t>Kolizja przesłanek procesowych</a:t>
            </a:r>
          </a:p>
        </p:txBody>
      </p:sp>
      <p:sp>
        <p:nvSpPr>
          <p:cNvPr id="3" name="Symbol zastępczy zawartości 2">
            <a:extLst>
              <a:ext uri="{FF2B5EF4-FFF2-40B4-BE49-F238E27FC236}">
                <a16:creationId xmlns:a16="http://schemas.microsoft.com/office/drawing/2014/main" id="{DCA553EB-83F1-4693-AC84-6C5954939848}"/>
              </a:ext>
            </a:extLst>
          </p:cNvPr>
          <p:cNvSpPr>
            <a:spLocks noGrp="1"/>
          </p:cNvSpPr>
          <p:nvPr>
            <p:ph idx="1"/>
          </p:nvPr>
        </p:nvSpPr>
        <p:spPr/>
        <p:txBody>
          <a:bodyPr/>
          <a:lstStyle/>
          <a:p>
            <a:pPr marL="0" indent="0" algn="just">
              <a:buNone/>
            </a:pPr>
            <a:r>
              <a:rPr lang="pl-PL" dirty="0"/>
              <a:t>3) zbieg negatywnych przesłanek względnych i bezwzględnych powoduje zawsze umorzenie na podstawie tych drugich przesłanek, albowiem dotyczą one dopuszczalności procesu w każdym układzie procesowym.</a:t>
            </a:r>
          </a:p>
          <a:p>
            <a:endParaRPr lang="pl-PL" dirty="0"/>
          </a:p>
        </p:txBody>
      </p:sp>
    </p:spTree>
    <p:extLst>
      <p:ext uri="{BB962C8B-B14F-4D97-AF65-F5344CB8AC3E}">
        <p14:creationId xmlns:p14="http://schemas.microsoft.com/office/powerpoint/2010/main" val="21831499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04B5D72-E60A-4ACB-8B63-FA4E56F36572}"/>
              </a:ext>
            </a:extLst>
          </p:cNvPr>
          <p:cNvSpPr>
            <a:spLocks noGrp="1"/>
          </p:cNvSpPr>
          <p:nvPr>
            <p:ph type="title"/>
          </p:nvPr>
        </p:nvSpPr>
        <p:spPr/>
        <p:txBody>
          <a:bodyPr>
            <a:normAutofit/>
          </a:bodyPr>
          <a:lstStyle/>
          <a:p>
            <a:pPr algn="ctr"/>
            <a:r>
              <a:rPr lang="pl-PL" dirty="0"/>
              <a:t>Czyn ciągły a powaga rzeczy osądzonej</a:t>
            </a:r>
          </a:p>
        </p:txBody>
      </p:sp>
      <p:sp>
        <p:nvSpPr>
          <p:cNvPr id="3" name="Symbol zastępczy zawartości 2">
            <a:extLst>
              <a:ext uri="{FF2B5EF4-FFF2-40B4-BE49-F238E27FC236}">
                <a16:creationId xmlns:a16="http://schemas.microsoft.com/office/drawing/2014/main" id="{34079BC7-D920-4D4F-8444-013B63013FE9}"/>
              </a:ext>
            </a:extLst>
          </p:cNvPr>
          <p:cNvSpPr>
            <a:spLocks noGrp="1"/>
          </p:cNvSpPr>
          <p:nvPr>
            <p:ph idx="1"/>
          </p:nvPr>
        </p:nvSpPr>
        <p:spPr/>
        <p:txBody>
          <a:bodyPr>
            <a:normAutofit/>
          </a:bodyPr>
          <a:lstStyle/>
          <a:p>
            <a:pPr algn="just"/>
            <a:r>
              <a:rPr lang="pl-PL" b="1" dirty="0"/>
              <a:t>Uchwała Sądu Najwyższego z dnia 15 czerwca 2007 r. I KZP 15/07 </a:t>
            </a:r>
          </a:p>
          <a:p>
            <a:pPr marL="0" indent="0" algn="just">
              <a:buNone/>
            </a:pPr>
            <a:r>
              <a:rPr lang="pl-PL" i="1" dirty="0"/>
              <a:t>Prawomocne skazanie rodzi powagę rzeczy osądzonej tylko w takim zakresie, w jakim sąd orzekł o odpowiedzialności karnej za zachowania będące przedmiotem zarzutu. Jedynie wówczas, gdy sąd uznał, że objęte jednolitym zamiarem zachowania oskarżonego stanowią jeden czyn zabroniony w rozumieniu art. 12 k.k., zakres powagi rzeczy osądzonej wyznaczony jest ustalonym w wyroku skazującym lub warunkowo umarzającym czasem jego popełnienia.</a:t>
            </a:r>
          </a:p>
          <a:p>
            <a:endParaRPr lang="pl-PL" dirty="0"/>
          </a:p>
        </p:txBody>
      </p:sp>
    </p:spTree>
    <p:extLst>
      <p:ext uri="{BB962C8B-B14F-4D97-AF65-F5344CB8AC3E}">
        <p14:creationId xmlns:p14="http://schemas.microsoft.com/office/powerpoint/2010/main" val="15364373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6355CF0-422E-4E6A-95EA-261971F670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0EF66A9-605C-49D3-A8E9-52764B6A3641}"/>
              </a:ext>
            </a:extLst>
          </p:cNvPr>
          <p:cNvSpPr>
            <a:spLocks noGrp="1"/>
          </p:cNvSpPr>
          <p:nvPr>
            <p:ph type="ctrTitle"/>
          </p:nvPr>
        </p:nvSpPr>
        <p:spPr>
          <a:xfrm>
            <a:off x="1106557" y="637953"/>
            <a:ext cx="7659688" cy="3189507"/>
          </a:xfrm>
        </p:spPr>
        <p:txBody>
          <a:bodyPr>
            <a:normAutofit/>
          </a:bodyPr>
          <a:lstStyle/>
          <a:p>
            <a:pPr algn="l"/>
            <a:r>
              <a:rPr lang="pl-PL" sz="8000" dirty="0">
                <a:solidFill>
                  <a:schemeClr val="tx1">
                    <a:lumMod val="75000"/>
                    <a:lumOff val="25000"/>
                  </a:schemeClr>
                </a:solidFill>
              </a:rPr>
              <a:t>KAZUSY</a:t>
            </a:r>
          </a:p>
        </p:txBody>
      </p:sp>
      <p:sp>
        <p:nvSpPr>
          <p:cNvPr id="10" name="Freeform 5">
            <a:extLst>
              <a:ext uri="{FF2B5EF4-FFF2-40B4-BE49-F238E27FC236}">
                <a16:creationId xmlns:a16="http://schemas.microsoft.com/office/drawing/2014/main" id="{8AA5B50B-519E-4763-9EFB-2C80373D1F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789091" y="4356608"/>
            <a:ext cx="542047" cy="1997227"/>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2" name="Freeform 6">
            <a:extLst>
              <a:ext uri="{FF2B5EF4-FFF2-40B4-BE49-F238E27FC236}">
                <a16:creationId xmlns:a16="http://schemas.microsoft.com/office/drawing/2014/main" id="{298FD7FF-CB14-4A07-B879-0731A1847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783841" y="4214476"/>
            <a:ext cx="369761" cy="1783236"/>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CA0D5741-1590-4555-A7A7-DC9B4E2E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951746" y="4122185"/>
            <a:ext cx="201857" cy="1727743"/>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6">
            <a:extLst>
              <a:ext uri="{FF2B5EF4-FFF2-40B4-BE49-F238E27FC236}">
                <a16:creationId xmlns:a16="http://schemas.microsoft.com/office/drawing/2014/main" id="{3E9C0339-B0D3-40BA-96EF-3C1DB738AE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726820" y="4214476"/>
            <a:ext cx="339126" cy="1783236"/>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7">
            <a:extLst>
              <a:ext uri="{FF2B5EF4-FFF2-40B4-BE49-F238E27FC236}">
                <a16:creationId xmlns:a16="http://schemas.microsoft.com/office/drawing/2014/main" id="{A4B9A42A-C5B8-4470-8743-670E344205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728739" y="4122186"/>
            <a:ext cx="201857" cy="1727743"/>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Rectangle 8">
            <a:extLst>
              <a:ext uri="{FF2B5EF4-FFF2-40B4-BE49-F238E27FC236}">
                <a16:creationId xmlns:a16="http://schemas.microsoft.com/office/drawing/2014/main" id="{EDB12AFC-55F8-4AE8-9351-0F38D0C5D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51447" y="4122187"/>
            <a:ext cx="7978524" cy="164787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Podtytuł 2">
            <a:extLst>
              <a:ext uri="{FF2B5EF4-FFF2-40B4-BE49-F238E27FC236}">
                <a16:creationId xmlns:a16="http://schemas.microsoft.com/office/drawing/2014/main" id="{0CF2EC56-E29D-4F91-ABA6-40C0EFF19C5F}"/>
              </a:ext>
            </a:extLst>
          </p:cNvPr>
          <p:cNvSpPr>
            <a:spLocks noGrp="1"/>
          </p:cNvSpPr>
          <p:nvPr>
            <p:ph type="subTitle" idx="1"/>
          </p:nvPr>
        </p:nvSpPr>
        <p:spPr>
          <a:xfrm>
            <a:off x="1106557" y="4376667"/>
            <a:ext cx="7659688" cy="1089254"/>
          </a:xfrm>
        </p:spPr>
        <p:txBody>
          <a:bodyPr anchor="ctr">
            <a:normAutofit/>
          </a:bodyPr>
          <a:lstStyle/>
          <a:p>
            <a:pPr algn="l"/>
            <a:r>
              <a:rPr lang="pl-PL" sz="2800" dirty="0">
                <a:solidFill>
                  <a:srgbClr val="FEFFFF"/>
                </a:solidFill>
              </a:rPr>
              <a:t>Uczestnicy postępowania</a:t>
            </a:r>
          </a:p>
        </p:txBody>
      </p:sp>
      <p:sp>
        <p:nvSpPr>
          <p:cNvPr id="22" name="Rectangle 8">
            <a:extLst>
              <a:ext uri="{FF2B5EF4-FFF2-40B4-BE49-F238E27FC236}">
                <a16:creationId xmlns:a16="http://schemas.microsoft.com/office/drawing/2014/main" id="{C58506DD-7B3D-4594-846B-F78590BE9F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065946" y="4356608"/>
            <a:ext cx="3122079" cy="1641104"/>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059401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5DE953E-B1AB-4517-9BB2-6919AC6189E8}"/>
              </a:ext>
            </a:extLst>
          </p:cNvPr>
          <p:cNvSpPr>
            <a:spLocks noGrp="1"/>
          </p:cNvSpPr>
          <p:nvPr>
            <p:ph type="title"/>
          </p:nvPr>
        </p:nvSpPr>
        <p:spPr>
          <a:xfrm>
            <a:off x="838200" y="365125"/>
            <a:ext cx="10515600" cy="919145"/>
          </a:xfrm>
        </p:spPr>
        <p:txBody>
          <a:bodyPr/>
          <a:lstStyle/>
          <a:p>
            <a:pPr algn="ctr"/>
            <a:r>
              <a:rPr lang="pl-PL" dirty="0"/>
              <a:t>Kazus nr 1</a:t>
            </a:r>
          </a:p>
        </p:txBody>
      </p:sp>
      <p:sp>
        <p:nvSpPr>
          <p:cNvPr id="3" name="Symbol zastępczy zawartości 2">
            <a:extLst>
              <a:ext uri="{FF2B5EF4-FFF2-40B4-BE49-F238E27FC236}">
                <a16:creationId xmlns:a16="http://schemas.microsoft.com/office/drawing/2014/main" id="{36A9E2E7-A51E-4917-BA89-38D77C11BCAC}"/>
              </a:ext>
            </a:extLst>
          </p:cNvPr>
          <p:cNvSpPr>
            <a:spLocks noGrp="1"/>
          </p:cNvSpPr>
          <p:nvPr>
            <p:ph idx="1"/>
          </p:nvPr>
        </p:nvSpPr>
        <p:spPr>
          <a:xfrm>
            <a:off x="838200" y="1438382"/>
            <a:ext cx="10515600" cy="4738581"/>
          </a:xfrm>
        </p:spPr>
        <p:txBody>
          <a:bodyPr/>
          <a:lstStyle/>
          <a:p>
            <a:pPr indent="0" algn="just">
              <a:lnSpc>
                <a:spcPct val="115000"/>
              </a:lnSpc>
              <a:spcAft>
                <a:spcPts val="1000"/>
              </a:spcAft>
              <a:buNone/>
            </a:pPr>
            <a:r>
              <a:rPr lang="pl-PL" dirty="0">
                <a:effectLst/>
                <a:latin typeface="Times New Roman" panose="02020603050405020304" pitchFamily="18" charset="0"/>
                <a:ea typeface="Calibri" panose="020F0502020204030204" pitchFamily="34" charset="0"/>
                <a:cs typeface="Times New Roman" panose="02020603050405020304" pitchFamily="18" charset="0"/>
              </a:rPr>
              <a:t>Prokurator oskarżył Jana C. o to, że w dniu 10 kwietnia 2022 roku we Wrocławiu, używając przemocy wobec Piotra K., polegającej na wielokrotnym uderzaniu pokrzywdzonego pięściami po całym ciele, zabrał mu w celu przywłaszczenia telefon komórkowy </a:t>
            </a:r>
            <a:r>
              <a:rPr lang="pl-PL" dirty="0">
                <a:latin typeface="Times New Roman" panose="02020603050405020304" pitchFamily="18" charset="0"/>
                <a:ea typeface="Calibri" panose="020F0502020204030204" pitchFamily="34" charset="0"/>
                <a:cs typeface="Times New Roman" panose="02020603050405020304" pitchFamily="18" charset="0"/>
              </a:rPr>
              <a:t>marki Samsung</a:t>
            </a:r>
            <a:r>
              <a:rPr lang="pl-PL" dirty="0">
                <a:effectLst/>
                <a:latin typeface="Times New Roman" panose="02020603050405020304" pitchFamily="18" charset="0"/>
                <a:ea typeface="Calibri" panose="020F0502020204030204" pitchFamily="34" charset="0"/>
                <a:cs typeface="Times New Roman" panose="02020603050405020304" pitchFamily="18" charset="0"/>
              </a:rPr>
              <a:t> o wartości 350 złotych, tj. o czyn z art. 280 § 2 k.k. i powołując się na art. 25 § 1 pkt 1 k.p.k. skierował akt oskarżenia do Sądu Okręgowego we Wrocławiu.</a:t>
            </a:r>
            <a:endParaRPr lang="pl-PL"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pl-PL" b="1" dirty="0">
                <a:effectLst/>
                <a:latin typeface="Times New Roman" panose="02020603050405020304" pitchFamily="18" charset="0"/>
                <a:ea typeface="Calibri" panose="020F0502020204030204" pitchFamily="34" charset="0"/>
                <a:cs typeface="Times New Roman" panose="02020603050405020304" pitchFamily="18" charset="0"/>
              </a:rPr>
              <a:t>Czy prokurator postąpił prawidłowo?</a:t>
            </a:r>
            <a:endParaRPr lang="pl-PL" dirty="0">
              <a:effectLst/>
              <a:latin typeface="Calibri" panose="020F0502020204030204" pitchFamily="34" charset="0"/>
              <a:ea typeface="Calibri" panose="020F0502020204030204" pitchFamily="34" charset="0"/>
              <a:cs typeface="Times New Roman" panose="02020603050405020304" pitchFamily="18" charset="0"/>
            </a:endParaRPr>
          </a:p>
          <a:p>
            <a:endParaRPr lang="pl-PL" dirty="0"/>
          </a:p>
        </p:txBody>
      </p:sp>
    </p:spTree>
    <p:extLst>
      <p:ext uri="{BB962C8B-B14F-4D97-AF65-F5344CB8AC3E}">
        <p14:creationId xmlns:p14="http://schemas.microsoft.com/office/powerpoint/2010/main" val="27775026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t>Kazus nr 1</a:t>
            </a:r>
          </a:p>
        </p:txBody>
      </p:sp>
      <p:sp>
        <p:nvSpPr>
          <p:cNvPr id="3" name="Symbol zastępczy zawartości 2"/>
          <p:cNvSpPr>
            <a:spLocks noGrp="1"/>
          </p:cNvSpPr>
          <p:nvPr>
            <p:ph idx="1"/>
          </p:nvPr>
        </p:nvSpPr>
        <p:spPr>
          <a:xfrm>
            <a:off x="201168" y="1284270"/>
            <a:ext cx="11990832" cy="5573730"/>
          </a:xfrm>
        </p:spPr>
        <p:txBody>
          <a:bodyPr>
            <a:normAutofit fontScale="92500" lnSpcReduction="10000"/>
          </a:bodyPr>
          <a:lstStyle/>
          <a:p>
            <a:pPr marL="0" indent="0" algn="just">
              <a:buNone/>
            </a:pPr>
            <a:endParaRPr lang="pl-PL" b="1" dirty="0"/>
          </a:p>
          <a:p>
            <a:pPr marL="0" indent="0" algn="just">
              <a:buNone/>
            </a:pPr>
            <a:r>
              <a:rPr lang="pl-PL" b="1" dirty="0"/>
              <a:t>Zwróć uwagę na: wyrok SN z dnia 4 lutego 2014 roku, II KK 262/13, Legalis nr 993239.</a:t>
            </a:r>
          </a:p>
          <a:p>
            <a:pPr marL="0" indent="0" algn="just">
              <a:buNone/>
            </a:pPr>
            <a:endParaRPr lang="pl-PL" b="1" dirty="0"/>
          </a:p>
          <a:p>
            <a:pPr marL="0" indent="0" algn="just">
              <a:buNone/>
            </a:pPr>
            <a:r>
              <a:rPr lang="pl-PL" dirty="0"/>
              <a:t>1. Jeżeli właściwość rzeczowa sądu zależy od rodzaju sprawy poddanej osądowi, decydujące znaczenie dla oceny, czy orzekał sąd właściwy, ma czyn przestępny, na którego popełnienie wskazuje akt oskarżenia, z tym jednak zastrzeżeniem, że ani opis czynu, ani kwalifikacja prawna zaproponowana w akcie oskarżenia, nie wiążą sądu.</a:t>
            </a:r>
          </a:p>
          <a:p>
            <a:pPr marL="0" indent="0" algn="just">
              <a:buNone/>
            </a:pPr>
            <a:r>
              <a:rPr lang="pl-PL" dirty="0"/>
              <a:t>2. Użyte w art. 25 § 1 KPK określenie "w sprawach o przestępstwa" nie może być rozumiane jako oznaczające czyny, których opis i kwalifikacja prawna zostały określone w akcie oskarżenia, gdyż wtedy o właściwości sądu decydowałby prokurator, lecz musi być rozumiane jako sprawy, które według zebranych dowodów i okoliczności obiektywnie wskazują na określoną kwalifikację prawną tych czynów.</a:t>
            </a:r>
          </a:p>
          <a:p>
            <a:pPr marL="0" indent="0" algn="just">
              <a:buNone/>
            </a:pPr>
            <a:r>
              <a:rPr lang="pl-PL" dirty="0"/>
              <a:t>3. Wynikająca z art. 25 § 1 KPK właściwość sądu wyznaczana jest tylko przez normy prawa karnego materialnego, które określają, jakie czyny zabronione stanowią zbrodnie albo występki wskazane w tym przepisie.</a:t>
            </a:r>
          </a:p>
        </p:txBody>
      </p:sp>
    </p:spTree>
    <p:extLst>
      <p:ext uri="{BB962C8B-B14F-4D97-AF65-F5344CB8AC3E}">
        <p14:creationId xmlns:p14="http://schemas.microsoft.com/office/powerpoint/2010/main" val="41702748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t>Kazus nr 1</a:t>
            </a:r>
          </a:p>
        </p:txBody>
      </p:sp>
      <p:sp>
        <p:nvSpPr>
          <p:cNvPr id="3" name="Symbol zastępczy zawartości 2"/>
          <p:cNvSpPr>
            <a:spLocks noGrp="1"/>
          </p:cNvSpPr>
          <p:nvPr>
            <p:ph idx="1"/>
          </p:nvPr>
        </p:nvSpPr>
        <p:spPr>
          <a:xfrm>
            <a:off x="493776" y="1719072"/>
            <a:ext cx="11247120" cy="4919472"/>
          </a:xfrm>
        </p:spPr>
        <p:txBody>
          <a:bodyPr>
            <a:noAutofit/>
          </a:bodyPr>
          <a:lstStyle/>
          <a:p>
            <a:pPr marL="0" indent="0" algn="just">
              <a:buNone/>
            </a:pPr>
            <a:r>
              <a:rPr lang="pl-PL" sz="2500" dirty="0"/>
              <a:t>II.</a:t>
            </a:r>
          </a:p>
          <a:p>
            <a:pPr marL="0" indent="0" algn="just">
              <a:buNone/>
            </a:pPr>
            <a:r>
              <a:rPr lang="pl-PL" sz="2500" dirty="0"/>
              <a:t>O właściwości rzeczowej sądu decyduje opis czynu przestępnego w akcie oskarżenia - jego znamiona - a nie prawidłowa bądź nieprawidłowa jego kwalifikacja prawna przyjęta w akcie oskarżenia lub wyroku. Przy tym żadnego wpływu na właściwość sądu nie ma zakaz reformationis in peius z art. 443 KPK. Wynikająca z art. 25 § 1 KPK właściwość sądu wyznaczana jest tylko przez normy prawa karnego materialnego, które określają, jakie czyny zabronione stanowią zbrodnie lub występki wskazane w tym przepisie.</a:t>
            </a:r>
          </a:p>
        </p:txBody>
      </p:sp>
    </p:spTree>
    <p:extLst>
      <p:ext uri="{BB962C8B-B14F-4D97-AF65-F5344CB8AC3E}">
        <p14:creationId xmlns:p14="http://schemas.microsoft.com/office/powerpoint/2010/main" val="28002943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D34AFB9-2B96-41F0-BB41-21A035F37B2C}"/>
              </a:ext>
            </a:extLst>
          </p:cNvPr>
          <p:cNvSpPr>
            <a:spLocks noGrp="1"/>
          </p:cNvSpPr>
          <p:nvPr>
            <p:ph type="title"/>
          </p:nvPr>
        </p:nvSpPr>
        <p:spPr/>
        <p:txBody>
          <a:bodyPr/>
          <a:lstStyle/>
          <a:p>
            <a:pPr algn="ctr"/>
            <a:r>
              <a:rPr lang="pl-PL" dirty="0"/>
              <a:t>Kazus nr 2</a:t>
            </a:r>
          </a:p>
        </p:txBody>
      </p:sp>
      <p:sp>
        <p:nvSpPr>
          <p:cNvPr id="3" name="Symbol zastępczy zawartości 2">
            <a:extLst>
              <a:ext uri="{FF2B5EF4-FFF2-40B4-BE49-F238E27FC236}">
                <a16:creationId xmlns:a16="http://schemas.microsoft.com/office/drawing/2014/main" id="{5029BD09-40DD-461C-BEB7-B679E52C145A}"/>
              </a:ext>
            </a:extLst>
          </p:cNvPr>
          <p:cNvSpPr>
            <a:spLocks noGrp="1"/>
          </p:cNvSpPr>
          <p:nvPr>
            <p:ph idx="1"/>
          </p:nvPr>
        </p:nvSpPr>
        <p:spPr/>
        <p:txBody>
          <a:bodyPr>
            <a:normAutofit lnSpcReduction="10000"/>
          </a:bodyPr>
          <a:lstStyle/>
          <a:p>
            <a:pPr algn="just"/>
            <a:r>
              <a:rPr lang="pl-PL" dirty="0"/>
              <a:t>Prokuratura Rejonowa dla Wrocławia – Krzyki Wschód prowadziła postępowanie w sprawie o czyn z art.  286 </a:t>
            </a:r>
            <a:r>
              <a:rPr lang="pl-PL" sz="2800" dirty="0"/>
              <a:t>§ 1 k.k. Nie dostrzegając w działaniu zamiaru kierunkowego w postaci osiągnięcia korzyści majątkowej, prokurator wydał decyzję o umorzeniu postępowania. Po prawidłowym wniesieniu zażalenia sąd rejonowy uchylił postanowienie prokuratora i przekazał sprawę do dalszego prowadzenia, wskazując na potrzebę zgromadzenia dodatkowej dokumentacji (art. 330 § 1 k.p.k.). Prokurator po zgromadzeniu wskazanych przez sąd dowodów wydał ponownie decyzję o umorzeniu postępowania, pouczając pokrzywdzonego o możliwości wniesienia w terminie miesiąca subsydiarnego aktu oskarżenia.</a:t>
            </a:r>
          </a:p>
          <a:p>
            <a:pPr algn="just"/>
            <a:r>
              <a:rPr lang="pl-PL" b="1" dirty="0"/>
              <a:t>Jak powinien zachować się pokrzywdzony?</a:t>
            </a:r>
            <a:endParaRPr lang="pl-PL" sz="2800" b="1" dirty="0"/>
          </a:p>
          <a:p>
            <a:pPr algn="just"/>
            <a:endParaRPr lang="pl-PL" dirty="0"/>
          </a:p>
        </p:txBody>
      </p:sp>
    </p:spTree>
    <p:extLst>
      <p:ext uri="{BB962C8B-B14F-4D97-AF65-F5344CB8AC3E}">
        <p14:creationId xmlns:p14="http://schemas.microsoft.com/office/powerpoint/2010/main" val="38527055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C06BDDF-80FC-4056-B2E3-0B3782BD2A34}"/>
              </a:ext>
            </a:extLst>
          </p:cNvPr>
          <p:cNvSpPr>
            <a:spLocks noGrp="1"/>
          </p:cNvSpPr>
          <p:nvPr>
            <p:ph type="title"/>
          </p:nvPr>
        </p:nvSpPr>
        <p:spPr/>
        <p:txBody>
          <a:bodyPr/>
          <a:lstStyle/>
          <a:p>
            <a:pPr algn="ctr"/>
            <a:r>
              <a:rPr lang="pl-PL" dirty="0"/>
              <a:t>Kazus nr 3 </a:t>
            </a:r>
          </a:p>
        </p:txBody>
      </p:sp>
      <p:sp>
        <p:nvSpPr>
          <p:cNvPr id="3" name="Symbol zastępczy zawartości 2">
            <a:extLst>
              <a:ext uri="{FF2B5EF4-FFF2-40B4-BE49-F238E27FC236}">
                <a16:creationId xmlns:a16="http://schemas.microsoft.com/office/drawing/2014/main" id="{F7934CCF-4DF3-4FBD-AC95-4377103A141C}"/>
              </a:ext>
            </a:extLst>
          </p:cNvPr>
          <p:cNvSpPr>
            <a:spLocks noGrp="1"/>
          </p:cNvSpPr>
          <p:nvPr>
            <p:ph idx="1"/>
          </p:nvPr>
        </p:nvSpPr>
        <p:spPr/>
        <p:txBody>
          <a:bodyPr/>
          <a:lstStyle/>
          <a:p>
            <a:pPr indent="0" algn="just">
              <a:lnSpc>
                <a:spcPct val="115000"/>
              </a:lnSpc>
              <a:spcAft>
                <a:spcPts val="1000"/>
              </a:spcAft>
              <a:buNone/>
            </a:pPr>
            <a:r>
              <a:rPr lang="pl-PL" sz="2000" dirty="0">
                <a:effectLst/>
                <a:latin typeface="Times New Roman" panose="02020603050405020304" pitchFamily="18" charset="0"/>
                <a:ea typeface="Calibri" panose="020F0502020204030204" pitchFamily="34" charset="0"/>
                <a:cs typeface="Times New Roman" panose="02020603050405020304" pitchFamily="18" charset="0"/>
              </a:rPr>
              <a:t>Mirosław J. został zatrzymany w dniu 5 października 2022 roku w związku z uzasadnionym podejrzeniem, że w okresie od lutego 2019 roku do września 2022 roku znęcał się fizycznie i psychicznie nad swoją żoną Jolantą. Prokurator przesłuchał go w charakterze podejrzanego i zdecydował się złożyć wniosek o tymczasowe aresztowanie. W tym samym dniu adw. Marek L. przedłożył w Prokuraturze Rejonowej dla Wrocławia-Fabrycznej we Wrocławiu upoważnienie do obrony podpisane przez Jarosława Kowalskiego, znajomego Mirosława. Jednocześnie adw. Marek L. złożył wniosek o udostępnienie mu, jako obrońcy podejrzanego, akt sprawy. Prokurator odmówił mu dostępu do akt, argumentując to tym, że upoważnienie do obrony może być udzielone jedynie osobiście przez oskarżonego lub podejrzanego. Tymczasem Mirosław J. nie udzielił takiego upoważnienia ani ustnie do protokołu, ani w formie pisemnej.</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15000"/>
              </a:lnSpc>
              <a:spcAft>
                <a:spcPts val="1000"/>
              </a:spcAft>
              <a:buNone/>
            </a:pPr>
            <a:r>
              <a:rPr lang="pl-PL" sz="2000" b="1" dirty="0">
                <a:effectLst/>
                <a:latin typeface="Times New Roman" panose="02020603050405020304" pitchFamily="18" charset="0"/>
                <a:ea typeface="Calibri" panose="020F0502020204030204" pitchFamily="34" charset="0"/>
                <a:cs typeface="Times New Roman" panose="02020603050405020304" pitchFamily="18" charset="0"/>
              </a:rPr>
              <a:t>Czy prokurator postąpił prawidłowo? </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pl-PL" dirty="0"/>
          </a:p>
        </p:txBody>
      </p:sp>
    </p:spTree>
    <p:extLst>
      <p:ext uri="{BB962C8B-B14F-4D97-AF65-F5344CB8AC3E}">
        <p14:creationId xmlns:p14="http://schemas.microsoft.com/office/powerpoint/2010/main" val="22377506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B147CD7-F437-4253-9E7D-754A84232EAB}"/>
              </a:ext>
            </a:extLst>
          </p:cNvPr>
          <p:cNvSpPr>
            <a:spLocks noGrp="1"/>
          </p:cNvSpPr>
          <p:nvPr>
            <p:ph type="title"/>
          </p:nvPr>
        </p:nvSpPr>
        <p:spPr/>
        <p:txBody>
          <a:bodyPr/>
          <a:lstStyle/>
          <a:p>
            <a:pPr algn="ctr"/>
            <a:r>
              <a:rPr lang="pl-PL" dirty="0"/>
              <a:t>Kazus nr 4</a:t>
            </a:r>
          </a:p>
        </p:txBody>
      </p:sp>
      <p:sp>
        <p:nvSpPr>
          <p:cNvPr id="3" name="Symbol zastępczy zawartości 2">
            <a:extLst>
              <a:ext uri="{FF2B5EF4-FFF2-40B4-BE49-F238E27FC236}">
                <a16:creationId xmlns:a16="http://schemas.microsoft.com/office/drawing/2014/main" id="{913388F9-E9B2-4F71-9A20-3D794E8256D1}"/>
              </a:ext>
            </a:extLst>
          </p:cNvPr>
          <p:cNvSpPr>
            <a:spLocks noGrp="1"/>
          </p:cNvSpPr>
          <p:nvPr>
            <p:ph idx="1"/>
          </p:nvPr>
        </p:nvSpPr>
        <p:spPr/>
        <p:txBody>
          <a:bodyPr>
            <a:normAutofit lnSpcReduction="10000"/>
          </a:bodyPr>
          <a:lstStyle/>
          <a:p>
            <a:pPr algn="just"/>
            <a:r>
              <a:rPr lang="pl-PL" dirty="0"/>
              <a:t>Marek J. został oskarżony o przestępstwo pobicia Mateusza B. ze skutkiem śmiertelnym, tj. o czyn z art. 158 § 3 k.k. W toku całego postępowania występował bez obrońcy. Po wydaniu przez sąd okręgowy wyroku skazującego na karę 5 lat pozbawienia wolności, Marek J. zorientował się, że być może jednak warto było mieć obrońcę. Po udzieleniu upoważnienia do obrony adw. Marzenie B., wniosła ona apelację do sądu apelacyjnego, zarzucając naruszenie przepisów postępowania skutkujących bezwzględną przyczyną odwoławczą z art. 439 § 1 pkt 10 k.p.k., ponieważ oskarżony nie korzystał z pomocy obrońcy na rozprawie, mimo tego że sprawa toczyła się przed sądem okręgowym.</a:t>
            </a:r>
          </a:p>
          <a:p>
            <a:pPr algn="just"/>
            <a:r>
              <a:rPr lang="pl-PL" b="1" dirty="0"/>
              <a:t>Oceń zasadność argumentacji obrońcy. </a:t>
            </a:r>
          </a:p>
        </p:txBody>
      </p:sp>
    </p:spTree>
    <p:extLst>
      <p:ext uri="{BB962C8B-B14F-4D97-AF65-F5344CB8AC3E}">
        <p14:creationId xmlns:p14="http://schemas.microsoft.com/office/powerpoint/2010/main" val="2364576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75520" y="548680"/>
            <a:ext cx="8352928" cy="5016758"/>
          </a:xfrm>
          <a:prstGeom prst="rect">
            <a:avLst/>
          </a:prstGeom>
          <a:noFill/>
        </p:spPr>
        <p:txBody>
          <a:bodyPr wrap="square" rtlCol="0">
            <a:spAutoFit/>
          </a:bodyPr>
          <a:lstStyle/>
          <a:p>
            <a:pPr algn="just"/>
            <a:r>
              <a:rPr lang="pl-PL" sz="2200" b="1"/>
              <a:t>Przesłanka procesowa</a:t>
            </a:r>
            <a:r>
              <a:rPr lang="pl-PL" sz="2200"/>
              <a:t> to stan prawny warunkujący dopuszczalność wszczęcia i toku procesu lub poszczególnej czynności procesowej.</a:t>
            </a:r>
          </a:p>
          <a:p>
            <a:pPr algn="just"/>
            <a:endParaRPr lang="pl-PL" sz="2200"/>
          </a:p>
          <a:p>
            <a:pPr algn="just"/>
            <a:r>
              <a:rPr lang="pl-PL" sz="2200" b="1"/>
              <a:t>Przesłanka procesu </a:t>
            </a:r>
            <a:r>
              <a:rPr lang="pl-PL" sz="2200"/>
              <a:t>to stan prawny warunkujący dopuszczalność bądź wszystkich stadiów procesu, bądź tylko niektórych.</a:t>
            </a:r>
          </a:p>
          <a:p>
            <a:pPr algn="just"/>
            <a:endParaRPr lang="pl-PL" sz="2200"/>
          </a:p>
          <a:p>
            <a:pPr algn="just"/>
            <a:r>
              <a:rPr lang="pl-PL" sz="2200" b="1"/>
              <a:t>Przesłanki czynności procesowych</a:t>
            </a:r>
            <a:r>
              <a:rPr lang="pl-PL" sz="2200"/>
              <a:t> to stany prawne, które warunkują dopuszczalność poszczególnych czynności procesowych, np. at. 258 § 1-3 k.p.k. (przesłanki stosowania środków zapobiegawczych).</a:t>
            </a:r>
          </a:p>
          <a:p>
            <a:pPr algn="just"/>
            <a:endParaRPr lang="pl-PL" sz="2200"/>
          </a:p>
          <a:p>
            <a:pPr algn="just"/>
            <a:r>
              <a:rPr lang="pl-PL" sz="2000" b="1"/>
              <a:t>Funkcja informacyjna – </a:t>
            </a:r>
            <a:r>
              <a:rPr lang="pl-PL" sz="2000"/>
              <a:t>porządkowanie wiedzy o dopuszczalności procesu.</a:t>
            </a:r>
          </a:p>
          <a:p>
            <a:pPr algn="just"/>
            <a:r>
              <a:rPr lang="pl-PL" sz="2000" b="1"/>
              <a:t>Funkcja gwarancyjna – </a:t>
            </a:r>
            <a:r>
              <a:rPr lang="pl-PL" sz="2000"/>
              <a:t>wyraziste kryterium dopuszczalności procesu; ochrona przed bezzasadnym „wciąganiem” ludzi w proces karny.</a:t>
            </a:r>
          </a:p>
          <a:p>
            <a:pPr algn="just"/>
            <a:r>
              <a:rPr lang="pl-PL" sz="2000" b="1"/>
              <a:t>Funkcja ekonomiczna- </a:t>
            </a:r>
            <a:r>
              <a:rPr lang="pl-PL" sz="2000"/>
              <a:t>umożliwiają zaoszczędzenie sił i środków oraz uniknięcie kosztów prowadzenia zbędnego procesu. </a:t>
            </a:r>
            <a:endParaRPr lang="pl-PL" sz="2000" b="1" dirty="0"/>
          </a:p>
        </p:txBody>
      </p:sp>
    </p:spTree>
    <p:extLst>
      <p:ext uri="{BB962C8B-B14F-4D97-AF65-F5344CB8AC3E}">
        <p14:creationId xmlns:p14="http://schemas.microsoft.com/office/powerpoint/2010/main" val="10684923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0D8E738-5763-416B-B150-A5913E2CD16D}"/>
              </a:ext>
            </a:extLst>
          </p:cNvPr>
          <p:cNvSpPr>
            <a:spLocks noGrp="1"/>
          </p:cNvSpPr>
          <p:nvPr>
            <p:ph type="title"/>
          </p:nvPr>
        </p:nvSpPr>
        <p:spPr/>
        <p:txBody>
          <a:bodyPr/>
          <a:lstStyle/>
          <a:p>
            <a:pPr algn="ctr"/>
            <a:r>
              <a:rPr lang="pl-PL" dirty="0"/>
              <a:t>Kazus nr 5</a:t>
            </a:r>
          </a:p>
        </p:txBody>
      </p:sp>
      <p:sp>
        <p:nvSpPr>
          <p:cNvPr id="3" name="Symbol zastępczy zawartości 2">
            <a:extLst>
              <a:ext uri="{FF2B5EF4-FFF2-40B4-BE49-F238E27FC236}">
                <a16:creationId xmlns:a16="http://schemas.microsoft.com/office/drawing/2014/main" id="{77563542-589F-44E8-9E87-8F283C9BD3C9}"/>
              </a:ext>
            </a:extLst>
          </p:cNvPr>
          <p:cNvSpPr>
            <a:spLocks noGrp="1"/>
          </p:cNvSpPr>
          <p:nvPr>
            <p:ph idx="1"/>
          </p:nvPr>
        </p:nvSpPr>
        <p:spPr/>
        <p:txBody>
          <a:bodyPr>
            <a:normAutofit lnSpcReduction="10000"/>
          </a:bodyPr>
          <a:lstStyle/>
          <a:p>
            <a:pPr indent="0" algn="just">
              <a:lnSpc>
                <a:spcPct val="115000"/>
              </a:lnSpc>
              <a:spcAft>
                <a:spcPts val="1000"/>
              </a:spcAft>
              <a:buNone/>
            </a:pPr>
            <a:r>
              <a:rPr lang="pl-PL" sz="2000" dirty="0">
                <a:effectLst/>
                <a:latin typeface="Times New Roman" panose="02020603050405020304" pitchFamily="18" charset="0"/>
                <a:ea typeface="Calibri" panose="020F0502020204030204" pitchFamily="34" charset="0"/>
                <a:cs typeface="Times New Roman" panose="02020603050405020304" pitchFamily="18" charset="0"/>
              </a:rPr>
              <a:t>Leokadia N. była podejrzana o to, że podczas rozprawy rozwodowej swojej córki składała fałszywe zeznania, tj. o czyn z art. 233 § 1 k.k. Zawiadomienie o popełnieniu przestępstwa złożył były zięć kobiety – Janusz W. W toku postępowania ustalono, że istotnie kobieta podała przed sądem cywilnym i rodzinnym nieprawdziwe informacje w sytuacji, gdy musiała znać prawdę. Prokurator skierował do właściwego sądu rejonowego akt oskarżenia. Janusz W. złożył na pierwszej rozprawie głównej ustnie do protokołu oświadczenie o działaniu w charakterze oskarżyciela posiłkowego przed przedstawieniem tez oskarżenia. W toku całej rozprawy Janusz </a:t>
            </a:r>
            <a:r>
              <a:rPr lang="pl-PL" sz="2000" dirty="0" err="1">
                <a:effectLst/>
                <a:latin typeface="Times New Roman" panose="02020603050405020304" pitchFamily="18" charset="0"/>
                <a:ea typeface="Calibri" panose="020F0502020204030204" pitchFamily="34" charset="0"/>
                <a:cs typeface="Times New Roman" panose="02020603050405020304" pitchFamily="18" charset="0"/>
              </a:rPr>
              <a:t>Witak</a:t>
            </a:r>
            <a:r>
              <a:rPr lang="pl-PL" sz="2000" dirty="0">
                <a:effectLst/>
                <a:latin typeface="Times New Roman" panose="02020603050405020304" pitchFamily="18" charset="0"/>
                <a:ea typeface="Calibri" panose="020F0502020204030204" pitchFamily="34" charset="0"/>
                <a:cs typeface="Times New Roman" panose="02020603050405020304" pitchFamily="18" charset="0"/>
              </a:rPr>
              <a:t> działał jako oskarżyciel posiłkowy i występował wraz ze swoim pełnomocnikiem. Po przeprowadzeniu rozprawy Sąd Rejonowy wydał wyrok i skazał Leokadię N. na karę 6 miesięcy pozbawienia wolności z warunkowym zawieszeniem jej wykonania na okres próby 2 lat. </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pl-PL" sz="2000" b="1" dirty="0">
                <a:effectLst/>
                <a:latin typeface="Times New Roman" panose="02020603050405020304" pitchFamily="18" charset="0"/>
                <a:ea typeface="Calibri" panose="020F0502020204030204" pitchFamily="34" charset="0"/>
                <a:cs typeface="Times New Roman" panose="02020603050405020304" pitchFamily="18" charset="0"/>
              </a:rPr>
              <a:t>Czy postępowanie przebiegało w niniejszej sprawie prawidłowo? Jeśli nie – wskaż jakie błędy zostały popełnione i jak powinni zachować się uczestnicy procesu? </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pl-PL" dirty="0"/>
          </a:p>
        </p:txBody>
      </p:sp>
    </p:spTree>
    <p:extLst>
      <p:ext uri="{BB962C8B-B14F-4D97-AF65-F5344CB8AC3E}">
        <p14:creationId xmlns:p14="http://schemas.microsoft.com/office/powerpoint/2010/main" val="8885325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B4A7565-8133-411D-9D66-CAB5595FA210}"/>
              </a:ext>
            </a:extLst>
          </p:cNvPr>
          <p:cNvSpPr>
            <a:spLocks noGrp="1"/>
          </p:cNvSpPr>
          <p:nvPr>
            <p:ph type="title"/>
          </p:nvPr>
        </p:nvSpPr>
        <p:spPr>
          <a:xfrm>
            <a:off x="838200" y="365126"/>
            <a:ext cx="10515600" cy="1192742"/>
          </a:xfrm>
        </p:spPr>
        <p:txBody>
          <a:bodyPr>
            <a:normAutofit fontScale="90000"/>
          </a:bodyPr>
          <a:lstStyle/>
          <a:p>
            <a:br>
              <a:rPr lang="pl-PL" dirty="0"/>
            </a:br>
            <a:r>
              <a:rPr lang="pl-PL" b="1" dirty="0"/>
              <a:t>Postanowienie Sądu Najwyższego  z dnia 1 kwietnia 2005 r.  IV KK 42/05 </a:t>
            </a:r>
            <a:br>
              <a:rPr lang="pl-PL" b="1" dirty="0"/>
            </a:br>
            <a:endParaRPr lang="pl-PL" b="1" dirty="0"/>
          </a:p>
        </p:txBody>
      </p:sp>
      <p:sp>
        <p:nvSpPr>
          <p:cNvPr id="3" name="Symbol zastępczy zawartości 2">
            <a:extLst>
              <a:ext uri="{FF2B5EF4-FFF2-40B4-BE49-F238E27FC236}">
                <a16:creationId xmlns:a16="http://schemas.microsoft.com/office/drawing/2014/main" id="{08088B2C-9F3D-486A-A0C7-C67E2DF12165}"/>
              </a:ext>
            </a:extLst>
          </p:cNvPr>
          <p:cNvSpPr>
            <a:spLocks noGrp="1"/>
          </p:cNvSpPr>
          <p:nvPr>
            <p:ph idx="1"/>
          </p:nvPr>
        </p:nvSpPr>
        <p:spPr/>
        <p:txBody>
          <a:bodyPr>
            <a:normAutofit fontScale="92500" lnSpcReduction="20000"/>
          </a:bodyPr>
          <a:lstStyle/>
          <a:p>
            <a:pPr marL="0" indent="0">
              <a:buNone/>
            </a:pPr>
            <a:endParaRPr lang="pl-PL" dirty="0"/>
          </a:p>
          <a:p>
            <a:pPr marL="0" indent="0" algn="just">
              <a:buNone/>
            </a:pPr>
            <a:r>
              <a:rPr lang="pl-PL" dirty="0"/>
              <a:t>Przedmiotem ochrony przepisu art. 233 § 1 k.k., jest szeroko rozumiane dobro wymiaru sprawiedliwości, w szczególności zaś wartość, jaką jest zapewnienie wiarygodności ustaleń dokonywanych w postępowaniu sądowym lub innym postępowaniu przewidzianym w ustawie, a co za tym idzie, ochrona prawidłowości (trafności) wydawanych orzeczeń. Dobrem prawnym bezpośrednio naruszonym lub zagrożonym przez złożenie fałszywego zeznania jest zatem mające zapaść w tym postępowaniu orzeczenie, nie jest nim zaś dobro prawne uczestnika postępowania, w którym zeznanie zostało złożone, chyba że działanie to narusza również inny przepis, chroniący bezpośrednio dobro prawne tej osoby (np. cześć, godność osobistą, mienie). W tym pierwszym wypadku, do naruszenia lub zagrożenia dobra prawnego osoby, poprzez złożenie fałszywego zeznania, może dojść jednak dopiero wskutek orzeczenia sądu, a więc w sposób pośredni.</a:t>
            </a:r>
          </a:p>
          <a:p>
            <a:endParaRPr lang="pl-PL" dirty="0"/>
          </a:p>
        </p:txBody>
      </p:sp>
    </p:spTree>
    <p:extLst>
      <p:ext uri="{BB962C8B-B14F-4D97-AF65-F5344CB8AC3E}">
        <p14:creationId xmlns:p14="http://schemas.microsoft.com/office/powerpoint/2010/main" val="1269061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FE2EE96-75A7-A7D9-B9E9-D0B9E096C56A}"/>
              </a:ext>
            </a:extLst>
          </p:cNvPr>
          <p:cNvSpPr>
            <a:spLocks noGrp="1"/>
          </p:cNvSpPr>
          <p:nvPr>
            <p:ph type="title"/>
          </p:nvPr>
        </p:nvSpPr>
        <p:spPr/>
        <p:txBody>
          <a:bodyPr/>
          <a:lstStyle/>
          <a:p>
            <a:pPr algn="ctr"/>
            <a:r>
              <a:rPr lang="pl-PL" dirty="0"/>
              <a:t>KAZUS NR 6</a:t>
            </a:r>
          </a:p>
        </p:txBody>
      </p:sp>
      <p:sp>
        <p:nvSpPr>
          <p:cNvPr id="3" name="Symbol zastępczy zawartości 2">
            <a:extLst>
              <a:ext uri="{FF2B5EF4-FFF2-40B4-BE49-F238E27FC236}">
                <a16:creationId xmlns:a16="http://schemas.microsoft.com/office/drawing/2014/main" id="{A40FF414-2D0A-124B-41CA-72B5145F466E}"/>
              </a:ext>
            </a:extLst>
          </p:cNvPr>
          <p:cNvSpPr>
            <a:spLocks noGrp="1"/>
          </p:cNvSpPr>
          <p:nvPr>
            <p:ph idx="1"/>
          </p:nvPr>
        </p:nvSpPr>
        <p:spPr>
          <a:xfrm>
            <a:off x="838200" y="1415142"/>
            <a:ext cx="10515600" cy="5301343"/>
          </a:xfrm>
        </p:spPr>
        <p:txBody>
          <a:bodyPr>
            <a:normAutofit fontScale="92500" lnSpcReduction="20000"/>
          </a:bodyPr>
          <a:lstStyle/>
          <a:p>
            <a:pPr algn="just"/>
            <a:r>
              <a:rPr lang="pl-PL" dirty="0">
                <a:latin typeface="Times New Roman" panose="02020603050405020304" pitchFamily="18" charset="0"/>
                <a:cs typeface="Times New Roman" panose="02020603050405020304" pitchFamily="18" charset="0"/>
              </a:rPr>
              <a:t>Do Sądu Rejonowego dla Wrocławia-Krzyków wpłynął akt oskarżenia przeciwko Dariuszowi Z. o czyn z art. 288 </a:t>
            </a:r>
            <a:r>
              <a:rPr lang="pl-PL" sz="2800" dirty="0">
                <a:effectLst/>
                <a:latin typeface="Times New Roman" panose="02020603050405020304" pitchFamily="18" charset="0"/>
                <a:ea typeface="Calibri" panose="020F0502020204030204" pitchFamily="34" charset="0"/>
                <a:cs typeface="Times New Roman" panose="02020603050405020304" pitchFamily="18" charset="0"/>
              </a:rPr>
              <a:t>§ 1 k.k. W świetle zeznań jednego ze świadków, Dariusz Z. miał zdemolować bez powodu pokój hotelowy, po czym wybiegł z hotelu, krzycząc, że się zabije. W toku postępowanie przygotowawczego prokurator nie powołał dwóch biegłych lekarzy psychiatrów. Sąd powziął wątpliwość co do stanu zdrowia psychicznego oskarżonego </a:t>
            </a:r>
            <a:r>
              <a:rPr lang="pl-PL" sz="2800" i="1" dirty="0">
                <a:effectLst/>
                <a:latin typeface="Times New Roman" panose="02020603050405020304" pitchFamily="18" charset="0"/>
                <a:ea typeface="Calibri" panose="020F0502020204030204" pitchFamily="34" charset="0"/>
                <a:cs typeface="Times New Roman" panose="02020603050405020304" pitchFamily="18" charset="0"/>
              </a:rPr>
              <a:t>tempore </a:t>
            </a:r>
            <a:r>
              <a:rPr lang="pl-PL" sz="2800" i="1" dirty="0" err="1">
                <a:effectLst/>
                <a:latin typeface="Times New Roman" panose="02020603050405020304" pitchFamily="18" charset="0"/>
                <a:ea typeface="Calibri" panose="020F0502020204030204" pitchFamily="34" charset="0"/>
                <a:cs typeface="Times New Roman" panose="02020603050405020304" pitchFamily="18" charset="0"/>
              </a:rPr>
              <a:t>criminis</a:t>
            </a:r>
            <a:r>
              <a:rPr lang="pl-PL" sz="2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pl-PL" sz="2800" dirty="0">
                <a:effectLst/>
                <a:latin typeface="Times New Roman" panose="02020603050405020304" pitchFamily="18" charset="0"/>
                <a:ea typeface="Calibri" panose="020F0502020204030204" pitchFamily="34" charset="0"/>
                <a:cs typeface="Times New Roman" panose="02020603050405020304" pitchFamily="18" charset="0"/>
              </a:rPr>
              <a:t>i powołał dwóch biegłych tej specjalizacji. Jednocześnie przewodniczący składu orzekającego zarządzeniem wyznaczył oskarżonemu obrońcę z urzędu. W świetle opinii biegłych oskarżony był poczytalny w czasie </a:t>
            </a:r>
            <a:r>
              <a:rPr lang="pl-PL" dirty="0">
                <a:latin typeface="Times New Roman" panose="02020603050405020304" pitchFamily="18" charset="0"/>
                <a:ea typeface="Calibri" panose="020F0502020204030204" pitchFamily="34" charset="0"/>
                <a:cs typeface="Times New Roman" panose="02020603050405020304" pitchFamily="18" charset="0"/>
              </a:rPr>
              <a:t>popełnienia czynu, a ponadto może realizować obronę w sposób samodzielny i rozsądny. Sąd uznał opinię za uzasadnioną. </a:t>
            </a:r>
          </a:p>
          <a:p>
            <a:pPr algn="just"/>
            <a:r>
              <a:rPr lang="pl-PL" b="1" dirty="0">
                <a:latin typeface="Times New Roman" panose="02020603050405020304" pitchFamily="18" charset="0"/>
                <a:cs typeface="Times New Roman" panose="02020603050405020304" pitchFamily="18" charset="0"/>
              </a:rPr>
              <a:t>1. Jakie czynności powinien podjąć sąd w sytuacji, gdy uznaje opinię biegłych lekarzy psychiatrów za uzasadnioną?</a:t>
            </a:r>
          </a:p>
          <a:p>
            <a:pPr algn="just"/>
            <a:r>
              <a:rPr lang="pl-PL" b="1" dirty="0">
                <a:latin typeface="Times New Roman" panose="02020603050405020304" pitchFamily="18" charset="0"/>
                <a:cs typeface="Times New Roman" panose="02020603050405020304" pitchFamily="18" charset="0"/>
              </a:rPr>
              <a:t>2. W którym momencie należy wyznaczyć obrońcę z urzędu, gdy mowa o przesłankach z art. 79 </a:t>
            </a:r>
            <a:r>
              <a:rPr lang="pl-PL" sz="2800" b="1" dirty="0">
                <a:effectLst/>
                <a:latin typeface="Times New Roman" panose="02020603050405020304" pitchFamily="18" charset="0"/>
                <a:ea typeface="Calibri" panose="020F0502020204030204" pitchFamily="34" charset="0"/>
                <a:cs typeface="Times New Roman" panose="02020603050405020304" pitchFamily="18" charset="0"/>
              </a:rPr>
              <a:t>§ 1 pkt 3 i 4?</a:t>
            </a:r>
            <a:endParaRPr lang="pl-PL"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8708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2CC0061-A1AA-41AC-B97A-70788FB63946}"/>
              </a:ext>
            </a:extLst>
          </p:cNvPr>
          <p:cNvSpPr>
            <a:spLocks noGrp="1"/>
          </p:cNvSpPr>
          <p:nvPr>
            <p:ph type="title"/>
          </p:nvPr>
        </p:nvSpPr>
        <p:spPr/>
        <p:txBody>
          <a:bodyPr/>
          <a:lstStyle/>
          <a:p>
            <a:pPr algn="ctr"/>
            <a:r>
              <a:rPr lang="pl-PL" dirty="0"/>
              <a:t>Warunki dopuszczalności procesu a przesłanki procesowe</a:t>
            </a:r>
          </a:p>
        </p:txBody>
      </p:sp>
      <p:sp>
        <p:nvSpPr>
          <p:cNvPr id="3" name="Symbol zastępczy zawartości 2">
            <a:extLst>
              <a:ext uri="{FF2B5EF4-FFF2-40B4-BE49-F238E27FC236}">
                <a16:creationId xmlns:a16="http://schemas.microsoft.com/office/drawing/2014/main" id="{5817B013-FD69-441D-A4C7-C2A0D631CB4A}"/>
              </a:ext>
            </a:extLst>
          </p:cNvPr>
          <p:cNvSpPr>
            <a:spLocks noGrp="1"/>
          </p:cNvSpPr>
          <p:nvPr>
            <p:ph idx="1"/>
          </p:nvPr>
        </p:nvSpPr>
        <p:spPr/>
        <p:txBody>
          <a:bodyPr/>
          <a:lstStyle/>
          <a:p>
            <a:r>
              <a:rPr lang="pl-PL" dirty="0"/>
              <a:t>Koncepcja prezentowana w podręczniku J. Skorupki:</a:t>
            </a:r>
          </a:p>
          <a:p>
            <a:pPr marL="0" indent="0">
              <a:buNone/>
            </a:pPr>
            <a:endParaRPr lang="pl-PL" dirty="0"/>
          </a:p>
          <a:p>
            <a:pPr marL="0" indent="0" algn="just">
              <a:buNone/>
            </a:pPr>
            <a:r>
              <a:rPr lang="pl-PL" i="1" dirty="0"/>
              <a:t>Mianem </a:t>
            </a:r>
            <a:r>
              <a:rPr lang="pl-PL" b="1" i="1" dirty="0"/>
              <a:t>warunków dopuszczalności procesu </a:t>
            </a:r>
            <a:r>
              <a:rPr lang="pl-PL" i="1" dirty="0"/>
              <a:t>karnego określać należy wszystkie okoliczności wskazane w przepisie art. 17 </a:t>
            </a:r>
            <a:r>
              <a:rPr lang="pl-PL" sz="2800" i="1" dirty="0"/>
              <a:t>§ 1 k.p.k., a mianem </a:t>
            </a:r>
            <a:r>
              <a:rPr lang="pl-PL" sz="2800" b="1" i="1" dirty="0"/>
              <a:t>przesłanek procesowyc</a:t>
            </a:r>
            <a:r>
              <a:rPr lang="pl-PL" b="1" i="1" dirty="0"/>
              <a:t>h </a:t>
            </a:r>
            <a:r>
              <a:rPr lang="pl-PL" i="1" dirty="0"/>
              <a:t>– tylko okoliczności określone w art. 17 </a:t>
            </a:r>
            <a:r>
              <a:rPr lang="pl-PL" sz="2800" dirty="0"/>
              <a:t>§ </a:t>
            </a:r>
            <a:r>
              <a:rPr lang="pl-PL" sz="2800" i="1" dirty="0"/>
              <a:t>1 pkt 5 – 10, a spośród innych okoliczności (</a:t>
            </a:r>
            <a:r>
              <a:rPr lang="pl-PL" sz="2800" dirty="0"/>
              <a:t>a więc tych z pkt 11 – przyp. K.J.) </a:t>
            </a:r>
            <a:r>
              <a:rPr lang="pl-PL" sz="2800" i="1" dirty="0"/>
              <a:t>jedynie takie, które mają ściśle procesowy charakter. </a:t>
            </a:r>
            <a:endParaRPr lang="pl-PL" i="1" dirty="0"/>
          </a:p>
        </p:txBody>
      </p:sp>
    </p:spTree>
    <p:extLst>
      <p:ext uri="{BB962C8B-B14F-4D97-AF65-F5344CB8AC3E}">
        <p14:creationId xmlns:p14="http://schemas.microsoft.com/office/powerpoint/2010/main" val="13523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Rectangle 22">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p:cNvSpPr>
            <a:spLocks noGrp="1"/>
          </p:cNvSpPr>
          <p:nvPr>
            <p:ph type="title"/>
          </p:nvPr>
        </p:nvSpPr>
        <p:spPr>
          <a:xfrm>
            <a:off x="643467" y="321735"/>
            <a:ext cx="10905066" cy="780210"/>
          </a:xfrm>
        </p:spPr>
        <p:txBody>
          <a:bodyPr>
            <a:normAutofit/>
          </a:bodyPr>
          <a:lstStyle/>
          <a:p>
            <a:r>
              <a:rPr lang="pl-PL" sz="3600" dirty="0"/>
              <a:t>Art. 17 § 1 k.p.k.</a:t>
            </a:r>
          </a:p>
        </p:txBody>
      </p:sp>
      <p:sp>
        <p:nvSpPr>
          <p:cNvPr id="3" name="Symbol zastępczy zawartości 2"/>
          <p:cNvSpPr>
            <a:spLocks noGrp="1"/>
          </p:cNvSpPr>
          <p:nvPr>
            <p:ph idx="1"/>
          </p:nvPr>
        </p:nvSpPr>
        <p:spPr>
          <a:xfrm>
            <a:off x="643467" y="1222625"/>
            <a:ext cx="10905066" cy="4954338"/>
          </a:xfrm>
        </p:spPr>
        <p:txBody>
          <a:bodyPr>
            <a:normAutofit/>
          </a:bodyPr>
          <a:lstStyle/>
          <a:p>
            <a:pPr marL="0" indent="0">
              <a:buNone/>
            </a:pPr>
            <a:r>
              <a:rPr lang="pl-PL" sz="1800" b="1" dirty="0"/>
              <a:t>Nie wszczyna się</a:t>
            </a:r>
            <a:r>
              <a:rPr lang="pl-PL" sz="1800" dirty="0"/>
              <a:t> postępowania, a wszczęte </a:t>
            </a:r>
            <a:r>
              <a:rPr lang="pl-PL" sz="1800" b="1" dirty="0"/>
              <a:t>umarza</a:t>
            </a:r>
            <a:r>
              <a:rPr lang="pl-PL" sz="1800" dirty="0"/>
              <a:t>, gdy:</a:t>
            </a:r>
          </a:p>
          <a:p>
            <a:pPr marL="514350" indent="-514350">
              <a:buAutoNum type="arabicParenR"/>
            </a:pPr>
            <a:r>
              <a:rPr lang="pl-PL" sz="1800" dirty="0"/>
              <a:t>czynu nie popełniono, albo brak jest danych dostatecznie uzasadniających podejrzenie jego popełnienia;</a:t>
            </a:r>
          </a:p>
          <a:p>
            <a:pPr marL="514350" indent="-514350">
              <a:buAutoNum type="arabicParenR"/>
            </a:pPr>
            <a:r>
              <a:rPr lang="pl-PL" sz="1800" dirty="0"/>
              <a:t>czyn nie zawiera znamion czynu zabronionego albo ustawa stanowi, że sprawca nie popełnia przestępstwa;</a:t>
            </a:r>
          </a:p>
          <a:p>
            <a:pPr marL="514350" indent="-514350">
              <a:buAutoNum type="arabicParenR"/>
            </a:pPr>
            <a:r>
              <a:rPr lang="pl-PL" sz="1800" dirty="0"/>
              <a:t>społeczna szkodliwość czynu jest znikoma;</a:t>
            </a:r>
          </a:p>
          <a:p>
            <a:pPr marL="514350" indent="-514350">
              <a:buAutoNum type="arabicParenR"/>
            </a:pPr>
            <a:r>
              <a:rPr lang="pl-PL" sz="1800" dirty="0"/>
              <a:t>ustawa stanowi, że sprawca nie podlega karze;</a:t>
            </a:r>
          </a:p>
          <a:p>
            <a:pPr marL="514350" indent="-514350">
              <a:buAutoNum type="arabicParenR"/>
            </a:pPr>
            <a:r>
              <a:rPr lang="pl-PL" sz="1800" dirty="0"/>
              <a:t>oskarżony zmarł;</a:t>
            </a:r>
          </a:p>
          <a:p>
            <a:pPr marL="514350" indent="-514350">
              <a:buAutoNum type="arabicParenR"/>
            </a:pPr>
            <a:r>
              <a:rPr lang="pl-PL" sz="1800" dirty="0"/>
              <a:t>nastąpiło przedawnienie karalności;</a:t>
            </a:r>
          </a:p>
          <a:p>
            <a:pPr marL="514350" indent="-514350">
              <a:buAutoNum type="arabicParenR"/>
            </a:pPr>
            <a:r>
              <a:rPr lang="pl-PL" sz="1800" dirty="0"/>
              <a:t>postępowanie karne co do tego samego czynu tej samej osoby zostało prawomocnie zakończone albo wcześniej wszczęte toczy się;</a:t>
            </a:r>
          </a:p>
          <a:p>
            <a:pPr marL="514350" indent="-514350">
              <a:buAutoNum type="arabicParenR"/>
            </a:pPr>
            <a:r>
              <a:rPr lang="pl-PL" sz="1800" dirty="0"/>
              <a:t>sprawca nie podlega orzecznictwu polskich sądów karnych;</a:t>
            </a:r>
          </a:p>
          <a:p>
            <a:pPr marL="514350" indent="-514350">
              <a:buAutoNum type="arabicParenR"/>
            </a:pPr>
            <a:r>
              <a:rPr lang="pl-PL" sz="1800" dirty="0"/>
              <a:t>brak skargi uprawnionego oskarżyciela;</a:t>
            </a:r>
          </a:p>
          <a:p>
            <a:pPr marL="514350" indent="-514350">
              <a:buAutoNum type="arabicParenR"/>
            </a:pPr>
            <a:r>
              <a:rPr lang="pl-PL" sz="1800" dirty="0"/>
              <a:t>brak wymaganego zezwolenia na ściganie lub wniosku o ściganie pochodzącego od osoby uprawnionej, chyba że ustawa stanowi inaczej;</a:t>
            </a:r>
          </a:p>
          <a:p>
            <a:pPr marL="514350" indent="-514350">
              <a:buAutoNum type="arabicParenR"/>
            </a:pPr>
            <a:r>
              <a:rPr lang="pl-PL" sz="1800" dirty="0"/>
              <a:t>zachodzi inna okoliczność wyłączająca ściganie.</a:t>
            </a:r>
          </a:p>
        </p:txBody>
      </p:sp>
      <p:sp>
        <p:nvSpPr>
          <p:cNvPr id="34" name="Rectangle 24">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Isosceles Triangle 26">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Isosceles Triangle 28">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 name="Rectangle 30">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764815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ytuł 1">
            <a:extLst>
              <a:ext uri="{FF2B5EF4-FFF2-40B4-BE49-F238E27FC236}">
                <a16:creationId xmlns:a16="http://schemas.microsoft.com/office/drawing/2014/main" id="{E740B62A-8A3C-4737-AF8C-169017A50810}"/>
              </a:ext>
            </a:extLst>
          </p:cNvPr>
          <p:cNvSpPr>
            <a:spLocks noGrp="1"/>
          </p:cNvSpPr>
          <p:nvPr>
            <p:ph type="title"/>
          </p:nvPr>
        </p:nvSpPr>
        <p:spPr>
          <a:xfrm>
            <a:off x="958506" y="800392"/>
            <a:ext cx="10264697" cy="1212102"/>
          </a:xfrm>
        </p:spPr>
        <p:txBody>
          <a:bodyPr>
            <a:normAutofit/>
          </a:bodyPr>
          <a:lstStyle/>
          <a:p>
            <a:r>
              <a:rPr lang="pl-PL" sz="4000">
                <a:solidFill>
                  <a:srgbClr val="FFFFFF"/>
                </a:solidFill>
              </a:rPr>
              <a:t>Katalog z art. 17 k.p.k. a abolicja indywidualna</a:t>
            </a:r>
          </a:p>
        </p:txBody>
      </p:sp>
      <p:sp>
        <p:nvSpPr>
          <p:cNvPr id="3" name="Symbol zastępczy zawartości 2">
            <a:extLst>
              <a:ext uri="{FF2B5EF4-FFF2-40B4-BE49-F238E27FC236}">
                <a16:creationId xmlns:a16="http://schemas.microsoft.com/office/drawing/2014/main" id="{D41BFEE5-EF9A-4D76-B969-C6DE4E633859}"/>
              </a:ext>
            </a:extLst>
          </p:cNvPr>
          <p:cNvSpPr>
            <a:spLocks noGrp="1"/>
          </p:cNvSpPr>
          <p:nvPr>
            <p:ph idx="1"/>
          </p:nvPr>
        </p:nvSpPr>
        <p:spPr>
          <a:xfrm>
            <a:off x="1367624" y="2490436"/>
            <a:ext cx="9708995" cy="3567173"/>
          </a:xfrm>
        </p:spPr>
        <p:txBody>
          <a:bodyPr anchor="ctr">
            <a:normAutofit/>
          </a:bodyPr>
          <a:lstStyle/>
          <a:p>
            <a:pPr algn="just"/>
            <a:r>
              <a:rPr lang="pl-PL" sz="2400" dirty="0"/>
              <a:t>Trybunał Konstytucyjny wyrokiem z dnia 17 lipca 2018 r. sygn. akt K 9/17 (Dz.U.2018.1387), uznał art. 17 § 1 w zakresie, w jakim nie czyni aktu abolicji indywidualnej negatywną przesłanką prowadzenia - odpowiednio - postępowania karnego, postępowania w sprawach o wykroczenia albo postępowania karnego wykonawczego za niezgodny z art. 139 zdanie pierwsze Konstytucji RP.</a:t>
            </a:r>
          </a:p>
        </p:txBody>
      </p:sp>
    </p:spTree>
    <p:extLst>
      <p:ext uri="{BB962C8B-B14F-4D97-AF65-F5344CB8AC3E}">
        <p14:creationId xmlns:p14="http://schemas.microsoft.com/office/powerpoint/2010/main" val="1818710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ytuł 1">
            <a:extLst>
              <a:ext uri="{FF2B5EF4-FFF2-40B4-BE49-F238E27FC236}">
                <a16:creationId xmlns:a16="http://schemas.microsoft.com/office/drawing/2014/main" id="{5F9D84D0-BF30-44BA-ABC9-93480B76B88B}"/>
              </a:ext>
            </a:extLst>
          </p:cNvPr>
          <p:cNvSpPr>
            <a:spLocks noGrp="1"/>
          </p:cNvSpPr>
          <p:nvPr>
            <p:ph type="title"/>
          </p:nvPr>
        </p:nvSpPr>
        <p:spPr>
          <a:xfrm>
            <a:off x="958506" y="800392"/>
            <a:ext cx="10264697" cy="1212102"/>
          </a:xfrm>
        </p:spPr>
        <p:txBody>
          <a:bodyPr>
            <a:normAutofit/>
          </a:bodyPr>
          <a:lstStyle/>
          <a:p>
            <a:r>
              <a:rPr lang="pl-PL" sz="4000">
                <a:solidFill>
                  <a:srgbClr val="FFFFFF"/>
                </a:solidFill>
              </a:rPr>
              <a:t>KATALOG OTWARTY</a:t>
            </a:r>
          </a:p>
        </p:txBody>
      </p:sp>
      <p:sp>
        <p:nvSpPr>
          <p:cNvPr id="3" name="Symbol zastępczy zawartości 2">
            <a:extLst>
              <a:ext uri="{FF2B5EF4-FFF2-40B4-BE49-F238E27FC236}">
                <a16:creationId xmlns:a16="http://schemas.microsoft.com/office/drawing/2014/main" id="{14205167-A9C9-41D7-9AE4-15041902990F}"/>
              </a:ext>
            </a:extLst>
          </p:cNvPr>
          <p:cNvSpPr>
            <a:spLocks noGrp="1"/>
          </p:cNvSpPr>
          <p:nvPr>
            <p:ph idx="1"/>
          </p:nvPr>
        </p:nvSpPr>
        <p:spPr>
          <a:xfrm>
            <a:off x="1367624" y="2490436"/>
            <a:ext cx="9708995" cy="3567173"/>
          </a:xfrm>
        </p:spPr>
        <p:txBody>
          <a:bodyPr anchor="ctr">
            <a:normAutofit/>
          </a:bodyPr>
          <a:lstStyle/>
          <a:p>
            <a:pPr algn="just"/>
            <a:r>
              <a:rPr lang="pl-PL" sz="2400" dirty="0"/>
              <a:t>Katalog z art. 17 § 1 k.p.k. ma charakter otwarty. Oznacza to, że zawiera jedynie najważniejsze, najbardziej typowe przesłanki. Pozostałe przesłanki (art. 17 § 1 pkt 11 k.p.k.) określone są przykładowo w ustawach amnestyjnych (np. abolicja). W postępowaniu w sprawach podlegających orzecznictwu sądów wojskowych – zakaz wszczynania przez prokuratora wojskowego postępowania o przestępstwo ścigane na wniosek dowódcy jednostki wojskowej, jeżeli wobec sprawcy zastosowano już środki przewidziane w wojskowych przepisach dyscyplinarnych (</a:t>
            </a:r>
            <a:r>
              <a:rPr lang="pl-PL" sz="2400" dirty="0">
                <a:hlinkClick r:id="rId2">
                  <a:extLst>
                    <a:ext uri="{A12FA001-AC4F-418D-AE19-62706E023703}">
                      <ahyp:hlinkClr xmlns:ahyp="http://schemas.microsoft.com/office/drawing/2018/hyperlinkcolor" val="tx"/>
                    </a:ext>
                  </a:extLst>
                </a:hlinkClick>
              </a:rPr>
              <a:t>art. 658 § 1</a:t>
            </a:r>
            <a:r>
              <a:rPr lang="pl-PL" sz="2400" dirty="0"/>
              <a:t> k.p.k.).</a:t>
            </a:r>
          </a:p>
        </p:txBody>
      </p:sp>
    </p:spTree>
    <p:extLst>
      <p:ext uri="{BB962C8B-B14F-4D97-AF65-F5344CB8AC3E}">
        <p14:creationId xmlns:p14="http://schemas.microsoft.com/office/powerpoint/2010/main" val="3076808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title"/>
          </p:nvPr>
        </p:nvSpPr>
        <p:spPr>
          <a:xfrm>
            <a:off x="838200" y="365125"/>
            <a:ext cx="10515600" cy="1325563"/>
          </a:xfrm>
        </p:spPr>
        <p:txBody>
          <a:bodyPr>
            <a:normAutofit fontScale="90000"/>
          </a:bodyPr>
          <a:lstStyle/>
          <a:p>
            <a:r>
              <a:rPr lang="pl-PL" sz="5400" dirty="0"/>
              <a:t>KLASYFIKACJA PRZESŁANEK (warunków dopuszczalności procesu)</a:t>
            </a:r>
          </a:p>
        </p:txBody>
      </p:sp>
      <p:sp>
        <p:nvSpPr>
          <p:cNvPr id="21"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p:cNvSpPr>
            <a:spLocks noGrp="1"/>
          </p:cNvSpPr>
          <p:nvPr>
            <p:ph idx="1"/>
          </p:nvPr>
        </p:nvSpPr>
        <p:spPr>
          <a:xfrm>
            <a:off x="838200" y="1929384"/>
            <a:ext cx="10515600" cy="4251960"/>
          </a:xfrm>
        </p:spPr>
        <p:txBody>
          <a:bodyPr>
            <a:normAutofit/>
          </a:bodyPr>
          <a:lstStyle/>
          <a:p>
            <a:pPr algn="just"/>
            <a:r>
              <a:rPr lang="pl-PL" sz="2000" b="1" dirty="0"/>
              <a:t>Przesłanki (warunki) pozytywne </a:t>
            </a:r>
            <a:r>
              <a:rPr lang="pl-PL" sz="2000" dirty="0"/>
              <a:t>to takie stany prawne, które muszą zachodzić, aby proces mógł się toczyć, a więc aby był </a:t>
            </a:r>
            <a:r>
              <a:rPr lang="pl-PL" sz="2000" b="1" dirty="0"/>
              <a:t>dopuszczalny</a:t>
            </a:r>
            <a:r>
              <a:rPr lang="pl-PL" sz="2000" dirty="0"/>
              <a:t>.</a:t>
            </a:r>
          </a:p>
          <a:p>
            <a:pPr algn="just"/>
            <a:r>
              <a:rPr lang="pl-PL" sz="2000" b="1" dirty="0"/>
              <a:t>Przesłanki (warunki) negatywne </a:t>
            </a:r>
            <a:r>
              <a:rPr lang="pl-PL" sz="2000" dirty="0"/>
              <a:t>(tzw. </a:t>
            </a:r>
            <a:r>
              <a:rPr lang="pl-PL" sz="2000" b="1" dirty="0"/>
              <a:t>przeszkody procesowe</a:t>
            </a:r>
            <a:r>
              <a:rPr lang="pl-PL" sz="2000" dirty="0"/>
              <a:t>) to stany, które wyłączają możliwość dopuszczalności wszczęcia i dalszego biegu procesu.</a:t>
            </a:r>
            <a:endParaRPr lang="pl-PL" sz="2000" b="1" dirty="0"/>
          </a:p>
          <a:p>
            <a:pPr algn="just"/>
            <a:endParaRPr lang="pl-PL" sz="2000" dirty="0"/>
          </a:p>
          <a:p>
            <a:pPr algn="just"/>
            <a:r>
              <a:rPr lang="pl-PL" sz="2000" b="1" dirty="0"/>
              <a:t>Przesłanki ogólne</a:t>
            </a:r>
            <a:r>
              <a:rPr lang="pl-PL" sz="2000" dirty="0"/>
              <a:t> to takie stany prawne, które warunkują proces w trybie zwyczajnym.</a:t>
            </a:r>
          </a:p>
          <a:p>
            <a:pPr algn="just"/>
            <a:r>
              <a:rPr lang="pl-PL" sz="2000" b="1" dirty="0"/>
              <a:t>Przesłanki szczególne </a:t>
            </a:r>
            <a:r>
              <a:rPr lang="pl-PL" sz="2000" dirty="0"/>
              <a:t>to takie stany prawne, które warunkują szczególny tryb procesu (z reguły występują jako dodatkowe, obok przesłanek ogólnych). Warunkiem wszczęcia każdego procesu, zarówno w trybie ogólnym, jak i szczególnym, jest brak wystąpienia przesłanek ogólnych z art. 17 § 1 k.p.k. W wypadku prowadzenia postępowania w jednym z trybów szczególnych, dodatkowo muszą wystąpić przesłanki szczególne (np. prowadzenie postępowania w formie dochodzenia dla postępowania nakazowego – art. 500 KPK)</a:t>
            </a:r>
          </a:p>
          <a:p>
            <a:endParaRPr lang="pl-PL" sz="2000" dirty="0"/>
          </a:p>
        </p:txBody>
      </p:sp>
    </p:spTree>
    <p:extLst>
      <p:ext uri="{BB962C8B-B14F-4D97-AF65-F5344CB8AC3E}">
        <p14:creationId xmlns:p14="http://schemas.microsoft.com/office/powerpoint/2010/main" val="40890881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title"/>
          </p:nvPr>
        </p:nvSpPr>
        <p:spPr>
          <a:xfrm>
            <a:off x="838200" y="365125"/>
            <a:ext cx="10515600" cy="1325563"/>
          </a:xfrm>
        </p:spPr>
        <p:txBody>
          <a:bodyPr>
            <a:normAutofit fontScale="90000"/>
          </a:bodyPr>
          <a:lstStyle/>
          <a:p>
            <a:pPr algn="ctr"/>
            <a:r>
              <a:rPr lang="pl-PL" sz="5400" dirty="0"/>
              <a:t>Przesłanki (warunki) materialne i formalne</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p:cNvSpPr>
            <a:spLocks noGrp="1"/>
          </p:cNvSpPr>
          <p:nvPr>
            <p:ph idx="1"/>
          </p:nvPr>
        </p:nvSpPr>
        <p:spPr>
          <a:xfrm>
            <a:off x="838200" y="1929384"/>
            <a:ext cx="10515600" cy="4251960"/>
          </a:xfrm>
        </p:spPr>
        <p:txBody>
          <a:bodyPr>
            <a:normAutofit/>
          </a:bodyPr>
          <a:lstStyle/>
          <a:p>
            <a:r>
              <a:rPr lang="pl-PL" sz="1700" b="1" dirty="0"/>
              <a:t>Warunki materialne </a:t>
            </a:r>
            <a:r>
              <a:rPr lang="pl-PL" sz="1700" dirty="0"/>
              <a:t>determinują nie tylko dopuszczalność „uruchomienia” samego procesu, ale warunkują równocześnie samą odpowiedzialność karną określoną przepisami prawa materialnego (np. popełnienie czynu, który wypełnia znamiona czynu zabronionego):</a:t>
            </a:r>
          </a:p>
          <a:p>
            <a:pPr lvl="1"/>
            <a:r>
              <a:rPr lang="pl-PL" sz="1700" b="1" dirty="0"/>
              <a:t>przesłanki uniewinnienia </a:t>
            </a:r>
            <a:r>
              <a:rPr lang="pl-PL" sz="1700" dirty="0"/>
              <a:t>(art. 17 § 1 pkt 1, pkt 2 k.p.k.);</a:t>
            </a:r>
            <a:endParaRPr lang="pl-PL" sz="1700" b="1" dirty="0"/>
          </a:p>
          <a:p>
            <a:pPr lvl="1"/>
            <a:r>
              <a:rPr lang="pl-PL" sz="1700" b="1" dirty="0"/>
              <a:t>przesłanki umorzenia </a:t>
            </a:r>
            <a:r>
              <a:rPr lang="pl-PL" sz="1700" dirty="0"/>
              <a:t>(art. 17 § 1 pkt 3, pkt 4) </a:t>
            </a:r>
          </a:p>
          <a:p>
            <a:pPr lvl="1"/>
            <a:r>
              <a:rPr lang="pl-PL" sz="1700" b="1" dirty="0"/>
              <a:t>Przesłanki mieszane: </a:t>
            </a:r>
            <a:r>
              <a:rPr lang="pl-PL" sz="1700" dirty="0"/>
              <a:t>pkt 6, abolicja, immunitety materialne, art. 111 § 1 k.k.</a:t>
            </a:r>
          </a:p>
          <a:p>
            <a:pPr lvl="1"/>
            <a:endParaRPr lang="pl-PL" sz="1700" b="1" dirty="0"/>
          </a:p>
          <a:p>
            <a:r>
              <a:rPr lang="pl-PL" sz="1700" dirty="0"/>
              <a:t>Skutkiem procesowym stwierdzenia przeszkody procesowej o charakterze materialnym w postępowaniu przygotowawczym jest zawsze umorzenie tego postępowania. </a:t>
            </a:r>
          </a:p>
          <a:p>
            <a:pPr marL="0" indent="0">
              <a:buNone/>
            </a:pPr>
            <a:endParaRPr lang="pl-PL" sz="1700" dirty="0"/>
          </a:p>
          <a:p>
            <a:pPr algn="just"/>
            <a:r>
              <a:rPr lang="pl-PL" sz="1700" dirty="0"/>
              <a:t>W postępowaniu sądowym, stwierdzenie negatywnego warunku materialnego określonego w </a:t>
            </a:r>
            <a:r>
              <a:rPr lang="pl-PL" sz="1700" b="1" dirty="0"/>
              <a:t>art. 17 § 1 pkt 1 i 2</a:t>
            </a:r>
            <a:r>
              <a:rPr lang="pl-PL" sz="1700" dirty="0"/>
              <a:t> k.p.k. </a:t>
            </a:r>
            <a:r>
              <a:rPr lang="pl-PL" sz="1700" b="1" dirty="0"/>
              <a:t>przed rozpoczęciem przewodu sądowego </a:t>
            </a:r>
            <a:r>
              <a:rPr lang="pl-PL" sz="1700" dirty="0"/>
              <a:t>powoduje umorzenie postępowania, natomiast  po rozpoczęciu przewodu sądowego powoduje wydanie wyroku uniewinniającego chyba, że sprawca w chwili czynu był niepoczytalny, co stanowi przesłankę do wydania wyroku umarzającego (art. 414§1 k.p.k.). </a:t>
            </a:r>
          </a:p>
          <a:p>
            <a:pPr marL="0" indent="0">
              <a:buNone/>
            </a:pPr>
            <a:endParaRPr lang="pl-PL" sz="1700" dirty="0"/>
          </a:p>
          <a:p>
            <a:pPr marL="0" indent="0">
              <a:buNone/>
            </a:pPr>
            <a:endParaRPr lang="pl-PL" sz="1700" b="1" dirty="0"/>
          </a:p>
          <a:p>
            <a:endParaRPr lang="pl-PL" sz="1700" dirty="0"/>
          </a:p>
        </p:txBody>
      </p:sp>
    </p:spTree>
    <p:extLst>
      <p:ext uri="{BB962C8B-B14F-4D97-AF65-F5344CB8AC3E}">
        <p14:creationId xmlns:p14="http://schemas.microsoft.com/office/powerpoint/2010/main" val="1750662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85016AEC-0320-4ED0-8ECB-FE11DDDFE1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3CDB30C-1F82-41E6-A067-831D6E8918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2DDA86DD-F997-4F66-A87C-5B58AB6D19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D241B827-437E-40A3-A732-669230D6A5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2435" y="891540"/>
            <a:ext cx="10989565" cy="507111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524000" y="1222625"/>
            <a:ext cx="9465564" cy="4577443"/>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r>
              <a:rPr lang="en-US" b="1" dirty="0" err="1"/>
              <a:t>Przesłanki</a:t>
            </a:r>
            <a:r>
              <a:rPr lang="en-US" b="1" dirty="0"/>
              <a:t> </a:t>
            </a:r>
            <a:r>
              <a:rPr lang="en-US" b="1" dirty="0" err="1"/>
              <a:t>formalne</a:t>
            </a:r>
            <a:r>
              <a:rPr lang="en-US" b="1" dirty="0"/>
              <a:t> </a:t>
            </a:r>
            <a:r>
              <a:rPr lang="en-US" dirty="0" err="1"/>
              <a:t>charakteryzują</a:t>
            </a:r>
            <a:r>
              <a:rPr lang="en-US" dirty="0"/>
              <a:t> </a:t>
            </a:r>
            <a:r>
              <a:rPr lang="en-US" dirty="0" err="1"/>
              <a:t>się</a:t>
            </a:r>
            <a:r>
              <a:rPr lang="en-US" dirty="0"/>
              <a:t> </a:t>
            </a:r>
            <a:r>
              <a:rPr lang="en-US" dirty="0" err="1"/>
              <a:t>tym</a:t>
            </a:r>
            <a:r>
              <a:rPr lang="en-US" dirty="0"/>
              <a:t>, </a:t>
            </a:r>
            <a:r>
              <a:rPr lang="en-US" dirty="0" err="1"/>
              <a:t>że</a:t>
            </a:r>
            <a:r>
              <a:rPr lang="en-US" dirty="0"/>
              <a:t> </a:t>
            </a:r>
            <a:r>
              <a:rPr lang="en-US" dirty="0" err="1"/>
              <a:t>nie</a:t>
            </a:r>
            <a:r>
              <a:rPr lang="en-US" dirty="0"/>
              <a:t> </a:t>
            </a:r>
            <a:r>
              <a:rPr lang="en-US" dirty="0" err="1"/>
              <a:t>przesądzają</a:t>
            </a:r>
            <a:r>
              <a:rPr lang="en-US" dirty="0"/>
              <a:t> </a:t>
            </a:r>
            <a:r>
              <a:rPr lang="en-US" dirty="0" err="1"/>
              <a:t>braku</a:t>
            </a:r>
            <a:r>
              <a:rPr lang="en-US" dirty="0"/>
              <a:t> </a:t>
            </a:r>
            <a:r>
              <a:rPr lang="en-US" dirty="0" err="1"/>
              <a:t>odpowiedzialności</a:t>
            </a:r>
            <a:r>
              <a:rPr lang="en-US" dirty="0"/>
              <a:t> </a:t>
            </a:r>
            <a:r>
              <a:rPr lang="en-US" dirty="0" err="1"/>
              <a:t>karnej</a:t>
            </a:r>
            <a:r>
              <a:rPr lang="en-US" dirty="0"/>
              <a:t> w </a:t>
            </a:r>
            <a:r>
              <a:rPr lang="en-US" dirty="0" err="1"/>
              <a:t>razie</a:t>
            </a:r>
            <a:r>
              <a:rPr lang="en-US" dirty="0"/>
              <a:t> ich </a:t>
            </a:r>
            <a:r>
              <a:rPr lang="en-US" dirty="0" err="1"/>
              <a:t>niezaistnienia</a:t>
            </a:r>
            <a:r>
              <a:rPr lang="en-US" dirty="0"/>
              <a:t>, </a:t>
            </a:r>
            <a:r>
              <a:rPr lang="en-US" dirty="0" err="1"/>
              <a:t>natomiast</a:t>
            </a:r>
            <a:r>
              <a:rPr lang="en-US" dirty="0"/>
              <a:t> </a:t>
            </a:r>
            <a:r>
              <a:rPr lang="en-US" u="sng" dirty="0" err="1"/>
              <a:t>warunkują</a:t>
            </a:r>
            <a:r>
              <a:rPr lang="en-US" u="sng" dirty="0"/>
              <a:t> </a:t>
            </a:r>
            <a:r>
              <a:rPr lang="en-US" u="sng" dirty="0" err="1"/>
              <a:t>jedynie</a:t>
            </a:r>
            <a:r>
              <a:rPr lang="en-US" u="sng" dirty="0"/>
              <a:t> </a:t>
            </a:r>
            <a:r>
              <a:rPr lang="en-US" u="sng" dirty="0" err="1"/>
              <a:t>sam</a:t>
            </a:r>
            <a:r>
              <a:rPr lang="en-US" u="sng" dirty="0"/>
              <a:t> </a:t>
            </a:r>
            <a:r>
              <a:rPr lang="en-US" u="sng" dirty="0" err="1"/>
              <a:t>proces</a:t>
            </a:r>
            <a:r>
              <a:rPr lang="en-US" u="sng" dirty="0"/>
              <a:t> </a:t>
            </a:r>
            <a:r>
              <a:rPr lang="en-US" u="sng" dirty="0" err="1"/>
              <a:t>karny</a:t>
            </a:r>
            <a:r>
              <a:rPr lang="en-US" dirty="0"/>
              <a:t>:</a:t>
            </a:r>
          </a:p>
          <a:p>
            <a:pPr marL="742950" lvl="1" indent="-228600">
              <a:lnSpc>
                <a:spcPct val="90000"/>
              </a:lnSpc>
              <a:spcAft>
                <a:spcPts val="600"/>
              </a:spcAft>
              <a:buFont typeface="Arial" panose="020B0604020202020204" pitchFamily="34" charset="0"/>
              <a:buChar char="•"/>
            </a:pPr>
            <a:r>
              <a:rPr lang="en-US" b="1" dirty="0" err="1"/>
              <a:t>bezwzględne</a:t>
            </a:r>
            <a:r>
              <a:rPr lang="en-US" b="1" dirty="0"/>
              <a:t>: </a:t>
            </a:r>
            <a:r>
              <a:rPr lang="en-US" dirty="0" err="1"/>
              <a:t>takie</a:t>
            </a:r>
            <a:r>
              <a:rPr lang="en-US" dirty="0"/>
              <a:t> </a:t>
            </a:r>
            <a:r>
              <a:rPr lang="en-US" dirty="0" err="1"/>
              <a:t>stany</a:t>
            </a:r>
            <a:r>
              <a:rPr lang="en-US" dirty="0"/>
              <a:t> </a:t>
            </a:r>
            <a:r>
              <a:rPr lang="en-US" dirty="0" err="1"/>
              <a:t>prawne</a:t>
            </a:r>
            <a:r>
              <a:rPr lang="en-US" dirty="0"/>
              <a:t>, </a:t>
            </a:r>
            <a:r>
              <a:rPr lang="en-US" dirty="0" err="1"/>
              <a:t>które</a:t>
            </a:r>
            <a:r>
              <a:rPr lang="en-US" dirty="0"/>
              <a:t> </a:t>
            </a:r>
            <a:r>
              <a:rPr lang="en-US" dirty="0" err="1"/>
              <a:t>warunkują</a:t>
            </a:r>
            <a:r>
              <a:rPr lang="en-US" dirty="0"/>
              <a:t> </a:t>
            </a:r>
            <a:r>
              <a:rPr lang="en-US" dirty="0" err="1"/>
              <a:t>proces</a:t>
            </a:r>
            <a:r>
              <a:rPr lang="en-US" dirty="0"/>
              <a:t> </a:t>
            </a:r>
            <a:r>
              <a:rPr lang="en-US" dirty="0" err="1"/>
              <a:t>przeciwko</a:t>
            </a:r>
            <a:r>
              <a:rPr lang="en-US" dirty="0"/>
              <a:t> </a:t>
            </a:r>
            <a:r>
              <a:rPr lang="en-US" dirty="0" err="1"/>
              <a:t>określonej</a:t>
            </a:r>
            <a:r>
              <a:rPr lang="en-US" dirty="0"/>
              <a:t> </a:t>
            </a:r>
            <a:r>
              <a:rPr lang="en-US" dirty="0" err="1"/>
              <a:t>osobie</a:t>
            </a:r>
            <a:r>
              <a:rPr lang="en-US" dirty="0"/>
              <a:t> w </a:t>
            </a:r>
            <a:r>
              <a:rPr lang="en-US" dirty="0" err="1"/>
              <a:t>każdym</a:t>
            </a:r>
            <a:r>
              <a:rPr lang="en-US" dirty="0"/>
              <a:t> </a:t>
            </a:r>
            <a:r>
              <a:rPr lang="en-US" dirty="0" err="1"/>
              <a:t>układzie</a:t>
            </a:r>
            <a:r>
              <a:rPr lang="en-US" dirty="0"/>
              <a:t> </a:t>
            </a:r>
            <a:r>
              <a:rPr lang="en-US" dirty="0" err="1"/>
              <a:t>procesowym</a:t>
            </a:r>
            <a:r>
              <a:rPr lang="en-US" dirty="0"/>
              <a:t>, np. </a:t>
            </a:r>
            <a:r>
              <a:rPr lang="en-US" i="1" dirty="0"/>
              <a:t>res </a:t>
            </a:r>
            <a:r>
              <a:rPr lang="en-US" i="1" dirty="0" err="1"/>
              <a:t>iudicata</a:t>
            </a:r>
            <a:r>
              <a:rPr lang="en-US" dirty="0"/>
              <a:t>;</a:t>
            </a:r>
          </a:p>
          <a:p>
            <a:pPr marL="742950" lvl="1" indent="-228600">
              <a:lnSpc>
                <a:spcPct val="90000"/>
              </a:lnSpc>
              <a:spcAft>
                <a:spcPts val="600"/>
              </a:spcAft>
              <a:buFont typeface="Arial" panose="020B0604020202020204" pitchFamily="34" charset="0"/>
              <a:buChar char="•"/>
            </a:pPr>
            <a:r>
              <a:rPr lang="en-US" b="1" dirty="0" err="1"/>
              <a:t>względne</a:t>
            </a:r>
            <a:r>
              <a:rPr lang="en-US" b="1" dirty="0"/>
              <a:t>: </a:t>
            </a:r>
            <a:r>
              <a:rPr lang="en-US" dirty="0" err="1"/>
              <a:t>takie</a:t>
            </a:r>
            <a:r>
              <a:rPr lang="en-US" dirty="0"/>
              <a:t> </a:t>
            </a:r>
            <a:r>
              <a:rPr lang="en-US" dirty="0" err="1"/>
              <a:t>stany</a:t>
            </a:r>
            <a:r>
              <a:rPr lang="en-US" dirty="0"/>
              <a:t> </a:t>
            </a:r>
            <a:r>
              <a:rPr lang="en-US" dirty="0" err="1"/>
              <a:t>prawne</a:t>
            </a:r>
            <a:r>
              <a:rPr lang="en-US" dirty="0"/>
              <a:t>, </a:t>
            </a:r>
            <a:r>
              <a:rPr lang="en-US" dirty="0" err="1"/>
              <a:t>które</a:t>
            </a:r>
            <a:r>
              <a:rPr lang="en-US" dirty="0"/>
              <a:t> </a:t>
            </a:r>
            <a:r>
              <a:rPr lang="en-US" dirty="0" err="1"/>
              <a:t>warunkują</a:t>
            </a:r>
            <a:r>
              <a:rPr lang="en-US" dirty="0"/>
              <a:t> </a:t>
            </a:r>
            <a:r>
              <a:rPr lang="en-US" dirty="0" err="1"/>
              <a:t>dopuszczalność</a:t>
            </a:r>
            <a:r>
              <a:rPr lang="en-US" dirty="0"/>
              <a:t> </a:t>
            </a:r>
            <a:r>
              <a:rPr lang="en-US" dirty="0" err="1"/>
              <a:t>procesu</a:t>
            </a:r>
            <a:r>
              <a:rPr lang="en-US" dirty="0"/>
              <a:t> </a:t>
            </a:r>
            <a:r>
              <a:rPr lang="en-US" dirty="0" err="1"/>
              <a:t>przeciwko</a:t>
            </a:r>
            <a:r>
              <a:rPr lang="en-US" dirty="0"/>
              <a:t> </a:t>
            </a:r>
            <a:r>
              <a:rPr lang="en-US" dirty="0" err="1"/>
              <a:t>określonej</a:t>
            </a:r>
            <a:r>
              <a:rPr lang="en-US" dirty="0"/>
              <a:t> </a:t>
            </a:r>
            <a:r>
              <a:rPr lang="en-US" dirty="0" err="1"/>
              <a:t>osobie</a:t>
            </a:r>
            <a:r>
              <a:rPr lang="en-US" dirty="0"/>
              <a:t> </a:t>
            </a:r>
            <a:r>
              <a:rPr lang="en-US" dirty="0" err="1"/>
              <a:t>tylko</a:t>
            </a:r>
            <a:r>
              <a:rPr lang="en-US" dirty="0"/>
              <a:t> w </a:t>
            </a:r>
            <a:r>
              <a:rPr lang="en-US" dirty="0" err="1"/>
              <a:t>pewnym</a:t>
            </a:r>
            <a:r>
              <a:rPr lang="en-US" dirty="0"/>
              <a:t> </a:t>
            </a:r>
            <a:r>
              <a:rPr lang="en-US" dirty="0" err="1"/>
              <a:t>układzie</a:t>
            </a:r>
            <a:r>
              <a:rPr lang="en-US" dirty="0"/>
              <a:t> </a:t>
            </a:r>
            <a:r>
              <a:rPr lang="en-US" dirty="0" err="1"/>
              <a:t>procesowym</a:t>
            </a:r>
            <a:r>
              <a:rPr lang="en-US" dirty="0"/>
              <a:t>, co </a:t>
            </a:r>
            <a:r>
              <a:rPr lang="en-US" dirty="0" err="1"/>
              <a:t>nie</a:t>
            </a:r>
            <a:r>
              <a:rPr lang="en-US" dirty="0"/>
              <a:t> </a:t>
            </a:r>
            <a:r>
              <a:rPr lang="en-US" dirty="0" err="1"/>
              <a:t>wyłącza</a:t>
            </a:r>
            <a:r>
              <a:rPr lang="en-US" dirty="0"/>
              <a:t> </a:t>
            </a:r>
            <a:r>
              <a:rPr lang="en-US" dirty="0" err="1"/>
              <a:t>dopuszczalności</a:t>
            </a:r>
            <a:r>
              <a:rPr lang="en-US" dirty="0"/>
              <a:t> </a:t>
            </a:r>
            <a:r>
              <a:rPr lang="en-US" dirty="0" err="1"/>
              <a:t>procesu</a:t>
            </a:r>
            <a:r>
              <a:rPr lang="en-US" dirty="0"/>
              <a:t> o ten </a:t>
            </a:r>
            <a:r>
              <a:rPr lang="en-US" dirty="0" err="1"/>
              <a:t>sam</a:t>
            </a:r>
            <a:r>
              <a:rPr lang="en-US" dirty="0"/>
              <a:t> </a:t>
            </a:r>
            <a:r>
              <a:rPr lang="en-US" dirty="0" err="1"/>
              <a:t>czyn</a:t>
            </a:r>
            <a:r>
              <a:rPr lang="en-US" dirty="0"/>
              <a:t> </a:t>
            </a:r>
            <a:r>
              <a:rPr lang="en-US" dirty="0" err="1"/>
              <a:t>przeciwko</a:t>
            </a:r>
            <a:r>
              <a:rPr lang="en-US" dirty="0"/>
              <a:t> </a:t>
            </a:r>
            <a:r>
              <a:rPr lang="en-US" dirty="0" err="1"/>
              <a:t>temu</a:t>
            </a:r>
            <a:r>
              <a:rPr lang="en-US" dirty="0"/>
              <a:t> </a:t>
            </a:r>
            <a:r>
              <a:rPr lang="en-US" dirty="0" err="1"/>
              <a:t>samemu</a:t>
            </a:r>
            <a:r>
              <a:rPr lang="en-US" dirty="0"/>
              <a:t> </a:t>
            </a:r>
            <a:r>
              <a:rPr lang="en-US" dirty="0" err="1"/>
              <a:t>oskarżonemu</a:t>
            </a:r>
            <a:r>
              <a:rPr lang="en-US" dirty="0"/>
              <a:t> w </a:t>
            </a:r>
            <a:r>
              <a:rPr lang="en-US" dirty="0" err="1"/>
              <a:t>innym</a:t>
            </a:r>
            <a:r>
              <a:rPr lang="en-US" dirty="0"/>
              <a:t> </a:t>
            </a:r>
            <a:r>
              <a:rPr lang="en-US" dirty="0" err="1"/>
              <a:t>układzie</a:t>
            </a:r>
            <a:r>
              <a:rPr lang="en-US" dirty="0"/>
              <a:t>, np. </a:t>
            </a:r>
            <a:r>
              <a:rPr lang="en-US" dirty="0" err="1"/>
              <a:t>brak</a:t>
            </a:r>
            <a:r>
              <a:rPr lang="en-US" dirty="0"/>
              <a:t> </a:t>
            </a:r>
            <a:r>
              <a:rPr lang="en-US" dirty="0" err="1"/>
              <a:t>wniosku</a:t>
            </a:r>
            <a:r>
              <a:rPr lang="en-US" dirty="0"/>
              <a:t> o </a:t>
            </a:r>
            <a:r>
              <a:rPr lang="en-US" dirty="0" err="1"/>
              <a:t>ściganie</a:t>
            </a:r>
            <a:r>
              <a:rPr lang="en-US" dirty="0"/>
              <a:t>.</a:t>
            </a:r>
          </a:p>
          <a:p>
            <a:pPr lvl="1" indent="-228600">
              <a:lnSpc>
                <a:spcPct val="90000"/>
              </a:lnSpc>
              <a:spcAft>
                <a:spcPts val="600"/>
              </a:spcAft>
              <a:buFont typeface="Arial" panose="020B0604020202020204" pitchFamily="34" charset="0"/>
              <a:buChar char="•"/>
            </a:pPr>
            <a:endParaRPr lang="en-US" b="1" dirty="0"/>
          </a:p>
          <a:p>
            <a:pPr lvl="1" indent="-228600">
              <a:lnSpc>
                <a:spcPct val="90000"/>
              </a:lnSpc>
              <a:spcAft>
                <a:spcPts val="600"/>
              </a:spcAft>
              <a:buFont typeface="Arial" panose="020B0604020202020204" pitchFamily="34" charset="0"/>
              <a:buChar char="•"/>
            </a:pPr>
            <a:r>
              <a:rPr lang="en-US" b="1" dirty="0" err="1"/>
              <a:t>Przykłady</a:t>
            </a:r>
            <a:r>
              <a:rPr lang="en-US" b="1" dirty="0"/>
              <a:t> </a:t>
            </a:r>
            <a:r>
              <a:rPr lang="en-US" b="1" dirty="0" err="1"/>
              <a:t>przesłanek</a:t>
            </a:r>
            <a:r>
              <a:rPr lang="en-US" b="1" dirty="0"/>
              <a:t> </a:t>
            </a:r>
            <a:r>
              <a:rPr lang="en-US" b="1" dirty="0" err="1"/>
              <a:t>formalnych</a:t>
            </a:r>
            <a:r>
              <a:rPr lang="en-US" b="1" dirty="0"/>
              <a:t>:</a:t>
            </a:r>
            <a:r>
              <a:rPr lang="en-US" dirty="0"/>
              <a:t> </a:t>
            </a:r>
            <a:r>
              <a:rPr lang="en-US" dirty="0" err="1"/>
              <a:t>powaga</a:t>
            </a:r>
            <a:r>
              <a:rPr lang="en-US" dirty="0"/>
              <a:t> </a:t>
            </a:r>
            <a:r>
              <a:rPr lang="en-US" dirty="0" err="1"/>
              <a:t>rzeczy</a:t>
            </a:r>
            <a:r>
              <a:rPr lang="en-US" dirty="0"/>
              <a:t> </a:t>
            </a:r>
            <a:r>
              <a:rPr lang="en-US" dirty="0" err="1"/>
              <a:t>osądzonej</a:t>
            </a:r>
            <a:r>
              <a:rPr lang="en-US" dirty="0"/>
              <a:t>, </a:t>
            </a:r>
            <a:r>
              <a:rPr lang="en-US" dirty="0" err="1"/>
              <a:t>podsądność</a:t>
            </a:r>
            <a:r>
              <a:rPr lang="en-US" dirty="0"/>
              <a:t> </a:t>
            </a:r>
            <a:r>
              <a:rPr lang="en-US" dirty="0" err="1"/>
              <a:t>sądom</a:t>
            </a:r>
            <a:r>
              <a:rPr lang="en-US" dirty="0"/>
              <a:t> </a:t>
            </a:r>
            <a:r>
              <a:rPr lang="en-US" dirty="0" err="1"/>
              <a:t>karnym</a:t>
            </a:r>
            <a:r>
              <a:rPr lang="en-US" dirty="0"/>
              <a:t>, </a:t>
            </a:r>
            <a:r>
              <a:rPr lang="en-US" dirty="0" err="1"/>
              <a:t>właściwość</a:t>
            </a:r>
            <a:r>
              <a:rPr lang="en-US" dirty="0"/>
              <a:t> </a:t>
            </a:r>
            <a:r>
              <a:rPr lang="en-US" dirty="0" err="1"/>
              <a:t>sądu</a:t>
            </a:r>
            <a:r>
              <a:rPr lang="en-US" dirty="0"/>
              <a:t>, </a:t>
            </a:r>
            <a:r>
              <a:rPr lang="en-US" dirty="0" err="1"/>
              <a:t>skarga</a:t>
            </a:r>
            <a:r>
              <a:rPr lang="en-US" dirty="0"/>
              <a:t> </a:t>
            </a:r>
            <a:r>
              <a:rPr lang="en-US" dirty="0" err="1"/>
              <a:t>uprawnionego</a:t>
            </a:r>
            <a:r>
              <a:rPr lang="en-US" dirty="0"/>
              <a:t> </a:t>
            </a:r>
            <a:r>
              <a:rPr lang="en-US" dirty="0" err="1"/>
              <a:t>oskarżyciela</a:t>
            </a:r>
            <a:r>
              <a:rPr lang="en-US" dirty="0"/>
              <a:t>, </a:t>
            </a:r>
            <a:r>
              <a:rPr lang="en-US" dirty="0" err="1"/>
              <a:t>warunkowe</a:t>
            </a:r>
            <a:r>
              <a:rPr lang="en-US" dirty="0"/>
              <a:t> </a:t>
            </a:r>
            <a:r>
              <a:rPr lang="en-US" dirty="0" err="1"/>
              <a:t>zawieszenie</a:t>
            </a:r>
            <a:r>
              <a:rPr lang="en-US" dirty="0"/>
              <a:t> </a:t>
            </a:r>
            <a:r>
              <a:rPr lang="en-US" dirty="0" err="1"/>
              <a:t>wykonania</a:t>
            </a:r>
            <a:r>
              <a:rPr lang="en-US" dirty="0"/>
              <a:t> </a:t>
            </a:r>
            <a:r>
              <a:rPr lang="en-US" dirty="0" err="1"/>
              <a:t>kary</a:t>
            </a:r>
            <a:r>
              <a:rPr lang="en-US" dirty="0"/>
              <a:t> </a:t>
            </a:r>
            <a:r>
              <a:rPr lang="en-US" dirty="0" err="1"/>
              <a:t>przez</a:t>
            </a:r>
            <a:r>
              <a:rPr lang="en-US" dirty="0"/>
              <a:t> </a:t>
            </a:r>
            <a:r>
              <a:rPr lang="en-US" dirty="0" err="1"/>
              <a:t>sąd</a:t>
            </a:r>
            <a:r>
              <a:rPr lang="en-US" dirty="0"/>
              <a:t>, </a:t>
            </a:r>
            <a:r>
              <a:rPr lang="en-US" dirty="0" err="1"/>
              <a:t>prawo</a:t>
            </a:r>
            <a:r>
              <a:rPr lang="en-US" dirty="0"/>
              <a:t> </a:t>
            </a:r>
            <a:r>
              <a:rPr lang="en-US" dirty="0" err="1"/>
              <a:t>łaski</a:t>
            </a:r>
            <a:r>
              <a:rPr lang="en-US" dirty="0"/>
              <a:t>.</a:t>
            </a:r>
            <a:endParaRPr lang="en-US" b="1" dirty="0"/>
          </a:p>
          <a:p>
            <a:pPr indent="-228600">
              <a:lnSpc>
                <a:spcPct val="90000"/>
              </a:lnSpc>
              <a:spcAft>
                <a:spcPts val="600"/>
              </a:spcAft>
              <a:buFont typeface="Arial" panose="020B0604020202020204" pitchFamily="34" charset="0"/>
              <a:buChar char="•"/>
            </a:pPr>
            <a:endParaRPr lang="en-US" dirty="0"/>
          </a:p>
          <a:p>
            <a:pPr marL="285750" indent="-228600">
              <a:lnSpc>
                <a:spcPct val="90000"/>
              </a:lnSpc>
              <a:spcAft>
                <a:spcPts val="600"/>
              </a:spcAft>
              <a:buFont typeface="Arial" panose="020B0604020202020204" pitchFamily="34" charset="0"/>
              <a:buChar char="•"/>
            </a:pPr>
            <a:r>
              <a:rPr lang="en-US" dirty="0" err="1"/>
              <a:t>Różnica</a:t>
            </a:r>
            <a:r>
              <a:rPr lang="en-US" dirty="0"/>
              <a:t> </a:t>
            </a:r>
            <a:r>
              <a:rPr lang="en-US" dirty="0" err="1"/>
              <a:t>między</a:t>
            </a:r>
            <a:r>
              <a:rPr lang="en-US" dirty="0"/>
              <a:t> </a:t>
            </a:r>
            <a:r>
              <a:rPr lang="en-US" dirty="0" err="1"/>
              <a:t>przesłankami</a:t>
            </a:r>
            <a:r>
              <a:rPr lang="en-US" dirty="0"/>
              <a:t> </a:t>
            </a:r>
            <a:r>
              <a:rPr lang="en-US" b="1" dirty="0" err="1"/>
              <a:t>bezwzględnymi</a:t>
            </a:r>
            <a:r>
              <a:rPr lang="en-US" b="1" dirty="0"/>
              <a:t> </a:t>
            </a:r>
            <a:r>
              <a:rPr lang="en-US" dirty="0"/>
              <a:t>a </a:t>
            </a:r>
            <a:r>
              <a:rPr lang="en-US" b="1" dirty="0" err="1"/>
              <a:t>względnymi</a:t>
            </a:r>
            <a:r>
              <a:rPr lang="en-US" dirty="0"/>
              <a:t> </a:t>
            </a:r>
            <a:r>
              <a:rPr lang="en-US" dirty="0" err="1"/>
              <a:t>polega</a:t>
            </a:r>
            <a:r>
              <a:rPr lang="en-US" dirty="0"/>
              <a:t> </a:t>
            </a:r>
            <a:r>
              <a:rPr lang="en-US" dirty="0" err="1"/>
              <a:t>na</a:t>
            </a:r>
            <a:r>
              <a:rPr lang="en-US" dirty="0"/>
              <a:t> </a:t>
            </a:r>
            <a:r>
              <a:rPr lang="en-US" dirty="0" err="1"/>
              <a:t>braku</a:t>
            </a:r>
            <a:r>
              <a:rPr lang="en-US" dirty="0"/>
              <a:t> </a:t>
            </a:r>
            <a:r>
              <a:rPr lang="en-US" dirty="0" err="1"/>
              <a:t>możliwości</a:t>
            </a:r>
            <a:r>
              <a:rPr lang="en-US" dirty="0"/>
              <a:t> </a:t>
            </a:r>
            <a:r>
              <a:rPr lang="en-US" dirty="0" err="1"/>
              <a:t>konwalidowania</a:t>
            </a:r>
            <a:r>
              <a:rPr lang="en-US" dirty="0"/>
              <a:t> </a:t>
            </a:r>
            <a:r>
              <a:rPr lang="en-US" dirty="0" err="1"/>
              <a:t>negatywnej</a:t>
            </a:r>
            <a:r>
              <a:rPr lang="en-US" dirty="0"/>
              <a:t> </a:t>
            </a:r>
            <a:r>
              <a:rPr lang="en-US" dirty="0" err="1"/>
              <a:t>przesłanki</a:t>
            </a:r>
            <a:r>
              <a:rPr lang="en-US" dirty="0"/>
              <a:t> </a:t>
            </a:r>
            <a:r>
              <a:rPr lang="en-US" dirty="0" err="1"/>
              <a:t>bezwzględnej</a:t>
            </a:r>
            <a:r>
              <a:rPr lang="en-US" dirty="0"/>
              <a:t>, </a:t>
            </a:r>
            <a:r>
              <a:rPr lang="en-US" dirty="0" err="1"/>
              <a:t>gdy</a:t>
            </a:r>
            <a:r>
              <a:rPr lang="en-US" dirty="0"/>
              <a:t> w </a:t>
            </a:r>
            <a:r>
              <a:rPr lang="en-US" dirty="0" err="1"/>
              <a:t>wypadku</a:t>
            </a:r>
            <a:r>
              <a:rPr lang="en-US" dirty="0"/>
              <a:t> </a:t>
            </a:r>
            <a:r>
              <a:rPr lang="en-US" dirty="0" err="1"/>
              <a:t>przesłanek</a:t>
            </a:r>
            <a:r>
              <a:rPr lang="en-US" dirty="0"/>
              <a:t> o </a:t>
            </a:r>
            <a:r>
              <a:rPr lang="en-US" dirty="0" err="1"/>
              <a:t>charakterze</a:t>
            </a:r>
            <a:r>
              <a:rPr lang="en-US" dirty="0"/>
              <a:t> </a:t>
            </a:r>
            <a:r>
              <a:rPr lang="en-US" dirty="0" err="1"/>
              <a:t>względnym</a:t>
            </a:r>
            <a:r>
              <a:rPr lang="en-US" dirty="0"/>
              <a:t>, jest to </a:t>
            </a:r>
            <a:r>
              <a:rPr lang="en-US" dirty="0" err="1"/>
              <a:t>możliwe</a:t>
            </a:r>
            <a:r>
              <a:rPr lang="en-US" dirty="0"/>
              <a:t>.</a:t>
            </a:r>
          </a:p>
          <a:p>
            <a:pPr indent="-228600">
              <a:lnSpc>
                <a:spcPct val="90000"/>
              </a:lnSpc>
              <a:spcAft>
                <a:spcPts val="600"/>
              </a:spcAft>
              <a:buFont typeface="Arial" panose="020B0604020202020204" pitchFamily="34" charset="0"/>
              <a:buChar char="•"/>
            </a:pPr>
            <a:endParaRPr lang="en-US" sz="1500" dirty="0"/>
          </a:p>
          <a:p>
            <a:pPr indent="-228600">
              <a:lnSpc>
                <a:spcPct val="90000"/>
              </a:lnSpc>
              <a:spcAft>
                <a:spcPts val="600"/>
              </a:spcAft>
              <a:buFont typeface="Arial" panose="020B0604020202020204" pitchFamily="34" charset="0"/>
              <a:buChar char="•"/>
            </a:pPr>
            <a:endParaRPr lang="en-US" sz="1500" dirty="0"/>
          </a:p>
        </p:txBody>
      </p:sp>
      <p:sp>
        <p:nvSpPr>
          <p:cNvPr id="2" name="TextBox 1"/>
          <p:cNvSpPr txBox="1"/>
          <p:nvPr/>
        </p:nvSpPr>
        <p:spPr>
          <a:xfrm>
            <a:off x="2279576" y="1052736"/>
            <a:ext cx="7632848" cy="369332"/>
          </a:xfrm>
          <a:prstGeom prst="rect">
            <a:avLst/>
          </a:prstGeom>
          <a:noFill/>
        </p:spPr>
        <p:txBody>
          <a:bodyPr wrap="square" rtlCol="0">
            <a:spAutoFit/>
          </a:bodyPr>
          <a:lstStyle/>
          <a:p>
            <a:endParaRPr lang="pl-PL" dirty="0"/>
          </a:p>
        </p:txBody>
      </p:sp>
    </p:spTree>
    <p:extLst>
      <p:ext uri="{BB962C8B-B14F-4D97-AF65-F5344CB8AC3E}">
        <p14:creationId xmlns:p14="http://schemas.microsoft.com/office/powerpoint/2010/main" val="2391226336"/>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1852</TotalTime>
  <Words>2516</Words>
  <Application>Microsoft Office PowerPoint</Application>
  <PresentationFormat>Panoramiczny</PresentationFormat>
  <Paragraphs>97</Paragraphs>
  <Slides>22</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22</vt:i4>
      </vt:variant>
    </vt:vector>
  </HeadingPairs>
  <TitlesOfParts>
    <vt:vector size="27" baseType="lpstr">
      <vt:lpstr>Arial</vt:lpstr>
      <vt:lpstr>Calibri</vt:lpstr>
      <vt:lpstr>Calibri Light</vt:lpstr>
      <vt:lpstr>Times New Roman</vt:lpstr>
      <vt:lpstr>Motyw pakietu Office</vt:lpstr>
      <vt:lpstr>Przesłanki procesowe</vt:lpstr>
      <vt:lpstr>Prezentacja programu PowerPoint</vt:lpstr>
      <vt:lpstr>Warunki dopuszczalności procesu a przesłanki procesowe</vt:lpstr>
      <vt:lpstr>Art. 17 § 1 k.p.k.</vt:lpstr>
      <vt:lpstr>Katalog z art. 17 k.p.k. a abolicja indywidualna</vt:lpstr>
      <vt:lpstr>KATALOG OTWARTY</vt:lpstr>
      <vt:lpstr>KLASYFIKACJA PRZESŁANEK (warunków dopuszczalności procesu)</vt:lpstr>
      <vt:lpstr>Przesłanki (warunki) materialne i formalne</vt:lpstr>
      <vt:lpstr>Prezentacja programu PowerPoint</vt:lpstr>
      <vt:lpstr>Kolizja przesłanek procesowych</vt:lpstr>
      <vt:lpstr>Kolizja przesłanek procesowych</vt:lpstr>
      <vt:lpstr>Czyn ciągły a powaga rzeczy osądzonej</vt:lpstr>
      <vt:lpstr>KAZUSY</vt:lpstr>
      <vt:lpstr>Kazus nr 1</vt:lpstr>
      <vt:lpstr>Kazus nr 1</vt:lpstr>
      <vt:lpstr>Kazus nr 1</vt:lpstr>
      <vt:lpstr>Kazus nr 2</vt:lpstr>
      <vt:lpstr>Kazus nr 3 </vt:lpstr>
      <vt:lpstr>Kazus nr 4</vt:lpstr>
      <vt:lpstr>Kazus nr 5</vt:lpstr>
      <vt:lpstr> Postanowienie Sądu Najwyższego  z dnia 1 kwietnia 2005 r.  IV KK 42/05  </vt:lpstr>
      <vt:lpstr>KAZUS NR 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Przesłanki procesowe</dc:title>
  <dc:creator>Karol Jarząbek</dc:creator>
  <cp:lastModifiedBy>Karol Jarząbek</cp:lastModifiedBy>
  <cp:revision>11</cp:revision>
  <dcterms:created xsi:type="dcterms:W3CDTF">2021-10-28T18:24:52Z</dcterms:created>
  <dcterms:modified xsi:type="dcterms:W3CDTF">2023-12-03T17:47:00Z</dcterms:modified>
</cp:coreProperties>
</file>